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7" r:id="rId2"/>
    <p:sldId id="640" r:id="rId3"/>
    <p:sldId id="261" r:id="rId4"/>
    <p:sldId id="262" r:id="rId5"/>
    <p:sldId id="382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414" r:id="rId14"/>
    <p:sldId id="291" r:id="rId15"/>
    <p:sldId id="415" r:id="rId16"/>
    <p:sldId id="416" r:id="rId17"/>
    <p:sldId id="417" r:id="rId18"/>
    <p:sldId id="292" r:id="rId19"/>
    <p:sldId id="419" r:id="rId20"/>
    <p:sldId id="418" r:id="rId21"/>
    <p:sldId id="294" r:id="rId22"/>
    <p:sldId id="295" r:id="rId23"/>
    <p:sldId id="420" r:id="rId24"/>
    <p:sldId id="421" r:id="rId25"/>
    <p:sldId id="379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66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6" r:id="rId47"/>
    <p:sldId id="317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3" r:id="rId56"/>
    <p:sldId id="364" r:id="rId57"/>
    <p:sldId id="365" r:id="rId58"/>
    <p:sldId id="318" r:id="rId59"/>
    <p:sldId id="319" r:id="rId60"/>
    <p:sldId id="424" r:id="rId61"/>
    <p:sldId id="425" r:id="rId62"/>
    <p:sldId id="426" r:id="rId63"/>
    <p:sldId id="422" r:id="rId64"/>
    <p:sldId id="321" r:id="rId65"/>
    <p:sldId id="322" r:id="rId66"/>
    <p:sldId id="323" r:id="rId67"/>
  </p:sldIdLst>
  <p:sldSz cx="9144000" cy="6858000" type="screen4x3"/>
  <p:notesSz cx="67691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Times New Roman" pitchFamily="-106" charset="0"/>
        <a:ea typeface="+mn-ea"/>
        <a:cs typeface="+mn-cs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Times New Roman" pitchFamily="-106" charset="0"/>
        <a:ea typeface="+mn-ea"/>
        <a:cs typeface="+mn-cs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Times New Roman" pitchFamily="-106" charset="0"/>
        <a:ea typeface="+mn-ea"/>
        <a:cs typeface="+mn-cs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Times New Roman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3300"/>
    <a:srgbClr val="FF9900"/>
    <a:srgbClr val="F8F8F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5" autoAdjust="0"/>
    <p:restoredTop sz="76735" autoAdjust="0"/>
  </p:normalViewPr>
  <p:slideViewPr>
    <p:cSldViewPr>
      <p:cViewPr varScale="1">
        <p:scale>
          <a:sx n="92" d="100"/>
          <a:sy n="92" d="100"/>
        </p:scale>
        <p:origin x="16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3632" y="-464"/>
      </p:cViewPr>
      <p:guideLst>
        <p:guide orient="horz" pos="3120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49970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2E77B0-6113-DD4D-B88C-A3131B1619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997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74175"/>
            <a:ext cx="6769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dirty="0"/>
              <a:t>INFS4205/7205 Spatial and Multimedia Databases </a:t>
            </a:r>
          </a:p>
          <a:p>
            <a:r>
              <a:rPr lang="en-US" dirty="0"/>
              <a:t>© University of Queensland</a:t>
            </a:r>
          </a:p>
        </p:txBody>
      </p:sp>
    </p:spTree>
    <p:extLst>
      <p:ext uri="{BB962C8B-B14F-4D97-AF65-F5344CB8AC3E}">
        <p14:creationId xmlns:p14="http://schemas.microsoft.com/office/powerpoint/2010/main" val="1128113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499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4996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99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05350"/>
            <a:ext cx="49625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99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499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62BC09-C70A-CF4D-936A-BC15CE9E175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3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0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2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3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98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7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effectLst/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32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62BC09-C70A-CF4D-936A-BC15CE9E17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0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9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70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9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0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2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9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2BC09-C70A-CF4D-936A-BC15CE9E17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/>
          </a:lstStyle>
          <a:p>
            <a:endParaRPr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/>
          </a:lstStyle>
          <a:p>
            <a:r>
              <a:t>INFS4205/7205: Spatial and Multimedia Databases</a:t>
            </a:r>
          </a:p>
        </p:txBody>
      </p:sp>
      <p:sp>
        <p:nvSpPr>
          <p:cNvPr id="1048585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8586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8587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88" name="TextBox 14"/>
          <p:cNvSpPr txBox="1"/>
          <p:nvPr/>
        </p:nvSpPr>
        <p:spPr>
          <a:xfrm>
            <a:off x="424891" y="174812"/>
            <a:ext cx="413309" cy="871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589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8590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53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954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99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9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99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9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9959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960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961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962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0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61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98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86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98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8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56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98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8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83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84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885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886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88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10498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88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45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946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947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99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949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10499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9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9952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10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811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98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8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98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8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9816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17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18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6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47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848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849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10498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INFS4205/7205: Spatial and Multimedia Databases</a:t>
            </a:r>
          </a:p>
        </p:txBody>
      </p:sp>
      <p:sp>
        <p:nvSpPr>
          <p:cNvPr id="10498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9852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9853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5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4985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26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27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828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829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104983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INFS4205/7205: Spatial and Multimedia Databases</a:t>
            </a:r>
          </a:p>
        </p:txBody>
      </p:sp>
      <p:sp>
        <p:nvSpPr>
          <p:cNvPr id="10498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9832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9833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34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3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4983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4983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98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99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900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990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902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104990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9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9905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04990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4990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19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20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98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8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8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98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8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498475" y="179388"/>
            <a:ext cx="7556500" cy="1116012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498474" y="1295400"/>
            <a:ext cx="7556313" cy="4953000"/>
          </a:xfrm>
        </p:spPr>
        <p:txBody>
          <a:bodyPr/>
          <a:lstStyle>
            <a:lvl1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23585"/>
            <a:ext cx="6122894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t>INFS4205/7205: Spatial and Multimedia Databases</a:t>
            </a:r>
            <a:endParaRPr dirty="0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8599" name="TextBox 8"/>
          <p:cNvSpPr txBox="1"/>
          <p:nvPr/>
        </p:nvSpPr>
        <p:spPr>
          <a:xfrm>
            <a:off x="223185" y="228600"/>
            <a:ext cx="260909" cy="580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860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6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77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8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8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98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8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9882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90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91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8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8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98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8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9896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9897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16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917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918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/>
          </a:lstStyle>
          <a:p>
            <a:endParaRPr/>
          </a:p>
        </p:txBody>
      </p:sp>
      <p:sp>
        <p:nvSpPr>
          <p:cNvPr id="10499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/>
          </a:lstStyle>
          <a:p>
            <a:r>
              <a:t>INFS4205/7205: Spatial and Multimedia Databases</a:t>
            </a:r>
          </a:p>
        </p:txBody>
      </p:sp>
      <p:sp>
        <p:nvSpPr>
          <p:cNvPr id="1049920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921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922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92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4992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49925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9926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8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39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840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841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10498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INFS4205/7205: Spatial and Multimedia Databases</a:t>
            </a:r>
          </a:p>
        </p:txBody>
      </p:sp>
      <p:sp>
        <p:nvSpPr>
          <p:cNvPr id="10498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9844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9845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27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928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929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9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931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932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9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99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9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6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867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9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869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870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87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98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87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9874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8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08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99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910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9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99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9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9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9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36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49937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4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939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9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499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INFS4205/7205: Spatial and Multimedia Databases</a:t>
            </a:r>
          </a:p>
        </p:txBody>
      </p:sp>
      <p:sp>
        <p:nvSpPr>
          <p:cNvPr id="10499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‹#›</a:t>
            </a:fld>
            <a:endParaRPr/>
          </a:p>
        </p:txBody>
      </p:sp>
      <p:sp>
        <p:nvSpPr>
          <p:cNvPr id="1049943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944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t>INFS4205/7205: Spatial and Multimedia Databases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 smtClean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0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4" Type="http://schemas.openxmlformats.org/officeDocument/2006/relationships/image" Target="../media/image11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0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6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24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26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29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3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9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5"/>
          <p:cNvSpPr>
            <a:spLocks noGrp="1"/>
          </p:cNvSpPr>
          <p:nvPr>
            <p:ph type="ctrTitle"/>
          </p:nvPr>
        </p:nvSpPr>
        <p:spPr>
          <a:xfrm>
            <a:off x="3779912" y="4653136"/>
            <a:ext cx="5059288" cy="933450"/>
          </a:xfrm>
        </p:spPr>
        <p:txBody>
          <a:bodyPr>
            <a:normAutofit/>
          </a:bodyPr>
          <a:lstStyle/>
          <a:p>
            <a:pPr algn="r"/>
            <a:r>
              <a:rPr lang="en-AU" sz="1600" dirty="0">
                <a:solidFill>
                  <a:srgbClr val="990000"/>
                </a:solidFill>
              </a:rPr>
              <a:t>Spatiotemporal Data Management and Analytics</a:t>
            </a:r>
            <a:br>
              <a:rPr lang="en-US" sz="2500" dirty="0"/>
            </a:br>
            <a:r>
              <a:rPr lang="en-US" sz="2700" dirty="0"/>
              <a:t>Spatial Data </a:t>
            </a:r>
            <a:r>
              <a:rPr lang="en-US" altLang="zh-CN" sz="2700" dirty="0"/>
              <a:t>Organization 2</a:t>
            </a:r>
            <a:endParaRPr lang="en-US" sz="2400" dirty="0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9963" y="242888"/>
            <a:ext cx="55403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119A3D-DC9D-274B-9BA2-4EE890C6C18F}" type="slidenum">
              <a:rPr lang="en-US"/>
              <a:t>1</a:t>
            </a:fld>
            <a:endParaRPr lang="en-US"/>
          </a:p>
        </p:txBody>
      </p:sp>
      <p:sp>
        <p:nvSpPr>
          <p:cNvPr id="1048593" name="Subtitle 6"/>
          <p:cNvSpPr>
            <a:spLocks noGrp="1"/>
          </p:cNvSpPr>
          <p:nvPr>
            <p:ph type="subTitle" idx="1"/>
          </p:nvPr>
        </p:nvSpPr>
        <p:spPr>
          <a:xfrm>
            <a:off x="3131840" y="5791200"/>
            <a:ext cx="5707360" cy="520700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>
                <a:solidFill>
                  <a:srgbClr val="898989"/>
                </a:solidFill>
              </a:rPr>
              <a:t>By Prof Xiaofang Zhou, </a:t>
            </a:r>
            <a:r>
              <a:rPr lang="en-AU" sz="1800" b="1" dirty="0">
                <a:solidFill>
                  <a:srgbClr val="898989"/>
                </a:solidFill>
              </a:rPr>
              <a:t>Dr Lei Li</a:t>
            </a:r>
            <a:r>
              <a:rPr lang="en-AU" sz="1800" dirty="0">
                <a:solidFill>
                  <a:srgbClr val="898989"/>
                </a:solidFill>
              </a:rPr>
              <a:t> and Dr Pingfu Chao</a:t>
            </a:r>
          </a:p>
          <a:p>
            <a:pPr algn="r">
              <a:lnSpc>
                <a:spcPct val="90000"/>
              </a:lnSpc>
            </a:pPr>
            <a:r>
              <a:rPr lang="en-US" sz="1800" dirty="0">
                <a:solidFill>
                  <a:srgbClr val="898989"/>
                </a:solidFill>
              </a:rPr>
              <a:t>University of Queensland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740FC-00FF-A344-A283-BFFD732C7AB4}"/>
              </a:ext>
            </a:extLst>
          </p:cNvPr>
          <p:cNvSpPr txBox="1"/>
          <p:nvPr/>
        </p:nvSpPr>
        <p:spPr>
          <a:xfrm>
            <a:off x="9885405" y="431250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81"/>
    </mc:Choice>
    <mc:Fallback xmlns="">
      <p:transition spd="slow" advTm="306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Data Access Methods</a:t>
            </a:r>
          </a:p>
        </p:txBody>
      </p:sp>
      <p:sp>
        <p:nvSpPr>
          <p:cNvPr id="104881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75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One dimensional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Hashing and B-Trees</a:t>
            </a:r>
          </a:p>
          <a:p>
            <a:r>
              <a:rPr lang="en-A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Data</a:t>
            </a:r>
          </a:p>
          <a:p>
            <a:pPr lvl="1"/>
            <a:r>
              <a:rPr lang="en-A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Segment Tree, Interval Tree</a:t>
            </a: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Point data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Hashing: GRID and EXCELL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rgbClr val="FF9900"/>
                </a:solidFill>
                <a:ea typeface="+mn-ea"/>
              </a:rPr>
              <a:t>Hierarchical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000" dirty="0">
                <a:solidFill>
                  <a:srgbClr val="FF9900"/>
                </a:solidFill>
                <a:ea typeface="+mn-ea"/>
              </a:rPr>
              <a:t>Quadtree: Point and Region </a:t>
            </a:r>
            <a:r>
              <a:rPr lang="en-AU" sz="2000" dirty="0">
                <a:solidFill>
                  <a:srgbClr val="FF9900"/>
                </a:solidFill>
              </a:rPr>
              <a:t>Q</a:t>
            </a:r>
            <a:r>
              <a:rPr lang="en-AU" sz="2000" dirty="0">
                <a:solidFill>
                  <a:srgbClr val="FF9900"/>
                </a:solidFill>
                <a:ea typeface="+mn-ea"/>
              </a:rPr>
              <a:t>uadtrees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000" dirty="0" err="1">
                <a:solidFill>
                  <a:srgbClr val="FF9900"/>
                </a:solidFill>
                <a:ea typeface="+mn-ea"/>
              </a:rPr>
              <a:t>kd</a:t>
            </a:r>
            <a:r>
              <a:rPr lang="en-AU" sz="2000" dirty="0">
                <a:solidFill>
                  <a:srgbClr val="FF9900"/>
                </a:solidFill>
                <a:ea typeface="+mn-ea"/>
              </a:rPr>
              <a:t>-Tree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000" dirty="0">
                <a:solidFill>
                  <a:srgbClr val="FF9900"/>
                </a:solidFill>
                <a:ea typeface="+mn-ea"/>
              </a:rPr>
              <a:t>Z-values and B-tree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Polygon data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Transformation: End point mapping and z-values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Overlapping: R-tree and R*-tree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Clipping: R</a:t>
            </a:r>
            <a:r>
              <a:rPr lang="en-AU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+</a:t>
            </a: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-tree</a:t>
            </a:r>
          </a:p>
        </p:txBody>
      </p:sp>
      <p:sp>
        <p:nvSpPr>
          <p:cNvPr id="10488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00"/>
    </mc:Choice>
    <mc:Fallback xmlns="">
      <p:transition spd="slow" advTm="303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Uniform Decomposition</a:t>
            </a:r>
          </a:p>
        </p:txBody>
      </p:sp>
      <p:sp>
        <p:nvSpPr>
          <p:cNvPr id="1048817" name="Freeform 2"/>
          <p:cNvSpPr/>
          <p:nvPr/>
        </p:nvSpPr>
        <p:spPr bwMode="auto">
          <a:xfrm>
            <a:off x="1447800" y="3124200"/>
            <a:ext cx="2286000" cy="2286000"/>
          </a:xfrm>
          <a:custGeom>
            <a:avLst/>
            <a:gdLst>
              <a:gd name="T0" fmla="*/ 0 w 1440"/>
              <a:gd name="T1" fmla="*/ 720 h 1440"/>
              <a:gd name="T2" fmla="*/ 0 w 1440"/>
              <a:gd name="T3" fmla="*/ 1440 h 1440"/>
              <a:gd name="T4" fmla="*/ 720 w 1440"/>
              <a:gd name="T5" fmla="*/ 1440 h 1440"/>
              <a:gd name="T6" fmla="*/ 720 w 1440"/>
              <a:gd name="T7" fmla="*/ 1200 h 1440"/>
              <a:gd name="T8" fmla="*/ 960 w 1440"/>
              <a:gd name="T9" fmla="*/ 1200 h 1440"/>
              <a:gd name="T10" fmla="*/ 960 w 1440"/>
              <a:gd name="T11" fmla="*/ 960 h 1440"/>
              <a:gd name="T12" fmla="*/ 1440 w 1440"/>
              <a:gd name="T13" fmla="*/ 960 h 1440"/>
              <a:gd name="T14" fmla="*/ 1440 w 1440"/>
              <a:gd name="T15" fmla="*/ 0 h 1440"/>
              <a:gd name="T16" fmla="*/ 480 w 1440"/>
              <a:gd name="T17" fmla="*/ 0 h 1440"/>
              <a:gd name="T18" fmla="*/ 480 w 1440"/>
              <a:gd name="T19" fmla="*/ 480 h 1440"/>
              <a:gd name="T20" fmla="*/ 240 w 1440"/>
              <a:gd name="T21" fmla="*/ 480 h 1440"/>
              <a:gd name="T22" fmla="*/ 240 w 1440"/>
              <a:gd name="T23" fmla="*/ 720 h 1440"/>
              <a:gd name="T24" fmla="*/ 0 w 1440"/>
              <a:gd name="T25" fmla="*/ 720 h 14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40"/>
              <a:gd name="T40" fmla="*/ 0 h 1440"/>
              <a:gd name="T41" fmla="*/ 1440 w 1440"/>
              <a:gd name="T42" fmla="*/ 1440 h 14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40" h="1440">
                <a:moveTo>
                  <a:pt x="0" y="720"/>
                </a:moveTo>
                <a:lnTo>
                  <a:pt x="0" y="1440"/>
                </a:lnTo>
                <a:lnTo>
                  <a:pt x="720" y="1440"/>
                </a:lnTo>
                <a:lnTo>
                  <a:pt x="720" y="1200"/>
                </a:lnTo>
                <a:lnTo>
                  <a:pt x="960" y="1200"/>
                </a:lnTo>
                <a:lnTo>
                  <a:pt x="960" y="960"/>
                </a:lnTo>
                <a:lnTo>
                  <a:pt x="1440" y="960"/>
                </a:lnTo>
                <a:lnTo>
                  <a:pt x="1440" y="0"/>
                </a:lnTo>
                <a:lnTo>
                  <a:pt x="480" y="0"/>
                </a:lnTo>
                <a:lnTo>
                  <a:pt x="480" y="480"/>
                </a:lnTo>
                <a:lnTo>
                  <a:pt x="240" y="480"/>
                </a:lnTo>
                <a:lnTo>
                  <a:pt x="240" y="720"/>
                </a:lnTo>
                <a:lnTo>
                  <a:pt x="0" y="720"/>
                </a:lnTo>
                <a:close/>
              </a:path>
            </a:pathLst>
          </a:custGeom>
          <a:solidFill>
            <a:srgbClr val="DDDDDD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9" name="Group 3"/>
          <p:cNvGrpSpPr/>
          <p:nvPr/>
        </p:nvGrpSpPr>
        <p:grpSpPr bwMode="auto">
          <a:xfrm>
            <a:off x="685800" y="2362200"/>
            <a:ext cx="3048000" cy="3048000"/>
            <a:chOff x="1872" y="1440"/>
            <a:chExt cx="1920" cy="1920"/>
          </a:xfrm>
        </p:grpSpPr>
        <p:sp>
          <p:nvSpPr>
            <p:cNvPr id="1048818" name="Rectangle 4"/>
            <p:cNvSpPr>
              <a:spLocks noChangeArrowheads="1"/>
            </p:cNvSpPr>
            <p:nvPr/>
          </p:nvSpPr>
          <p:spPr bwMode="auto">
            <a:xfrm>
              <a:off x="331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19" name="Rectangle 5"/>
            <p:cNvSpPr>
              <a:spLocks noChangeArrowheads="1"/>
            </p:cNvSpPr>
            <p:nvPr/>
          </p:nvSpPr>
          <p:spPr bwMode="auto">
            <a:xfrm>
              <a:off x="307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20" name="Rectangle 6"/>
            <p:cNvSpPr>
              <a:spLocks noChangeArrowheads="1"/>
            </p:cNvSpPr>
            <p:nvPr/>
          </p:nvSpPr>
          <p:spPr bwMode="auto">
            <a:xfrm>
              <a:off x="235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21" name="Rectangle 7"/>
            <p:cNvSpPr>
              <a:spLocks noChangeArrowheads="1"/>
            </p:cNvSpPr>
            <p:nvPr/>
          </p:nvSpPr>
          <p:spPr bwMode="auto">
            <a:xfrm>
              <a:off x="259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22" name="Rectangle 8"/>
            <p:cNvSpPr>
              <a:spLocks noChangeArrowheads="1"/>
            </p:cNvSpPr>
            <p:nvPr/>
          </p:nvSpPr>
          <p:spPr bwMode="auto">
            <a:xfrm>
              <a:off x="235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23" name="Rectangle 9"/>
            <p:cNvSpPr>
              <a:spLocks noChangeArrowheads="1"/>
            </p:cNvSpPr>
            <p:nvPr/>
          </p:nvSpPr>
          <p:spPr bwMode="auto">
            <a:xfrm>
              <a:off x="259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24" name="Rectangle 10"/>
            <p:cNvSpPr>
              <a:spLocks noChangeArrowheads="1"/>
            </p:cNvSpPr>
            <p:nvPr/>
          </p:nvSpPr>
          <p:spPr bwMode="auto">
            <a:xfrm>
              <a:off x="187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25" name="Rectangle 11"/>
            <p:cNvSpPr>
              <a:spLocks noChangeArrowheads="1"/>
            </p:cNvSpPr>
            <p:nvPr/>
          </p:nvSpPr>
          <p:spPr bwMode="auto">
            <a:xfrm>
              <a:off x="211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26" name="Rectangle 12"/>
            <p:cNvSpPr>
              <a:spLocks noChangeArrowheads="1"/>
            </p:cNvSpPr>
            <p:nvPr/>
          </p:nvSpPr>
          <p:spPr bwMode="auto">
            <a:xfrm>
              <a:off x="187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27" name="Rectangle 13"/>
            <p:cNvSpPr>
              <a:spLocks noChangeArrowheads="1"/>
            </p:cNvSpPr>
            <p:nvPr/>
          </p:nvSpPr>
          <p:spPr bwMode="auto">
            <a:xfrm>
              <a:off x="211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28" name="Rectangle 14"/>
            <p:cNvSpPr>
              <a:spLocks noChangeArrowheads="1"/>
            </p:cNvSpPr>
            <p:nvPr/>
          </p:nvSpPr>
          <p:spPr bwMode="auto">
            <a:xfrm>
              <a:off x="235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29" name="Rectangle 15"/>
            <p:cNvSpPr>
              <a:spLocks noChangeArrowheads="1"/>
            </p:cNvSpPr>
            <p:nvPr/>
          </p:nvSpPr>
          <p:spPr bwMode="auto">
            <a:xfrm>
              <a:off x="259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30" name="Rectangle 16"/>
            <p:cNvSpPr>
              <a:spLocks noChangeArrowheads="1"/>
            </p:cNvSpPr>
            <p:nvPr/>
          </p:nvSpPr>
          <p:spPr bwMode="auto">
            <a:xfrm>
              <a:off x="235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31" name="Rectangle 17"/>
            <p:cNvSpPr>
              <a:spLocks noChangeArrowheads="1"/>
            </p:cNvSpPr>
            <p:nvPr/>
          </p:nvSpPr>
          <p:spPr bwMode="auto">
            <a:xfrm>
              <a:off x="259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32" name="Rectangle 18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33" name="Rectangle 19"/>
            <p:cNvSpPr>
              <a:spLocks noChangeArrowheads="1"/>
            </p:cNvSpPr>
            <p:nvPr/>
          </p:nvSpPr>
          <p:spPr bwMode="auto">
            <a:xfrm>
              <a:off x="211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34" name="Rectangle 20"/>
            <p:cNvSpPr>
              <a:spLocks noChangeArrowheads="1"/>
            </p:cNvSpPr>
            <p:nvPr/>
          </p:nvSpPr>
          <p:spPr bwMode="auto">
            <a:xfrm>
              <a:off x="187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35" name="Rectangle 21"/>
            <p:cNvSpPr>
              <a:spLocks noChangeArrowheads="1"/>
            </p:cNvSpPr>
            <p:nvPr/>
          </p:nvSpPr>
          <p:spPr bwMode="auto">
            <a:xfrm>
              <a:off x="211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36" name="Rectangle 2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37" name="Rectangle 23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38" name="Rectangle 24"/>
            <p:cNvSpPr>
              <a:spLocks noChangeArrowheads="1"/>
            </p:cNvSpPr>
            <p:nvPr/>
          </p:nvSpPr>
          <p:spPr bwMode="auto">
            <a:xfrm>
              <a:off x="235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39" name="Rectangle 25"/>
            <p:cNvSpPr>
              <a:spLocks noChangeArrowheads="1"/>
            </p:cNvSpPr>
            <p:nvPr/>
          </p:nvSpPr>
          <p:spPr bwMode="auto">
            <a:xfrm>
              <a:off x="259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40" name="Rectangle 26"/>
            <p:cNvSpPr>
              <a:spLocks noChangeArrowheads="1"/>
            </p:cNvSpPr>
            <p:nvPr/>
          </p:nvSpPr>
          <p:spPr bwMode="auto">
            <a:xfrm>
              <a:off x="187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41" name="Rectangle 27"/>
            <p:cNvSpPr>
              <a:spLocks noChangeArrowheads="1"/>
            </p:cNvSpPr>
            <p:nvPr/>
          </p:nvSpPr>
          <p:spPr bwMode="auto">
            <a:xfrm>
              <a:off x="211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42" name="Rectangle 28"/>
            <p:cNvSpPr>
              <a:spLocks noChangeArrowheads="1"/>
            </p:cNvSpPr>
            <p:nvPr/>
          </p:nvSpPr>
          <p:spPr bwMode="auto">
            <a:xfrm>
              <a:off x="187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43" name="Rectangle 29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44" name="Rectangle 30"/>
            <p:cNvSpPr>
              <a:spLocks noChangeArrowheads="1"/>
            </p:cNvSpPr>
            <p:nvPr/>
          </p:nvSpPr>
          <p:spPr bwMode="auto">
            <a:xfrm>
              <a:off x="235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45" name="Rectangle 31"/>
            <p:cNvSpPr>
              <a:spLocks noChangeArrowheads="1"/>
            </p:cNvSpPr>
            <p:nvPr/>
          </p:nvSpPr>
          <p:spPr bwMode="auto">
            <a:xfrm>
              <a:off x="259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46" name="Rectangle 32"/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47" name="Rectangle 33"/>
            <p:cNvSpPr>
              <a:spLocks noChangeArrowheads="1"/>
            </p:cNvSpPr>
            <p:nvPr/>
          </p:nvSpPr>
          <p:spPr bwMode="auto">
            <a:xfrm>
              <a:off x="259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48" name="Rectangle 34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49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50" name="Rectangle 36"/>
            <p:cNvSpPr>
              <a:spLocks noChangeArrowheads="1"/>
            </p:cNvSpPr>
            <p:nvPr/>
          </p:nvSpPr>
          <p:spPr bwMode="auto">
            <a:xfrm>
              <a:off x="187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51" name="Rectangle 37"/>
            <p:cNvSpPr>
              <a:spLocks noChangeArrowheads="1"/>
            </p:cNvSpPr>
            <p:nvPr/>
          </p:nvSpPr>
          <p:spPr bwMode="auto">
            <a:xfrm>
              <a:off x="211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52" name="Rectangle 38"/>
            <p:cNvSpPr>
              <a:spLocks noChangeArrowheads="1"/>
            </p:cNvSpPr>
            <p:nvPr/>
          </p:nvSpPr>
          <p:spPr bwMode="auto">
            <a:xfrm>
              <a:off x="355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53" name="Rectangle 39"/>
            <p:cNvSpPr>
              <a:spLocks noChangeArrowheads="1"/>
            </p:cNvSpPr>
            <p:nvPr/>
          </p:nvSpPr>
          <p:spPr bwMode="auto">
            <a:xfrm>
              <a:off x="331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54" name="Rectangle 40"/>
            <p:cNvSpPr>
              <a:spLocks noChangeArrowheads="1"/>
            </p:cNvSpPr>
            <p:nvPr/>
          </p:nvSpPr>
          <p:spPr bwMode="auto">
            <a:xfrm>
              <a:off x="355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55" name="Rectangle 41"/>
            <p:cNvSpPr>
              <a:spLocks noChangeArrowheads="1"/>
            </p:cNvSpPr>
            <p:nvPr/>
          </p:nvSpPr>
          <p:spPr bwMode="auto">
            <a:xfrm>
              <a:off x="283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56" name="Rectangle 42"/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57" name="Rectangle 43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58" name="Rectangle 44"/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59" name="Rectangle 45"/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60" name="Rectangle 46"/>
            <p:cNvSpPr>
              <a:spLocks noChangeArrowheads="1"/>
            </p:cNvSpPr>
            <p:nvPr/>
          </p:nvSpPr>
          <p:spPr bwMode="auto">
            <a:xfrm>
              <a:off x="331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61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62" name="Rectangle 48"/>
            <p:cNvSpPr>
              <a:spLocks noChangeArrowheads="1"/>
            </p:cNvSpPr>
            <p:nvPr/>
          </p:nvSpPr>
          <p:spPr bwMode="auto">
            <a:xfrm>
              <a:off x="283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63" name="Rectangle 49"/>
            <p:cNvSpPr>
              <a:spLocks noChangeArrowheads="1"/>
            </p:cNvSpPr>
            <p:nvPr/>
          </p:nvSpPr>
          <p:spPr bwMode="auto">
            <a:xfrm>
              <a:off x="307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64" name="Rectangle 50"/>
            <p:cNvSpPr>
              <a:spLocks noChangeArrowheads="1"/>
            </p:cNvSpPr>
            <p:nvPr/>
          </p:nvSpPr>
          <p:spPr bwMode="auto">
            <a:xfrm>
              <a:off x="283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65" name="Rectangle 51"/>
            <p:cNvSpPr>
              <a:spLocks noChangeArrowheads="1"/>
            </p:cNvSpPr>
            <p:nvPr/>
          </p:nvSpPr>
          <p:spPr bwMode="auto">
            <a:xfrm>
              <a:off x="307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66" name="Rectangle 52"/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67" name="Rectangle 53"/>
            <p:cNvSpPr>
              <a:spLocks noChangeArrowheads="1"/>
            </p:cNvSpPr>
            <p:nvPr/>
          </p:nvSpPr>
          <p:spPr bwMode="auto">
            <a:xfrm>
              <a:off x="355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68" name="Rectangle 54"/>
            <p:cNvSpPr>
              <a:spLocks noChangeArrowheads="1"/>
            </p:cNvSpPr>
            <p:nvPr/>
          </p:nvSpPr>
          <p:spPr bwMode="auto">
            <a:xfrm>
              <a:off x="331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69" name="Rectangle 55"/>
            <p:cNvSpPr>
              <a:spLocks noChangeArrowheads="1"/>
            </p:cNvSpPr>
            <p:nvPr/>
          </p:nvSpPr>
          <p:spPr bwMode="auto">
            <a:xfrm>
              <a:off x="355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70" name="Rectangle 56"/>
            <p:cNvSpPr>
              <a:spLocks noChangeArrowheads="1"/>
            </p:cNvSpPr>
            <p:nvPr/>
          </p:nvSpPr>
          <p:spPr bwMode="auto">
            <a:xfrm>
              <a:off x="283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71" name="Rectangle 57"/>
            <p:cNvSpPr>
              <a:spLocks noChangeArrowheads="1"/>
            </p:cNvSpPr>
            <p:nvPr/>
          </p:nvSpPr>
          <p:spPr bwMode="auto">
            <a:xfrm>
              <a:off x="307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72" name="Rectangle 58"/>
            <p:cNvSpPr>
              <a:spLocks noChangeArrowheads="1"/>
            </p:cNvSpPr>
            <p:nvPr/>
          </p:nvSpPr>
          <p:spPr bwMode="auto">
            <a:xfrm>
              <a:off x="283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73" name="Rectangle 59"/>
            <p:cNvSpPr>
              <a:spLocks noChangeArrowheads="1"/>
            </p:cNvSpPr>
            <p:nvPr/>
          </p:nvSpPr>
          <p:spPr bwMode="auto">
            <a:xfrm>
              <a:off x="307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74" name="Rectangle 60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75" name="Rectangle 61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76" name="Rectangle 62"/>
            <p:cNvSpPr>
              <a:spLocks noChangeArrowheads="1"/>
            </p:cNvSpPr>
            <p:nvPr/>
          </p:nvSpPr>
          <p:spPr bwMode="auto">
            <a:xfrm>
              <a:off x="331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77" name="Rectangle 63"/>
            <p:cNvSpPr>
              <a:spLocks noChangeArrowheads="1"/>
            </p:cNvSpPr>
            <p:nvPr/>
          </p:nvSpPr>
          <p:spPr bwMode="auto">
            <a:xfrm>
              <a:off x="355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78" name="Rectangle 64"/>
            <p:cNvSpPr>
              <a:spLocks noChangeArrowheads="1"/>
            </p:cNvSpPr>
            <p:nvPr/>
          </p:nvSpPr>
          <p:spPr bwMode="auto">
            <a:xfrm>
              <a:off x="283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79" name="Rectangle 65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80" name="Rectangle 66"/>
            <p:cNvSpPr>
              <a:spLocks noChangeArrowheads="1"/>
            </p:cNvSpPr>
            <p:nvPr/>
          </p:nvSpPr>
          <p:spPr bwMode="auto">
            <a:xfrm>
              <a:off x="283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881" name="Rectangle 67"/>
            <p:cNvSpPr>
              <a:spLocks noChangeArrowheads="1"/>
            </p:cNvSpPr>
            <p:nvPr/>
          </p:nvSpPr>
          <p:spPr bwMode="auto">
            <a:xfrm>
              <a:off x="307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8882" name="Text Box 70"/>
              <p:cNvSpPr txBox="1">
                <a:spLocks noChangeArrowheads="1"/>
              </p:cNvSpPr>
              <p:nvPr/>
            </p:nvSpPr>
            <p:spPr bwMode="auto">
              <a:xfrm>
                <a:off x="612775" y="1219200"/>
                <a:ext cx="7415609" cy="861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Recursive decomposition of space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b="1" dirty="0">
                    <a:latin typeface="+mj-lt"/>
                  </a:rPr>
                  <a:t>Resolution</a:t>
                </a:r>
                <a:r>
                  <a:rPr lang="en-US" sz="2000" dirty="0">
                    <a:latin typeface="+mj-lt"/>
                  </a:rPr>
                  <a:t>: max. level of decomposition, leading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</a:rPr>
                  <a:t> cells</a:t>
                </a:r>
              </a:p>
            </p:txBody>
          </p:sp>
        </mc:Choice>
        <mc:Fallback xmlns="">
          <p:sp>
            <p:nvSpPr>
              <p:cNvPr id="1048882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775" y="1219200"/>
                <a:ext cx="7415609" cy="861774"/>
              </a:xfrm>
              <a:prstGeom prst="rect">
                <a:avLst/>
              </a:prstGeom>
              <a:blipFill>
                <a:blip r:embed="rId5"/>
                <a:stretch>
                  <a:fillRect l="-856" t="-4412" r="-342" b="-102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8883" name="Text Box 71"/>
              <p:cNvSpPr txBox="1">
                <a:spLocks noChangeArrowheads="1"/>
              </p:cNvSpPr>
              <p:nvPr/>
            </p:nvSpPr>
            <p:spPr bwMode="auto">
              <a:xfrm>
                <a:off x="4724400" y="2092325"/>
                <a:ext cx="3962400" cy="2092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+mj-lt"/>
                  </a:rPr>
                  <a:t>To have 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+mj-lt"/>
                  </a:rPr>
                  <a:t> 1 cm cells, what is required resolution for: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sz="2000" dirty="0">
                    <a:latin typeface="+mj-lt"/>
                  </a:rPr>
                  <a:t> An area of 5000 x 5000 km</a:t>
                </a:r>
                <a:r>
                  <a:rPr lang="en-US" sz="2000" baseline="30000" dirty="0">
                    <a:latin typeface="+mj-lt"/>
                  </a:rPr>
                  <a:t>2</a:t>
                </a:r>
                <a:r>
                  <a:rPr lang="en-US" sz="2000" dirty="0">
                    <a:latin typeface="+mj-lt"/>
                  </a:rPr>
                  <a:t>?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sz="2000" dirty="0">
                    <a:latin typeface="+mj-lt"/>
                  </a:rPr>
                  <a:t> An area of 300 x 300 km</a:t>
                </a:r>
                <a:r>
                  <a:rPr lang="en-US" sz="2000" baseline="30000" dirty="0">
                    <a:latin typeface="+mj-lt"/>
                  </a:rPr>
                  <a:t>2</a:t>
                </a:r>
                <a:r>
                  <a:rPr lang="en-US" sz="2000" dirty="0">
                    <a:latin typeface="+mj-lt"/>
                  </a:rPr>
                  <a:t>?</a:t>
                </a:r>
              </a:p>
              <a:p>
                <a:pPr algn="r">
                  <a:spcBef>
                    <a:spcPct val="50000"/>
                  </a:spcBef>
                </a:pPr>
                <a:r>
                  <a:rPr lang="en-US" sz="2000" i="1" dirty="0">
                    <a:solidFill>
                      <a:schemeClr val="accent2"/>
                    </a:solidFill>
                    <a:latin typeface="+mj-lt"/>
                  </a:rPr>
                  <a:t>n=29 (25)</a:t>
                </a:r>
              </a:p>
            </p:txBody>
          </p:sp>
        </mc:Choice>
        <mc:Fallback xmlns="">
          <p:sp>
            <p:nvSpPr>
              <p:cNvPr id="1048883" name="Text 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2092325"/>
                <a:ext cx="3962400" cy="2092881"/>
              </a:xfrm>
              <a:prstGeom prst="rect">
                <a:avLst/>
              </a:prstGeom>
              <a:blipFill>
                <a:blip r:embed="rId6"/>
                <a:stretch>
                  <a:fillRect l="-1603" t="-1205" r="-1282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88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11</a:t>
            </a:fld>
            <a:endParaRPr lang="en-US"/>
          </a:p>
        </p:txBody>
      </p:sp>
      <p:sp>
        <p:nvSpPr>
          <p:cNvPr id="1048885" name="Rectangle 2"/>
          <p:cNvSpPr/>
          <p:nvPr/>
        </p:nvSpPr>
        <p:spPr>
          <a:xfrm>
            <a:off x="4067944" y="4869160"/>
            <a:ext cx="4896544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/>
              <a:t>How many times do you need to fold a piece of paper to make it reach the moon?</a:t>
            </a:r>
          </a:p>
          <a:p>
            <a:endParaRPr lang="en-US" sz="2000" dirty="0"/>
          </a:p>
          <a:p>
            <a:r>
              <a:rPr lang="en-US" sz="2000" dirty="0"/>
              <a:t>Average thickness of paper sheet = 0.1mm</a:t>
            </a:r>
          </a:p>
          <a:p>
            <a:r>
              <a:rPr lang="en-US" sz="2000" dirty="0"/>
              <a:t>Distance between earth &amp; moon = 384,403km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987"/>
    </mc:Choice>
    <mc:Fallback xmlns="">
      <p:transition spd="slow" advTm="2269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Quadtree – Basic Idea</a:t>
            </a:r>
          </a:p>
        </p:txBody>
      </p:sp>
      <p:sp>
        <p:nvSpPr>
          <p:cNvPr id="1048887" name="Rectangle 3"/>
          <p:cNvSpPr>
            <a:spLocks noChangeArrowheads="1"/>
          </p:cNvSpPr>
          <p:nvPr/>
        </p:nvSpPr>
        <p:spPr bwMode="auto">
          <a:xfrm>
            <a:off x="12954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048888" name="Rectangle 4"/>
          <p:cNvSpPr>
            <a:spLocks noChangeArrowheads="1"/>
          </p:cNvSpPr>
          <p:nvPr/>
        </p:nvSpPr>
        <p:spPr bwMode="auto">
          <a:xfrm>
            <a:off x="1676400" y="3505200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1048889" name="Rectangle 5"/>
          <p:cNvSpPr>
            <a:spLocks noChangeArrowheads="1"/>
          </p:cNvSpPr>
          <p:nvPr/>
        </p:nvSpPr>
        <p:spPr bwMode="auto">
          <a:xfrm>
            <a:off x="1295400" y="3886200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1048890" name="Rectangle 6"/>
          <p:cNvSpPr>
            <a:spLocks noChangeArrowheads="1"/>
          </p:cNvSpPr>
          <p:nvPr/>
        </p:nvSpPr>
        <p:spPr bwMode="auto">
          <a:xfrm>
            <a:off x="1676400" y="3886200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10</a:t>
            </a:r>
          </a:p>
        </p:txBody>
      </p:sp>
      <p:sp>
        <p:nvSpPr>
          <p:cNvPr id="1048891" name="Rectangle 7"/>
          <p:cNvSpPr>
            <a:spLocks noChangeArrowheads="1"/>
          </p:cNvSpPr>
          <p:nvPr/>
        </p:nvSpPr>
        <p:spPr bwMode="auto">
          <a:xfrm>
            <a:off x="2819400" y="42672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19</a:t>
            </a:r>
          </a:p>
        </p:txBody>
      </p:sp>
      <p:sp>
        <p:nvSpPr>
          <p:cNvPr id="1048892" name="Rectangle 8"/>
          <p:cNvSpPr>
            <a:spLocks noChangeArrowheads="1"/>
          </p:cNvSpPr>
          <p:nvPr/>
        </p:nvSpPr>
        <p:spPr bwMode="auto">
          <a:xfrm>
            <a:off x="533400" y="42672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11</a:t>
            </a:r>
          </a:p>
        </p:txBody>
      </p:sp>
      <p:sp>
        <p:nvSpPr>
          <p:cNvPr id="1048893" name="Rectangle 9"/>
          <p:cNvSpPr>
            <a:spLocks noChangeArrowheads="1"/>
          </p:cNvSpPr>
          <p:nvPr/>
        </p:nvSpPr>
        <p:spPr bwMode="auto">
          <a:xfrm>
            <a:off x="1295400" y="4267200"/>
            <a:ext cx="7620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1048894" name="Rectangle 10"/>
          <p:cNvSpPr>
            <a:spLocks noChangeArrowheads="1"/>
          </p:cNvSpPr>
          <p:nvPr/>
        </p:nvSpPr>
        <p:spPr bwMode="auto">
          <a:xfrm>
            <a:off x="2057400" y="4267200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15</a:t>
            </a:r>
          </a:p>
        </p:txBody>
      </p:sp>
      <p:sp>
        <p:nvSpPr>
          <p:cNvPr id="1048895" name="Rectangle 11"/>
          <p:cNvSpPr>
            <a:spLocks noChangeArrowheads="1"/>
          </p:cNvSpPr>
          <p:nvPr/>
        </p:nvSpPr>
        <p:spPr bwMode="auto">
          <a:xfrm>
            <a:off x="2438400" y="4267200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16</a:t>
            </a:r>
          </a:p>
        </p:txBody>
      </p:sp>
      <p:sp>
        <p:nvSpPr>
          <p:cNvPr id="1048896" name="Rectangle 12"/>
          <p:cNvSpPr>
            <a:spLocks noChangeArrowheads="1"/>
          </p:cNvSpPr>
          <p:nvPr/>
        </p:nvSpPr>
        <p:spPr bwMode="auto">
          <a:xfrm>
            <a:off x="2057400" y="4648200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17</a:t>
            </a:r>
          </a:p>
        </p:txBody>
      </p:sp>
      <p:sp>
        <p:nvSpPr>
          <p:cNvPr id="1048897" name="Rectangle 13"/>
          <p:cNvSpPr>
            <a:spLocks noChangeArrowheads="1"/>
          </p:cNvSpPr>
          <p:nvPr/>
        </p:nvSpPr>
        <p:spPr bwMode="auto">
          <a:xfrm>
            <a:off x="2438400" y="4648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18</a:t>
            </a:r>
          </a:p>
        </p:txBody>
      </p:sp>
      <p:sp>
        <p:nvSpPr>
          <p:cNvPr id="1048898" name="Rectangle 14"/>
          <p:cNvSpPr>
            <a:spLocks noChangeArrowheads="1"/>
          </p:cNvSpPr>
          <p:nvPr/>
        </p:nvSpPr>
        <p:spPr bwMode="auto">
          <a:xfrm>
            <a:off x="2819400" y="3505200"/>
            <a:ext cx="7620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14</a:t>
            </a:r>
          </a:p>
        </p:txBody>
      </p:sp>
      <p:sp>
        <p:nvSpPr>
          <p:cNvPr id="1048899" name="Rectangle 15"/>
          <p:cNvSpPr>
            <a:spLocks noChangeArrowheads="1"/>
          </p:cNvSpPr>
          <p:nvPr/>
        </p:nvSpPr>
        <p:spPr bwMode="auto">
          <a:xfrm>
            <a:off x="2057400" y="3505200"/>
            <a:ext cx="7620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13</a:t>
            </a:r>
          </a:p>
        </p:txBody>
      </p:sp>
      <p:sp>
        <p:nvSpPr>
          <p:cNvPr id="1048900" name="Rectangle 16"/>
          <p:cNvSpPr>
            <a:spLocks noChangeArrowheads="1"/>
          </p:cNvSpPr>
          <p:nvPr/>
        </p:nvSpPr>
        <p:spPr bwMode="auto">
          <a:xfrm>
            <a:off x="533400" y="35052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048901" name="Rectangle 17"/>
          <p:cNvSpPr>
            <a:spLocks noChangeArrowheads="1"/>
          </p:cNvSpPr>
          <p:nvPr/>
        </p:nvSpPr>
        <p:spPr bwMode="auto">
          <a:xfrm>
            <a:off x="2819400" y="19812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048902" name="Rectangle 18"/>
          <p:cNvSpPr>
            <a:spLocks noChangeArrowheads="1"/>
          </p:cNvSpPr>
          <p:nvPr/>
        </p:nvSpPr>
        <p:spPr bwMode="auto">
          <a:xfrm>
            <a:off x="2057400" y="19812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048903" name="Rectangle 19"/>
          <p:cNvSpPr>
            <a:spLocks noChangeArrowheads="1"/>
          </p:cNvSpPr>
          <p:nvPr/>
        </p:nvSpPr>
        <p:spPr bwMode="auto">
          <a:xfrm>
            <a:off x="2819400" y="2743200"/>
            <a:ext cx="7620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048904" name="Rectangle 20"/>
          <p:cNvSpPr>
            <a:spLocks noChangeArrowheads="1"/>
          </p:cNvSpPr>
          <p:nvPr/>
        </p:nvSpPr>
        <p:spPr bwMode="auto">
          <a:xfrm>
            <a:off x="2057400" y="2743200"/>
            <a:ext cx="7620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048905" name="Rectangle 21"/>
          <p:cNvSpPr>
            <a:spLocks noChangeArrowheads="1"/>
          </p:cNvSpPr>
          <p:nvPr/>
        </p:nvSpPr>
        <p:spPr bwMode="auto">
          <a:xfrm>
            <a:off x="533400" y="19812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48906" name="Freeform 22"/>
          <p:cNvSpPr/>
          <p:nvPr/>
        </p:nvSpPr>
        <p:spPr bwMode="auto">
          <a:xfrm>
            <a:off x="1295400" y="2743200"/>
            <a:ext cx="2286000" cy="2286000"/>
          </a:xfrm>
          <a:custGeom>
            <a:avLst/>
            <a:gdLst>
              <a:gd name="T0" fmla="*/ 0 w 1440"/>
              <a:gd name="T1" fmla="*/ 720 h 1440"/>
              <a:gd name="T2" fmla="*/ 0 w 1440"/>
              <a:gd name="T3" fmla="*/ 1440 h 1440"/>
              <a:gd name="T4" fmla="*/ 720 w 1440"/>
              <a:gd name="T5" fmla="*/ 1440 h 1440"/>
              <a:gd name="T6" fmla="*/ 720 w 1440"/>
              <a:gd name="T7" fmla="*/ 1200 h 1440"/>
              <a:gd name="T8" fmla="*/ 960 w 1440"/>
              <a:gd name="T9" fmla="*/ 1200 h 1440"/>
              <a:gd name="T10" fmla="*/ 960 w 1440"/>
              <a:gd name="T11" fmla="*/ 960 h 1440"/>
              <a:gd name="T12" fmla="*/ 1440 w 1440"/>
              <a:gd name="T13" fmla="*/ 960 h 1440"/>
              <a:gd name="T14" fmla="*/ 1440 w 1440"/>
              <a:gd name="T15" fmla="*/ 0 h 1440"/>
              <a:gd name="T16" fmla="*/ 480 w 1440"/>
              <a:gd name="T17" fmla="*/ 0 h 1440"/>
              <a:gd name="T18" fmla="*/ 480 w 1440"/>
              <a:gd name="T19" fmla="*/ 480 h 1440"/>
              <a:gd name="T20" fmla="*/ 240 w 1440"/>
              <a:gd name="T21" fmla="*/ 480 h 1440"/>
              <a:gd name="T22" fmla="*/ 240 w 1440"/>
              <a:gd name="T23" fmla="*/ 720 h 1440"/>
              <a:gd name="T24" fmla="*/ 0 w 1440"/>
              <a:gd name="T25" fmla="*/ 720 h 14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40"/>
              <a:gd name="T40" fmla="*/ 0 h 1440"/>
              <a:gd name="T41" fmla="*/ 1440 w 1440"/>
              <a:gd name="T42" fmla="*/ 1440 h 14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40" h="1440">
                <a:moveTo>
                  <a:pt x="0" y="720"/>
                </a:moveTo>
                <a:lnTo>
                  <a:pt x="0" y="1440"/>
                </a:lnTo>
                <a:lnTo>
                  <a:pt x="720" y="1440"/>
                </a:lnTo>
                <a:lnTo>
                  <a:pt x="720" y="1200"/>
                </a:lnTo>
                <a:lnTo>
                  <a:pt x="960" y="1200"/>
                </a:lnTo>
                <a:lnTo>
                  <a:pt x="960" y="960"/>
                </a:lnTo>
                <a:lnTo>
                  <a:pt x="1440" y="960"/>
                </a:lnTo>
                <a:lnTo>
                  <a:pt x="1440" y="0"/>
                </a:lnTo>
                <a:lnTo>
                  <a:pt x="480" y="0"/>
                </a:lnTo>
                <a:lnTo>
                  <a:pt x="480" y="480"/>
                </a:lnTo>
                <a:lnTo>
                  <a:pt x="240" y="480"/>
                </a:lnTo>
                <a:lnTo>
                  <a:pt x="240" y="720"/>
                </a:lnTo>
                <a:lnTo>
                  <a:pt x="0" y="72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07" name="Oval 23"/>
          <p:cNvSpPr>
            <a:spLocks noChangeArrowheads="1"/>
          </p:cNvSpPr>
          <p:nvPr/>
        </p:nvSpPr>
        <p:spPr bwMode="auto">
          <a:xfrm>
            <a:off x="6096000" y="1905000"/>
            <a:ext cx="228600" cy="219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08" name="Oval 24"/>
          <p:cNvSpPr>
            <a:spLocks noChangeArrowheads="1"/>
          </p:cNvSpPr>
          <p:nvPr/>
        </p:nvSpPr>
        <p:spPr bwMode="auto">
          <a:xfrm>
            <a:off x="3962400" y="2784475"/>
            <a:ext cx="228600" cy="219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09" name="Oval 25"/>
          <p:cNvSpPr>
            <a:spLocks noChangeArrowheads="1"/>
          </p:cNvSpPr>
          <p:nvPr/>
        </p:nvSpPr>
        <p:spPr bwMode="auto">
          <a:xfrm>
            <a:off x="5029200" y="2784475"/>
            <a:ext cx="228600" cy="219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10" name="Oval 26"/>
          <p:cNvSpPr>
            <a:spLocks noChangeArrowheads="1"/>
          </p:cNvSpPr>
          <p:nvPr/>
        </p:nvSpPr>
        <p:spPr bwMode="auto">
          <a:xfrm>
            <a:off x="4572000" y="3883025"/>
            <a:ext cx="228600" cy="219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11" name="Oval 27"/>
          <p:cNvSpPr>
            <a:spLocks noChangeArrowheads="1"/>
          </p:cNvSpPr>
          <p:nvPr/>
        </p:nvSpPr>
        <p:spPr bwMode="auto">
          <a:xfrm>
            <a:off x="5486400" y="3883025"/>
            <a:ext cx="228600" cy="219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12" name="Oval 28"/>
          <p:cNvSpPr>
            <a:spLocks noChangeArrowheads="1"/>
          </p:cNvSpPr>
          <p:nvPr/>
        </p:nvSpPr>
        <p:spPr bwMode="auto">
          <a:xfrm>
            <a:off x="5181600" y="3883025"/>
            <a:ext cx="228600" cy="219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13" name="Oval 29"/>
          <p:cNvSpPr>
            <a:spLocks noChangeArrowheads="1"/>
          </p:cNvSpPr>
          <p:nvPr/>
        </p:nvSpPr>
        <p:spPr bwMode="auto">
          <a:xfrm>
            <a:off x="4876800" y="3883025"/>
            <a:ext cx="228600" cy="219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145728" name="AutoShape 30"/>
          <p:cNvCxnSpPr>
            <a:cxnSpLocks noChangeShapeType="1"/>
            <a:stCxn id="1048907" idx="4"/>
            <a:endCxn id="1048908" idx="7"/>
          </p:cNvCxnSpPr>
          <p:nvPr/>
        </p:nvCxnSpPr>
        <p:spPr bwMode="auto">
          <a:xfrm flipH="1">
            <a:off x="4157663" y="2124075"/>
            <a:ext cx="205263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29" name="AutoShape 31"/>
          <p:cNvCxnSpPr>
            <a:cxnSpLocks noChangeShapeType="1"/>
            <a:stCxn id="1048907" idx="4"/>
            <a:endCxn id="1048909" idx="7"/>
          </p:cNvCxnSpPr>
          <p:nvPr/>
        </p:nvCxnSpPr>
        <p:spPr bwMode="auto">
          <a:xfrm flipH="1">
            <a:off x="5224463" y="2124075"/>
            <a:ext cx="985837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30" name="AutoShape 32"/>
          <p:cNvCxnSpPr>
            <a:cxnSpLocks noChangeShapeType="1"/>
            <a:endCxn id="1048914" idx="0"/>
          </p:cNvCxnSpPr>
          <p:nvPr/>
        </p:nvCxnSpPr>
        <p:spPr bwMode="auto">
          <a:xfrm>
            <a:off x="6248400" y="2124075"/>
            <a:ext cx="2667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31" name="AutoShape 33"/>
          <p:cNvCxnSpPr>
            <a:cxnSpLocks noChangeShapeType="1"/>
            <a:stCxn id="1048907" idx="4"/>
            <a:endCxn id="1048919" idx="1"/>
          </p:cNvCxnSpPr>
          <p:nvPr/>
        </p:nvCxnSpPr>
        <p:spPr bwMode="auto">
          <a:xfrm>
            <a:off x="6210300" y="2124075"/>
            <a:ext cx="1481138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32" name="AutoShape 34"/>
          <p:cNvCxnSpPr>
            <a:cxnSpLocks noChangeShapeType="1"/>
            <a:stCxn id="1048909" idx="4"/>
            <a:endCxn id="1048910" idx="0"/>
          </p:cNvCxnSpPr>
          <p:nvPr/>
        </p:nvCxnSpPr>
        <p:spPr bwMode="auto">
          <a:xfrm flipH="1">
            <a:off x="4686300" y="3003550"/>
            <a:ext cx="4572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33" name="AutoShape 35"/>
          <p:cNvCxnSpPr>
            <a:cxnSpLocks noChangeShapeType="1"/>
            <a:stCxn id="1048909" idx="4"/>
            <a:endCxn id="1048913" idx="0"/>
          </p:cNvCxnSpPr>
          <p:nvPr/>
        </p:nvCxnSpPr>
        <p:spPr bwMode="auto">
          <a:xfrm flipH="1">
            <a:off x="4991100" y="3003550"/>
            <a:ext cx="1524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34" name="AutoShape 36"/>
          <p:cNvCxnSpPr>
            <a:cxnSpLocks noChangeShapeType="1"/>
            <a:stCxn id="1048909" idx="4"/>
            <a:endCxn id="1048912" idx="0"/>
          </p:cNvCxnSpPr>
          <p:nvPr/>
        </p:nvCxnSpPr>
        <p:spPr bwMode="auto">
          <a:xfrm>
            <a:off x="5143500" y="3003550"/>
            <a:ext cx="1524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35" name="AutoShape 37"/>
          <p:cNvCxnSpPr>
            <a:cxnSpLocks noChangeShapeType="1"/>
            <a:stCxn id="1048909" idx="4"/>
            <a:endCxn id="1048911" idx="0"/>
          </p:cNvCxnSpPr>
          <p:nvPr/>
        </p:nvCxnSpPr>
        <p:spPr bwMode="auto">
          <a:xfrm>
            <a:off x="5143500" y="3003550"/>
            <a:ext cx="4572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8914" name="Oval 38"/>
          <p:cNvSpPr>
            <a:spLocks noChangeArrowheads="1"/>
          </p:cNvSpPr>
          <p:nvPr/>
        </p:nvSpPr>
        <p:spPr bwMode="auto">
          <a:xfrm>
            <a:off x="6400800" y="2784475"/>
            <a:ext cx="228600" cy="219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15" name="Oval 39"/>
          <p:cNvSpPr>
            <a:spLocks noChangeArrowheads="1"/>
          </p:cNvSpPr>
          <p:nvPr/>
        </p:nvSpPr>
        <p:spPr bwMode="auto">
          <a:xfrm>
            <a:off x="5943600" y="3883025"/>
            <a:ext cx="228600" cy="219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16" name="Oval 40"/>
          <p:cNvSpPr>
            <a:spLocks noChangeArrowheads="1"/>
          </p:cNvSpPr>
          <p:nvPr/>
        </p:nvSpPr>
        <p:spPr bwMode="auto">
          <a:xfrm>
            <a:off x="6858000" y="3883025"/>
            <a:ext cx="228600" cy="219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17" name="Oval 41"/>
          <p:cNvSpPr>
            <a:spLocks noChangeArrowheads="1"/>
          </p:cNvSpPr>
          <p:nvPr/>
        </p:nvSpPr>
        <p:spPr bwMode="auto">
          <a:xfrm>
            <a:off x="6553200" y="3883025"/>
            <a:ext cx="228600" cy="219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18" name="Oval 42"/>
          <p:cNvSpPr>
            <a:spLocks noChangeArrowheads="1"/>
          </p:cNvSpPr>
          <p:nvPr/>
        </p:nvSpPr>
        <p:spPr bwMode="auto">
          <a:xfrm>
            <a:off x="6248400" y="3883025"/>
            <a:ext cx="228600" cy="219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145736" name="AutoShape 43"/>
          <p:cNvCxnSpPr>
            <a:cxnSpLocks noChangeShapeType="1"/>
            <a:stCxn id="1048914" idx="4"/>
            <a:endCxn id="1048915" idx="0"/>
          </p:cNvCxnSpPr>
          <p:nvPr/>
        </p:nvCxnSpPr>
        <p:spPr bwMode="auto">
          <a:xfrm flipH="1">
            <a:off x="6057900" y="3003550"/>
            <a:ext cx="4572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37" name="AutoShape 44"/>
          <p:cNvCxnSpPr>
            <a:cxnSpLocks noChangeShapeType="1"/>
            <a:stCxn id="1048914" idx="4"/>
            <a:endCxn id="1048918" idx="0"/>
          </p:cNvCxnSpPr>
          <p:nvPr/>
        </p:nvCxnSpPr>
        <p:spPr bwMode="auto">
          <a:xfrm flipH="1">
            <a:off x="6362700" y="3003550"/>
            <a:ext cx="1524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38" name="AutoShape 45"/>
          <p:cNvCxnSpPr>
            <a:cxnSpLocks noChangeShapeType="1"/>
            <a:stCxn id="1048914" idx="4"/>
            <a:endCxn id="1048917" idx="0"/>
          </p:cNvCxnSpPr>
          <p:nvPr/>
        </p:nvCxnSpPr>
        <p:spPr bwMode="auto">
          <a:xfrm>
            <a:off x="6515100" y="3003550"/>
            <a:ext cx="1524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39" name="AutoShape 46"/>
          <p:cNvCxnSpPr>
            <a:cxnSpLocks noChangeShapeType="1"/>
            <a:stCxn id="1048914" idx="4"/>
            <a:endCxn id="1048916" idx="0"/>
          </p:cNvCxnSpPr>
          <p:nvPr/>
        </p:nvCxnSpPr>
        <p:spPr bwMode="auto">
          <a:xfrm>
            <a:off x="6515100" y="3003550"/>
            <a:ext cx="4572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8919" name="Oval 47"/>
          <p:cNvSpPr>
            <a:spLocks noChangeArrowheads="1"/>
          </p:cNvSpPr>
          <p:nvPr/>
        </p:nvSpPr>
        <p:spPr bwMode="auto">
          <a:xfrm>
            <a:off x="7658100" y="2784475"/>
            <a:ext cx="228600" cy="219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20" name="Oval 48"/>
          <p:cNvSpPr>
            <a:spLocks noChangeArrowheads="1"/>
          </p:cNvSpPr>
          <p:nvPr/>
        </p:nvSpPr>
        <p:spPr bwMode="auto">
          <a:xfrm>
            <a:off x="7200900" y="3883025"/>
            <a:ext cx="228600" cy="219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21" name="Oval 49"/>
          <p:cNvSpPr>
            <a:spLocks noChangeArrowheads="1"/>
          </p:cNvSpPr>
          <p:nvPr/>
        </p:nvSpPr>
        <p:spPr bwMode="auto">
          <a:xfrm>
            <a:off x="8115300" y="3883025"/>
            <a:ext cx="228600" cy="219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22" name="Oval 50"/>
          <p:cNvSpPr>
            <a:spLocks noChangeArrowheads="1"/>
          </p:cNvSpPr>
          <p:nvPr/>
        </p:nvSpPr>
        <p:spPr bwMode="auto">
          <a:xfrm>
            <a:off x="7505700" y="3883025"/>
            <a:ext cx="228600" cy="219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145740" name="AutoShape 51"/>
          <p:cNvCxnSpPr>
            <a:cxnSpLocks noChangeShapeType="1"/>
            <a:stCxn id="1048919" idx="4"/>
            <a:endCxn id="1048920" idx="0"/>
          </p:cNvCxnSpPr>
          <p:nvPr/>
        </p:nvCxnSpPr>
        <p:spPr bwMode="auto">
          <a:xfrm flipH="1">
            <a:off x="7315200" y="3003550"/>
            <a:ext cx="4572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41" name="AutoShape 52"/>
          <p:cNvCxnSpPr>
            <a:cxnSpLocks noChangeShapeType="1"/>
            <a:stCxn id="1048919" idx="4"/>
            <a:endCxn id="1048922" idx="0"/>
          </p:cNvCxnSpPr>
          <p:nvPr/>
        </p:nvCxnSpPr>
        <p:spPr bwMode="auto">
          <a:xfrm flipH="1">
            <a:off x="7620000" y="3003550"/>
            <a:ext cx="1524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42" name="AutoShape 53"/>
          <p:cNvCxnSpPr>
            <a:cxnSpLocks noChangeShapeType="1"/>
            <a:stCxn id="1048919" idx="4"/>
          </p:cNvCxnSpPr>
          <p:nvPr/>
        </p:nvCxnSpPr>
        <p:spPr bwMode="auto">
          <a:xfrm>
            <a:off x="7772400" y="3003550"/>
            <a:ext cx="1524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43" name="AutoShape 54"/>
          <p:cNvCxnSpPr>
            <a:cxnSpLocks noChangeShapeType="1"/>
            <a:stCxn id="1048919" idx="4"/>
            <a:endCxn id="1048921" idx="0"/>
          </p:cNvCxnSpPr>
          <p:nvPr/>
        </p:nvCxnSpPr>
        <p:spPr bwMode="auto">
          <a:xfrm>
            <a:off x="7772400" y="3003550"/>
            <a:ext cx="4572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8923" name="Oval 55"/>
          <p:cNvSpPr>
            <a:spLocks noChangeArrowheads="1"/>
          </p:cNvSpPr>
          <p:nvPr/>
        </p:nvSpPr>
        <p:spPr bwMode="auto">
          <a:xfrm>
            <a:off x="6248400" y="3883025"/>
            <a:ext cx="228600" cy="219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24" name="Oval 56"/>
          <p:cNvSpPr>
            <a:spLocks noChangeArrowheads="1"/>
          </p:cNvSpPr>
          <p:nvPr/>
        </p:nvSpPr>
        <p:spPr bwMode="auto">
          <a:xfrm>
            <a:off x="5791200" y="4981575"/>
            <a:ext cx="228600" cy="2206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25" name="Oval 57"/>
          <p:cNvSpPr>
            <a:spLocks noChangeArrowheads="1"/>
          </p:cNvSpPr>
          <p:nvPr/>
        </p:nvSpPr>
        <p:spPr bwMode="auto">
          <a:xfrm>
            <a:off x="6705600" y="4981575"/>
            <a:ext cx="228600" cy="220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26" name="Oval 58"/>
          <p:cNvSpPr>
            <a:spLocks noChangeArrowheads="1"/>
          </p:cNvSpPr>
          <p:nvPr/>
        </p:nvSpPr>
        <p:spPr bwMode="auto">
          <a:xfrm>
            <a:off x="6400800" y="4981575"/>
            <a:ext cx="228600" cy="220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27" name="Oval 59"/>
          <p:cNvSpPr>
            <a:spLocks noChangeArrowheads="1"/>
          </p:cNvSpPr>
          <p:nvPr/>
        </p:nvSpPr>
        <p:spPr bwMode="auto">
          <a:xfrm>
            <a:off x="6096000" y="4981575"/>
            <a:ext cx="228600" cy="220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145744" name="AutoShape 60"/>
          <p:cNvCxnSpPr>
            <a:cxnSpLocks noChangeShapeType="1"/>
            <a:stCxn id="1048923" idx="4"/>
            <a:endCxn id="1048924" idx="0"/>
          </p:cNvCxnSpPr>
          <p:nvPr/>
        </p:nvCxnSpPr>
        <p:spPr bwMode="auto">
          <a:xfrm flipH="1">
            <a:off x="5905500" y="4102100"/>
            <a:ext cx="4572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45" name="AutoShape 61"/>
          <p:cNvCxnSpPr>
            <a:cxnSpLocks noChangeShapeType="1"/>
            <a:stCxn id="1048923" idx="4"/>
            <a:endCxn id="1048927" idx="0"/>
          </p:cNvCxnSpPr>
          <p:nvPr/>
        </p:nvCxnSpPr>
        <p:spPr bwMode="auto">
          <a:xfrm flipH="1">
            <a:off x="6210300" y="4102100"/>
            <a:ext cx="1524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46" name="AutoShape 62"/>
          <p:cNvCxnSpPr>
            <a:cxnSpLocks noChangeShapeType="1"/>
            <a:stCxn id="1048923" idx="4"/>
            <a:endCxn id="1048926" idx="0"/>
          </p:cNvCxnSpPr>
          <p:nvPr/>
        </p:nvCxnSpPr>
        <p:spPr bwMode="auto">
          <a:xfrm>
            <a:off x="6362700" y="4102100"/>
            <a:ext cx="1524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47" name="AutoShape 63"/>
          <p:cNvCxnSpPr>
            <a:cxnSpLocks noChangeShapeType="1"/>
            <a:stCxn id="1048923" idx="4"/>
            <a:endCxn id="1048925" idx="0"/>
          </p:cNvCxnSpPr>
          <p:nvPr/>
        </p:nvCxnSpPr>
        <p:spPr bwMode="auto">
          <a:xfrm>
            <a:off x="6362700" y="4102100"/>
            <a:ext cx="4572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8928" name="Oval 64"/>
          <p:cNvSpPr>
            <a:spLocks noChangeArrowheads="1"/>
          </p:cNvSpPr>
          <p:nvPr/>
        </p:nvSpPr>
        <p:spPr bwMode="auto">
          <a:xfrm>
            <a:off x="7772400" y="3883025"/>
            <a:ext cx="228600" cy="219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29" name="Oval 65"/>
          <p:cNvSpPr>
            <a:spLocks noChangeArrowheads="1"/>
          </p:cNvSpPr>
          <p:nvPr/>
        </p:nvSpPr>
        <p:spPr bwMode="auto">
          <a:xfrm>
            <a:off x="7315200" y="4981575"/>
            <a:ext cx="228600" cy="220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30" name="Oval 66"/>
          <p:cNvSpPr>
            <a:spLocks noChangeArrowheads="1"/>
          </p:cNvSpPr>
          <p:nvPr/>
        </p:nvSpPr>
        <p:spPr bwMode="auto">
          <a:xfrm>
            <a:off x="8229600" y="4981575"/>
            <a:ext cx="228600" cy="2206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31" name="Oval 67"/>
          <p:cNvSpPr>
            <a:spLocks noChangeArrowheads="1"/>
          </p:cNvSpPr>
          <p:nvPr/>
        </p:nvSpPr>
        <p:spPr bwMode="auto">
          <a:xfrm>
            <a:off x="7924800" y="4981575"/>
            <a:ext cx="228600" cy="220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32" name="Oval 68"/>
          <p:cNvSpPr>
            <a:spLocks noChangeArrowheads="1"/>
          </p:cNvSpPr>
          <p:nvPr/>
        </p:nvSpPr>
        <p:spPr bwMode="auto">
          <a:xfrm>
            <a:off x="7620000" y="4981575"/>
            <a:ext cx="228600" cy="220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145748" name="AutoShape 69"/>
          <p:cNvCxnSpPr>
            <a:cxnSpLocks noChangeShapeType="1"/>
            <a:stCxn id="1048928" idx="4"/>
            <a:endCxn id="1048929" idx="0"/>
          </p:cNvCxnSpPr>
          <p:nvPr/>
        </p:nvCxnSpPr>
        <p:spPr bwMode="auto">
          <a:xfrm flipH="1">
            <a:off x="7429500" y="4102100"/>
            <a:ext cx="4572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49" name="AutoShape 70"/>
          <p:cNvCxnSpPr>
            <a:cxnSpLocks noChangeShapeType="1"/>
            <a:stCxn id="1048928" idx="4"/>
            <a:endCxn id="1048932" idx="0"/>
          </p:cNvCxnSpPr>
          <p:nvPr/>
        </p:nvCxnSpPr>
        <p:spPr bwMode="auto">
          <a:xfrm flipH="1">
            <a:off x="7734300" y="4102100"/>
            <a:ext cx="1524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50" name="AutoShape 71"/>
          <p:cNvCxnSpPr>
            <a:cxnSpLocks noChangeShapeType="1"/>
            <a:stCxn id="1048928" idx="4"/>
            <a:endCxn id="1048931" idx="0"/>
          </p:cNvCxnSpPr>
          <p:nvPr/>
        </p:nvCxnSpPr>
        <p:spPr bwMode="auto">
          <a:xfrm>
            <a:off x="7886700" y="4102100"/>
            <a:ext cx="1524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51" name="AutoShape 72"/>
          <p:cNvCxnSpPr>
            <a:cxnSpLocks noChangeShapeType="1"/>
            <a:stCxn id="1048928" idx="4"/>
            <a:endCxn id="1048930" idx="0"/>
          </p:cNvCxnSpPr>
          <p:nvPr/>
        </p:nvCxnSpPr>
        <p:spPr bwMode="auto">
          <a:xfrm>
            <a:off x="7886700" y="4102100"/>
            <a:ext cx="457200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8933" name="Rectangle 73"/>
          <p:cNvSpPr>
            <a:spLocks noChangeArrowheads="1"/>
          </p:cNvSpPr>
          <p:nvPr/>
        </p:nvSpPr>
        <p:spPr bwMode="auto">
          <a:xfrm>
            <a:off x="6096000" y="1905000"/>
            <a:ext cx="228600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34" name="Rectangle 74"/>
          <p:cNvSpPr>
            <a:spLocks noChangeArrowheads="1"/>
          </p:cNvSpPr>
          <p:nvPr/>
        </p:nvSpPr>
        <p:spPr bwMode="auto">
          <a:xfrm>
            <a:off x="5029200" y="2784475"/>
            <a:ext cx="228600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35" name="Rectangle 75"/>
          <p:cNvSpPr>
            <a:spLocks noChangeArrowheads="1"/>
          </p:cNvSpPr>
          <p:nvPr/>
        </p:nvSpPr>
        <p:spPr bwMode="auto">
          <a:xfrm>
            <a:off x="6400800" y="2784475"/>
            <a:ext cx="228600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36" name="Rectangle 76"/>
          <p:cNvSpPr>
            <a:spLocks noChangeArrowheads="1"/>
          </p:cNvSpPr>
          <p:nvPr/>
        </p:nvSpPr>
        <p:spPr bwMode="auto">
          <a:xfrm>
            <a:off x="7658100" y="2782093"/>
            <a:ext cx="228600" cy="220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37" name="Rectangle 77"/>
          <p:cNvSpPr>
            <a:spLocks noChangeArrowheads="1"/>
          </p:cNvSpPr>
          <p:nvPr/>
        </p:nvSpPr>
        <p:spPr bwMode="auto">
          <a:xfrm>
            <a:off x="6248400" y="3883025"/>
            <a:ext cx="228600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38" name="Rectangle 78"/>
          <p:cNvSpPr>
            <a:spLocks noChangeArrowheads="1"/>
          </p:cNvSpPr>
          <p:nvPr/>
        </p:nvSpPr>
        <p:spPr bwMode="auto">
          <a:xfrm>
            <a:off x="7772400" y="3868738"/>
            <a:ext cx="228600" cy="220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39" name="Text Box 79"/>
          <p:cNvSpPr txBox="1">
            <a:spLocks noChangeArrowheads="1"/>
          </p:cNvSpPr>
          <p:nvPr/>
        </p:nvSpPr>
        <p:spPr bwMode="auto">
          <a:xfrm>
            <a:off x="3819339" y="2305425"/>
            <a:ext cx="706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NW</a:t>
            </a:r>
          </a:p>
        </p:txBody>
      </p:sp>
      <p:sp>
        <p:nvSpPr>
          <p:cNvPr id="1048940" name="Text Box 80"/>
          <p:cNvSpPr txBox="1">
            <a:spLocks noChangeArrowheads="1"/>
          </p:cNvSpPr>
          <p:nvPr/>
        </p:nvSpPr>
        <p:spPr bwMode="auto">
          <a:xfrm>
            <a:off x="7543800" y="2332037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SE</a:t>
            </a:r>
          </a:p>
        </p:txBody>
      </p:sp>
      <p:sp>
        <p:nvSpPr>
          <p:cNvPr id="1048941" name="Text Box 81"/>
          <p:cNvSpPr txBox="1">
            <a:spLocks noChangeArrowheads="1"/>
          </p:cNvSpPr>
          <p:nvPr/>
        </p:nvSpPr>
        <p:spPr bwMode="auto">
          <a:xfrm>
            <a:off x="6665912" y="2633617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SW</a:t>
            </a:r>
          </a:p>
        </p:txBody>
      </p:sp>
      <p:sp>
        <p:nvSpPr>
          <p:cNvPr id="1048942" name="Text Box 82"/>
          <p:cNvSpPr txBox="1">
            <a:spLocks noChangeArrowheads="1"/>
          </p:cNvSpPr>
          <p:nvPr/>
        </p:nvSpPr>
        <p:spPr bwMode="auto">
          <a:xfrm>
            <a:off x="5432175" y="2630983"/>
            <a:ext cx="706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</a:t>
            </a:r>
          </a:p>
        </p:txBody>
      </p:sp>
      <p:sp>
        <p:nvSpPr>
          <p:cNvPr id="1048943" name="Text Box 83"/>
          <p:cNvSpPr txBox="1">
            <a:spLocks noChangeArrowheads="1"/>
          </p:cNvSpPr>
          <p:nvPr/>
        </p:nvSpPr>
        <p:spPr bwMode="auto">
          <a:xfrm>
            <a:off x="3822700" y="314960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1048944" name="Text Box 84"/>
          <p:cNvSpPr txBox="1">
            <a:spLocks noChangeArrowheads="1"/>
          </p:cNvSpPr>
          <p:nvPr/>
        </p:nvSpPr>
        <p:spPr bwMode="auto">
          <a:xfrm>
            <a:off x="4395788" y="40132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1800"/>
              <a:t>2    3    4   5</a:t>
            </a:r>
            <a:endParaRPr lang="en-US" sz="2400"/>
          </a:p>
        </p:txBody>
      </p:sp>
      <p:sp>
        <p:nvSpPr>
          <p:cNvPr id="1048945" name="Text Box 85"/>
          <p:cNvSpPr txBox="1">
            <a:spLocks noChangeArrowheads="1"/>
          </p:cNvSpPr>
          <p:nvPr/>
        </p:nvSpPr>
        <p:spPr bwMode="auto">
          <a:xfrm>
            <a:off x="5862638" y="4079875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6</a:t>
            </a:r>
            <a:endParaRPr lang="en-US" sz="2400"/>
          </a:p>
        </p:txBody>
      </p:sp>
      <p:sp>
        <p:nvSpPr>
          <p:cNvPr id="1048946" name="Text Box 86"/>
          <p:cNvSpPr txBox="1">
            <a:spLocks noChangeArrowheads="1"/>
          </p:cNvSpPr>
          <p:nvPr/>
        </p:nvSpPr>
        <p:spPr bwMode="auto">
          <a:xfrm>
            <a:off x="6521450" y="4065588"/>
            <a:ext cx="1344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11 12  13 14</a:t>
            </a:r>
            <a:endParaRPr lang="en-US" sz="2400"/>
          </a:p>
        </p:txBody>
      </p:sp>
      <p:sp>
        <p:nvSpPr>
          <p:cNvPr id="1048947" name="Text Box 87"/>
          <p:cNvSpPr txBox="1">
            <a:spLocks noChangeArrowheads="1"/>
          </p:cNvSpPr>
          <p:nvPr/>
        </p:nvSpPr>
        <p:spPr bwMode="auto">
          <a:xfrm>
            <a:off x="8102600" y="4040188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19</a:t>
            </a:r>
            <a:endParaRPr lang="en-US" sz="2400"/>
          </a:p>
        </p:txBody>
      </p:sp>
      <p:sp>
        <p:nvSpPr>
          <p:cNvPr id="1048948" name="Text Box 88"/>
          <p:cNvSpPr txBox="1">
            <a:spLocks noChangeArrowheads="1"/>
          </p:cNvSpPr>
          <p:nvPr/>
        </p:nvSpPr>
        <p:spPr bwMode="auto">
          <a:xfrm>
            <a:off x="5649913" y="5246688"/>
            <a:ext cx="153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</a:t>
            </a:r>
            <a:r>
              <a:rPr lang="en-US" sz="1800" dirty="0"/>
              <a:t>7    8    9   10</a:t>
            </a:r>
            <a:endParaRPr lang="en-US" sz="2400" dirty="0"/>
          </a:p>
        </p:txBody>
      </p:sp>
      <p:sp>
        <p:nvSpPr>
          <p:cNvPr id="1048949" name="Text Box 89"/>
          <p:cNvSpPr txBox="1">
            <a:spLocks noChangeArrowheads="1"/>
          </p:cNvSpPr>
          <p:nvPr/>
        </p:nvSpPr>
        <p:spPr bwMode="auto">
          <a:xfrm>
            <a:off x="7135813" y="5249863"/>
            <a:ext cx="162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1800"/>
              <a:t>15  16  17  18</a:t>
            </a:r>
            <a:endParaRPr lang="en-US" sz="2400"/>
          </a:p>
        </p:txBody>
      </p:sp>
      <p:sp>
        <p:nvSpPr>
          <p:cNvPr id="1048950" name="Rectangle 92"/>
          <p:cNvSpPr>
            <a:spLocks noChangeArrowheads="1"/>
          </p:cNvSpPr>
          <p:nvPr/>
        </p:nvSpPr>
        <p:spPr bwMode="auto">
          <a:xfrm>
            <a:off x="4800600" y="6096000"/>
            <a:ext cx="228600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952" name="Text Box 94"/>
          <p:cNvSpPr txBox="1">
            <a:spLocks noChangeArrowheads="1"/>
          </p:cNvSpPr>
          <p:nvPr/>
        </p:nvSpPr>
        <p:spPr bwMode="auto">
          <a:xfrm>
            <a:off x="5181600" y="60198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Index node</a:t>
            </a:r>
          </a:p>
        </p:txBody>
      </p:sp>
      <p:sp>
        <p:nvSpPr>
          <p:cNvPr id="1048953" name="Text Box 95"/>
          <p:cNvSpPr txBox="1">
            <a:spLocks noChangeArrowheads="1"/>
          </p:cNvSpPr>
          <p:nvPr/>
        </p:nvSpPr>
        <p:spPr bwMode="auto">
          <a:xfrm>
            <a:off x="6950869" y="602873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Data node</a:t>
            </a:r>
          </a:p>
        </p:txBody>
      </p:sp>
      <p:sp>
        <p:nvSpPr>
          <p:cNvPr id="10489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12</a:t>
            </a:fld>
            <a:endParaRPr lang="en-US"/>
          </a:p>
        </p:txBody>
      </p:sp>
      <p:grpSp>
        <p:nvGrpSpPr>
          <p:cNvPr id="141" name="Group 62"/>
          <p:cNvGrpSpPr/>
          <p:nvPr/>
        </p:nvGrpSpPr>
        <p:grpSpPr bwMode="auto">
          <a:xfrm>
            <a:off x="467544" y="5157192"/>
            <a:ext cx="1446213" cy="1401763"/>
            <a:chOff x="4334" y="2897"/>
            <a:chExt cx="911" cy="883"/>
          </a:xfrm>
        </p:grpSpPr>
        <p:sp>
          <p:nvSpPr>
            <p:cNvPr id="1048955" name="Line 63"/>
            <p:cNvSpPr>
              <a:spLocks noChangeShapeType="1"/>
            </p:cNvSpPr>
            <p:nvPr/>
          </p:nvSpPr>
          <p:spPr bwMode="auto">
            <a:xfrm>
              <a:off x="4800" y="3216"/>
              <a:ext cx="0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56" name="Line 64"/>
            <p:cNvSpPr>
              <a:spLocks noChangeShapeType="1"/>
            </p:cNvSpPr>
            <p:nvPr/>
          </p:nvSpPr>
          <p:spPr bwMode="auto">
            <a:xfrm rot="-5483017">
              <a:off x="4800" y="3211"/>
              <a:ext cx="1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57" name="Text Box 65"/>
            <p:cNvSpPr txBox="1">
              <a:spLocks noChangeArrowheads="1"/>
            </p:cNvSpPr>
            <p:nvPr/>
          </p:nvSpPr>
          <p:spPr bwMode="auto">
            <a:xfrm>
              <a:off x="5023" y="3252"/>
              <a:ext cx="2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E</a:t>
              </a:r>
              <a:endParaRPr lang="en-US"/>
            </a:p>
          </p:txBody>
        </p:sp>
        <p:sp>
          <p:nvSpPr>
            <p:cNvPr id="1048958" name="Text Box 66"/>
            <p:cNvSpPr txBox="1">
              <a:spLocks noChangeArrowheads="1"/>
            </p:cNvSpPr>
            <p:nvPr/>
          </p:nvSpPr>
          <p:spPr bwMode="auto">
            <a:xfrm>
              <a:off x="4699" y="2937"/>
              <a:ext cx="2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N</a:t>
              </a:r>
              <a:endParaRPr lang="en-US"/>
            </a:p>
          </p:txBody>
        </p:sp>
        <p:sp>
          <p:nvSpPr>
            <p:cNvPr id="1048959" name="Text Box 67"/>
            <p:cNvSpPr txBox="1">
              <a:spLocks noChangeArrowheads="1"/>
            </p:cNvSpPr>
            <p:nvPr/>
          </p:nvSpPr>
          <p:spPr bwMode="auto">
            <a:xfrm>
              <a:off x="4684" y="3529"/>
              <a:ext cx="2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S</a:t>
              </a:r>
              <a:endParaRPr lang="en-US"/>
            </a:p>
          </p:txBody>
        </p:sp>
        <p:sp>
          <p:nvSpPr>
            <p:cNvPr id="1048960" name="Text Box 68"/>
            <p:cNvSpPr txBox="1">
              <a:spLocks noChangeArrowheads="1"/>
            </p:cNvSpPr>
            <p:nvPr/>
          </p:nvSpPr>
          <p:spPr bwMode="auto">
            <a:xfrm>
              <a:off x="4334" y="3257"/>
              <a:ext cx="24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W</a:t>
              </a:r>
              <a:endParaRPr lang="en-US"/>
            </a:p>
          </p:txBody>
        </p:sp>
        <p:sp>
          <p:nvSpPr>
            <p:cNvPr id="1048961" name="Rectangle 69"/>
            <p:cNvSpPr>
              <a:spLocks noChangeArrowheads="1"/>
            </p:cNvSpPr>
            <p:nvPr/>
          </p:nvSpPr>
          <p:spPr bwMode="auto">
            <a:xfrm>
              <a:off x="4337" y="2897"/>
              <a:ext cx="900" cy="8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" name="Oval 66">
            <a:extLst>
              <a:ext uri="{FF2B5EF4-FFF2-40B4-BE49-F238E27FC236}">
                <a16:creationId xmlns:a16="http://schemas.microsoft.com/office/drawing/2014/main" id="{7FA18567-821F-3F43-9047-EC0720CB0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6096000"/>
            <a:ext cx="228600" cy="2206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716"/>
    </mc:Choice>
    <mc:Fallback xmlns="">
      <p:transition spd="slow" advTm="36171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Quadtree – Basic Idea</a:t>
            </a:r>
          </a:p>
        </p:txBody>
      </p:sp>
      <p:sp>
        <p:nvSpPr>
          <p:cNvPr id="10489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F16DC-0C98-5D40-9212-EC6366A7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27" y="3926222"/>
            <a:ext cx="2259974" cy="2381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436725-677A-5645-9C92-CBA6CCDD8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531" y="3867023"/>
            <a:ext cx="2880320" cy="2440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12C5F-0199-7948-B2C1-DC825FB27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816" y="5378515"/>
            <a:ext cx="916132" cy="8721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F7FBA4C0-234D-1343-948F-B2AC863EC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474" y="1295400"/>
                <a:ext cx="5799747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 a binary tree</a:t>
                </a:r>
              </a:p>
              <a:p>
                <a:pPr lvl="1"/>
                <a:r>
                  <a:rPr lang="en-US" dirty="0"/>
                  <a:t>Four-way comparison instead of two in 2D</a:t>
                </a:r>
              </a:p>
              <a:p>
                <a:pPr lvl="1"/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dimensions, inner node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children</a:t>
                </a:r>
              </a:p>
              <a:p>
                <a:pPr lvl="1"/>
                <a:r>
                  <a:rPr lang="en-US" dirty="0"/>
                  <a:t>Not necessarily balanced</a:t>
                </a:r>
              </a:p>
              <a:p>
                <a:pPr lvl="2"/>
                <a:r>
                  <a:rPr lang="en-US" dirty="0"/>
                  <a:t>Tree shape depends on the data distribution /  insertion order</a:t>
                </a: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F7FBA4C0-234D-1343-948F-B2AC863EC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295400"/>
                <a:ext cx="5799747" cy="4953000"/>
              </a:xfrm>
              <a:blipFill>
                <a:blip r:embed="rId8"/>
                <a:stretch>
                  <a:fillRect l="-437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56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99"/>
    </mc:Choice>
    <mc:Fallback xmlns="">
      <p:transition spd="slow" advTm="5179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 Quadtree Construction</a:t>
            </a:r>
          </a:p>
        </p:txBody>
      </p:sp>
      <p:grpSp>
        <p:nvGrpSpPr>
          <p:cNvPr id="143" name="Group 24"/>
          <p:cNvGrpSpPr/>
          <p:nvPr/>
        </p:nvGrpSpPr>
        <p:grpSpPr bwMode="auto">
          <a:xfrm>
            <a:off x="697372" y="2206263"/>
            <a:ext cx="3048000" cy="3048000"/>
            <a:chOff x="432" y="1056"/>
            <a:chExt cx="1920" cy="1920"/>
          </a:xfrm>
        </p:grpSpPr>
        <p:sp>
          <p:nvSpPr>
            <p:cNvPr id="1048976" name="Rectangle 25"/>
            <p:cNvSpPr>
              <a:spLocks noChangeArrowheads="1"/>
            </p:cNvSpPr>
            <p:nvPr/>
          </p:nvSpPr>
          <p:spPr bwMode="auto">
            <a:xfrm>
              <a:off x="432" y="1056"/>
              <a:ext cx="192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77" name="Oval 26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78" name="Line 27"/>
            <p:cNvSpPr>
              <a:spLocks noChangeShapeType="1"/>
            </p:cNvSpPr>
            <p:nvPr/>
          </p:nvSpPr>
          <p:spPr bwMode="auto">
            <a:xfrm flipV="1">
              <a:off x="432" y="235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79" name="Oval 28"/>
            <p:cNvSpPr>
              <a:spLocks noChangeArrowheads="1"/>
            </p:cNvSpPr>
            <p:nvPr/>
          </p:nvSpPr>
          <p:spPr bwMode="auto">
            <a:xfrm>
              <a:off x="672" y="15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0" name="Oval 29"/>
            <p:cNvSpPr>
              <a:spLocks noChangeArrowheads="1"/>
            </p:cNvSpPr>
            <p:nvPr/>
          </p:nvSpPr>
          <p:spPr bwMode="auto">
            <a:xfrm>
              <a:off x="912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1" name="Oval 30"/>
            <p:cNvSpPr>
              <a:spLocks noChangeArrowheads="1"/>
            </p:cNvSpPr>
            <p:nvPr/>
          </p:nvSpPr>
          <p:spPr bwMode="auto">
            <a:xfrm>
              <a:off x="1968" y="14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2" name="Oval 31"/>
            <p:cNvSpPr>
              <a:spLocks noChangeArrowheads="1"/>
            </p:cNvSpPr>
            <p:nvPr/>
          </p:nvSpPr>
          <p:spPr bwMode="auto">
            <a:xfrm>
              <a:off x="960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3" name="Oval 32"/>
            <p:cNvSpPr>
              <a:spLocks noChangeArrowheads="1"/>
            </p:cNvSpPr>
            <p:nvPr/>
          </p:nvSpPr>
          <p:spPr bwMode="auto">
            <a:xfrm>
              <a:off x="1104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4" name="Line 33"/>
            <p:cNvSpPr>
              <a:spLocks noChangeShapeType="1"/>
            </p:cNvSpPr>
            <p:nvPr/>
          </p:nvSpPr>
          <p:spPr bwMode="auto">
            <a:xfrm>
              <a:off x="1728" y="105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5" name="Text Box 34"/>
            <p:cNvSpPr txBox="1">
              <a:spLocks noChangeArrowheads="1"/>
            </p:cNvSpPr>
            <p:nvPr/>
          </p:nvSpPr>
          <p:spPr bwMode="auto">
            <a:xfrm>
              <a:off x="1776" y="211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1</a:t>
              </a:r>
              <a:endParaRPr lang="en-US" sz="2400"/>
            </a:p>
          </p:txBody>
        </p:sp>
        <p:sp>
          <p:nvSpPr>
            <p:cNvPr id="1048986" name="Line 35"/>
            <p:cNvSpPr>
              <a:spLocks noChangeShapeType="1"/>
            </p:cNvSpPr>
            <p:nvPr/>
          </p:nvSpPr>
          <p:spPr bwMode="auto">
            <a:xfrm>
              <a:off x="432" y="192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7" name="Line 36"/>
            <p:cNvSpPr>
              <a:spLocks noChangeShapeType="1"/>
            </p:cNvSpPr>
            <p:nvPr/>
          </p:nvSpPr>
          <p:spPr bwMode="auto">
            <a:xfrm>
              <a:off x="960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88" name="Text Box 37"/>
            <p:cNvSpPr txBox="1">
              <a:spLocks noChangeArrowheads="1"/>
            </p:cNvSpPr>
            <p:nvPr/>
          </p:nvSpPr>
          <p:spPr bwMode="auto">
            <a:xfrm>
              <a:off x="1008" y="163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2</a:t>
              </a:r>
              <a:endParaRPr lang="en-US" sz="2400"/>
            </a:p>
          </p:txBody>
        </p:sp>
        <p:sp>
          <p:nvSpPr>
            <p:cNvPr id="1048989" name="Line 38"/>
            <p:cNvSpPr>
              <a:spLocks noChangeShapeType="1"/>
            </p:cNvSpPr>
            <p:nvPr/>
          </p:nvSpPr>
          <p:spPr bwMode="auto">
            <a:xfrm>
              <a:off x="432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90" name="Line 39"/>
            <p:cNvSpPr>
              <a:spLocks noChangeShapeType="1"/>
            </p:cNvSpPr>
            <p:nvPr/>
          </p:nvSpPr>
          <p:spPr bwMode="auto">
            <a:xfrm>
              <a:off x="720" y="105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91" name="Text Box 40"/>
            <p:cNvSpPr txBox="1">
              <a:spLocks noChangeArrowheads="1"/>
            </p:cNvSpPr>
            <p:nvPr/>
          </p:nvSpPr>
          <p:spPr bwMode="auto">
            <a:xfrm>
              <a:off x="2064" y="129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3</a:t>
              </a:r>
              <a:endParaRPr lang="en-US" sz="2400"/>
            </a:p>
          </p:txBody>
        </p:sp>
        <p:sp>
          <p:nvSpPr>
            <p:cNvPr id="1048992" name="Text Box 41"/>
            <p:cNvSpPr txBox="1">
              <a:spLocks noChangeArrowheads="1"/>
            </p:cNvSpPr>
            <p:nvPr/>
          </p:nvSpPr>
          <p:spPr bwMode="auto">
            <a:xfrm>
              <a:off x="1200" y="120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7</a:t>
              </a:r>
              <a:endParaRPr lang="en-US" sz="2400"/>
            </a:p>
          </p:txBody>
        </p:sp>
        <p:sp>
          <p:nvSpPr>
            <p:cNvPr id="1048993" name="Text Box 42"/>
            <p:cNvSpPr txBox="1">
              <a:spLocks noChangeArrowheads="1"/>
            </p:cNvSpPr>
            <p:nvPr/>
          </p:nvSpPr>
          <p:spPr bwMode="auto">
            <a:xfrm>
              <a:off x="720" y="139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6</a:t>
              </a:r>
              <a:endParaRPr lang="en-US" sz="2400"/>
            </a:p>
          </p:txBody>
        </p:sp>
        <p:sp>
          <p:nvSpPr>
            <p:cNvPr id="1048994" name="Text Box 43"/>
            <p:cNvSpPr txBox="1">
              <a:spLocks noChangeArrowheads="1"/>
            </p:cNvSpPr>
            <p:nvPr/>
          </p:nvSpPr>
          <p:spPr bwMode="auto">
            <a:xfrm>
              <a:off x="1104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p</a:t>
              </a:r>
              <a:r>
                <a:rPr lang="en-US" sz="1800" baseline="-25000" dirty="0"/>
                <a:t>5</a:t>
              </a:r>
              <a:endParaRPr lang="en-US" sz="2400" dirty="0"/>
            </a:p>
          </p:txBody>
        </p:sp>
        <p:sp>
          <p:nvSpPr>
            <p:cNvPr id="1048995" name="Oval 44"/>
            <p:cNvSpPr>
              <a:spLocks noChangeArrowheads="1"/>
            </p:cNvSpPr>
            <p:nvPr/>
          </p:nvSpPr>
          <p:spPr bwMode="auto">
            <a:xfrm>
              <a:off x="432" y="12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96" name="Text Box 45"/>
            <p:cNvSpPr txBox="1">
              <a:spLocks noChangeArrowheads="1"/>
            </p:cNvSpPr>
            <p:nvPr/>
          </p:nvSpPr>
          <p:spPr bwMode="auto">
            <a:xfrm>
              <a:off x="480" y="110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8</a:t>
              </a:r>
              <a:endParaRPr lang="en-US" sz="2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BCA73C-45E5-434B-AECD-385539527205}"/>
              </a:ext>
            </a:extLst>
          </p:cNvPr>
          <p:cNvGrpSpPr/>
          <p:nvPr/>
        </p:nvGrpSpPr>
        <p:grpSpPr>
          <a:xfrm>
            <a:off x="3902762" y="1692125"/>
            <a:ext cx="5123429" cy="3421856"/>
            <a:chOff x="3584009" y="1371600"/>
            <a:chExt cx="5123429" cy="3421856"/>
          </a:xfrm>
        </p:grpSpPr>
        <p:sp>
          <p:nvSpPr>
            <p:cNvPr id="1048963" name="Oval 3"/>
            <p:cNvSpPr>
              <a:spLocks noChangeArrowheads="1"/>
            </p:cNvSpPr>
            <p:nvPr/>
          </p:nvSpPr>
          <p:spPr bwMode="auto">
            <a:xfrm>
              <a:off x="6629400" y="1447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8964" name="Oval 4"/>
            <p:cNvSpPr>
              <a:spLocks noChangeArrowheads="1"/>
            </p:cNvSpPr>
            <p:nvPr/>
          </p:nvSpPr>
          <p:spPr bwMode="auto">
            <a:xfrm>
              <a:off x="62484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65" name="Oval 5"/>
            <p:cNvSpPr>
              <a:spLocks noChangeArrowheads="1"/>
            </p:cNvSpPr>
            <p:nvPr/>
          </p:nvSpPr>
          <p:spPr bwMode="auto">
            <a:xfrm>
              <a:off x="52578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66" name="Oval 6"/>
            <p:cNvSpPr>
              <a:spLocks noChangeArrowheads="1"/>
            </p:cNvSpPr>
            <p:nvPr/>
          </p:nvSpPr>
          <p:spPr bwMode="auto">
            <a:xfrm>
              <a:off x="6477000" y="36195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67" name="Oval 7"/>
            <p:cNvSpPr>
              <a:spLocks noChangeArrowheads="1"/>
            </p:cNvSpPr>
            <p:nvPr/>
          </p:nvSpPr>
          <p:spPr bwMode="auto">
            <a:xfrm>
              <a:off x="5791200" y="36195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68" name="Oval 8"/>
            <p:cNvSpPr>
              <a:spLocks noChangeArrowheads="1"/>
            </p:cNvSpPr>
            <p:nvPr/>
          </p:nvSpPr>
          <p:spPr bwMode="auto">
            <a:xfrm>
              <a:off x="5181600" y="3619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145752" name="AutoShape 9"/>
            <p:cNvCxnSpPr>
              <a:cxnSpLocks noChangeShapeType="1"/>
              <a:stCxn id="1048963" idx="4"/>
              <a:endCxn id="1048964" idx="7"/>
            </p:cNvCxnSpPr>
            <p:nvPr/>
          </p:nvCxnSpPr>
          <p:spPr bwMode="auto">
            <a:xfrm flipH="1">
              <a:off x="6443663" y="1676400"/>
              <a:ext cx="3000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3" name="AutoShape 10"/>
            <p:cNvCxnSpPr>
              <a:cxnSpLocks noChangeShapeType="1"/>
              <a:stCxn id="1048963" idx="4"/>
              <a:endCxn id="1048965" idx="7"/>
            </p:cNvCxnSpPr>
            <p:nvPr/>
          </p:nvCxnSpPr>
          <p:spPr bwMode="auto">
            <a:xfrm flipH="1">
              <a:off x="5453063" y="1676400"/>
              <a:ext cx="12906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4" name="AutoShape 11"/>
            <p:cNvCxnSpPr>
              <a:cxnSpLocks noChangeShapeType="1"/>
              <a:stCxn id="1048963" idx="4"/>
              <a:endCxn id="1048969" idx="0"/>
            </p:cNvCxnSpPr>
            <p:nvPr/>
          </p:nvCxnSpPr>
          <p:spPr bwMode="auto">
            <a:xfrm>
              <a:off x="6743700" y="1676400"/>
              <a:ext cx="685800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5" name="AutoShape 12"/>
            <p:cNvCxnSpPr>
              <a:cxnSpLocks noChangeShapeType="1"/>
              <a:stCxn id="1048963" idx="4"/>
              <a:endCxn id="1048970" idx="1"/>
            </p:cNvCxnSpPr>
            <p:nvPr/>
          </p:nvCxnSpPr>
          <p:spPr bwMode="auto">
            <a:xfrm>
              <a:off x="6743700" y="1676400"/>
              <a:ext cx="1671638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6" name="AutoShape 13"/>
            <p:cNvCxnSpPr>
              <a:cxnSpLocks noChangeShapeType="1"/>
              <a:stCxn id="1048965" idx="4"/>
            </p:cNvCxnSpPr>
            <p:nvPr/>
          </p:nvCxnSpPr>
          <p:spPr bwMode="auto">
            <a:xfrm flipH="1">
              <a:off x="4533900" y="2819400"/>
              <a:ext cx="838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7" name="AutoShape 14"/>
            <p:cNvCxnSpPr>
              <a:cxnSpLocks noChangeShapeType="1"/>
              <a:stCxn id="1048965" idx="4"/>
              <a:endCxn id="1048968" idx="0"/>
            </p:cNvCxnSpPr>
            <p:nvPr/>
          </p:nvCxnSpPr>
          <p:spPr bwMode="auto">
            <a:xfrm flipH="1">
              <a:off x="5295900" y="2819400"/>
              <a:ext cx="76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8" name="AutoShape 15"/>
            <p:cNvCxnSpPr>
              <a:cxnSpLocks noChangeShapeType="1"/>
              <a:stCxn id="1048965" idx="4"/>
              <a:endCxn id="1048967" idx="0"/>
            </p:cNvCxnSpPr>
            <p:nvPr/>
          </p:nvCxnSpPr>
          <p:spPr bwMode="auto">
            <a:xfrm>
              <a:off x="5372100" y="2819400"/>
              <a:ext cx="5334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59" name="AutoShape 16"/>
            <p:cNvCxnSpPr>
              <a:cxnSpLocks noChangeShapeType="1"/>
              <a:stCxn id="1048965" idx="4"/>
              <a:endCxn id="1048966" idx="0"/>
            </p:cNvCxnSpPr>
            <p:nvPr/>
          </p:nvCxnSpPr>
          <p:spPr bwMode="auto">
            <a:xfrm>
              <a:off x="5372100" y="2819400"/>
              <a:ext cx="1219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48969" name="Oval 17"/>
            <p:cNvSpPr>
              <a:spLocks noChangeArrowheads="1"/>
            </p:cNvSpPr>
            <p:nvPr/>
          </p:nvSpPr>
          <p:spPr bwMode="auto">
            <a:xfrm>
              <a:off x="73152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70" name="Oval 18"/>
            <p:cNvSpPr>
              <a:spLocks noChangeArrowheads="1"/>
            </p:cNvSpPr>
            <p:nvPr/>
          </p:nvSpPr>
          <p:spPr bwMode="auto">
            <a:xfrm>
              <a:off x="8382000" y="25908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971" name="Text Box 19"/>
            <p:cNvSpPr txBox="1">
              <a:spLocks noChangeArrowheads="1"/>
            </p:cNvSpPr>
            <p:nvPr/>
          </p:nvSpPr>
          <p:spPr bwMode="auto">
            <a:xfrm>
              <a:off x="5334000" y="19812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NW</a:t>
              </a:r>
            </a:p>
          </p:txBody>
        </p:sp>
        <p:sp>
          <p:nvSpPr>
            <p:cNvPr id="1048972" name="Text Box 20"/>
            <p:cNvSpPr txBox="1">
              <a:spLocks noChangeArrowheads="1"/>
            </p:cNvSpPr>
            <p:nvPr/>
          </p:nvSpPr>
          <p:spPr bwMode="auto">
            <a:xfrm>
              <a:off x="8001000" y="20574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SE</a:t>
              </a:r>
            </a:p>
          </p:txBody>
        </p:sp>
        <p:sp>
          <p:nvSpPr>
            <p:cNvPr id="1048973" name="Text Box 21"/>
            <p:cNvSpPr txBox="1">
              <a:spLocks noChangeArrowheads="1"/>
            </p:cNvSpPr>
            <p:nvPr/>
          </p:nvSpPr>
          <p:spPr bwMode="auto">
            <a:xfrm>
              <a:off x="7239000" y="21336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SW</a:t>
              </a:r>
            </a:p>
          </p:txBody>
        </p:sp>
        <p:sp>
          <p:nvSpPr>
            <p:cNvPr id="1048974" name="Text Box 22"/>
            <p:cNvSpPr txBox="1">
              <a:spLocks noChangeArrowheads="1"/>
            </p:cNvSpPr>
            <p:nvPr/>
          </p:nvSpPr>
          <p:spPr bwMode="auto">
            <a:xfrm>
              <a:off x="6477000" y="21336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NE</a:t>
              </a:r>
            </a:p>
          </p:txBody>
        </p:sp>
        <p:sp>
          <p:nvSpPr>
            <p:cNvPr id="1048997" name="Text Box 46"/>
            <p:cNvSpPr txBox="1">
              <a:spLocks noChangeArrowheads="1"/>
            </p:cNvSpPr>
            <p:nvPr/>
          </p:nvSpPr>
          <p:spPr bwMode="auto">
            <a:xfrm>
              <a:off x="6858000" y="1371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P1</a:t>
              </a:r>
            </a:p>
          </p:txBody>
        </p:sp>
        <p:sp>
          <p:nvSpPr>
            <p:cNvPr id="1048998" name="Text Box 47"/>
            <p:cNvSpPr txBox="1">
              <a:spLocks noChangeArrowheads="1"/>
            </p:cNvSpPr>
            <p:nvPr/>
          </p:nvSpPr>
          <p:spPr bwMode="auto">
            <a:xfrm>
              <a:off x="58674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P3</a:t>
              </a:r>
            </a:p>
          </p:txBody>
        </p:sp>
        <p:sp>
          <p:nvSpPr>
            <p:cNvPr id="1048999" name="Text Box 48"/>
            <p:cNvSpPr txBox="1">
              <a:spLocks noChangeArrowheads="1"/>
            </p:cNvSpPr>
            <p:nvPr/>
          </p:nvSpPr>
          <p:spPr bwMode="auto">
            <a:xfrm>
              <a:off x="69342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P5</a:t>
              </a:r>
            </a:p>
          </p:txBody>
        </p:sp>
        <p:sp>
          <p:nvSpPr>
            <p:cNvPr id="1049000" name="Text Box 49"/>
            <p:cNvSpPr txBox="1">
              <a:spLocks noChangeArrowheads="1"/>
            </p:cNvSpPr>
            <p:nvPr/>
          </p:nvSpPr>
          <p:spPr bwMode="auto">
            <a:xfrm>
              <a:off x="48006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P2</a:t>
              </a:r>
            </a:p>
          </p:txBody>
        </p:sp>
        <p:sp>
          <p:nvSpPr>
            <p:cNvPr id="1049001" name="Text Box 50"/>
            <p:cNvSpPr txBox="1">
              <a:spLocks noChangeArrowheads="1"/>
            </p:cNvSpPr>
            <p:nvPr/>
          </p:nvSpPr>
          <p:spPr bwMode="auto">
            <a:xfrm>
              <a:off x="4724400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P7</a:t>
              </a:r>
            </a:p>
          </p:txBody>
        </p:sp>
        <p:sp>
          <p:nvSpPr>
            <p:cNvPr id="1049002" name="Text Box 51"/>
            <p:cNvSpPr txBox="1">
              <a:spLocks noChangeArrowheads="1"/>
            </p:cNvSpPr>
            <p:nvPr/>
          </p:nvSpPr>
          <p:spPr bwMode="auto">
            <a:xfrm>
              <a:off x="3962400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P6</a:t>
              </a:r>
            </a:p>
          </p:txBody>
        </p:sp>
        <p:sp>
          <p:nvSpPr>
            <p:cNvPr id="1049003" name="Oval 52"/>
            <p:cNvSpPr>
              <a:spLocks noChangeArrowheads="1"/>
            </p:cNvSpPr>
            <p:nvPr/>
          </p:nvSpPr>
          <p:spPr bwMode="auto">
            <a:xfrm>
              <a:off x="4419600" y="35814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9004" name="Oval 53"/>
            <p:cNvSpPr>
              <a:spLocks noChangeArrowheads="1"/>
            </p:cNvSpPr>
            <p:nvPr/>
          </p:nvSpPr>
          <p:spPr bwMode="auto">
            <a:xfrm>
              <a:off x="4028583" y="44577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05" name="Oval 54"/>
            <p:cNvSpPr>
              <a:spLocks noChangeArrowheads="1"/>
            </p:cNvSpPr>
            <p:nvPr/>
          </p:nvSpPr>
          <p:spPr bwMode="auto">
            <a:xfrm>
              <a:off x="4953000" y="44577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06" name="Oval 55"/>
            <p:cNvSpPr>
              <a:spLocks noChangeArrowheads="1"/>
            </p:cNvSpPr>
            <p:nvPr/>
          </p:nvSpPr>
          <p:spPr bwMode="auto">
            <a:xfrm>
              <a:off x="4648200" y="44577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07" name="Oval 56"/>
            <p:cNvSpPr>
              <a:spLocks noChangeArrowheads="1"/>
            </p:cNvSpPr>
            <p:nvPr/>
          </p:nvSpPr>
          <p:spPr bwMode="auto">
            <a:xfrm>
              <a:off x="4343400" y="4457700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145760" name="AutoShape 57"/>
            <p:cNvCxnSpPr>
              <a:cxnSpLocks noChangeShapeType="1"/>
              <a:stCxn id="1049003" idx="4"/>
              <a:endCxn id="1049004" idx="0"/>
            </p:cNvCxnSpPr>
            <p:nvPr/>
          </p:nvCxnSpPr>
          <p:spPr bwMode="auto">
            <a:xfrm flipH="1">
              <a:off x="4142883" y="3810000"/>
              <a:ext cx="391017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1" name="AutoShape 58"/>
            <p:cNvCxnSpPr>
              <a:cxnSpLocks noChangeShapeType="1"/>
              <a:stCxn id="1049003" idx="4"/>
              <a:endCxn id="1049007" idx="0"/>
            </p:cNvCxnSpPr>
            <p:nvPr/>
          </p:nvCxnSpPr>
          <p:spPr bwMode="auto">
            <a:xfrm flipH="1">
              <a:off x="4457700" y="3810000"/>
              <a:ext cx="7620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2" name="AutoShape 59"/>
            <p:cNvCxnSpPr>
              <a:cxnSpLocks noChangeShapeType="1"/>
              <a:stCxn id="1049003" idx="4"/>
              <a:endCxn id="1049006" idx="0"/>
            </p:cNvCxnSpPr>
            <p:nvPr/>
          </p:nvCxnSpPr>
          <p:spPr bwMode="auto">
            <a:xfrm>
              <a:off x="4533900" y="3810000"/>
              <a:ext cx="22860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3" name="AutoShape 60"/>
            <p:cNvCxnSpPr>
              <a:cxnSpLocks noChangeShapeType="1"/>
              <a:stCxn id="1049003" idx="4"/>
              <a:endCxn id="1049005" idx="0"/>
            </p:cNvCxnSpPr>
            <p:nvPr/>
          </p:nvCxnSpPr>
          <p:spPr bwMode="auto">
            <a:xfrm>
              <a:off x="4533900" y="3810000"/>
              <a:ext cx="533400" cy="647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49008" name="Text Box 61"/>
            <p:cNvSpPr txBox="1">
              <a:spLocks noChangeArrowheads="1"/>
            </p:cNvSpPr>
            <p:nvPr/>
          </p:nvSpPr>
          <p:spPr bwMode="auto">
            <a:xfrm>
              <a:off x="3584009" y="4426743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P8</a:t>
              </a:r>
            </a:p>
          </p:txBody>
        </p:sp>
      </p:grpSp>
      <p:grpSp>
        <p:nvGrpSpPr>
          <p:cNvPr id="144" name="Group 62"/>
          <p:cNvGrpSpPr/>
          <p:nvPr/>
        </p:nvGrpSpPr>
        <p:grpSpPr bwMode="auto">
          <a:xfrm>
            <a:off x="7431391" y="5183038"/>
            <a:ext cx="1446213" cy="1401763"/>
            <a:chOff x="4334" y="2897"/>
            <a:chExt cx="911" cy="883"/>
          </a:xfrm>
        </p:grpSpPr>
        <p:sp>
          <p:nvSpPr>
            <p:cNvPr id="1049009" name="Line 63"/>
            <p:cNvSpPr>
              <a:spLocks noChangeShapeType="1"/>
            </p:cNvSpPr>
            <p:nvPr/>
          </p:nvSpPr>
          <p:spPr bwMode="auto">
            <a:xfrm>
              <a:off x="4800" y="3216"/>
              <a:ext cx="0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10" name="Line 64"/>
            <p:cNvSpPr>
              <a:spLocks noChangeShapeType="1"/>
            </p:cNvSpPr>
            <p:nvPr/>
          </p:nvSpPr>
          <p:spPr bwMode="auto">
            <a:xfrm rot="-5483017">
              <a:off x="4800" y="3211"/>
              <a:ext cx="1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11" name="Text Box 65"/>
            <p:cNvSpPr txBox="1">
              <a:spLocks noChangeArrowheads="1"/>
            </p:cNvSpPr>
            <p:nvPr/>
          </p:nvSpPr>
          <p:spPr bwMode="auto">
            <a:xfrm>
              <a:off x="5023" y="3252"/>
              <a:ext cx="2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E</a:t>
              </a:r>
              <a:endParaRPr lang="en-US"/>
            </a:p>
          </p:txBody>
        </p:sp>
        <p:sp>
          <p:nvSpPr>
            <p:cNvPr id="1049012" name="Text Box 66"/>
            <p:cNvSpPr txBox="1">
              <a:spLocks noChangeArrowheads="1"/>
            </p:cNvSpPr>
            <p:nvPr/>
          </p:nvSpPr>
          <p:spPr bwMode="auto">
            <a:xfrm>
              <a:off x="4699" y="2937"/>
              <a:ext cx="2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N</a:t>
              </a:r>
              <a:endParaRPr lang="en-US"/>
            </a:p>
          </p:txBody>
        </p:sp>
        <p:sp>
          <p:nvSpPr>
            <p:cNvPr id="1049013" name="Text Box 67"/>
            <p:cNvSpPr txBox="1">
              <a:spLocks noChangeArrowheads="1"/>
            </p:cNvSpPr>
            <p:nvPr/>
          </p:nvSpPr>
          <p:spPr bwMode="auto">
            <a:xfrm>
              <a:off x="4684" y="3529"/>
              <a:ext cx="2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S</a:t>
              </a:r>
              <a:endParaRPr lang="en-US"/>
            </a:p>
          </p:txBody>
        </p:sp>
        <p:sp>
          <p:nvSpPr>
            <p:cNvPr id="1049014" name="Text Box 68"/>
            <p:cNvSpPr txBox="1">
              <a:spLocks noChangeArrowheads="1"/>
            </p:cNvSpPr>
            <p:nvPr/>
          </p:nvSpPr>
          <p:spPr bwMode="auto">
            <a:xfrm>
              <a:off x="4334" y="3257"/>
              <a:ext cx="24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W</a:t>
              </a:r>
              <a:endParaRPr lang="en-US"/>
            </a:p>
          </p:txBody>
        </p:sp>
        <p:sp>
          <p:nvSpPr>
            <p:cNvPr id="1049015" name="Rectangle 69"/>
            <p:cNvSpPr>
              <a:spLocks noChangeArrowheads="1"/>
            </p:cNvSpPr>
            <p:nvPr/>
          </p:nvSpPr>
          <p:spPr bwMode="auto">
            <a:xfrm>
              <a:off x="4337" y="2897"/>
              <a:ext cx="900" cy="8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90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3">
                <a:extLst>
                  <a:ext uri="{FF2B5EF4-FFF2-40B4-BE49-F238E27FC236}">
                    <a16:creationId xmlns:a16="http://schemas.microsoft.com/office/drawing/2014/main" id="{FA50FD33-DACA-7D4B-BEDF-42F5B5EF762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4" y="1295400"/>
                <a:ext cx="7556313" cy="538321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Insertion</a:t>
                </a:r>
              </a:p>
              <a:p>
                <a:pPr lvl="1"/>
                <a:r>
                  <a:rPr lang="en-AU" dirty="0"/>
                  <a:t>Random insertion roughly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r>
                  <a:rPr lang="en-AU" dirty="0"/>
                  <a:t>When is the worst case?</a:t>
                </a:r>
              </a:p>
              <a:p>
                <a:pPr lvl="1"/>
                <a:r>
                  <a:rPr lang="en-US" b="0" dirty="0"/>
                  <a:t>Insertion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1" name="Rectangle 3">
                <a:extLst>
                  <a:ext uri="{FF2B5EF4-FFF2-40B4-BE49-F238E27FC236}">
                    <a16:creationId xmlns:a16="http://schemas.microsoft.com/office/drawing/2014/main" id="{FA50FD33-DACA-7D4B-BEDF-42F5B5EF7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295400"/>
                <a:ext cx="7556313" cy="5383212"/>
              </a:xfrm>
              <a:blipFill>
                <a:blip r:embed="rId5"/>
                <a:stretch>
                  <a:fillRect l="-336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00"/>
    </mc:Choice>
    <mc:Fallback xmlns="">
      <p:transition spd="slow" advTm="25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 Quadtree Construction</a:t>
            </a:r>
          </a:p>
        </p:txBody>
      </p:sp>
      <p:sp>
        <p:nvSpPr>
          <p:cNvPr id="10490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3">
                <a:extLst>
                  <a:ext uri="{FF2B5EF4-FFF2-40B4-BE49-F238E27FC236}">
                    <a16:creationId xmlns:a16="http://schemas.microsoft.com/office/drawing/2014/main" id="{FA50FD33-DACA-7D4B-BEDF-42F5B5EF762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5" y="1295400"/>
                <a:ext cx="7097862" cy="4953000"/>
              </a:xfrm>
            </p:spPr>
            <p:txBody>
              <a:bodyPr/>
              <a:lstStyle/>
              <a:p>
                <a:r>
                  <a:rPr lang="en-AU" dirty="0"/>
                  <a:t>Optimized Point Quadtree</a:t>
                </a:r>
              </a:p>
              <a:p>
                <a:pPr lvl="1"/>
                <a:r>
                  <a:rPr lang="en-AU" dirty="0"/>
                  <a:t>For any tree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, no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 has more than one-half of the points in the 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dirty="0"/>
              </a:p>
              <a:p>
                <a:pPr lvl="1"/>
                <a:endParaRPr lang="en-AU" dirty="0"/>
              </a:p>
              <a:p>
                <a:pPr lvl="1"/>
                <a:r>
                  <a:rPr lang="en-AU" dirty="0"/>
                  <a:t>When all the points are known a priori</a:t>
                </a:r>
              </a:p>
              <a:p>
                <a:pPr lvl="1"/>
                <a:r>
                  <a:rPr lang="en-AU" dirty="0"/>
                  <a:t>Sort the points primarily by one key and secondarily by the other</a:t>
                </a:r>
              </a:p>
              <a:p>
                <a:pPr lvl="2"/>
                <a:r>
                  <a:rPr lang="en-AU" dirty="0"/>
                  <a:t>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 takes the median value of the points</a:t>
                </a:r>
              </a:p>
              <a:p>
                <a:pPr lvl="2"/>
                <a:r>
                  <a:rPr lang="en-AU" dirty="0"/>
                  <a:t>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 is the sorting primary key</a:t>
                </a:r>
              </a:p>
              <a:p>
                <a:pPr lvl="3"/>
                <a:r>
                  <a:rPr lang="en-AU" dirty="0"/>
                  <a:t>All the points larger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 lie in NE and SE</a:t>
                </a:r>
              </a:p>
              <a:p>
                <a:pPr lvl="3"/>
                <a:r>
                  <a:rPr lang="en-AU" dirty="0"/>
                  <a:t>All the points smaller than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 lie in NW and SW</a:t>
                </a:r>
              </a:p>
              <a:p>
                <a:pPr lvl="1"/>
                <a:endParaRPr lang="en-AU" dirty="0"/>
              </a:p>
              <a:p>
                <a:pPr lvl="1"/>
                <a:r>
                  <a:rPr lang="en-AU" dirty="0"/>
                  <a:t>How to achieve it dynamically?</a:t>
                </a:r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71" name="Rectangle 3">
                <a:extLst>
                  <a:ext uri="{FF2B5EF4-FFF2-40B4-BE49-F238E27FC236}">
                    <a16:creationId xmlns:a16="http://schemas.microsoft.com/office/drawing/2014/main" id="{FA50FD33-DACA-7D4B-BEDF-42F5B5EF7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5" y="1295400"/>
                <a:ext cx="7097862" cy="4953000"/>
              </a:xfrm>
              <a:blipFill>
                <a:blip r:embed="rId5"/>
                <a:stretch>
                  <a:fillRect l="-357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5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74"/>
    </mc:Choice>
    <mc:Fallback xmlns="">
      <p:transition spd="slow" advTm="12777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 Quadtree Deletion</a:t>
            </a:r>
          </a:p>
        </p:txBody>
      </p:sp>
      <p:sp>
        <p:nvSpPr>
          <p:cNvPr id="10490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3">
                <a:extLst>
                  <a:ext uri="{FF2B5EF4-FFF2-40B4-BE49-F238E27FC236}">
                    <a16:creationId xmlns:a16="http://schemas.microsoft.com/office/drawing/2014/main" id="{FA50FD33-DACA-7D4B-BEDF-42F5B5EF762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4" y="1295400"/>
                <a:ext cx="7807326" cy="4953000"/>
              </a:xfrm>
            </p:spPr>
            <p:txBody>
              <a:bodyPr/>
              <a:lstStyle/>
              <a:p>
                <a:r>
                  <a:rPr lang="en-AU" dirty="0"/>
                  <a:t>Re-insert all points of the sub-tree rooted at the deleted point</a:t>
                </a:r>
              </a:p>
              <a:p>
                <a:pPr lvl="1"/>
                <a:r>
                  <a:rPr lang="en-AU" dirty="0"/>
                  <a:t>Simple but expensive</a:t>
                </a:r>
              </a:p>
              <a:p>
                <a:r>
                  <a:rPr lang="en-AU" dirty="0"/>
                  <a:t>Replace the deleted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AU" dirty="0"/>
                  <a:t>With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such that the regions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AU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AU" dirty="0"/>
                  <a:t> are empty</a:t>
                </a:r>
                <a:r>
                  <a:rPr lang="en-US" dirty="0"/>
                  <a:t> (hatched)</a:t>
                </a:r>
              </a:p>
              <a:p>
                <a:pPr lvl="2"/>
                <a:r>
                  <a:rPr lang="en-US" dirty="0"/>
                  <a:t>Can be replaced directly without changing the tree structure</a:t>
                </a:r>
              </a:p>
              <a:p>
                <a:pPr lvl="2"/>
                <a:r>
                  <a:rPr lang="en-US" dirty="0"/>
                  <a:t>Large amount of search</a:t>
                </a:r>
              </a:p>
              <a:p>
                <a:pPr lvl="2"/>
                <a:r>
                  <a:rPr lang="en-US" dirty="0"/>
                  <a:t>Sometimes does no exist</a:t>
                </a:r>
              </a:p>
              <a:p>
                <a:pPr lvl="2"/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1" name="Rectangle 3">
                <a:extLst>
                  <a:ext uri="{FF2B5EF4-FFF2-40B4-BE49-F238E27FC236}">
                    <a16:creationId xmlns:a16="http://schemas.microsoft.com/office/drawing/2014/main" id="{FA50FD33-DACA-7D4B-BEDF-42F5B5EF7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295400"/>
                <a:ext cx="7807326" cy="4953000"/>
              </a:xfrm>
              <a:blipFill>
                <a:blip r:embed="rId5"/>
                <a:stretch>
                  <a:fillRect l="-325" t="-1023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D936C3-B8BF-7242-A8EC-1569B332E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041" y="1767982"/>
            <a:ext cx="1254476" cy="1286860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9B7E9D-6B2F-3442-954D-C32CB8C69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2208" y="4228086"/>
            <a:ext cx="2880142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00"/>
    </mc:Choice>
    <mc:Fallback xmlns="">
      <p:transition spd="slow" advTm="14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 Quadtree Deletion</a:t>
            </a:r>
          </a:p>
        </p:txBody>
      </p:sp>
      <p:sp>
        <p:nvSpPr>
          <p:cNvPr id="10490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3">
                <a:extLst>
                  <a:ext uri="{FF2B5EF4-FFF2-40B4-BE49-F238E27FC236}">
                    <a16:creationId xmlns:a16="http://schemas.microsoft.com/office/drawing/2014/main" id="{FA50FD33-DACA-7D4B-BEDF-42F5B5EF762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4" y="1295400"/>
                <a:ext cx="7807326" cy="4953000"/>
              </a:xfrm>
            </p:spPr>
            <p:txBody>
              <a:bodyPr/>
              <a:lstStyle/>
              <a:p>
                <a:r>
                  <a:rPr lang="en-AU" dirty="0"/>
                  <a:t>When delete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 in a binary search tree</a:t>
                </a:r>
              </a:p>
              <a:p>
                <a:pPr lvl="1"/>
                <a:r>
                  <a:rPr lang="en-AU" dirty="0"/>
                  <a:t>It can be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AU" dirty="0"/>
              </a:p>
              <a:p>
                <a:pPr lvl="2"/>
                <a:r>
                  <a:rPr lang="en-AU" dirty="0"/>
                  <a:t>The two closest nodes in value</a:t>
                </a:r>
              </a:p>
              <a:p>
                <a:r>
                  <a:rPr lang="en-AU" dirty="0"/>
                  <a:t>Determine four candidates for the replacement</a:t>
                </a:r>
              </a:p>
              <a:p>
                <a:pPr lvl="1"/>
                <a:r>
                  <a:rPr lang="en-AU" dirty="0"/>
                  <a:t>One for each quadrant</a:t>
                </a:r>
              </a:p>
              <a:p>
                <a:pPr lvl="1"/>
                <a:r>
                  <a:rPr lang="en-AU" dirty="0"/>
                  <a:t>Opposite quads of children</a:t>
                </a:r>
              </a:p>
              <a:p>
                <a:pPr lvl="2"/>
                <a:r>
                  <a:rPr lang="en-AU" dirty="0"/>
                  <a:t>For NE, goes the all the way down by SW</a:t>
                </a:r>
              </a:p>
              <a:p>
                <a:pPr lvl="1"/>
                <a:r>
                  <a:rPr lang="en-AU" dirty="0"/>
                  <a:t>Select the “best” candidate</a:t>
                </a:r>
              </a:p>
              <a:p>
                <a:pPr marL="800100" lvl="2" indent="-342900">
                  <a:buFont typeface="+mj-lt"/>
                  <a:buAutoNum type="arabicPeriod"/>
                </a:pPr>
                <a:r>
                  <a:rPr lang="en-AU" dirty="0"/>
                  <a:t>Closer to each of its bordering axes than the others</a:t>
                </a:r>
              </a:p>
              <a:p>
                <a:pPr marL="800100" lvl="2" indent="-342900">
                  <a:buFont typeface="+mj-lt"/>
                  <a:buAutoNum type="arabicPeriod"/>
                </a:pPr>
                <a:r>
                  <a:rPr lang="en-AU" dirty="0"/>
                  <a:t>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 metric value (sum of the distance to the axes)</a:t>
                </a:r>
              </a:p>
              <a:p>
                <a:r>
                  <a:rPr lang="en-AU" dirty="0"/>
                  <a:t>Re-insert the affected areas</a:t>
                </a:r>
              </a:p>
            </p:txBody>
          </p:sp>
        </mc:Choice>
        <mc:Fallback xmlns="">
          <p:sp>
            <p:nvSpPr>
              <p:cNvPr id="71" name="Rectangle 3">
                <a:extLst>
                  <a:ext uri="{FF2B5EF4-FFF2-40B4-BE49-F238E27FC236}">
                    <a16:creationId xmlns:a16="http://schemas.microsoft.com/office/drawing/2014/main" id="{FA50FD33-DACA-7D4B-BEDF-42F5B5EF7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295400"/>
                <a:ext cx="7807326" cy="4953000"/>
              </a:xfrm>
              <a:blipFill>
                <a:blip r:embed="rId5"/>
                <a:stretch>
                  <a:fillRect l="-325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2BCA7478-250F-CD40-A2E9-7747A5906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594" y="980728"/>
            <a:ext cx="1927381" cy="170080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4567584-56C0-9843-A893-8278DB2E9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5101" y="3068960"/>
            <a:ext cx="1766601" cy="1658015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1089BA-5C0F-2941-B4C7-490E5392F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9275" y="5391752"/>
            <a:ext cx="1254476" cy="12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000"/>
    </mc:Choice>
    <mc:Fallback xmlns="">
      <p:transition spd="slow" advTm="169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Region Quadtree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372373-AF3F-AB41-9E39-FB8558244794}"/>
              </a:ext>
            </a:extLst>
          </p:cNvPr>
          <p:cNvGrpSpPr/>
          <p:nvPr/>
        </p:nvGrpSpPr>
        <p:grpSpPr>
          <a:xfrm>
            <a:off x="3963264" y="1824905"/>
            <a:ext cx="4745038" cy="2505075"/>
            <a:chOff x="3962400" y="1443038"/>
            <a:chExt cx="4745038" cy="2505075"/>
          </a:xfrm>
        </p:grpSpPr>
        <p:sp>
          <p:nvSpPr>
            <p:cNvPr id="1049019" name="Oval 4"/>
            <p:cNvSpPr>
              <a:spLocks noChangeArrowheads="1"/>
            </p:cNvSpPr>
            <p:nvPr/>
          </p:nvSpPr>
          <p:spPr bwMode="auto">
            <a:xfrm>
              <a:off x="6629400" y="1447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020" name="Oval 5"/>
            <p:cNvSpPr>
              <a:spLocks noChangeArrowheads="1"/>
            </p:cNvSpPr>
            <p:nvPr/>
          </p:nvSpPr>
          <p:spPr bwMode="auto">
            <a:xfrm>
              <a:off x="62484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1" name="Oval 6"/>
            <p:cNvSpPr>
              <a:spLocks noChangeArrowheads="1"/>
            </p:cNvSpPr>
            <p:nvPr/>
          </p:nvSpPr>
          <p:spPr bwMode="auto">
            <a:xfrm>
              <a:off x="52578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2" name="Oval 7"/>
            <p:cNvSpPr>
              <a:spLocks noChangeArrowheads="1"/>
            </p:cNvSpPr>
            <p:nvPr/>
          </p:nvSpPr>
          <p:spPr bwMode="auto">
            <a:xfrm>
              <a:off x="6477000" y="3619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3" name="Oval 8"/>
            <p:cNvSpPr>
              <a:spLocks noChangeArrowheads="1"/>
            </p:cNvSpPr>
            <p:nvPr/>
          </p:nvSpPr>
          <p:spPr bwMode="auto">
            <a:xfrm>
              <a:off x="5791200" y="3619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4" name="Oval 9"/>
            <p:cNvSpPr>
              <a:spLocks noChangeArrowheads="1"/>
            </p:cNvSpPr>
            <p:nvPr/>
          </p:nvSpPr>
          <p:spPr bwMode="auto">
            <a:xfrm>
              <a:off x="5181600" y="3619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145764" name="AutoShape 10"/>
            <p:cNvCxnSpPr>
              <a:cxnSpLocks noChangeShapeType="1"/>
              <a:stCxn id="1049019" idx="4"/>
              <a:endCxn id="1049020" idx="7"/>
            </p:cNvCxnSpPr>
            <p:nvPr/>
          </p:nvCxnSpPr>
          <p:spPr bwMode="auto">
            <a:xfrm flipH="1">
              <a:off x="6443663" y="1676400"/>
              <a:ext cx="3000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5" name="AutoShape 11"/>
            <p:cNvCxnSpPr>
              <a:cxnSpLocks noChangeShapeType="1"/>
              <a:stCxn id="1049019" idx="4"/>
              <a:endCxn id="1049021" idx="7"/>
            </p:cNvCxnSpPr>
            <p:nvPr/>
          </p:nvCxnSpPr>
          <p:spPr bwMode="auto">
            <a:xfrm flipH="1">
              <a:off x="5453063" y="1676400"/>
              <a:ext cx="12906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6" name="AutoShape 12"/>
            <p:cNvCxnSpPr>
              <a:cxnSpLocks noChangeShapeType="1"/>
              <a:stCxn id="1049019" idx="4"/>
              <a:endCxn id="1049025" idx="0"/>
            </p:cNvCxnSpPr>
            <p:nvPr/>
          </p:nvCxnSpPr>
          <p:spPr bwMode="auto">
            <a:xfrm>
              <a:off x="6743700" y="1676400"/>
              <a:ext cx="685800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7" name="AutoShape 13"/>
            <p:cNvCxnSpPr>
              <a:cxnSpLocks noChangeShapeType="1"/>
              <a:stCxn id="1049019" idx="4"/>
              <a:endCxn id="1049026" idx="1"/>
            </p:cNvCxnSpPr>
            <p:nvPr/>
          </p:nvCxnSpPr>
          <p:spPr bwMode="auto">
            <a:xfrm>
              <a:off x="6743700" y="1676400"/>
              <a:ext cx="1671638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8" name="AutoShape 14"/>
            <p:cNvCxnSpPr>
              <a:cxnSpLocks noChangeShapeType="1"/>
              <a:stCxn id="1049021" idx="4"/>
            </p:cNvCxnSpPr>
            <p:nvPr/>
          </p:nvCxnSpPr>
          <p:spPr bwMode="auto">
            <a:xfrm flipH="1">
              <a:off x="4533900" y="2819400"/>
              <a:ext cx="838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9" name="AutoShape 15"/>
            <p:cNvCxnSpPr>
              <a:cxnSpLocks noChangeShapeType="1"/>
              <a:stCxn id="1049021" idx="4"/>
              <a:endCxn id="1049024" idx="0"/>
            </p:cNvCxnSpPr>
            <p:nvPr/>
          </p:nvCxnSpPr>
          <p:spPr bwMode="auto">
            <a:xfrm flipH="1">
              <a:off x="5295900" y="2819400"/>
              <a:ext cx="76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70" name="AutoShape 16"/>
            <p:cNvCxnSpPr>
              <a:cxnSpLocks noChangeShapeType="1"/>
              <a:stCxn id="1049021" idx="4"/>
              <a:endCxn id="1049023" idx="0"/>
            </p:cNvCxnSpPr>
            <p:nvPr/>
          </p:nvCxnSpPr>
          <p:spPr bwMode="auto">
            <a:xfrm>
              <a:off x="5372100" y="2819400"/>
              <a:ext cx="5334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71" name="AutoShape 17"/>
            <p:cNvCxnSpPr>
              <a:cxnSpLocks noChangeShapeType="1"/>
              <a:stCxn id="1049021" idx="4"/>
              <a:endCxn id="1049022" idx="0"/>
            </p:cNvCxnSpPr>
            <p:nvPr/>
          </p:nvCxnSpPr>
          <p:spPr bwMode="auto">
            <a:xfrm>
              <a:off x="5372100" y="2819400"/>
              <a:ext cx="1219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49025" name="Oval 18"/>
            <p:cNvSpPr>
              <a:spLocks noChangeArrowheads="1"/>
            </p:cNvSpPr>
            <p:nvPr/>
          </p:nvSpPr>
          <p:spPr bwMode="auto">
            <a:xfrm>
              <a:off x="73152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6" name="Oval 19"/>
            <p:cNvSpPr>
              <a:spLocks noChangeArrowheads="1"/>
            </p:cNvSpPr>
            <p:nvPr/>
          </p:nvSpPr>
          <p:spPr bwMode="auto">
            <a:xfrm>
              <a:off x="83820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7" name="Text Box 20"/>
            <p:cNvSpPr txBox="1">
              <a:spLocks noChangeArrowheads="1"/>
            </p:cNvSpPr>
            <p:nvPr/>
          </p:nvSpPr>
          <p:spPr bwMode="auto">
            <a:xfrm>
              <a:off x="5334000" y="19812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NW</a:t>
              </a:r>
            </a:p>
          </p:txBody>
        </p:sp>
        <p:sp>
          <p:nvSpPr>
            <p:cNvPr id="1049028" name="Text Box 21"/>
            <p:cNvSpPr txBox="1">
              <a:spLocks noChangeArrowheads="1"/>
            </p:cNvSpPr>
            <p:nvPr/>
          </p:nvSpPr>
          <p:spPr bwMode="auto">
            <a:xfrm>
              <a:off x="8001000" y="20574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SE</a:t>
              </a:r>
            </a:p>
          </p:txBody>
        </p:sp>
        <p:sp>
          <p:nvSpPr>
            <p:cNvPr id="1049029" name="Text Box 22"/>
            <p:cNvSpPr txBox="1">
              <a:spLocks noChangeArrowheads="1"/>
            </p:cNvSpPr>
            <p:nvPr/>
          </p:nvSpPr>
          <p:spPr bwMode="auto">
            <a:xfrm>
              <a:off x="7239000" y="21336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SW</a:t>
              </a:r>
            </a:p>
          </p:txBody>
        </p:sp>
        <p:sp>
          <p:nvSpPr>
            <p:cNvPr id="1049030" name="Text Box 23"/>
            <p:cNvSpPr txBox="1">
              <a:spLocks noChangeArrowheads="1"/>
            </p:cNvSpPr>
            <p:nvPr/>
          </p:nvSpPr>
          <p:spPr bwMode="auto">
            <a:xfrm>
              <a:off x="6477000" y="21336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NE</a:t>
              </a:r>
            </a:p>
          </p:txBody>
        </p:sp>
        <p:sp>
          <p:nvSpPr>
            <p:cNvPr id="1049048" name="Text Box 41"/>
            <p:cNvSpPr txBox="1">
              <a:spLocks noChangeArrowheads="1"/>
            </p:cNvSpPr>
            <p:nvPr/>
          </p:nvSpPr>
          <p:spPr bwMode="auto">
            <a:xfrm>
              <a:off x="58674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P3</a:t>
              </a:r>
            </a:p>
          </p:txBody>
        </p:sp>
        <p:sp>
          <p:nvSpPr>
            <p:cNvPr id="1049049" name="Text Box 42"/>
            <p:cNvSpPr txBox="1">
              <a:spLocks noChangeArrowheads="1"/>
            </p:cNvSpPr>
            <p:nvPr/>
          </p:nvSpPr>
          <p:spPr bwMode="auto">
            <a:xfrm>
              <a:off x="69342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P5</a:t>
              </a:r>
            </a:p>
          </p:txBody>
        </p:sp>
        <p:sp>
          <p:nvSpPr>
            <p:cNvPr id="1049050" name="Text Box 43"/>
            <p:cNvSpPr txBox="1">
              <a:spLocks noChangeArrowheads="1"/>
            </p:cNvSpPr>
            <p:nvPr/>
          </p:nvSpPr>
          <p:spPr bwMode="auto">
            <a:xfrm>
              <a:off x="4724400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P7</a:t>
              </a:r>
            </a:p>
          </p:txBody>
        </p:sp>
        <p:sp>
          <p:nvSpPr>
            <p:cNvPr id="1049051" name="Text Box 44"/>
            <p:cNvSpPr txBox="1">
              <a:spLocks noChangeArrowheads="1"/>
            </p:cNvSpPr>
            <p:nvPr/>
          </p:nvSpPr>
          <p:spPr bwMode="auto">
            <a:xfrm>
              <a:off x="3962400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P8</a:t>
              </a:r>
            </a:p>
          </p:txBody>
        </p:sp>
        <p:sp>
          <p:nvSpPr>
            <p:cNvPr id="1049052" name="Oval 45"/>
            <p:cNvSpPr>
              <a:spLocks noChangeArrowheads="1"/>
            </p:cNvSpPr>
            <p:nvPr/>
          </p:nvSpPr>
          <p:spPr bwMode="auto">
            <a:xfrm>
              <a:off x="4419600" y="35814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5" name="Rectangle 48"/>
            <p:cNvSpPr>
              <a:spLocks noChangeArrowheads="1"/>
            </p:cNvSpPr>
            <p:nvPr/>
          </p:nvSpPr>
          <p:spPr bwMode="auto">
            <a:xfrm>
              <a:off x="6611938" y="1443038"/>
              <a:ext cx="258762" cy="244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6" name="Rectangle 49"/>
            <p:cNvSpPr>
              <a:spLocks noChangeArrowheads="1"/>
            </p:cNvSpPr>
            <p:nvPr/>
          </p:nvSpPr>
          <p:spPr bwMode="auto">
            <a:xfrm>
              <a:off x="5240338" y="2574925"/>
              <a:ext cx="258762" cy="244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7" name="Text Box 50"/>
            <p:cNvSpPr txBox="1">
              <a:spLocks noChangeArrowheads="1"/>
            </p:cNvSpPr>
            <p:nvPr/>
          </p:nvSpPr>
          <p:spPr bwMode="auto">
            <a:xfrm>
              <a:off x="7958138" y="256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P1</a:t>
              </a:r>
            </a:p>
          </p:txBody>
        </p:sp>
        <p:sp>
          <p:nvSpPr>
            <p:cNvPr id="1049058" name="Text Box 51"/>
            <p:cNvSpPr txBox="1">
              <a:spLocks noChangeArrowheads="1"/>
            </p:cNvSpPr>
            <p:nvPr/>
          </p:nvSpPr>
          <p:spPr bwMode="auto">
            <a:xfrm>
              <a:off x="6073775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P2</a:t>
              </a:r>
            </a:p>
          </p:txBody>
        </p:sp>
        <p:sp>
          <p:nvSpPr>
            <p:cNvPr id="1049059" name="Text Box 52"/>
            <p:cNvSpPr txBox="1">
              <a:spLocks noChangeArrowheads="1"/>
            </p:cNvSpPr>
            <p:nvPr/>
          </p:nvSpPr>
          <p:spPr bwMode="auto">
            <a:xfrm>
              <a:off x="5424488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7798C-A9BC-BC4D-8034-4A80B5A3FA7F}"/>
              </a:ext>
            </a:extLst>
          </p:cNvPr>
          <p:cNvGrpSpPr/>
          <p:nvPr/>
        </p:nvGrpSpPr>
        <p:grpSpPr>
          <a:xfrm>
            <a:off x="666750" y="1837605"/>
            <a:ext cx="3048000" cy="3048000"/>
            <a:chOff x="685800" y="1676400"/>
            <a:chExt cx="3048000" cy="3048000"/>
          </a:xfrm>
        </p:grpSpPr>
        <p:sp>
          <p:nvSpPr>
            <p:cNvPr id="1049031" name="Rectangle 24"/>
            <p:cNvSpPr>
              <a:spLocks noChangeArrowheads="1"/>
            </p:cNvSpPr>
            <p:nvPr/>
          </p:nvSpPr>
          <p:spPr bwMode="auto">
            <a:xfrm>
              <a:off x="685800" y="1676400"/>
              <a:ext cx="3048000" cy="304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2" name="Oval 25"/>
            <p:cNvSpPr>
              <a:spLocks noChangeArrowheads="1"/>
            </p:cNvSpPr>
            <p:nvPr/>
          </p:nvSpPr>
          <p:spPr bwMode="auto">
            <a:xfrm>
              <a:off x="26670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3" name="Line 26"/>
            <p:cNvSpPr>
              <a:spLocks noChangeShapeType="1"/>
            </p:cNvSpPr>
            <p:nvPr/>
          </p:nvSpPr>
          <p:spPr bwMode="auto">
            <a:xfrm flipV="1">
              <a:off x="685800" y="3165475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4" name="Oval 27"/>
            <p:cNvSpPr>
              <a:spLocks noChangeArrowheads="1"/>
            </p:cNvSpPr>
            <p:nvPr/>
          </p:nvSpPr>
          <p:spPr bwMode="auto">
            <a:xfrm>
              <a:off x="1066800" y="2514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5" name="Oval 28"/>
            <p:cNvSpPr>
              <a:spLocks noChangeArrowheads="1"/>
            </p:cNvSpPr>
            <p:nvPr/>
          </p:nvSpPr>
          <p:spPr bwMode="auto">
            <a:xfrm>
              <a:off x="14478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6" name="Oval 29"/>
            <p:cNvSpPr>
              <a:spLocks noChangeArrowheads="1"/>
            </p:cNvSpPr>
            <p:nvPr/>
          </p:nvSpPr>
          <p:spPr bwMode="auto">
            <a:xfrm>
              <a:off x="31242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7" name="Oval 30"/>
            <p:cNvSpPr>
              <a:spLocks noChangeArrowheads="1"/>
            </p:cNvSpPr>
            <p:nvPr/>
          </p:nvSpPr>
          <p:spPr bwMode="auto"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8" name="Oval 31"/>
            <p:cNvSpPr>
              <a:spLocks noChangeArrowheads="1"/>
            </p:cNvSpPr>
            <p:nvPr/>
          </p:nvSpPr>
          <p:spPr bwMode="auto">
            <a:xfrm>
              <a:off x="1752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9" name="Line 32"/>
            <p:cNvSpPr>
              <a:spLocks noChangeShapeType="1"/>
            </p:cNvSpPr>
            <p:nvPr/>
          </p:nvSpPr>
          <p:spPr bwMode="auto">
            <a:xfrm>
              <a:off x="2160588" y="16764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40" name="Text Box 33"/>
            <p:cNvSpPr txBox="1">
              <a:spLocks noChangeArrowheads="1"/>
            </p:cNvSpPr>
            <p:nvPr/>
          </p:nvSpPr>
          <p:spPr bwMode="auto">
            <a:xfrm>
              <a:off x="2819400" y="3352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1</a:t>
              </a:r>
              <a:endParaRPr lang="en-US" sz="2400"/>
            </a:p>
          </p:txBody>
        </p:sp>
        <p:sp>
          <p:nvSpPr>
            <p:cNvPr id="1049041" name="Text Box 34"/>
            <p:cNvSpPr txBox="1">
              <a:spLocks noChangeArrowheads="1"/>
            </p:cNvSpPr>
            <p:nvPr/>
          </p:nvSpPr>
          <p:spPr bwMode="auto">
            <a:xfrm>
              <a:off x="1600200" y="2590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2</a:t>
              </a:r>
              <a:endParaRPr lang="en-US" sz="2400"/>
            </a:p>
          </p:txBody>
        </p:sp>
        <p:sp>
          <p:nvSpPr>
            <p:cNvPr id="1049042" name="Text Box 35"/>
            <p:cNvSpPr txBox="1">
              <a:spLocks noChangeArrowheads="1"/>
            </p:cNvSpPr>
            <p:nvPr/>
          </p:nvSpPr>
          <p:spPr bwMode="auto">
            <a:xfrm>
              <a:off x="3276600" y="20574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3</a:t>
              </a:r>
              <a:endParaRPr lang="en-US" sz="2400"/>
            </a:p>
          </p:txBody>
        </p:sp>
        <p:sp>
          <p:nvSpPr>
            <p:cNvPr id="1049043" name="Text Box 36"/>
            <p:cNvSpPr txBox="1">
              <a:spLocks noChangeArrowheads="1"/>
            </p:cNvSpPr>
            <p:nvPr/>
          </p:nvSpPr>
          <p:spPr bwMode="auto">
            <a:xfrm>
              <a:off x="1878013" y="1865313"/>
              <a:ext cx="3810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7</a:t>
              </a:r>
              <a:endParaRPr lang="en-US" sz="2400"/>
            </a:p>
          </p:txBody>
        </p:sp>
        <p:sp>
          <p:nvSpPr>
            <p:cNvPr id="1049044" name="Text Box 37"/>
            <p:cNvSpPr txBox="1">
              <a:spLocks noChangeArrowheads="1"/>
            </p:cNvSpPr>
            <p:nvPr/>
          </p:nvSpPr>
          <p:spPr bwMode="auto">
            <a:xfrm>
              <a:off x="911225" y="2549525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6</a:t>
              </a:r>
              <a:endParaRPr lang="en-US" sz="2400"/>
            </a:p>
          </p:txBody>
        </p:sp>
        <p:sp>
          <p:nvSpPr>
            <p:cNvPr id="1049045" name="Text Box 38"/>
            <p:cNvSpPr txBox="1">
              <a:spLocks noChangeArrowheads="1"/>
            </p:cNvSpPr>
            <p:nvPr/>
          </p:nvSpPr>
          <p:spPr bwMode="auto">
            <a:xfrm>
              <a:off x="1752600" y="40386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5</a:t>
              </a:r>
              <a:endParaRPr lang="en-US" sz="2400"/>
            </a:p>
          </p:txBody>
        </p:sp>
        <p:sp>
          <p:nvSpPr>
            <p:cNvPr id="1049046" name="Oval 39"/>
            <p:cNvSpPr>
              <a:spLocks noChangeArrowheads="1"/>
            </p:cNvSpPr>
            <p:nvPr/>
          </p:nvSpPr>
          <p:spPr bwMode="auto">
            <a:xfrm>
              <a:off x="685800" y="1981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47" name="Text Box 40"/>
            <p:cNvSpPr txBox="1">
              <a:spLocks noChangeArrowheads="1"/>
            </p:cNvSpPr>
            <p:nvPr/>
          </p:nvSpPr>
          <p:spPr bwMode="auto">
            <a:xfrm>
              <a:off x="762000" y="17526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8</a:t>
              </a:r>
              <a:endParaRPr lang="en-US" sz="2400"/>
            </a:p>
          </p:txBody>
        </p:sp>
        <p:sp>
          <p:nvSpPr>
            <p:cNvPr id="1049053" name="Line 46"/>
            <p:cNvSpPr>
              <a:spLocks noChangeShapeType="1"/>
            </p:cNvSpPr>
            <p:nvPr/>
          </p:nvSpPr>
          <p:spPr bwMode="auto">
            <a:xfrm flipV="1">
              <a:off x="693738" y="2449513"/>
              <a:ext cx="14700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4" name="Line 47"/>
            <p:cNvSpPr>
              <a:spLocks noChangeShapeType="1"/>
            </p:cNvSpPr>
            <p:nvPr/>
          </p:nvSpPr>
          <p:spPr bwMode="auto">
            <a:xfrm flipH="1">
              <a:off x="1414463" y="1687513"/>
              <a:ext cx="0" cy="148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60" name="Oval 54"/>
            <p:cNvSpPr>
              <a:spLocks noChangeArrowheads="1"/>
            </p:cNvSpPr>
            <p:nvPr/>
          </p:nvSpPr>
          <p:spPr bwMode="auto">
            <a:xfrm>
              <a:off x="2133600" y="3136900"/>
              <a:ext cx="88900" cy="88900"/>
            </a:xfrm>
            <a:prstGeom prst="ellipse">
              <a:avLst/>
            </a:prstGeom>
            <a:solidFill>
              <a:srgbClr val="FF3300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90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18</a:t>
            </a:fld>
            <a:endParaRPr lang="en-US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45EE3523-982A-AD49-9B42-EAF099D54E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1443" y="4964113"/>
            <a:ext cx="8323045" cy="1329753"/>
          </a:xfrm>
        </p:spPr>
        <p:txBody>
          <a:bodyPr>
            <a:normAutofit fontScale="95000"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1"/>
                </a:solidFill>
              </a:rPr>
              <a:t>Based on regular decomposition of the universe </a:t>
            </a:r>
          </a:p>
          <a:p>
            <a:pPr lvl="1">
              <a:spcBef>
                <a:spcPct val="30000"/>
              </a:spcBef>
            </a:pPr>
            <a:r>
              <a:rPr lang="en-AU" dirty="0">
                <a:solidFill>
                  <a:schemeClr val="tx1"/>
                </a:solidFill>
              </a:rPr>
              <a:t>Recursively decomposing a region into four congruent blocks</a:t>
            </a:r>
          </a:p>
          <a:p>
            <a:pPr lvl="1">
              <a:spcBef>
                <a:spcPct val="30000"/>
              </a:spcBef>
            </a:pPr>
            <a:r>
              <a:rPr lang="en-AU" dirty="0">
                <a:solidFill>
                  <a:schemeClr val="tx1"/>
                </a:solidFill>
              </a:rPr>
              <a:t>Only leaves contain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4BC3AF20-33E4-404E-A1C8-07D5D98CCF21}"/>
              </a:ext>
            </a:extLst>
          </p:cNvPr>
          <p:cNvSpPr txBox="1">
            <a:spLocks noChangeArrowheads="1"/>
          </p:cNvSpPr>
          <p:nvPr/>
        </p:nvSpPr>
        <p:spPr>
          <a:xfrm>
            <a:off x="498474" y="1295400"/>
            <a:ext cx="7556313" cy="52299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AU"/>
              <a:t>PR Quadtree</a:t>
            </a:r>
          </a:p>
          <a:p>
            <a:pPr lvl="1" fontAlgn="auto">
              <a:spcAft>
                <a:spcPts val="0"/>
              </a:spcAft>
            </a:pP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02"/>
    </mc:Choice>
    <mc:Fallback xmlns="">
      <p:transition spd="slow" advTm="544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Region Quadtree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372373-AF3F-AB41-9E39-FB8558244794}"/>
              </a:ext>
            </a:extLst>
          </p:cNvPr>
          <p:cNvGrpSpPr/>
          <p:nvPr/>
        </p:nvGrpSpPr>
        <p:grpSpPr>
          <a:xfrm>
            <a:off x="4130870" y="3412021"/>
            <a:ext cx="4745038" cy="2505075"/>
            <a:chOff x="3962400" y="1443038"/>
            <a:chExt cx="4745038" cy="2505075"/>
          </a:xfrm>
        </p:grpSpPr>
        <p:sp>
          <p:nvSpPr>
            <p:cNvPr id="1049019" name="Oval 4"/>
            <p:cNvSpPr>
              <a:spLocks noChangeArrowheads="1"/>
            </p:cNvSpPr>
            <p:nvPr/>
          </p:nvSpPr>
          <p:spPr bwMode="auto">
            <a:xfrm>
              <a:off x="6629400" y="1447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020" name="Oval 5"/>
            <p:cNvSpPr>
              <a:spLocks noChangeArrowheads="1"/>
            </p:cNvSpPr>
            <p:nvPr/>
          </p:nvSpPr>
          <p:spPr bwMode="auto">
            <a:xfrm>
              <a:off x="62484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1" name="Oval 6"/>
            <p:cNvSpPr>
              <a:spLocks noChangeArrowheads="1"/>
            </p:cNvSpPr>
            <p:nvPr/>
          </p:nvSpPr>
          <p:spPr bwMode="auto">
            <a:xfrm>
              <a:off x="52578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2" name="Oval 7"/>
            <p:cNvSpPr>
              <a:spLocks noChangeArrowheads="1"/>
            </p:cNvSpPr>
            <p:nvPr/>
          </p:nvSpPr>
          <p:spPr bwMode="auto">
            <a:xfrm>
              <a:off x="6477000" y="3619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3" name="Oval 8"/>
            <p:cNvSpPr>
              <a:spLocks noChangeArrowheads="1"/>
            </p:cNvSpPr>
            <p:nvPr/>
          </p:nvSpPr>
          <p:spPr bwMode="auto">
            <a:xfrm>
              <a:off x="5791200" y="3619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4" name="Oval 9"/>
            <p:cNvSpPr>
              <a:spLocks noChangeArrowheads="1"/>
            </p:cNvSpPr>
            <p:nvPr/>
          </p:nvSpPr>
          <p:spPr bwMode="auto">
            <a:xfrm>
              <a:off x="5181600" y="3619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145764" name="AutoShape 10"/>
            <p:cNvCxnSpPr>
              <a:cxnSpLocks noChangeShapeType="1"/>
              <a:stCxn id="1049019" idx="4"/>
              <a:endCxn id="1049020" idx="7"/>
            </p:cNvCxnSpPr>
            <p:nvPr/>
          </p:nvCxnSpPr>
          <p:spPr bwMode="auto">
            <a:xfrm flipH="1">
              <a:off x="6443663" y="1676400"/>
              <a:ext cx="3000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5" name="AutoShape 11"/>
            <p:cNvCxnSpPr>
              <a:cxnSpLocks noChangeShapeType="1"/>
              <a:stCxn id="1049019" idx="4"/>
              <a:endCxn id="1049021" idx="7"/>
            </p:cNvCxnSpPr>
            <p:nvPr/>
          </p:nvCxnSpPr>
          <p:spPr bwMode="auto">
            <a:xfrm flipH="1">
              <a:off x="5453063" y="1676400"/>
              <a:ext cx="12906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6" name="AutoShape 12"/>
            <p:cNvCxnSpPr>
              <a:cxnSpLocks noChangeShapeType="1"/>
              <a:stCxn id="1049019" idx="4"/>
              <a:endCxn id="1049025" idx="0"/>
            </p:cNvCxnSpPr>
            <p:nvPr/>
          </p:nvCxnSpPr>
          <p:spPr bwMode="auto">
            <a:xfrm>
              <a:off x="6743700" y="1676400"/>
              <a:ext cx="685800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7" name="AutoShape 13"/>
            <p:cNvCxnSpPr>
              <a:cxnSpLocks noChangeShapeType="1"/>
              <a:stCxn id="1049019" idx="4"/>
              <a:endCxn id="1049026" idx="1"/>
            </p:cNvCxnSpPr>
            <p:nvPr/>
          </p:nvCxnSpPr>
          <p:spPr bwMode="auto">
            <a:xfrm>
              <a:off x="6743700" y="1676400"/>
              <a:ext cx="1671638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8" name="AutoShape 14"/>
            <p:cNvCxnSpPr>
              <a:cxnSpLocks noChangeShapeType="1"/>
              <a:stCxn id="1049021" idx="4"/>
            </p:cNvCxnSpPr>
            <p:nvPr/>
          </p:nvCxnSpPr>
          <p:spPr bwMode="auto">
            <a:xfrm flipH="1">
              <a:off x="4533900" y="2819400"/>
              <a:ext cx="838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69" name="AutoShape 15"/>
            <p:cNvCxnSpPr>
              <a:cxnSpLocks noChangeShapeType="1"/>
              <a:stCxn id="1049021" idx="4"/>
              <a:endCxn id="1049024" idx="0"/>
            </p:cNvCxnSpPr>
            <p:nvPr/>
          </p:nvCxnSpPr>
          <p:spPr bwMode="auto">
            <a:xfrm flipH="1">
              <a:off x="5295900" y="2819400"/>
              <a:ext cx="76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70" name="AutoShape 16"/>
            <p:cNvCxnSpPr>
              <a:cxnSpLocks noChangeShapeType="1"/>
              <a:stCxn id="1049021" idx="4"/>
              <a:endCxn id="1049023" idx="0"/>
            </p:cNvCxnSpPr>
            <p:nvPr/>
          </p:nvCxnSpPr>
          <p:spPr bwMode="auto">
            <a:xfrm>
              <a:off x="5372100" y="2819400"/>
              <a:ext cx="5334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5771" name="AutoShape 17"/>
            <p:cNvCxnSpPr>
              <a:cxnSpLocks noChangeShapeType="1"/>
              <a:stCxn id="1049021" idx="4"/>
              <a:endCxn id="1049022" idx="0"/>
            </p:cNvCxnSpPr>
            <p:nvPr/>
          </p:nvCxnSpPr>
          <p:spPr bwMode="auto">
            <a:xfrm>
              <a:off x="5372100" y="2819400"/>
              <a:ext cx="1219200" cy="800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49025" name="Oval 18"/>
            <p:cNvSpPr>
              <a:spLocks noChangeArrowheads="1"/>
            </p:cNvSpPr>
            <p:nvPr/>
          </p:nvSpPr>
          <p:spPr bwMode="auto">
            <a:xfrm>
              <a:off x="73152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6" name="Oval 19"/>
            <p:cNvSpPr>
              <a:spLocks noChangeArrowheads="1"/>
            </p:cNvSpPr>
            <p:nvPr/>
          </p:nvSpPr>
          <p:spPr bwMode="auto">
            <a:xfrm>
              <a:off x="83820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27" name="Text Box 20"/>
            <p:cNvSpPr txBox="1">
              <a:spLocks noChangeArrowheads="1"/>
            </p:cNvSpPr>
            <p:nvPr/>
          </p:nvSpPr>
          <p:spPr bwMode="auto">
            <a:xfrm>
              <a:off x="5334000" y="19812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NW</a:t>
              </a:r>
            </a:p>
          </p:txBody>
        </p:sp>
        <p:sp>
          <p:nvSpPr>
            <p:cNvPr id="1049028" name="Text Box 21"/>
            <p:cNvSpPr txBox="1">
              <a:spLocks noChangeArrowheads="1"/>
            </p:cNvSpPr>
            <p:nvPr/>
          </p:nvSpPr>
          <p:spPr bwMode="auto">
            <a:xfrm>
              <a:off x="8001000" y="20574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SE</a:t>
              </a:r>
            </a:p>
          </p:txBody>
        </p:sp>
        <p:sp>
          <p:nvSpPr>
            <p:cNvPr id="1049029" name="Text Box 22"/>
            <p:cNvSpPr txBox="1">
              <a:spLocks noChangeArrowheads="1"/>
            </p:cNvSpPr>
            <p:nvPr/>
          </p:nvSpPr>
          <p:spPr bwMode="auto">
            <a:xfrm>
              <a:off x="7239000" y="21336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SW</a:t>
              </a:r>
            </a:p>
          </p:txBody>
        </p:sp>
        <p:sp>
          <p:nvSpPr>
            <p:cNvPr id="1049030" name="Text Box 23"/>
            <p:cNvSpPr txBox="1">
              <a:spLocks noChangeArrowheads="1"/>
            </p:cNvSpPr>
            <p:nvPr/>
          </p:nvSpPr>
          <p:spPr bwMode="auto">
            <a:xfrm>
              <a:off x="6477000" y="21336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NE</a:t>
              </a:r>
            </a:p>
          </p:txBody>
        </p:sp>
        <p:sp>
          <p:nvSpPr>
            <p:cNvPr id="1049048" name="Text Box 41"/>
            <p:cNvSpPr txBox="1">
              <a:spLocks noChangeArrowheads="1"/>
            </p:cNvSpPr>
            <p:nvPr/>
          </p:nvSpPr>
          <p:spPr bwMode="auto">
            <a:xfrm>
              <a:off x="58674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P3</a:t>
              </a:r>
            </a:p>
          </p:txBody>
        </p:sp>
        <p:sp>
          <p:nvSpPr>
            <p:cNvPr id="1049049" name="Text Box 42"/>
            <p:cNvSpPr txBox="1">
              <a:spLocks noChangeArrowheads="1"/>
            </p:cNvSpPr>
            <p:nvPr/>
          </p:nvSpPr>
          <p:spPr bwMode="auto">
            <a:xfrm>
              <a:off x="6934200" y="2590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P5</a:t>
              </a:r>
            </a:p>
          </p:txBody>
        </p:sp>
        <p:sp>
          <p:nvSpPr>
            <p:cNvPr id="1049050" name="Text Box 43"/>
            <p:cNvSpPr txBox="1">
              <a:spLocks noChangeArrowheads="1"/>
            </p:cNvSpPr>
            <p:nvPr/>
          </p:nvSpPr>
          <p:spPr bwMode="auto">
            <a:xfrm>
              <a:off x="4724400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P7</a:t>
              </a:r>
            </a:p>
          </p:txBody>
        </p:sp>
        <p:sp>
          <p:nvSpPr>
            <p:cNvPr id="1049051" name="Text Box 44"/>
            <p:cNvSpPr txBox="1">
              <a:spLocks noChangeArrowheads="1"/>
            </p:cNvSpPr>
            <p:nvPr/>
          </p:nvSpPr>
          <p:spPr bwMode="auto">
            <a:xfrm>
              <a:off x="3962400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P8</a:t>
              </a:r>
            </a:p>
          </p:txBody>
        </p:sp>
        <p:sp>
          <p:nvSpPr>
            <p:cNvPr id="1049052" name="Oval 45"/>
            <p:cNvSpPr>
              <a:spLocks noChangeArrowheads="1"/>
            </p:cNvSpPr>
            <p:nvPr/>
          </p:nvSpPr>
          <p:spPr bwMode="auto">
            <a:xfrm>
              <a:off x="4419600" y="35814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5" name="Rectangle 48"/>
            <p:cNvSpPr>
              <a:spLocks noChangeArrowheads="1"/>
            </p:cNvSpPr>
            <p:nvPr/>
          </p:nvSpPr>
          <p:spPr bwMode="auto">
            <a:xfrm>
              <a:off x="6611938" y="1443038"/>
              <a:ext cx="258762" cy="244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6" name="Rectangle 49"/>
            <p:cNvSpPr>
              <a:spLocks noChangeArrowheads="1"/>
            </p:cNvSpPr>
            <p:nvPr/>
          </p:nvSpPr>
          <p:spPr bwMode="auto">
            <a:xfrm>
              <a:off x="5240338" y="2574925"/>
              <a:ext cx="258762" cy="244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7" name="Text Box 50"/>
            <p:cNvSpPr txBox="1">
              <a:spLocks noChangeArrowheads="1"/>
            </p:cNvSpPr>
            <p:nvPr/>
          </p:nvSpPr>
          <p:spPr bwMode="auto">
            <a:xfrm>
              <a:off x="7958138" y="256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P1</a:t>
              </a:r>
            </a:p>
          </p:txBody>
        </p:sp>
        <p:sp>
          <p:nvSpPr>
            <p:cNvPr id="1049058" name="Text Box 51"/>
            <p:cNvSpPr txBox="1">
              <a:spLocks noChangeArrowheads="1"/>
            </p:cNvSpPr>
            <p:nvPr/>
          </p:nvSpPr>
          <p:spPr bwMode="auto">
            <a:xfrm>
              <a:off x="6073775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P2</a:t>
              </a:r>
            </a:p>
          </p:txBody>
        </p:sp>
        <p:sp>
          <p:nvSpPr>
            <p:cNvPr id="1049059" name="Text Box 52"/>
            <p:cNvSpPr txBox="1">
              <a:spLocks noChangeArrowheads="1"/>
            </p:cNvSpPr>
            <p:nvPr/>
          </p:nvSpPr>
          <p:spPr bwMode="auto">
            <a:xfrm>
              <a:off x="5424488" y="3581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7798C-A9BC-BC4D-8034-4A80B5A3FA7F}"/>
              </a:ext>
            </a:extLst>
          </p:cNvPr>
          <p:cNvGrpSpPr/>
          <p:nvPr/>
        </p:nvGrpSpPr>
        <p:grpSpPr>
          <a:xfrm>
            <a:off x="719742" y="3140968"/>
            <a:ext cx="3048000" cy="3048000"/>
            <a:chOff x="685800" y="1676400"/>
            <a:chExt cx="3048000" cy="3048000"/>
          </a:xfrm>
        </p:grpSpPr>
        <p:sp>
          <p:nvSpPr>
            <p:cNvPr id="1049031" name="Rectangle 24"/>
            <p:cNvSpPr>
              <a:spLocks noChangeArrowheads="1"/>
            </p:cNvSpPr>
            <p:nvPr/>
          </p:nvSpPr>
          <p:spPr bwMode="auto">
            <a:xfrm>
              <a:off x="685800" y="1676400"/>
              <a:ext cx="3048000" cy="304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9032" name="Oval 25"/>
            <p:cNvSpPr>
              <a:spLocks noChangeArrowheads="1"/>
            </p:cNvSpPr>
            <p:nvPr/>
          </p:nvSpPr>
          <p:spPr bwMode="auto">
            <a:xfrm>
              <a:off x="26670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3" name="Line 26"/>
            <p:cNvSpPr>
              <a:spLocks noChangeShapeType="1"/>
            </p:cNvSpPr>
            <p:nvPr/>
          </p:nvSpPr>
          <p:spPr bwMode="auto">
            <a:xfrm flipV="1">
              <a:off x="685800" y="3165475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4" name="Oval 27"/>
            <p:cNvSpPr>
              <a:spLocks noChangeArrowheads="1"/>
            </p:cNvSpPr>
            <p:nvPr/>
          </p:nvSpPr>
          <p:spPr bwMode="auto">
            <a:xfrm>
              <a:off x="1066800" y="2514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5" name="Oval 28"/>
            <p:cNvSpPr>
              <a:spLocks noChangeArrowheads="1"/>
            </p:cNvSpPr>
            <p:nvPr/>
          </p:nvSpPr>
          <p:spPr bwMode="auto">
            <a:xfrm>
              <a:off x="14478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6" name="Oval 29"/>
            <p:cNvSpPr>
              <a:spLocks noChangeArrowheads="1"/>
            </p:cNvSpPr>
            <p:nvPr/>
          </p:nvSpPr>
          <p:spPr bwMode="auto">
            <a:xfrm>
              <a:off x="31242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7" name="Oval 30"/>
            <p:cNvSpPr>
              <a:spLocks noChangeArrowheads="1"/>
            </p:cNvSpPr>
            <p:nvPr/>
          </p:nvSpPr>
          <p:spPr bwMode="auto"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8" name="Oval 31"/>
            <p:cNvSpPr>
              <a:spLocks noChangeArrowheads="1"/>
            </p:cNvSpPr>
            <p:nvPr/>
          </p:nvSpPr>
          <p:spPr bwMode="auto">
            <a:xfrm>
              <a:off x="1752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39" name="Line 32"/>
            <p:cNvSpPr>
              <a:spLocks noChangeShapeType="1"/>
            </p:cNvSpPr>
            <p:nvPr/>
          </p:nvSpPr>
          <p:spPr bwMode="auto">
            <a:xfrm>
              <a:off x="2160588" y="16764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40" name="Text Box 33"/>
            <p:cNvSpPr txBox="1">
              <a:spLocks noChangeArrowheads="1"/>
            </p:cNvSpPr>
            <p:nvPr/>
          </p:nvSpPr>
          <p:spPr bwMode="auto">
            <a:xfrm>
              <a:off x="2819400" y="3352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1</a:t>
              </a:r>
              <a:endParaRPr lang="en-US" sz="2400"/>
            </a:p>
          </p:txBody>
        </p:sp>
        <p:sp>
          <p:nvSpPr>
            <p:cNvPr id="1049041" name="Text Box 34"/>
            <p:cNvSpPr txBox="1">
              <a:spLocks noChangeArrowheads="1"/>
            </p:cNvSpPr>
            <p:nvPr/>
          </p:nvSpPr>
          <p:spPr bwMode="auto">
            <a:xfrm>
              <a:off x="1600200" y="2590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2</a:t>
              </a:r>
              <a:endParaRPr lang="en-US" sz="2400"/>
            </a:p>
          </p:txBody>
        </p:sp>
        <p:sp>
          <p:nvSpPr>
            <p:cNvPr id="1049042" name="Text Box 35"/>
            <p:cNvSpPr txBox="1">
              <a:spLocks noChangeArrowheads="1"/>
            </p:cNvSpPr>
            <p:nvPr/>
          </p:nvSpPr>
          <p:spPr bwMode="auto">
            <a:xfrm>
              <a:off x="3276600" y="20574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3</a:t>
              </a:r>
              <a:endParaRPr lang="en-US" sz="2400"/>
            </a:p>
          </p:txBody>
        </p:sp>
        <p:sp>
          <p:nvSpPr>
            <p:cNvPr id="1049043" name="Text Box 36"/>
            <p:cNvSpPr txBox="1">
              <a:spLocks noChangeArrowheads="1"/>
            </p:cNvSpPr>
            <p:nvPr/>
          </p:nvSpPr>
          <p:spPr bwMode="auto">
            <a:xfrm>
              <a:off x="1878013" y="1865313"/>
              <a:ext cx="3810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7</a:t>
              </a:r>
              <a:endParaRPr lang="en-US" sz="2400"/>
            </a:p>
          </p:txBody>
        </p:sp>
        <p:sp>
          <p:nvSpPr>
            <p:cNvPr id="1049044" name="Text Box 37"/>
            <p:cNvSpPr txBox="1">
              <a:spLocks noChangeArrowheads="1"/>
            </p:cNvSpPr>
            <p:nvPr/>
          </p:nvSpPr>
          <p:spPr bwMode="auto">
            <a:xfrm>
              <a:off x="911225" y="2549525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6</a:t>
              </a:r>
              <a:endParaRPr lang="en-US" sz="2400"/>
            </a:p>
          </p:txBody>
        </p:sp>
        <p:sp>
          <p:nvSpPr>
            <p:cNvPr id="1049045" name="Text Box 38"/>
            <p:cNvSpPr txBox="1">
              <a:spLocks noChangeArrowheads="1"/>
            </p:cNvSpPr>
            <p:nvPr/>
          </p:nvSpPr>
          <p:spPr bwMode="auto">
            <a:xfrm>
              <a:off x="1752600" y="40386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5</a:t>
              </a:r>
              <a:endParaRPr lang="en-US" sz="2400"/>
            </a:p>
          </p:txBody>
        </p:sp>
        <p:sp>
          <p:nvSpPr>
            <p:cNvPr id="1049046" name="Oval 39"/>
            <p:cNvSpPr>
              <a:spLocks noChangeArrowheads="1"/>
            </p:cNvSpPr>
            <p:nvPr/>
          </p:nvSpPr>
          <p:spPr bwMode="auto">
            <a:xfrm>
              <a:off x="685800" y="1981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47" name="Text Box 40"/>
            <p:cNvSpPr txBox="1">
              <a:spLocks noChangeArrowheads="1"/>
            </p:cNvSpPr>
            <p:nvPr/>
          </p:nvSpPr>
          <p:spPr bwMode="auto">
            <a:xfrm>
              <a:off x="762000" y="17526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8</a:t>
              </a:r>
              <a:endParaRPr lang="en-US" sz="2400"/>
            </a:p>
          </p:txBody>
        </p:sp>
        <p:sp>
          <p:nvSpPr>
            <p:cNvPr id="1049053" name="Line 46"/>
            <p:cNvSpPr>
              <a:spLocks noChangeShapeType="1"/>
            </p:cNvSpPr>
            <p:nvPr/>
          </p:nvSpPr>
          <p:spPr bwMode="auto">
            <a:xfrm flipV="1">
              <a:off x="693738" y="2449513"/>
              <a:ext cx="14700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54" name="Line 47"/>
            <p:cNvSpPr>
              <a:spLocks noChangeShapeType="1"/>
            </p:cNvSpPr>
            <p:nvPr/>
          </p:nvSpPr>
          <p:spPr bwMode="auto">
            <a:xfrm flipH="1">
              <a:off x="1414463" y="1687513"/>
              <a:ext cx="0" cy="148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060" name="Oval 54"/>
            <p:cNvSpPr>
              <a:spLocks noChangeArrowheads="1"/>
            </p:cNvSpPr>
            <p:nvPr/>
          </p:nvSpPr>
          <p:spPr bwMode="auto">
            <a:xfrm>
              <a:off x="2133600" y="3136900"/>
              <a:ext cx="88900" cy="88900"/>
            </a:xfrm>
            <a:prstGeom prst="ellipse">
              <a:avLst/>
            </a:prstGeom>
            <a:solidFill>
              <a:srgbClr val="FF3300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90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19</a:t>
            </a:fld>
            <a:endParaRPr lang="en-US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4BC3AF20-33E4-404E-A1C8-07D5D98CCF21}"/>
              </a:ext>
            </a:extLst>
          </p:cNvPr>
          <p:cNvSpPr txBox="1">
            <a:spLocks noChangeArrowheads="1"/>
          </p:cNvSpPr>
          <p:nvPr/>
        </p:nvSpPr>
        <p:spPr>
          <a:xfrm>
            <a:off x="498474" y="1295400"/>
            <a:ext cx="7556313" cy="52299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AU" dirty="0"/>
              <a:t>PR Quadtree Deletion</a:t>
            </a:r>
          </a:p>
          <a:p>
            <a:pPr lvl="1" fontAlgn="auto">
              <a:spcAft>
                <a:spcPts val="0"/>
              </a:spcAft>
            </a:pPr>
            <a:r>
              <a:rPr lang="en-AU" dirty="0"/>
              <a:t>After deletion, if at most one siblings has a point</a:t>
            </a:r>
          </a:p>
          <a:p>
            <a:pPr lvl="2" fontAlgn="auto">
              <a:spcAft>
                <a:spcPts val="0"/>
              </a:spcAft>
            </a:pPr>
            <a:r>
              <a:rPr lang="en-AU" dirty="0"/>
              <a:t>Merge the siblings</a:t>
            </a:r>
          </a:p>
          <a:p>
            <a:pPr lvl="1" fontAlgn="auto">
              <a:spcAft>
                <a:spcPts val="0"/>
              </a:spcAft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492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25"/>
    </mc:Choice>
    <mc:Fallback xmlns="">
      <p:transition spd="slow" advTm="3752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Modules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cs-CZ" smtClean="0"/>
              <a:pPr/>
              <a:t>2</a:t>
            </a:fld>
            <a:endParaRPr lang="cs-CZ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7774" y="2276872"/>
          <a:ext cx="7457902" cy="3481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Date</a:t>
                      </a: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Lecture</a:t>
                      </a: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Lecturer</a:t>
                      </a: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22/6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Course Introduction and RDBMS Review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 Prof </a:t>
                      </a:r>
                      <a:r>
                        <a:rPr lang="en-AU" sz="14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Xiaofang</a:t>
                      </a:r>
                      <a:r>
                        <a:rPr lang="en-AU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 Zhou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 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22/6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Introduction to Spatial Databases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23/6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Spatial Data Organisation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 Lei Li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23/6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Spatial Query Processing 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24/6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Managing Spatiotemporal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Dr </a:t>
                      </a:r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Pingfu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 Chao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24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Managing High Dimensional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Dr Lei Li 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25/6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端午节</a:t>
                      </a:r>
                      <a:endParaRPr lang="en-AU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7</a:t>
                      </a: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26</a:t>
                      </a: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Advanced Topic: Route Planning in Road Networks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 Dr Lei Li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26/6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Future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宋体" charset="-122"/>
                          <a:cs typeface="Times New Roman" charset="0"/>
                        </a:rPr>
                        <a:t>Trends, Course Review and Discussions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All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Revision Period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0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 9 July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Final Report Due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98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Region Quadtree</a:t>
            </a:r>
          </a:p>
        </p:txBody>
      </p:sp>
      <p:sp>
        <p:nvSpPr>
          <p:cNvPr id="10490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3">
                <a:extLst>
                  <a:ext uri="{FF2B5EF4-FFF2-40B4-BE49-F238E27FC236}">
                    <a16:creationId xmlns:a16="http://schemas.microsoft.com/office/drawing/2014/main" id="{9C114343-5876-3943-AFCA-709D82A2BC4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4" y="1295400"/>
                <a:ext cx="7556313" cy="5229944"/>
              </a:xfrm>
            </p:spPr>
            <p:txBody>
              <a:bodyPr>
                <a:normAutofit fontScale="95000"/>
              </a:bodyPr>
              <a:lstStyle/>
              <a:p>
                <a:r>
                  <a:rPr lang="en-AU" dirty="0"/>
                  <a:t>MX Quadtree</a:t>
                </a:r>
              </a:p>
              <a:p>
                <a:pPr lvl="1"/>
                <a:r>
                  <a:rPr lang="en-AU" dirty="0"/>
                  <a:t>The domain of the point is discrete</a:t>
                </a:r>
              </a:p>
              <a:p>
                <a:pPr lvl="2"/>
                <a:r>
                  <a:rPr lang="en-AU" dirty="0"/>
                  <a:t>The overall region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</a:p>
              <a:p>
                <a:pPr lvl="1"/>
                <a:r>
                  <a:rPr lang="en-AU" dirty="0"/>
                  <a:t>All the values are discrete, have the same type and range</a:t>
                </a:r>
              </a:p>
              <a:p>
                <a:pPr lvl="2"/>
                <a:r>
                  <a:rPr lang="en-AU" dirty="0"/>
                  <a:t>All coordinates ranging from 0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dirty="0"/>
              </a:p>
              <a:p>
                <a:pPr lvl="2"/>
                <a:r>
                  <a:rPr lang="en-AU" dirty="0"/>
                  <a:t>Treat them as pixels</a:t>
                </a:r>
              </a:p>
              <a:p>
                <a:pPr lvl="3"/>
                <a:r>
                  <a:rPr lang="en-AU" dirty="0"/>
                  <a:t>Good for image data</a:t>
                </a:r>
              </a:p>
              <a:p>
                <a:pPr lvl="2"/>
                <a:r>
                  <a:rPr lang="en-AU" dirty="0"/>
                  <a:t>Points are always at leaves</a:t>
                </a:r>
              </a:p>
              <a:p>
                <a:pPr lvl="2"/>
                <a:r>
                  <a:rPr lang="en-AU" dirty="0"/>
                  <a:t>All the data are at the same level</a:t>
                </a:r>
              </a:p>
              <a:p>
                <a:pPr lvl="2"/>
                <a:endParaRPr lang="en-AU" dirty="0"/>
              </a:p>
              <a:p>
                <a:r>
                  <a:rPr lang="en-AU" dirty="0"/>
                  <a:t>How about the order?</a:t>
                </a:r>
              </a:p>
              <a:p>
                <a:pPr lvl="2"/>
                <a:endParaRPr lang="en-AU" dirty="0"/>
              </a:p>
            </p:txBody>
          </p:sp>
        </mc:Choice>
        <mc:Fallback xmlns="">
          <p:sp>
            <p:nvSpPr>
              <p:cNvPr id="56" name="Rectangle 3">
                <a:extLst>
                  <a:ext uri="{FF2B5EF4-FFF2-40B4-BE49-F238E27FC236}">
                    <a16:creationId xmlns:a16="http://schemas.microsoft.com/office/drawing/2014/main" id="{9C114343-5876-3943-AFCA-709D82A2B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295400"/>
                <a:ext cx="7556313" cy="5229944"/>
              </a:xfrm>
              <a:blipFill>
                <a:blip r:embed="rId4"/>
                <a:stretch>
                  <a:fillRect l="-336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black, room&#10;&#10;Description automatically generated">
            <a:extLst>
              <a:ext uri="{FF2B5EF4-FFF2-40B4-BE49-F238E27FC236}">
                <a16:creationId xmlns:a16="http://schemas.microsoft.com/office/drawing/2014/main" id="{87083811-9422-B24C-A793-A9AAE4909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315" y="4581128"/>
            <a:ext cx="5004048" cy="22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59"/>
    </mc:Choice>
    <mc:Fallback xmlns="">
      <p:transition spd="slow" advTm="4745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9065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dirty="0" err="1"/>
                  <a:t>kd</a:t>
                </a:r>
                <a:r>
                  <a:rPr lang="en-AU" dirty="0"/>
                  <a:t>-Tree (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dirty="0"/>
                  <a:t>-dimensional Tree)</a:t>
                </a:r>
              </a:p>
            </p:txBody>
          </p:sp>
        </mc:Choice>
        <mc:Fallback xmlns="">
          <p:sp>
            <p:nvSpPr>
              <p:cNvPr id="104906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502" t="-8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06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4" y="1295400"/>
                <a:ext cx="7556313" cy="5229944"/>
              </a:xfrm>
            </p:spPr>
            <p:txBody>
              <a:bodyPr>
                <a:normAutofit fontScale="87500" lnSpcReduction="10000"/>
              </a:bodyPr>
              <a:lstStyle/>
              <a:p>
                <a:r>
                  <a:rPr lang="en-AU" dirty="0"/>
                  <a:t>Decomposition at data points (like Point Quadtree)</a:t>
                </a:r>
              </a:p>
              <a:p>
                <a:r>
                  <a:rPr lang="en-AU" dirty="0"/>
                  <a:t>Motivation</a:t>
                </a:r>
              </a:p>
              <a:p>
                <a:pPr lvl="1"/>
                <a:r>
                  <a:rPr lang="en-AU" dirty="0"/>
                  <a:t>Point (&amp; Region) Quadtree</a:t>
                </a:r>
              </a:p>
              <a:p>
                <a:pPr lvl="2"/>
                <a:r>
                  <a:rPr lang="en-AU" dirty="0"/>
                  <a:t>Store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dirty="0"/>
                  <a:t> pointers and compares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dirty="0"/>
                  <a:t> values for a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dirty="0"/>
                  <a:t>-Dimensional space </a:t>
                </a:r>
              </a:p>
              <a:p>
                <a:pPr lvl="1"/>
                <a:r>
                  <a:rPr lang="en-AU" dirty="0" err="1"/>
                  <a:t>kd</a:t>
                </a:r>
                <a:r>
                  <a:rPr lang="en-AU" dirty="0"/>
                  <a:t>-Tree: compare one dimension a time</a:t>
                </a:r>
              </a:p>
              <a:p>
                <a:r>
                  <a:rPr lang="en-AU" dirty="0"/>
                  <a:t>Basic Idea</a:t>
                </a:r>
              </a:p>
              <a:p>
                <a:pPr lvl="1"/>
                <a:r>
                  <a:rPr lang="en-AU" dirty="0"/>
                  <a:t>Select a dimension, split according to this dimension and do the same recursively with the two new sub-partitions</a:t>
                </a:r>
              </a:p>
              <a:p>
                <a:pPr lvl="1"/>
                <a:r>
                  <a:rPr lang="en-AU" dirty="0"/>
                  <a:t>Fan-out is constant (=2) for arbitrary number of dimensions</a:t>
                </a:r>
              </a:p>
              <a:p>
                <a:pPr lvl="1"/>
                <a:r>
                  <a:rPr lang="en-AU" dirty="0"/>
                  <a:t>Number of comparisons at each node is constant (=1)  </a:t>
                </a:r>
              </a:p>
              <a:p>
                <a:pPr lvl="2"/>
                <a:r>
                  <a:rPr lang="en-US" altLang="zh-CN" dirty="0"/>
                  <a:t>Binary search tree </a:t>
                </a:r>
                <a:endParaRPr lang="en-AU" dirty="0"/>
              </a:p>
              <a:p>
                <a:r>
                  <a:rPr lang="en-AU" dirty="0"/>
                  <a:t>Problem</a:t>
                </a:r>
              </a:p>
              <a:p>
                <a:pPr lvl="1"/>
                <a:r>
                  <a:rPr lang="en-AU" dirty="0"/>
                  <a:t>The resulting binary tree is not adequate for secondary storage (</a:t>
                </a:r>
                <a:r>
                  <a:rPr lang="en-AU" dirty="0" err="1"/>
                  <a:t>i.e</a:t>
                </a:r>
                <a:r>
                  <a:rPr lang="en-AU" dirty="0"/>
                  <a:t>, </a:t>
                </a:r>
                <a:r>
                  <a:rPr lang="en-AU" i="1" dirty="0"/>
                  <a:t>one data item per node</a:t>
                </a:r>
                <a:r>
                  <a:rPr lang="en-AU" dirty="0"/>
                  <a:t>)</a:t>
                </a:r>
              </a:p>
            </p:txBody>
          </p:sp>
        </mc:Choice>
        <mc:Fallback xmlns="">
          <p:sp>
            <p:nvSpPr>
              <p:cNvPr id="104906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295400"/>
                <a:ext cx="7556313" cy="5229944"/>
              </a:xfrm>
              <a:blipFill>
                <a:blip r:embed="rId6"/>
                <a:stretch>
                  <a:fillRect l="-168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0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87FE2-98B4-FB40-A66C-6FA5D06A91F7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62"/>
    </mc:Choice>
    <mc:Fallback xmlns="">
      <p:transition spd="slow" advTm="16426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kd-Tree Construction</a:t>
            </a:r>
          </a:p>
        </p:txBody>
      </p:sp>
      <p:sp>
        <p:nvSpPr>
          <p:cNvPr id="1049070" name="Rectangle 3"/>
          <p:cNvSpPr>
            <a:spLocks noChangeArrowheads="1"/>
          </p:cNvSpPr>
          <p:nvPr/>
        </p:nvSpPr>
        <p:spPr bwMode="auto">
          <a:xfrm>
            <a:off x="1219200" y="2362199"/>
            <a:ext cx="2590800" cy="2453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                      </a:t>
            </a:r>
          </a:p>
        </p:txBody>
      </p:sp>
      <p:sp>
        <p:nvSpPr>
          <p:cNvPr id="1049071" name="Rectangle 4"/>
          <p:cNvSpPr>
            <a:spLocks noChangeArrowheads="1"/>
          </p:cNvSpPr>
          <p:nvPr/>
        </p:nvSpPr>
        <p:spPr bwMode="auto">
          <a:xfrm>
            <a:off x="1219200" y="2362200"/>
            <a:ext cx="990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072" name="Rectangle 5"/>
          <p:cNvSpPr>
            <a:spLocks noChangeArrowheads="1"/>
          </p:cNvSpPr>
          <p:nvPr/>
        </p:nvSpPr>
        <p:spPr bwMode="auto">
          <a:xfrm>
            <a:off x="1219200" y="3276600"/>
            <a:ext cx="990600" cy="1539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073" name="Rectangle 6"/>
          <p:cNvSpPr>
            <a:spLocks noChangeArrowheads="1"/>
          </p:cNvSpPr>
          <p:nvPr/>
        </p:nvSpPr>
        <p:spPr bwMode="auto">
          <a:xfrm>
            <a:off x="2209800" y="2362200"/>
            <a:ext cx="1600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074" name="Rectangle 8"/>
          <p:cNvSpPr>
            <a:spLocks noChangeArrowheads="1"/>
          </p:cNvSpPr>
          <p:nvPr/>
        </p:nvSpPr>
        <p:spPr bwMode="auto">
          <a:xfrm>
            <a:off x="2209800" y="3588271"/>
            <a:ext cx="489992" cy="122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cxnSp>
        <p:nvCxnSpPr>
          <p:cNvPr id="3145772" name="AutoShape 9"/>
          <p:cNvCxnSpPr>
            <a:cxnSpLocks noChangeShapeType="1"/>
            <a:stCxn id="1049092" idx="3"/>
            <a:endCxn id="1049093" idx="7"/>
          </p:cNvCxnSpPr>
          <p:nvPr/>
        </p:nvCxnSpPr>
        <p:spPr bwMode="auto">
          <a:xfrm flipH="1">
            <a:off x="4805536" y="2420888"/>
            <a:ext cx="66675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73" name="AutoShape 10"/>
          <p:cNvCxnSpPr>
            <a:cxnSpLocks noChangeShapeType="1"/>
            <a:stCxn id="1049092" idx="5"/>
            <a:endCxn id="1049094" idx="1"/>
          </p:cNvCxnSpPr>
          <p:nvPr/>
        </p:nvCxnSpPr>
        <p:spPr bwMode="auto">
          <a:xfrm>
            <a:off x="5796136" y="2420888"/>
            <a:ext cx="97155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74" name="AutoShape 11"/>
          <p:cNvCxnSpPr>
            <a:cxnSpLocks noChangeShapeType="1"/>
            <a:stCxn id="1049094" idx="5"/>
            <a:endCxn id="1049095" idx="0"/>
          </p:cNvCxnSpPr>
          <p:nvPr/>
        </p:nvCxnSpPr>
        <p:spPr bwMode="auto">
          <a:xfrm>
            <a:off x="7091536" y="3195588"/>
            <a:ext cx="3587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45775" name="AutoShape 12"/>
          <p:cNvCxnSpPr>
            <a:cxnSpLocks noChangeShapeType="1"/>
            <a:stCxn id="1049094" idx="3"/>
            <a:endCxn id="1049096" idx="0"/>
          </p:cNvCxnSpPr>
          <p:nvPr/>
        </p:nvCxnSpPr>
        <p:spPr bwMode="auto">
          <a:xfrm flipH="1">
            <a:off x="6434311" y="3195588"/>
            <a:ext cx="33337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075" name="Text Box 13"/>
              <p:cNvSpPr txBox="1">
                <a:spLocks noChangeArrowheads="1"/>
              </p:cNvSpPr>
              <p:nvPr/>
            </p:nvSpPr>
            <p:spPr bwMode="auto">
              <a:xfrm>
                <a:off x="8316416" y="2060848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907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6416" y="2060848"/>
                <a:ext cx="3810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076" name="Text Box 14"/>
              <p:cNvSpPr txBox="1">
                <a:spLocks noChangeArrowheads="1"/>
              </p:cNvSpPr>
              <p:nvPr/>
            </p:nvSpPr>
            <p:spPr bwMode="auto">
              <a:xfrm>
                <a:off x="8316416" y="2852936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9076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6416" y="2852936"/>
                <a:ext cx="381000" cy="457200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077" name="Text Box 15"/>
              <p:cNvSpPr txBox="1">
                <a:spLocks noChangeArrowheads="1"/>
              </p:cNvSpPr>
              <p:nvPr/>
            </p:nvSpPr>
            <p:spPr bwMode="auto">
              <a:xfrm>
                <a:off x="8316416" y="3767336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9077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6416" y="3767336"/>
                <a:ext cx="3810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078" name="Text Box 16"/>
              <p:cNvSpPr txBox="1">
                <a:spLocks noChangeArrowheads="1"/>
              </p:cNvSpPr>
              <p:nvPr/>
            </p:nvSpPr>
            <p:spPr bwMode="auto">
              <a:xfrm>
                <a:off x="8316416" y="4681736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907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6416" y="4681736"/>
                <a:ext cx="381000" cy="457200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079" name="Rectangle 17"/>
          <p:cNvSpPr>
            <a:spLocks noChangeArrowheads="1"/>
          </p:cNvSpPr>
          <p:nvPr/>
        </p:nvSpPr>
        <p:spPr bwMode="auto">
          <a:xfrm>
            <a:off x="636588" y="5191125"/>
            <a:ext cx="8153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Depends on the order of insertion (not robust for sorted data).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Variations: non-alternative, data at leaves only, representing regions etc.</a:t>
            </a:r>
          </a:p>
          <a:p>
            <a:endParaRPr lang="en-US" sz="2000" dirty="0"/>
          </a:p>
        </p:txBody>
      </p:sp>
      <p:sp>
        <p:nvSpPr>
          <p:cNvPr id="1049080" name="Oval 18"/>
          <p:cNvSpPr>
            <a:spLocks noChangeArrowheads="1"/>
          </p:cNvSpPr>
          <p:nvPr/>
        </p:nvSpPr>
        <p:spPr bwMode="auto">
          <a:xfrm>
            <a:off x="21336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1" name="Oval 19"/>
          <p:cNvSpPr>
            <a:spLocks noChangeArrowheads="1"/>
          </p:cNvSpPr>
          <p:nvPr/>
        </p:nvSpPr>
        <p:spPr bwMode="auto">
          <a:xfrm>
            <a:off x="14478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2" name="Oval 20"/>
          <p:cNvSpPr>
            <a:spLocks noChangeArrowheads="1"/>
          </p:cNvSpPr>
          <p:nvPr/>
        </p:nvSpPr>
        <p:spPr bwMode="auto">
          <a:xfrm>
            <a:off x="28956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3" name="Oval 21"/>
          <p:cNvSpPr>
            <a:spLocks noChangeArrowheads="1"/>
          </p:cNvSpPr>
          <p:nvPr/>
        </p:nvSpPr>
        <p:spPr bwMode="auto">
          <a:xfrm>
            <a:off x="25908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4" name="Oval 22"/>
          <p:cNvSpPr>
            <a:spLocks noChangeArrowheads="1"/>
          </p:cNvSpPr>
          <p:nvPr/>
        </p:nvSpPr>
        <p:spPr bwMode="auto">
          <a:xfrm>
            <a:off x="17526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5" name="Oval 23"/>
          <p:cNvSpPr>
            <a:spLocks noChangeArrowheads="1"/>
          </p:cNvSpPr>
          <p:nvPr/>
        </p:nvSpPr>
        <p:spPr bwMode="auto">
          <a:xfrm>
            <a:off x="2819400" y="350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6" name="Oval 24"/>
          <p:cNvSpPr>
            <a:spLocks noChangeArrowheads="1"/>
          </p:cNvSpPr>
          <p:nvPr/>
        </p:nvSpPr>
        <p:spPr bwMode="auto">
          <a:xfrm>
            <a:off x="30480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087" name="Text Box 25"/>
          <p:cNvSpPr txBox="1">
            <a:spLocks noChangeArrowheads="1"/>
          </p:cNvSpPr>
          <p:nvPr/>
        </p:nvSpPr>
        <p:spPr bwMode="auto">
          <a:xfrm>
            <a:off x="1828800" y="3581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</a:t>
            </a:r>
            <a:r>
              <a:rPr lang="en-US" sz="1800" baseline="-25000"/>
              <a:t>1</a:t>
            </a:r>
            <a:endParaRPr lang="en-US" sz="2400"/>
          </a:p>
        </p:txBody>
      </p:sp>
      <p:sp>
        <p:nvSpPr>
          <p:cNvPr id="1049088" name="Text Box 26"/>
          <p:cNvSpPr txBox="1">
            <a:spLocks noChangeArrowheads="1"/>
          </p:cNvSpPr>
          <p:nvPr/>
        </p:nvSpPr>
        <p:spPr bwMode="auto">
          <a:xfrm>
            <a:off x="2590800" y="2362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</a:t>
            </a:r>
            <a:r>
              <a:rPr lang="en-US" sz="1800" baseline="-25000"/>
              <a:t>6</a:t>
            </a:r>
            <a:endParaRPr lang="en-US" sz="2400"/>
          </a:p>
        </p:txBody>
      </p:sp>
      <p:sp>
        <p:nvSpPr>
          <p:cNvPr id="1049089" name="Text Box 27"/>
          <p:cNvSpPr txBox="1">
            <a:spLocks noChangeArrowheads="1"/>
          </p:cNvSpPr>
          <p:nvPr/>
        </p:nvSpPr>
        <p:spPr bwMode="auto">
          <a:xfrm>
            <a:off x="1447800" y="274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</a:t>
            </a:r>
            <a:r>
              <a:rPr lang="en-US" sz="1800" baseline="-25000"/>
              <a:t>3</a:t>
            </a:r>
            <a:endParaRPr lang="en-US" sz="2400"/>
          </a:p>
        </p:txBody>
      </p:sp>
      <p:sp>
        <p:nvSpPr>
          <p:cNvPr id="1049090" name="Text Box 28"/>
          <p:cNvSpPr txBox="1">
            <a:spLocks noChangeArrowheads="1"/>
          </p:cNvSpPr>
          <p:nvPr/>
        </p:nvSpPr>
        <p:spPr bwMode="auto">
          <a:xfrm>
            <a:off x="3200400" y="4343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p</a:t>
            </a:r>
            <a:r>
              <a:rPr lang="en-US" sz="1800" baseline="-25000" dirty="0"/>
              <a:t>5</a:t>
            </a:r>
            <a:endParaRPr lang="en-US" sz="2400" dirty="0"/>
          </a:p>
        </p:txBody>
      </p:sp>
      <p:sp>
        <p:nvSpPr>
          <p:cNvPr id="1049091" name="Text Box 29"/>
          <p:cNvSpPr txBox="1">
            <a:spLocks noChangeArrowheads="1"/>
          </p:cNvSpPr>
          <p:nvPr/>
        </p:nvSpPr>
        <p:spPr bwMode="auto">
          <a:xfrm>
            <a:off x="2339752" y="4149080"/>
            <a:ext cx="479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p</a:t>
            </a:r>
            <a:r>
              <a:rPr lang="en-US" sz="1800" baseline="-25000" dirty="0"/>
              <a:t>4</a:t>
            </a:r>
            <a:endParaRPr lang="en-US" sz="2400" dirty="0"/>
          </a:p>
        </p:txBody>
      </p:sp>
      <p:sp>
        <p:nvSpPr>
          <p:cNvPr id="1049092" name="Oval 30"/>
          <p:cNvSpPr>
            <a:spLocks noChangeArrowheads="1"/>
          </p:cNvSpPr>
          <p:nvPr/>
        </p:nvSpPr>
        <p:spPr bwMode="auto">
          <a:xfrm>
            <a:off x="5405611" y="20303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 p1</a:t>
            </a:r>
          </a:p>
        </p:txBody>
      </p:sp>
      <p:sp>
        <p:nvSpPr>
          <p:cNvPr id="1049093" name="Oval 31"/>
          <p:cNvSpPr>
            <a:spLocks noChangeArrowheads="1"/>
          </p:cNvSpPr>
          <p:nvPr/>
        </p:nvSpPr>
        <p:spPr bwMode="auto">
          <a:xfrm>
            <a:off x="4415011" y="27923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 p3</a:t>
            </a:r>
          </a:p>
        </p:txBody>
      </p:sp>
      <p:sp>
        <p:nvSpPr>
          <p:cNvPr id="1049094" name="Oval 32"/>
          <p:cNvSpPr>
            <a:spLocks noChangeArrowheads="1"/>
          </p:cNvSpPr>
          <p:nvPr/>
        </p:nvSpPr>
        <p:spPr bwMode="auto">
          <a:xfrm>
            <a:off x="6701011" y="28050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 p2</a:t>
            </a:r>
          </a:p>
        </p:txBody>
      </p:sp>
      <p:sp>
        <p:nvSpPr>
          <p:cNvPr id="1049095" name="Oval 33"/>
          <p:cNvSpPr>
            <a:spLocks noChangeArrowheads="1"/>
          </p:cNvSpPr>
          <p:nvPr/>
        </p:nvSpPr>
        <p:spPr bwMode="auto">
          <a:xfrm>
            <a:off x="7221711" y="37575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 p4</a:t>
            </a:r>
          </a:p>
        </p:txBody>
      </p:sp>
      <p:sp>
        <p:nvSpPr>
          <p:cNvPr id="1049096" name="Oval 34"/>
          <p:cNvSpPr>
            <a:spLocks noChangeArrowheads="1"/>
          </p:cNvSpPr>
          <p:nvPr/>
        </p:nvSpPr>
        <p:spPr bwMode="auto">
          <a:xfrm>
            <a:off x="6205711" y="37321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 p6</a:t>
            </a:r>
          </a:p>
        </p:txBody>
      </p:sp>
      <p:sp>
        <p:nvSpPr>
          <p:cNvPr id="1049097" name="Text Box 35"/>
          <p:cNvSpPr txBox="1">
            <a:spLocks noChangeArrowheads="1"/>
          </p:cNvSpPr>
          <p:nvPr/>
        </p:nvSpPr>
        <p:spPr bwMode="auto">
          <a:xfrm>
            <a:off x="2514600" y="3124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</a:t>
            </a:r>
            <a:r>
              <a:rPr lang="en-US" sz="1800" baseline="-25000"/>
              <a:t>2</a:t>
            </a:r>
            <a:endParaRPr lang="en-US" sz="2400"/>
          </a:p>
        </p:txBody>
      </p:sp>
      <p:sp>
        <p:nvSpPr>
          <p:cNvPr id="1049098" name="Text Box 37"/>
          <p:cNvSpPr txBox="1">
            <a:spLocks noChangeArrowheads="1"/>
          </p:cNvSpPr>
          <p:nvPr/>
        </p:nvSpPr>
        <p:spPr bwMode="auto">
          <a:xfrm>
            <a:off x="1600200" y="4038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</a:t>
            </a:r>
            <a:r>
              <a:rPr lang="en-US" sz="1800" baseline="-25000"/>
              <a:t>7</a:t>
            </a:r>
            <a:endParaRPr lang="en-US" sz="2400"/>
          </a:p>
        </p:txBody>
      </p:sp>
      <p:sp>
        <p:nvSpPr>
          <p:cNvPr id="1049099" name="Oval 38"/>
          <p:cNvSpPr>
            <a:spLocks noChangeArrowheads="1"/>
          </p:cNvSpPr>
          <p:nvPr/>
        </p:nvSpPr>
        <p:spPr bwMode="auto">
          <a:xfrm>
            <a:off x="4872211" y="36305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 p7</a:t>
            </a:r>
          </a:p>
        </p:txBody>
      </p:sp>
      <p:cxnSp>
        <p:nvCxnSpPr>
          <p:cNvPr id="3145776" name="AutoShape 39"/>
          <p:cNvCxnSpPr>
            <a:cxnSpLocks noChangeShapeType="1"/>
            <a:stCxn id="1049093" idx="5"/>
            <a:endCxn id="1049099" idx="0"/>
          </p:cNvCxnSpPr>
          <p:nvPr/>
        </p:nvCxnSpPr>
        <p:spPr bwMode="auto">
          <a:xfrm>
            <a:off x="4805536" y="3182888"/>
            <a:ext cx="295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9100" name="Oval 40"/>
          <p:cNvSpPr>
            <a:spLocks noChangeArrowheads="1"/>
          </p:cNvSpPr>
          <p:nvPr/>
        </p:nvSpPr>
        <p:spPr bwMode="auto">
          <a:xfrm>
            <a:off x="6662911" y="46846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 </a:t>
            </a:r>
          </a:p>
        </p:txBody>
      </p:sp>
      <p:cxnSp>
        <p:nvCxnSpPr>
          <p:cNvPr id="3145777" name="AutoShape 41"/>
          <p:cNvCxnSpPr>
            <a:cxnSpLocks noChangeShapeType="1"/>
            <a:stCxn id="1049095" idx="3"/>
            <a:endCxn id="1049100" idx="0"/>
          </p:cNvCxnSpPr>
          <p:nvPr/>
        </p:nvCxnSpPr>
        <p:spPr bwMode="auto">
          <a:xfrm flipH="1">
            <a:off x="6891511" y="4148088"/>
            <a:ext cx="39687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9101" name="Oval 43"/>
          <p:cNvSpPr>
            <a:spLocks noChangeArrowheads="1"/>
          </p:cNvSpPr>
          <p:nvPr/>
        </p:nvSpPr>
        <p:spPr bwMode="auto">
          <a:xfrm>
            <a:off x="4084811" y="35797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 </a:t>
            </a:r>
          </a:p>
        </p:txBody>
      </p:sp>
      <p:sp>
        <p:nvSpPr>
          <p:cNvPr id="1049102" name="Line 44"/>
          <p:cNvSpPr>
            <a:spLocks noChangeShapeType="1"/>
          </p:cNvSpPr>
          <p:nvPr/>
        </p:nvSpPr>
        <p:spPr bwMode="auto">
          <a:xfrm flipV="1">
            <a:off x="4364211" y="3249563"/>
            <a:ext cx="2032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103" name="Oval 45"/>
          <p:cNvSpPr>
            <a:spLocks noChangeArrowheads="1"/>
          </p:cNvSpPr>
          <p:nvPr/>
        </p:nvSpPr>
        <p:spPr bwMode="auto">
          <a:xfrm>
            <a:off x="7590011" y="46465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 </a:t>
            </a:r>
          </a:p>
        </p:txBody>
      </p:sp>
      <p:sp>
        <p:nvSpPr>
          <p:cNvPr id="1049104" name="Line 46"/>
          <p:cNvSpPr>
            <a:spLocks noChangeShapeType="1"/>
          </p:cNvSpPr>
          <p:nvPr/>
        </p:nvSpPr>
        <p:spPr bwMode="auto">
          <a:xfrm>
            <a:off x="7564611" y="4202063"/>
            <a:ext cx="2794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1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22</a:t>
            </a:fld>
            <a:endParaRPr lang="en-US"/>
          </a:p>
        </p:txBody>
      </p:sp>
      <p:sp>
        <p:nvSpPr>
          <p:cNvPr id="1049106" name="TextBox 3"/>
          <p:cNvSpPr txBox="1"/>
          <p:nvPr/>
        </p:nvSpPr>
        <p:spPr>
          <a:xfrm>
            <a:off x="7583363" y="465544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p5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01"/>
    </mc:Choice>
    <mc:Fallback xmlns="">
      <p:transition spd="slow" advTm="13140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kd-Tree </a:t>
            </a:r>
            <a:r>
              <a:rPr lang="en-AU" dirty="0" err="1"/>
              <a:t>FindMin</a:t>
            </a:r>
            <a:endParaRPr lang="en-AU" dirty="0"/>
          </a:p>
        </p:txBody>
      </p:sp>
      <p:sp>
        <p:nvSpPr>
          <p:cNvPr id="10491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3">
                <a:extLst>
                  <a:ext uri="{FF2B5EF4-FFF2-40B4-BE49-F238E27FC236}">
                    <a16:creationId xmlns:a16="http://schemas.microsoft.com/office/drawing/2014/main" id="{D13D120E-1EF5-8640-9142-C5AD59A2A65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4" y="1295400"/>
                <a:ext cx="7556313" cy="4953000"/>
              </a:xfrm>
            </p:spPr>
            <p:txBody>
              <a:bodyPr>
                <a:normAutofit fontScale="95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𝐹𝑖𝑛𝑑𝑀𝑖𝑛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Find the point with the smallest value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AU" dirty="0"/>
                  <a:t> dimension</a:t>
                </a:r>
              </a:p>
              <a:p>
                <a:pPr lvl="1"/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𝑐𝑢𝑡𝐷𝑖𝑚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AU" dirty="0"/>
              </a:p>
              <a:p>
                <a:pPr lvl="2"/>
                <a:r>
                  <a:rPr lang="en-AU" dirty="0"/>
                  <a:t>The minimum can’t be in the right subtree</a:t>
                </a:r>
              </a:p>
              <a:p>
                <a:pPr lvl="3"/>
                <a:r>
                  <a:rPr lang="en-AU" dirty="0"/>
                  <a:t>Recurse on the left subtree</a:t>
                </a:r>
              </a:p>
              <a:p>
                <a:pPr lvl="2"/>
                <a:r>
                  <a:rPr lang="en-AU" dirty="0"/>
                  <a:t>If no left subtree</a:t>
                </a:r>
              </a:p>
              <a:p>
                <a:pPr lvl="3"/>
                <a:r>
                  <a:rPr lang="en-AU" dirty="0"/>
                  <a:t>The current node is the min for the tree rooted at this node</a:t>
                </a:r>
              </a:p>
              <a:p>
                <a:pPr lvl="1"/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𝑐𝑢𝑡𝐷𝑖𝑚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2"/>
                <a:r>
                  <a:rPr lang="en-AU" dirty="0"/>
                  <a:t>The minimum could be in either subtree</a:t>
                </a:r>
              </a:p>
              <a:p>
                <a:pPr lvl="3"/>
                <a:r>
                  <a:rPr lang="en-AU" dirty="0"/>
                  <a:t>Recurse on both subtrees</a:t>
                </a:r>
              </a:p>
              <a:p>
                <a:pPr lvl="3"/>
                <a:endParaRPr lang="en-AU" dirty="0"/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46" name="Rectangle 3">
                <a:extLst>
                  <a:ext uri="{FF2B5EF4-FFF2-40B4-BE49-F238E27FC236}">
                    <a16:creationId xmlns:a16="http://schemas.microsoft.com/office/drawing/2014/main" id="{D13D120E-1EF5-8640-9142-C5AD59A2A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295400"/>
                <a:ext cx="7556313" cy="4953000"/>
              </a:xfrm>
              <a:blipFill>
                <a:blip r:embed="rId4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73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149"/>
    </mc:Choice>
    <mc:Fallback xmlns="">
      <p:transition spd="slow" advTm="10914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kd-Tree </a:t>
            </a:r>
            <a:r>
              <a:rPr lang="en-AU" dirty="0" err="1"/>
              <a:t>FindMin</a:t>
            </a:r>
            <a:endParaRPr lang="en-AU" dirty="0"/>
          </a:p>
        </p:txBody>
      </p:sp>
      <p:sp>
        <p:nvSpPr>
          <p:cNvPr id="10491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B2DACB-AC3D-5740-8715-1F2A1594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556792"/>
            <a:ext cx="5364493" cy="2396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8BCFAA5C-EF38-754A-9817-04BAB42E211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662" y="1295400"/>
                <a:ext cx="7556313" cy="4953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5000"/>
              </a:bodyPr>
              <a:lstStyle>
                <a:lvl1pPr marL="228600" indent="-228600" algn="l" defTabSz="914400" rtl="0" eaLnBrk="1" latinLnBrk="0" hangingPunct="1">
                  <a:spcBef>
                    <a:spcPts val="2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/>
                    <a:ea typeface="+mn-ea"/>
                    <a:cs typeface="Arial"/>
                  </a:defRPr>
                </a:lvl1pPr>
                <a:lvl2pPr marL="457200" indent="-22860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75000"/>
                  <a:buFont typeface="Wingdings" pitchFamily="2" charset="2"/>
                  <a:buChar char="n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/>
                    <a:ea typeface="+mn-ea"/>
                    <a:cs typeface="Arial"/>
                  </a:defRPr>
                </a:lvl2pPr>
                <a:lvl3pPr marL="685800" indent="-228600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/>
                    <a:ea typeface="+mn-ea"/>
                    <a:cs typeface="Arial"/>
                  </a:defRPr>
                </a:lvl3pPr>
                <a:lvl4pPr marL="914400" indent="-22860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75000"/>
                  <a:buFont typeface="Wingdings" pitchFamily="2" charset="2"/>
                  <a:buChar char="n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/>
                    <a:ea typeface="+mn-ea"/>
                    <a:cs typeface="Arial"/>
                  </a:defRPr>
                </a:lvl4pPr>
                <a:lvl5pPr marL="1143000" indent="-228600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sz="1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𝐹𝑖𝑛𝑑𝑀𝑖𝑛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fontAlgn="auto">
                  <a:spcAft>
                    <a:spcPts val="0"/>
                  </a:spcAft>
                </a:pPr>
                <a:endParaRPr lang="en-AU" dirty="0"/>
              </a:p>
              <a:p>
                <a:pPr fontAlgn="auto">
                  <a:spcAft>
                    <a:spcPts val="0"/>
                  </a:spcAft>
                </a:pPr>
                <a:endParaRPr lang="en-AU" dirty="0"/>
              </a:p>
              <a:p>
                <a:pPr fontAlgn="auto">
                  <a:spcAft>
                    <a:spcPts val="0"/>
                  </a:spcAft>
                </a:pPr>
                <a:endParaRPr lang="en-AU" dirty="0"/>
              </a:p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𝐹𝑖𝑛𝑑𝑀𝑖𝑛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fontAlgn="auto">
                  <a:spcAft>
                    <a:spcPts val="0"/>
                  </a:spcAft>
                </a:pPr>
                <a:endParaRPr lang="en-AU" dirty="0"/>
              </a:p>
              <a:p>
                <a:pPr lvl="1" fontAlgn="auto">
                  <a:spcAft>
                    <a:spcPts val="0"/>
                  </a:spcAft>
                </a:pPr>
                <a:endParaRPr lang="en-AU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8BCFAA5C-EF38-754A-9817-04BAB42E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2" y="1295400"/>
                <a:ext cx="7556313" cy="4953000"/>
              </a:xfrm>
              <a:prstGeom prst="rect">
                <a:avLst/>
              </a:prstGeom>
              <a:blipFill>
                <a:blip r:embed="rId5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9AA863D-F089-CE4E-875F-4A6A4DC29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8" y="4433333"/>
            <a:ext cx="5386476" cy="24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193"/>
    </mc:Choice>
    <mc:Fallback xmlns="">
      <p:transition spd="slow" advTm="14819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kd-Tree: Deletion</a:t>
            </a:r>
          </a:p>
        </p:txBody>
      </p:sp>
      <p:sp>
        <p:nvSpPr>
          <p:cNvPr id="10491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3">
                <a:extLst>
                  <a:ext uri="{FF2B5EF4-FFF2-40B4-BE49-F238E27FC236}">
                    <a16:creationId xmlns:a16="http://schemas.microsoft.com/office/drawing/2014/main" id="{C82F3BF4-CADB-5442-806E-794455584A5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4" y="1295400"/>
                <a:ext cx="7556313" cy="4953000"/>
              </a:xfrm>
            </p:spPr>
            <p:txBody>
              <a:bodyPr>
                <a:normAutofit fontScale="95000"/>
              </a:bodyPr>
              <a:lstStyle/>
              <a:p>
                <a:r>
                  <a:rPr lang="en-AU" dirty="0"/>
                  <a:t>To remove a node on a level with discriminator along dimension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(suppose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AU" dirty="0"/>
                  <a:t> go to left and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AU" dirty="0"/>
                  <a:t> go to right)</a:t>
                </a:r>
              </a:p>
              <a:p>
                <a:pPr lvl="1"/>
                <a:r>
                  <a:rPr lang="en-AU" dirty="0"/>
                  <a:t>If the node is a leaf, remove it</a:t>
                </a:r>
              </a:p>
              <a:p>
                <a:pPr lvl="1"/>
                <a:r>
                  <a:rPr lang="en-AU" dirty="0"/>
                  <a:t>Else if node has right subtree</a:t>
                </a:r>
              </a:p>
              <a:p>
                <a:pPr lvl="2"/>
                <a:r>
                  <a:rPr lang="en-AU" dirty="0"/>
                  <a:t>Find the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AU" dirty="0">
                    <a:solidFill>
                      <a:srgbClr val="00B050"/>
                    </a:solidFill>
                  </a:rPr>
                  <a:t>-minimum node in the right subtree</a:t>
                </a:r>
                <a:endParaRPr lang="en-AU" dirty="0"/>
              </a:p>
              <a:p>
                <a:pPr lvl="3"/>
                <a:r>
                  <a:rPr lang="en-AU" dirty="0"/>
                  <a:t>Replace node with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AU" dirty="0"/>
                  <a:t>-minimum node and repeat until you reach a leaf, then remove the leaf</a:t>
                </a:r>
              </a:p>
              <a:p>
                <a:pPr lvl="1"/>
                <a:r>
                  <a:rPr lang="en-AU" dirty="0"/>
                  <a:t>Else find the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-maximum node in the left subtree</a:t>
                </a:r>
                <a:r>
                  <a:rPr lang="en-AU" dirty="0"/>
                  <a:t>, replace, repeat, remove ?</a:t>
                </a:r>
              </a:p>
              <a:p>
                <a:pPr lvl="2"/>
                <a:r>
                  <a:rPr lang="en-US" dirty="0"/>
                  <a:t>This will cause problems if there are duplicate coordinates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 left subtree</a:t>
                </a:r>
              </a:p>
              <a:p>
                <a:pPr lvl="3"/>
                <a:r>
                  <a:rPr lang="en-AU" dirty="0"/>
                  <a:t>Compute the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AU" dirty="0">
                    <a:solidFill>
                      <a:srgbClr val="00B050"/>
                    </a:solidFill>
                  </a:rPr>
                  <a:t>-minimum from left subtree </a:t>
                </a:r>
                <a:r>
                  <a:rPr lang="en-AU" dirty="0"/>
                  <a:t>as replacement</a:t>
                </a:r>
              </a:p>
              <a:p>
                <a:pPr lvl="3"/>
                <a:r>
                  <a:rPr lang="en-AU" dirty="0"/>
                  <a:t>Make left subtree the new right subtree</a:t>
                </a:r>
              </a:p>
              <a:p>
                <a:pPr lvl="3"/>
                <a:endParaRPr lang="en-AU" dirty="0"/>
              </a:p>
            </p:txBody>
          </p:sp>
        </mc:Choice>
        <mc:Fallback xmlns="">
          <p:sp>
            <p:nvSpPr>
              <p:cNvPr id="46" name="Rectangle 3">
                <a:extLst>
                  <a:ext uri="{FF2B5EF4-FFF2-40B4-BE49-F238E27FC236}">
                    <a16:creationId xmlns:a16="http://schemas.microsoft.com/office/drawing/2014/main" id="{C82F3BF4-CADB-5442-806E-794455584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295400"/>
                <a:ext cx="7556313" cy="4953000"/>
              </a:xfrm>
              <a:blipFill>
                <a:blip r:embed="rId4"/>
                <a:stretch>
                  <a:fillRect l="-336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8EA4096-2EFF-704F-B170-F869405CAEEA}"/>
              </a:ext>
            </a:extLst>
          </p:cNvPr>
          <p:cNvSpPr txBox="1"/>
          <p:nvPr/>
        </p:nvSpPr>
        <p:spPr>
          <a:xfrm>
            <a:off x="7236296" y="6509335"/>
            <a:ext cx="182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Example in Tutorial</a:t>
            </a:r>
          </a:p>
        </p:txBody>
      </p:sp>
    </p:spTree>
    <p:extLst>
      <p:ext uri="{BB962C8B-B14F-4D97-AF65-F5344CB8AC3E}">
        <p14:creationId xmlns:p14="http://schemas.microsoft.com/office/powerpoint/2010/main" val="19943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436"/>
    </mc:Choice>
    <mc:Fallback xmlns="">
      <p:transition spd="slow" advTm="19343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Multidimensional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10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8600" y="1295400"/>
                <a:ext cx="7826187" cy="4953000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There is no total order that preserves spatial proximity</a:t>
                </a:r>
              </a:p>
              <a:p>
                <a:r>
                  <a:rPr lang="en-AU" b="1" dirty="0"/>
                  <a:t>Solution:</a:t>
                </a:r>
              </a:p>
              <a:p>
                <a:pPr lvl="1"/>
                <a:r>
                  <a:rPr lang="en-AU" dirty="0"/>
                  <a:t>Find heuristic solutions: total orders that preserve spatial proximity to some extent</a:t>
                </a:r>
              </a:p>
              <a:p>
                <a:r>
                  <a:rPr lang="en-AU" b="1" dirty="0"/>
                  <a:t>Idea:</a:t>
                </a:r>
              </a:p>
              <a:p>
                <a:pPr lvl="1"/>
                <a:r>
                  <a:rPr lang="en-AU" dirty="0"/>
                  <a:t>If two objects are located close together in original space (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dirty="0"/>
                  <a:t>-dimensional), they should be close together in one-dimensional space (with high probability)</a:t>
                </a:r>
              </a:p>
              <a:p>
                <a:pPr lvl="1"/>
                <a:r>
                  <a:rPr lang="en-AU" dirty="0"/>
                  <a:t>Balancing for one-dimensional data is well known (B/B+ tree)  </a:t>
                </a:r>
              </a:p>
              <a:p>
                <a:endParaRPr lang="en-AU" b="1" dirty="0"/>
              </a:p>
            </p:txBody>
          </p:sp>
        </mc:Choice>
        <mc:Fallback xmlns="">
          <p:sp>
            <p:nvSpPr>
              <p:cNvPr id="104910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7826187" cy="4953000"/>
              </a:xfrm>
              <a:blipFill>
                <a:blip r:embed="rId5"/>
                <a:stretch>
                  <a:fillRect l="-546" t="-862" r="-6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1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100"/>
    </mc:Choice>
    <mc:Fallback xmlns="">
      <p:transition spd="slow" advTm="2071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Space-Filling Curves (I)</a:t>
            </a:r>
          </a:p>
        </p:txBody>
      </p:sp>
      <p:grpSp>
        <p:nvGrpSpPr>
          <p:cNvPr id="151" name="Group 3"/>
          <p:cNvGrpSpPr/>
          <p:nvPr/>
        </p:nvGrpSpPr>
        <p:grpSpPr bwMode="auto">
          <a:xfrm>
            <a:off x="3124200" y="2133600"/>
            <a:ext cx="3048000" cy="3048000"/>
            <a:chOff x="1872" y="1440"/>
            <a:chExt cx="1920" cy="1920"/>
          </a:xfrm>
        </p:grpSpPr>
        <p:sp>
          <p:nvSpPr>
            <p:cNvPr id="1049112" name="Rectangle 4"/>
            <p:cNvSpPr>
              <a:spLocks noChangeArrowheads="1"/>
            </p:cNvSpPr>
            <p:nvPr/>
          </p:nvSpPr>
          <p:spPr bwMode="auto">
            <a:xfrm>
              <a:off x="331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13" name="Rectangle 5"/>
            <p:cNvSpPr>
              <a:spLocks noChangeArrowheads="1"/>
            </p:cNvSpPr>
            <p:nvPr/>
          </p:nvSpPr>
          <p:spPr bwMode="auto">
            <a:xfrm>
              <a:off x="307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14" name="Rectangle 6"/>
            <p:cNvSpPr>
              <a:spLocks noChangeArrowheads="1"/>
            </p:cNvSpPr>
            <p:nvPr/>
          </p:nvSpPr>
          <p:spPr bwMode="auto">
            <a:xfrm>
              <a:off x="235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15" name="Rectangle 7"/>
            <p:cNvSpPr>
              <a:spLocks noChangeArrowheads="1"/>
            </p:cNvSpPr>
            <p:nvPr/>
          </p:nvSpPr>
          <p:spPr bwMode="auto">
            <a:xfrm>
              <a:off x="259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16" name="Rectangle 8"/>
            <p:cNvSpPr>
              <a:spLocks noChangeArrowheads="1"/>
            </p:cNvSpPr>
            <p:nvPr/>
          </p:nvSpPr>
          <p:spPr bwMode="auto">
            <a:xfrm>
              <a:off x="235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17" name="Rectangle 9"/>
            <p:cNvSpPr>
              <a:spLocks noChangeArrowheads="1"/>
            </p:cNvSpPr>
            <p:nvPr/>
          </p:nvSpPr>
          <p:spPr bwMode="auto">
            <a:xfrm>
              <a:off x="259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18" name="Rectangle 10"/>
            <p:cNvSpPr>
              <a:spLocks noChangeArrowheads="1"/>
            </p:cNvSpPr>
            <p:nvPr/>
          </p:nvSpPr>
          <p:spPr bwMode="auto">
            <a:xfrm>
              <a:off x="187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19" name="Rectangle 11"/>
            <p:cNvSpPr>
              <a:spLocks noChangeArrowheads="1"/>
            </p:cNvSpPr>
            <p:nvPr/>
          </p:nvSpPr>
          <p:spPr bwMode="auto">
            <a:xfrm>
              <a:off x="211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20" name="Rectangle 12"/>
            <p:cNvSpPr>
              <a:spLocks noChangeArrowheads="1"/>
            </p:cNvSpPr>
            <p:nvPr/>
          </p:nvSpPr>
          <p:spPr bwMode="auto">
            <a:xfrm>
              <a:off x="187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21" name="Rectangle 13"/>
            <p:cNvSpPr>
              <a:spLocks noChangeArrowheads="1"/>
            </p:cNvSpPr>
            <p:nvPr/>
          </p:nvSpPr>
          <p:spPr bwMode="auto">
            <a:xfrm>
              <a:off x="211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22" name="Rectangle 14"/>
            <p:cNvSpPr>
              <a:spLocks noChangeArrowheads="1"/>
            </p:cNvSpPr>
            <p:nvPr/>
          </p:nvSpPr>
          <p:spPr bwMode="auto">
            <a:xfrm>
              <a:off x="235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23" name="Rectangle 15"/>
            <p:cNvSpPr>
              <a:spLocks noChangeArrowheads="1"/>
            </p:cNvSpPr>
            <p:nvPr/>
          </p:nvSpPr>
          <p:spPr bwMode="auto">
            <a:xfrm>
              <a:off x="259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24" name="Rectangle 16"/>
            <p:cNvSpPr>
              <a:spLocks noChangeArrowheads="1"/>
            </p:cNvSpPr>
            <p:nvPr/>
          </p:nvSpPr>
          <p:spPr bwMode="auto">
            <a:xfrm>
              <a:off x="235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25" name="Rectangle 17"/>
            <p:cNvSpPr>
              <a:spLocks noChangeArrowheads="1"/>
            </p:cNvSpPr>
            <p:nvPr/>
          </p:nvSpPr>
          <p:spPr bwMode="auto">
            <a:xfrm>
              <a:off x="259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26" name="Rectangle 18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27" name="Rectangle 19"/>
            <p:cNvSpPr>
              <a:spLocks noChangeArrowheads="1"/>
            </p:cNvSpPr>
            <p:nvPr/>
          </p:nvSpPr>
          <p:spPr bwMode="auto">
            <a:xfrm>
              <a:off x="211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28" name="Rectangle 20"/>
            <p:cNvSpPr>
              <a:spLocks noChangeArrowheads="1"/>
            </p:cNvSpPr>
            <p:nvPr/>
          </p:nvSpPr>
          <p:spPr bwMode="auto">
            <a:xfrm>
              <a:off x="187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29" name="Rectangle 21"/>
            <p:cNvSpPr>
              <a:spLocks noChangeArrowheads="1"/>
            </p:cNvSpPr>
            <p:nvPr/>
          </p:nvSpPr>
          <p:spPr bwMode="auto">
            <a:xfrm>
              <a:off x="211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30" name="Rectangle 2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31" name="Rectangle 23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32" name="Rectangle 24"/>
            <p:cNvSpPr>
              <a:spLocks noChangeArrowheads="1"/>
            </p:cNvSpPr>
            <p:nvPr/>
          </p:nvSpPr>
          <p:spPr bwMode="auto">
            <a:xfrm>
              <a:off x="235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33" name="Rectangle 25"/>
            <p:cNvSpPr>
              <a:spLocks noChangeArrowheads="1"/>
            </p:cNvSpPr>
            <p:nvPr/>
          </p:nvSpPr>
          <p:spPr bwMode="auto">
            <a:xfrm>
              <a:off x="259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34" name="Rectangle 26"/>
            <p:cNvSpPr>
              <a:spLocks noChangeArrowheads="1"/>
            </p:cNvSpPr>
            <p:nvPr/>
          </p:nvSpPr>
          <p:spPr bwMode="auto">
            <a:xfrm>
              <a:off x="187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35" name="Rectangle 27"/>
            <p:cNvSpPr>
              <a:spLocks noChangeArrowheads="1"/>
            </p:cNvSpPr>
            <p:nvPr/>
          </p:nvSpPr>
          <p:spPr bwMode="auto">
            <a:xfrm>
              <a:off x="211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36" name="Rectangle 28"/>
            <p:cNvSpPr>
              <a:spLocks noChangeArrowheads="1"/>
            </p:cNvSpPr>
            <p:nvPr/>
          </p:nvSpPr>
          <p:spPr bwMode="auto">
            <a:xfrm>
              <a:off x="187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37" name="Rectangle 29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38" name="Rectangle 30"/>
            <p:cNvSpPr>
              <a:spLocks noChangeArrowheads="1"/>
            </p:cNvSpPr>
            <p:nvPr/>
          </p:nvSpPr>
          <p:spPr bwMode="auto">
            <a:xfrm>
              <a:off x="235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39" name="Rectangle 31"/>
            <p:cNvSpPr>
              <a:spLocks noChangeArrowheads="1"/>
            </p:cNvSpPr>
            <p:nvPr/>
          </p:nvSpPr>
          <p:spPr bwMode="auto">
            <a:xfrm>
              <a:off x="259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40" name="Rectangle 32"/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41" name="Rectangle 33"/>
            <p:cNvSpPr>
              <a:spLocks noChangeArrowheads="1"/>
            </p:cNvSpPr>
            <p:nvPr/>
          </p:nvSpPr>
          <p:spPr bwMode="auto">
            <a:xfrm>
              <a:off x="259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42" name="Rectangle 34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43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44" name="Rectangle 36"/>
            <p:cNvSpPr>
              <a:spLocks noChangeArrowheads="1"/>
            </p:cNvSpPr>
            <p:nvPr/>
          </p:nvSpPr>
          <p:spPr bwMode="auto">
            <a:xfrm>
              <a:off x="187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45" name="Rectangle 37"/>
            <p:cNvSpPr>
              <a:spLocks noChangeArrowheads="1"/>
            </p:cNvSpPr>
            <p:nvPr/>
          </p:nvSpPr>
          <p:spPr bwMode="auto">
            <a:xfrm>
              <a:off x="211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46" name="Rectangle 38"/>
            <p:cNvSpPr>
              <a:spLocks noChangeArrowheads="1"/>
            </p:cNvSpPr>
            <p:nvPr/>
          </p:nvSpPr>
          <p:spPr bwMode="auto">
            <a:xfrm>
              <a:off x="355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47" name="Rectangle 39"/>
            <p:cNvSpPr>
              <a:spLocks noChangeArrowheads="1"/>
            </p:cNvSpPr>
            <p:nvPr/>
          </p:nvSpPr>
          <p:spPr bwMode="auto">
            <a:xfrm>
              <a:off x="331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48" name="Rectangle 40"/>
            <p:cNvSpPr>
              <a:spLocks noChangeArrowheads="1"/>
            </p:cNvSpPr>
            <p:nvPr/>
          </p:nvSpPr>
          <p:spPr bwMode="auto">
            <a:xfrm>
              <a:off x="355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49" name="Rectangle 41"/>
            <p:cNvSpPr>
              <a:spLocks noChangeArrowheads="1"/>
            </p:cNvSpPr>
            <p:nvPr/>
          </p:nvSpPr>
          <p:spPr bwMode="auto">
            <a:xfrm>
              <a:off x="283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50" name="Rectangle 42"/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51" name="Rectangle 43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52" name="Rectangle 44"/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53" name="Rectangle 45"/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54" name="Rectangle 46"/>
            <p:cNvSpPr>
              <a:spLocks noChangeArrowheads="1"/>
            </p:cNvSpPr>
            <p:nvPr/>
          </p:nvSpPr>
          <p:spPr bwMode="auto">
            <a:xfrm>
              <a:off x="331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55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56" name="Rectangle 48"/>
            <p:cNvSpPr>
              <a:spLocks noChangeArrowheads="1"/>
            </p:cNvSpPr>
            <p:nvPr/>
          </p:nvSpPr>
          <p:spPr bwMode="auto">
            <a:xfrm>
              <a:off x="283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57" name="Rectangle 49"/>
            <p:cNvSpPr>
              <a:spLocks noChangeArrowheads="1"/>
            </p:cNvSpPr>
            <p:nvPr/>
          </p:nvSpPr>
          <p:spPr bwMode="auto">
            <a:xfrm>
              <a:off x="307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58" name="Rectangle 50"/>
            <p:cNvSpPr>
              <a:spLocks noChangeArrowheads="1"/>
            </p:cNvSpPr>
            <p:nvPr/>
          </p:nvSpPr>
          <p:spPr bwMode="auto">
            <a:xfrm>
              <a:off x="283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59" name="Rectangle 51"/>
            <p:cNvSpPr>
              <a:spLocks noChangeArrowheads="1"/>
            </p:cNvSpPr>
            <p:nvPr/>
          </p:nvSpPr>
          <p:spPr bwMode="auto">
            <a:xfrm>
              <a:off x="307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60" name="Rectangle 52"/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61" name="Rectangle 53"/>
            <p:cNvSpPr>
              <a:spLocks noChangeArrowheads="1"/>
            </p:cNvSpPr>
            <p:nvPr/>
          </p:nvSpPr>
          <p:spPr bwMode="auto">
            <a:xfrm>
              <a:off x="355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62" name="Rectangle 54"/>
            <p:cNvSpPr>
              <a:spLocks noChangeArrowheads="1"/>
            </p:cNvSpPr>
            <p:nvPr/>
          </p:nvSpPr>
          <p:spPr bwMode="auto">
            <a:xfrm>
              <a:off x="331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63" name="Rectangle 55"/>
            <p:cNvSpPr>
              <a:spLocks noChangeArrowheads="1"/>
            </p:cNvSpPr>
            <p:nvPr/>
          </p:nvSpPr>
          <p:spPr bwMode="auto">
            <a:xfrm>
              <a:off x="355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64" name="Rectangle 56"/>
            <p:cNvSpPr>
              <a:spLocks noChangeArrowheads="1"/>
            </p:cNvSpPr>
            <p:nvPr/>
          </p:nvSpPr>
          <p:spPr bwMode="auto">
            <a:xfrm>
              <a:off x="283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65" name="Rectangle 57"/>
            <p:cNvSpPr>
              <a:spLocks noChangeArrowheads="1"/>
            </p:cNvSpPr>
            <p:nvPr/>
          </p:nvSpPr>
          <p:spPr bwMode="auto">
            <a:xfrm>
              <a:off x="307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66" name="Rectangle 58"/>
            <p:cNvSpPr>
              <a:spLocks noChangeArrowheads="1"/>
            </p:cNvSpPr>
            <p:nvPr/>
          </p:nvSpPr>
          <p:spPr bwMode="auto">
            <a:xfrm>
              <a:off x="283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67" name="Rectangle 59"/>
            <p:cNvSpPr>
              <a:spLocks noChangeArrowheads="1"/>
            </p:cNvSpPr>
            <p:nvPr/>
          </p:nvSpPr>
          <p:spPr bwMode="auto">
            <a:xfrm>
              <a:off x="307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68" name="Rectangle 60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69" name="Rectangle 61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70" name="Rectangle 62"/>
            <p:cNvSpPr>
              <a:spLocks noChangeArrowheads="1"/>
            </p:cNvSpPr>
            <p:nvPr/>
          </p:nvSpPr>
          <p:spPr bwMode="auto">
            <a:xfrm>
              <a:off x="331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71" name="Rectangle 63"/>
            <p:cNvSpPr>
              <a:spLocks noChangeArrowheads="1"/>
            </p:cNvSpPr>
            <p:nvPr/>
          </p:nvSpPr>
          <p:spPr bwMode="auto">
            <a:xfrm>
              <a:off x="355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72" name="Rectangle 64"/>
            <p:cNvSpPr>
              <a:spLocks noChangeArrowheads="1"/>
            </p:cNvSpPr>
            <p:nvPr/>
          </p:nvSpPr>
          <p:spPr bwMode="auto">
            <a:xfrm>
              <a:off x="283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73" name="Rectangle 65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74" name="Rectangle 66"/>
            <p:cNvSpPr>
              <a:spLocks noChangeArrowheads="1"/>
            </p:cNvSpPr>
            <p:nvPr/>
          </p:nvSpPr>
          <p:spPr bwMode="auto">
            <a:xfrm>
              <a:off x="283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175" name="Rectangle 67"/>
            <p:cNvSpPr>
              <a:spLocks noChangeArrowheads="1"/>
            </p:cNvSpPr>
            <p:nvPr/>
          </p:nvSpPr>
          <p:spPr bwMode="auto">
            <a:xfrm>
              <a:off x="307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</p:grpSp>
      <p:sp>
        <p:nvSpPr>
          <p:cNvPr id="10491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1"/>
    </mc:Choice>
    <mc:Fallback xmlns="">
      <p:transition spd="slow" advTm="1081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Space-Filling Curves (II)</a:t>
            </a:r>
          </a:p>
        </p:txBody>
      </p:sp>
      <p:sp>
        <p:nvSpPr>
          <p:cNvPr id="1049178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Row-order</a:t>
            </a:r>
          </a:p>
        </p:txBody>
      </p:sp>
      <p:sp>
        <p:nvSpPr>
          <p:cNvPr id="1049179" name="Rectangle 3"/>
          <p:cNvSpPr>
            <a:spLocks noChangeArrowheads="1"/>
          </p:cNvSpPr>
          <p:nvPr/>
        </p:nvSpPr>
        <p:spPr bwMode="auto">
          <a:xfrm>
            <a:off x="5105400" y="2514600"/>
            <a:ext cx="3124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180" name="Freeform 4"/>
          <p:cNvSpPr/>
          <p:nvPr/>
        </p:nvSpPr>
        <p:spPr bwMode="auto">
          <a:xfrm>
            <a:off x="5334000" y="2895600"/>
            <a:ext cx="2667000" cy="1600200"/>
          </a:xfrm>
          <a:custGeom>
            <a:avLst/>
            <a:gdLst>
              <a:gd name="T0" fmla="*/ 0 w 1680"/>
              <a:gd name="T1" fmla="*/ 1008 h 1008"/>
              <a:gd name="T2" fmla="*/ 1680 w 1680"/>
              <a:gd name="T3" fmla="*/ 1008 h 1008"/>
              <a:gd name="T4" fmla="*/ 48 w 1680"/>
              <a:gd name="T5" fmla="*/ 768 h 1008"/>
              <a:gd name="T6" fmla="*/ 1680 w 1680"/>
              <a:gd name="T7" fmla="*/ 768 h 1008"/>
              <a:gd name="T8" fmla="*/ 48 w 1680"/>
              <a:gd name="T9" fmla="*/ 528 h 1008"/>
              <a:gd name="T10" fmla="*/ 1680 w 1680"/>
              <a:gd name="T11" fmla="*/ 528 h 1008"/>
              <a:gd name="T12" fmla="*/ 96 w 1680"/>
              <a:gd name="T13" fmla="*/ 288 h 1008"/>
              <a:gd name="T14" fmla="*/ 1680 w 1680"/>
              <a:gd name="T15" fmla="*/ 288 h 1008"/>
              <a:gd name="T16" fmla="*/ 96 w 1680"/>
              <a:gd name="T17" fmla="*/ 0 h 1008"/>
              <a:gd name="T18" fmla="*/ 1584 w 1680"/>
              <a:gd name="T19" fmla="*/ 0 h 10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0"/>
              <a:gd name="T31" fmla="*/ 0 h 1008"/>
              <a:gd name="T32" fmla="*/ 1680 w 1680"/>
              <a:gd name="T33" fmla="*/ 1008 h 100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0" h="1008">
                <a:moveTo>
                  <a:pt x="0" y="1008"/>
                </a:moveTo>
                <a:lnTo>
                  <a:pt x="1680" y="1008"/>
                </a:lnTo>
                <a:lnTo>
                  <a:pt x="48" y="768"/>
                </a:lnTo>
                <a:lnTo>
                  <a:pt x="1680" y="768"/>
                </a:lnTo>
                <a:lnTo>
                  <a:pt x="48" y="528"/>
                </a:lnTo>
                <a:lnTo>
                  <a:pt x="1680" y="528"/>
                </a:lnTo>
                <a:lnTo>
                  <a:pt x="96" y="288"/>
                </a:lnTo>
                <a:lnTo>
                  <a:pt x="1680" y="288"/>
                </a:lnTo>
                <a:lnTo>
                  <a:pt x="96" y="0"/>
                </a:lnTo>
                <a:lnTo>
                  <a:pt x="15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181" name="Freeform 5"/>
          <p:cNvSpPr/>
          <p:nvPr/>
        </p:nvSpPr>
        <p:spPr bwMode="auto">
          <a:xfrm>
            <a:off x="1600200" y="3505200"/>
            <a:ext cx="1828800" cy="838200"/>
          </a:xfrm>
          <a:custGeom>
            <a:avLst/>
            <a:gdLst>
              <a:gd name="T0" fmla="*/ 0 w 1152"/>
              <a:gd name="T1" fmla="*/ 528 h 528"/>
              <a:gd name="T2" fmla="*/ 1152 w 1152"/>
              <a:gd name="T3" fmla="*/ 528 h 528"/>
              <a:gd name="T4" fmla="*/ 0 w 1152"/>
              <a:gd name="T5" fmla="*/ 0 h 528"/>
              <a:gd name="T6" fmla="*/ 1104 w 1152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528"/>
              <a:gd name="T14" fmla="*/ 1152 w 115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528">
                <a:moveTo>
                  <a:pt x="0" y="528"/>
                </a:moveTo>
                <a:lnTo>
                  <a:pt x="1152" y="528"/>
                </a:lnTo>
                <a:lnTo>
                  <a:pt x="0" y="0"/>
                </a:lnTo>
                <a:lnTo>
                  <a:pt x="110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182" name="Text Box 6"/>
          <p:cNvSpPr txBox="1">
            <a:spLocks noChangeArrowheads="1"/>
          </p:cNvSpPr>
          <p:nvPr/>
        </p:nvSpPr>
        <p:spPr bwMode="auto">
          <a:xfrm>
            <a:off x="1524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049183" name="Text Box 7"/>
          <p:cNvSpPr txBox="1">
            <a:spLocks noChangeArrowheads="1"/>
          </p:cNvSpPr>
          <p:nvPr/>
        </p:nvSpPr>
        <p:spPr bwMode="auto">
          <a:xfrm>
            <a:off x="3200400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049184" name="Text Box 8"/>
          <p:cNvSpPr txBox="1">
            <a:spLocks noChangeArrowheads="1"/>
          </p:cNvSpPr>
          <p:nvPr/>
        </p:nvSpPr>
        <p:spPr bwMode="auto">
          <a:xfrm>
            <a:off x="31242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1049185" name="Text Box 9"/>
          <p:cNvSpPr txBox="1">
            <a:spLocks noChangeArrowheads="1"/>
          </p:cNvSpPr>
          <p:nvPr/>
        </p:nvSpPr>
        <p:spPr bwMode="auto">
          <a:xfrm>
            <a:off x="14478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</a:t>
            </a:r>
          </a:p>
        </p:txBody>
      </p:sp>
      <p:sp>
        <p:nvSpPr>
          <p:cNvPr id="10491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26"/>
    </mc:Choice>
    <mc:Fallback xmlns="">
      <p:transition spd="slow" advTm="4532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Space-Filling Curves (III)</a:t>
            </a:r>
          </a:p>
        </p:txBody>
      </p:sp>
      <p:sp>
        <p:nvSpPr>
          <p:cNvPr id="104918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Z-order (Peano Order)</a:t>
            </a:r>
          </a:p>
        </p:txBody>
      </p:sp>
      <p:sp>
        <p:nvSpPr>
          <p:cNvPr id="1049189" name="Rectangle 3"/>
          <p:cNvSpPr>
            <a:spLocks noChangeArrowheads="1"/>
          </p:cNvSpPr>
          <p:nvPr/>
        </p:nvSpPr>
        <p:spPr bwMode="auto">
          <a:xfrm>
            <a:off x="5105400" y="2514600"/>
            <a:ext cx="3124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190" name="Text Box 4"/>
          <p:cNvSpPr txBox="1">
            <a:spLocks noChangeArrowheads="1"/>
          </p:cNvSpPr>
          <p:nvPr/>
        </p:nvSpPr>
        <p:spPr bwMode="auto">
          <a:xfrm>
            <a:off x="1524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049191" name="Text Box 5"/>
          <p:cNvSpPr txBox="1">
            <a:spLocks noChangeArrowheads="1"/>
          </p:cNvSpPr>
          <p:nvPr/>
        </p:nvSpPr>
        <p:spPr bwMode="auto">
          <a:xfrm>
            <a:off x="3200400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</a:t>
            </a:r>
          </a:p>
        </p:txBody>
      </p:sp>
      <p:sp>
        <p:nvSpPr>
          <p:cNvPr id="1049192" name="Text Box 6"/>
          <p:cNvSpPr txBox="1">
            <a:spLocks noChangeArrowheads="1"/>
          </p:cNvSpPr>
          <p:nvPr/>
        </p:nvSpPr>
        <p:spPr bwMode="auto">
          <a:xfrm>
            <a:off x="31242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1049193" name="Text Box 7"/>
          <p:cNvSpPr txBox="1">
            <a:spLocks noChangeArrowheads="1"/>
          </p:cNvSpPr>
          <p:nvPr/>
        </p:nvSpPr>
        <p:spPr bwMode="auto">
          <a:xfrm>
            <a:off x="14478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grpSp>
        <p:nvGrpSpPr>
          <p:cNvPr id="154" name="Group 9"/>
          <p:cNvGrpSpPr/>
          <p:nvPr/>
        </p:nvGrpSpPr>
        <p:grpSpPr bwMode="auto">
          <a:xfrm>
            <a:off x="5410200" y="2667000"/>
            <a:ext cx="2667000" cy="1981200"/>
            <a:chOff x="3408" y="1680"/>
            <a:chExt cx="1056" cy="1248"/>
          </a:xfrm>
        </p:grpSpPr>
        <p:sp>
          <p:nvSpPr>
            <p:cNvPr id="1049194" name="Freeform 10"/>
            <p:cNvSpPr/>
            <p:nvPr/>
          </p:nvSpPr>
          <p:spPr bwMode="auto">
            <a:xfrm>
              <a:off x="3408" y="1680"/>
              <a:ext cx="432" cy="1248"/>
            </a:xfrm>
            <a:custGeom>
              <a:avLst/>
              <a:gdLst>
                <a:gd name="T0" fmla="*/ 0 w 432"/>
                <a:gd name="T1" fmla="*/ 1248 h 1248"/>
                <a:gd name="T2" fmla="*/ 0 w 432"/>
                <a:gd name="T3" fmla="*/ 1008 h 1248"/>
                <a:gd name="T4" fmla="*/ 192 w 432"/>
                <a:gd name="T5" fmla="*/ 1248 h 1248"/>
                <a:gd name="T6" fmla="*/ 192 w 432"/>
                <a:gd name="T7" fmla="*/ 1008 h 1248"/>
                <a:gd name="T8" fmla="*/ 0 w 432"/>
                <a:gd name="T9" fmla="*/ 912 h 1248"/>
                <a:gd name="T10" fmla="*/ 0 w 432"/>
                <a:gd name="T11" fmla="*/ 672 h 1248"/>
                <a:gd name="T12" fmla="*/ 192 w 432"/>
                <a:gd name="T13" fmla="*/ 912 h 1248"/>
                <a:gd name="T14" fmla="*/ 192 w 432"/>
                <a:gd name="T15" fmla="*/ 672 h 1248"/>
                <a:gd name="T16" fmla="*/ 288 w 432"/>
                <a:gd name="T17" fmla="*/ 1248 h 1248"/>
                <a:gd name="T18" fmla="*/ 288 w 432"/>
                <a:gd name="T19" fmla="*/ 1008 h 1248"/>
                <a:gd name="T20" fmla="*/ 432 w 432"/>
                <a:gd name="T21" fmla="*/ 1248 h 1248"/>
                <a:gd name="T22" fmla="*/ 432 w 432"/>
                <a:gd name="T23" fmla="*/ 1008 h 1248"/>
                <a:gd name="T24" fmla="*/ 288 w 432"/>
                <a:gd name="T25" fmla="*/ 912 h 1248"/>
                <a:gd name="T26" fmla="*/ 288 w 432"/>
                <a:gd name="T27" fmla="*/ 672 h 1248"/>
                <a:gd name="T28" fmla="*/ 432 w 432"/>
                <a:gd name="T29" fmla="*/ 912 h 1248"/>
                <a:gd name="T30" fmla="*/ 432 w 432"/>
                <a:gd name="T31" fmla="*/ 624 h 1248"/>
                <a:gd name="T32" fmla="*/ 0 w 432"/>
                <a:gd name="T33" fmla="*/ 576 h 1248"/>
                <a:gd name="T34" fmla="*/ 0 w 432"/>
                <a:gd name="T35" fmla="*/ 336 h 1248"/>
                <a:gd name="T36" fmla="*/ 192 w 432"/>
                <a:gd name="T37" fmla="*/ 576 h 1248"/>
                <a:gd name="T38" fmla="*/ 192 w 432"/>
                <a:gd name="T39" fmla="*/ 336 h 1248"/>
                <a:gd name="T40" fmla="*/ 0 w 432"/>
                <a:gd name="T41" fmla="*/ 240 h 1248"/>
                <a:gd name="T42" fmla="*/ 0 w 432"/>
                <a:gd name="T43" fmla="*/ 0 h 1248"/>
                <a:gd name="T44" fmla="*/ 192 w 432"/>
                <a:gd name="T45" fmla="*/ 288 h 1248"/>
                <a:gd name="T46" fmla="*/ 192 w 432"/>
                <a:gd name="T47" fmla="*/ 0 h 1248"/>
                <a:gd name="T48" fmla="*/ 240 w 432"/>
                <a:gd name="T49" fmla="*/ 576 h 1248"/>
                <a:gd name="T50" fmla="*/ 240 w 432"/>
                <a:gd name="T51" fmla="*/ 384 h 1248"/>
                <a:gd name="T52" fmla="*/ 432 w 432"/>
                <a:gd name="T53" fmla="*/ 576 h 1248"/>
                <a:gd name="T54" fmla="*/ 432 w 432"/>
                <a:gd name="T55" fmla="*/ 336 h 1248"/>
                <a:gd name="T56" fmla="*/ 288 w 432"/>
                <a:gd name="T57" fmla="*/ 336 h 1248"/>
                <a:gd name="T58" fmla="*/ 288 w 432"/>
                <a:gd name="T59" fmla="*/ 0 h 1248"/>
                <a:gd name="T60" fmla="*/ 432 w 432"/>
                <a:gd name="T61" fmla="*/ 288 h 1248"/>
                <a:gd name="T62" fmla="*/ 432 w 432"/>
                <a:gd name="T63" fmla="*/ 0 h 1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32"/>
                <a:gd name="T97" fmla="*/ 0 h 1248"/>
                <a:gd name="T98" fmla="*/ 432 w 432"/>
                <a:gd name="T99" fmla="*/ 1248 h 1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32" h="1248">
                  <a:moveTo>
                    <a:pt x="0" y="1248"/>
                  </a:moveTo>
                  <a:lnTo>
                    <a:pt x="0" y="1008"/>
                  </a:lnTo>
                  <a:lnTo>
                    <a:pt x="192" y="1248"/>
                  </a:lnTo>
                  <a:lnTo>
                    <a:pt x="192" y="1008"/>
                  </a:lnTo>
                  <a:lnTo>
                    <a:pt x="0" y="912"/>
                  </a:lnTo>
                  <a:lnTo>
                    <a:pt x="0" y="672"/>
                  </a:lnTo>
                  <a:lnTo>
                    <a:pt x="192" y="912"/>
                  </a:lnTo>
                  <a:lnTo>
                    <a:pt x="192" y="672"/>
                  </a:lnTo>
                  <a:lnTo>
                    <a:pt x="288" y="1248"/>
                  </a:lnTo>
                  <a:lnTo>
                    <a:pt x="288" y="1008"/>
                  </a:lnTo>
                  <a:lnTo>
                    <a:pt x="432" y="1248"/>
                  </a:lnTo>
                  <a:lnTo>
                    <a:pt x="432" y="1008"/>
                  </a:lnTo>
                  <a:lnTo>
                    <a:pt x="288" y="912"/>
                  </a:lnTo>
                  <a:lnTo>
                    <a:pt x="288" y="672"/>
                  </a:lnTo>
                  <a:lnTo>
                    <a:pt x="432" y="912"/>
                  </a:lnTo>
                  <a:lnTo>
                    <a:pt x="432" y="624"/>
                  </a:lnTo>
                  <a:lnTo>
                    <a:pt x="0" y="576"/>
                  </a:lnTo>
                  <a:lnTo>
                    <a:pt x="0" y="336"/>
                  </a:lnTo>
                  <a:lnTo>
                    <a:pt x="192" y="576"/>
                  </a:lnTo>
                  <a:lnTo>
                    <a:pt x="192" y="336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192" y="0"/>
                  </a:lnTo>
                  <a:lnTo>
                    <a:pt x="240" y="576"/>
                  </a:lnTo>
                  <a:lnTo>
                    <a:pt x="240" y="384"/>
                  </a:lnTo>
                  <a:lnTo>
                    <a:pt x="432" y="576"/>
                  </a:lnTo>
                  <a:lnTo>
                    <a:pt x="432" y="336"/>
                  </a:lnTo>
                  <a:lnTo>
                    <a:pt x="288" y="336"/>
                  </a:lnTo>
                  <a:lnTo>
                    <a:pt x="288" y="0"/>
                  </a:lnTo>
                  <a:lnTo>
                    <a:pt x="432" y="288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195" name="Freeform 11"/>
            <p:cNvSpPr/>
            <p:nvPr/>
          </p:nvSpPr>
          <p:spPr bwMode="auto">
            <a:xfrm>
              <a:off x="4032" y="1680"/>
              <a:ext cx="432" cy="1248"/>
            </a:xfrm>
            <a:custGeom>
              <a:avLst/>
              <a:gdLst>
                <a:gd name="T0" fmla="*/ 0 w 432"/>
                <a:gd name="T1" fmla="*/ 1248 h 1248"/>
                <a:gd name="T2" fmla="*/ 0 w 432"/>
                <a:gd name="T3" fmla="*/ 1008 h 1248"/>
                <a:gd name="T4" fmla="*/ 192 w 432"/>
                <a:gd name="T5" fmla="*/ 1248 h 1248"/>
                <a:gd name="T6" fmla="*/ 192 w 432"/>
                <a:gd name="T7" fmla="*/ 1008 h 1248"/>
                <a:gd name="T8" fmla="*/ 0 w 432"/>
                <a:gd name="T9" fmla="*/ 912 h 1248"/>
                <a:gd name="T10" fmla="*/ 0 w 432"/>
                <a:gd name="T11" fmla="*/ 672 h 1248"/>
                <a:gd name="T12" fmla="*/ 192 w 432"/>
                <a:gd name="T13" fmla="*/ 912 h 1248"/>
                <a:gd name="T14" fmla="*/ 192 w 432"/>
                <a:gd name="T15" fmla="*/ 672 h 1248"/>
                <a:gd name="T16" fmla="*/ 288 w 432"/>
                <a:gd name="T17" fmla="*/ 1248 h 1248"/>
                <a:gd name="T18" fmla="*/ 288 w 432"/>
                <a:gd name="T19" fmla="*/ 1008 h 1248"/>
                <a:gd name="T20" fmla="*/ 432 w 432"/>
                <a:gd name="T21" fmla="*/ 1248 h 1248"/>
                <a:gd name="T22" fmla="*/ 432 w 432"/>
                <a:gd name="T23" fmla="*/ 1008 h 1248"/>
                <a:gd name="T24" fmla="*/ 288 w 432"/>
                <a:gd name="T25" fmla="*/ 912 h 1248"/>
                <a:gd name="T26" fmla="*/ 288 w 432"/>
                <a:gd name="T27" fmla="*/ 672 h 1248"/>
                <a:gd name="T28" fmla="*/ 432 w 432"/>
                <a:gd name="T29" fmla="*/ 912 h 1248"/>
                <a:gd name="T30" fmla="*/ 432 w 432"/>
                <a:gd name="T31" fmla="*/ 624 h 1248"/>
                <a:gd name="T32" fmla="*/ 0 w 432"/>
                <a:gd name="T33" fmla="*/ 576 h 1248"/>
                <a:gd name="T34" fmla="*/ 0 w 432"/>
                <a:gd name="T35" fmla="*/ 336 h 1248"/>
                <a:gd name="T36" fmla="*/ 192 w 432"/>
                <a:gd name="T37" fmla="*/ 576 h 1248"/>
                <a:gd name="T38" fmla="*/ 192 w 432"/>
                <a:gd name="T39" fmla="*/ 336 h 1248"/>
                <a:gd name="T40" fmla="*/ 0 w 432"/>
                <a:gd name="T41" fmla="*/ 240 h 1248"/>
                <a:gd name="T42" fmla="*/ 0 w 432"/>
                <a:gd name="T43" fmla="*/ 0 h 1248"/>
                <a:gd name="T44" fmla="*/ 192 w 432"/>
                <a:gd name="T45" fmla="*/ 288 h 1248"/>
                <a:gd name="T46" fmla="*/ 192 w 432"/>
                <a:gd name="T47" fmla="*/ 0 h 1248"/>
                <a:gd name="T48" fmla="*/ 240 w 432"/>
                <a:gd name="T49" fmla="*/ 576 h 1248"/>
                <a:gd name="T50" fmla="*/ 240 w 432"/>
                <a:gd name="T51" fmla="*/ 384 h 1248"/>
                <a:gd name="T52" fmla="*/ 432 w 432"/>
                <a:gd name="T53" fmla="*/ 576 h 1248"/>
                <a:gd name="T54" fmla="*/ 432 w 432"/>
                <a:gd name="T55" fmla="*/ 336 h 1248"/>
                <a:gd name="T56" fmla="*/ 288 w 432"/>
                <a:gd name="T57" fmla="*/ 336 h 1248"/>
                <a:gd name="T58" fmla="*/ 288 w 432"/>
                <a:gd name="T59" fmla="*/ 0 h 1248"/>
                <a:gd name="T60" fmla="*/ 432 w 432"/>
                <a:gd name="T61" fmla="*/ 288 h 1248"/>
                <a:gd name="T62" fmla="*/ 432 w 432"/>
                <a:gd name="T63" fmla="*/ 0 h 1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32"/>
                <a:gd name="T97" fmla="*/ 0 h 1248"/>
                <a:gd name="T98" fmla="*/ 432 w 432"/>
                <a:gd name="T99" fmla="*/ 1248 h 1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32" h="1248">
                  <a:moveTo>
                    <a:pt x="0" y="1248"/>
                  </a:moveTo>
                  <a:lnTo>
                    <a:pt x="0" y="1008"/>
                  </a:lnTo>
                  <a:lnTo>
                    <a:pt x="192" y="1248"/>
                  </a:lnTo>
                  <a:lnTo>
                    <a:pt x="192" y="1008"/>
                  </a:lnTo>
                  <a:lnTo>
                    <a:pt x="0" y="912"/>
                  </a:lnTo>
                  <a:lnTo>
                    <a:pt x="0" y="672"/>
                  </a:lnTo>
                  <a:lnTo>
                    <a:pt x="192" y="912"/>
                  </a:lnTo>
                  <a:lnTo>
                    <a:pt x="192" y="672"/>
                  </a:lnTo>
                  <a:lnTo>
                    <a:pt x="288" y="1248"/>
                  </a:lnTo>
                  <a:lnTo>
                    <a:pt x="288" y="1008"/>
                  </a:lnTo>
                  <a:lnTo>
                    <a:pt x="432" y="1248"/>
                  </a:lnTo>
                  <a:lnTo>
                    <a:pt x="432" y="1008"/>
                  </a:lnTo>
                  <a:lnTo>
                    <a:pt x="288" y="912"/>
                  </a:lnTo>
                  <a:lnTo>
                    <a:pt x="288" y="672"/>
                  </a:lnTo>
                  <a:lnTo>
                    <a:pt x="432" y="912"/>
                  </a:lnTo>
                  <a:lnTo>
                    <a:pt x="432" y="624"/>
                  </a:lnTo>
                  <a:lnTo>
                    <a:pt x="0" y="576"/>
                  </a:lnTo>
                  <a:lnTo>
                    <a:pt x="0" y="336"/>
                  </a:lnTo>
                  <a:lnTo>
                    <a:pt x="192" y="576"/>
                  </a:lnTo>
                  <a:lnTo>
                    <a:pt x="192" y="336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192" y="0"/>
                  </a:lnTo>
                  <a:lnTo>
                    <a:pt x="240" y="576"/>
                  </a:lnTo>
                  <a:lnTo>
                    <a:pt x="240" y="384"/>
                  </a:lnTo>
                  <a:lnTo>
                    <a:pt x="432" y="576"/>
                  </a:lnTo>
                  <a:lnTo>
                    <a:pt x="432" y="336"/>
                  </a:lnTo>
                  <a:lnTo>
                    <a:pt x="288" y="336"/>
                  </a:lnTo>
                  <a:lnTo>
                    <a:pt x="288" y="0"/>
                  </a:lnTo>
                  <a:lnTo>
                    <a:pt x="432" y="288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196" name="Line 12"/>
            <p:cNvSpPr>
              <a:spLocks noChangeShapeType="1"/>
            </p:cNvSpPr>
            <p:nvPr/>
          </p:nvSpPr>
          <p:spPr bwMode="auto">
            <a:xfrm>
              <a:off x="3840" y="1680"/>
              <a:ext cx="192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9197" name="Freeform 13"/>
          <p:cNvSpPr/>
          <p:nvPr/>
        </p:nvSpPr>
        <p:spPr bwMode="auto">
          <a:xfrm>
            <a:off x="1676400" y="3505200"/>
            <a:ext cx="1676400" cy="990600"/>
          </a:xfrm>
          <a:custGeom>
            <a:avLst/>
            <a:gdLst>
              <a:gd name="T0" fmla="*/ 0 w 1056"/>
              <a:gd name="T1" fmla="*/ 624 h 624"/>
              <a:gd name="T2" fmla="*/ 0 w 1056"/>
              <a:gd name="T3" fmla="*/ 48 h 624"/>
              <a:gd name="T4" fmla="*/ 1056 w 1056"/>
              <a:gd name="T5" fmla="*/ 576 h 624"/>
              <a:gd name="T6" fmla="*/ 1056 w 1056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624"/>
              <a:gd name="T14" fmla="*/ 1056 w 1056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624">
                <a:moveTo>
                  <a:pt x="0" y="624"/>
                </a:moveTo>
                <a:lnTo>
                  <a:pt x="0" y="48"/>
                </a:lnTo>
                <a:lnTo>
                  <a:pt x="1056" y="576"/>
                </a:lnTo>
                <a:lnTo>
                  <a:pt x="105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198" name="Text Box 14"/>
          <p:cNvSpPr txBox="1">
            <a:spLocks noChangeArrowheads="1"/>
          </p:cNvSpPr>
          <p:nvPr/>
        </p:nvSpPr>
        <p:spPr bwMode="auto">
          <a:xfrm>
            <a:off x="838200" y="4953000"/>
            <a:ext cx="6400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- Easy and elegant way to encode cells.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- SIRO-DBMS (SDM) and Oracle use this order.</a:t>
            </a:r>
          </a:p>
        </p:txBody>
      </p:sp>
      <p:sp>
        <p:nvSpPr>
          <p:cNvPr id="10491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29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CCBD1-5E11-734C-9D37-5DF44AC10076}"/>
              </a:ext>
            </a:extLst>
          </p:cNvPr>
          <p:cNvSpPr/>
          <p:nvPr/>
        </p:nvSpPr>
        <p:spPr>
          <a:xfrm>
            <a:off x="2627784" y="6261199"/>
            <a:ext cx="6089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Giuseppe </a:t>
            </a:r>
            <a:r>
              <a:rPr lang="en-US" sz="14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Peano</a:t>
            </a:r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(/</a:t>
            </a:r>
            <a:r>
              <a:rPr lang="en-US" sz="14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piˈɑːnoʊ</a:t>
            </a:r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/) was an Italian mathematician (1858 – 1932).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95"/>
    </mc:Choice>
    <mc:Fallback xmlns="">
      <p:transition spd="slow" advTm="818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Spatial Indexing</a:t>
            </a:r>
          </a:p>
        </p:txBody>
      </p:sp>
      <p:sp>
        <p:nvSpPr>
          <p:cNvPr id="10486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Purpose:</a:t>
            </a:r>
          </a:p>
          <a:p>
            <a:pPr lvl="1"/>
            <a:r>
              <a:rPr lang="en-AU" dirty="0"/>
              <a:t>Efficiency in processing spatial selection, join and other spatial operations</a:t>
            </a:r>
          </a:p>
          <a:p>
            <a:r>
              <a:rPr lang="en-AU" dirty="0"/>
              <a:t>Two strategies to organize space and objects</a:t>
            </a:r>
          </a:p>
          <a:p>
            <a:pPr lvl="1"/>
            <a:r>
              <a:rPr lang="en-AU" dirty="0"/>
              <a:t>Map spatial objects into 1D space and use a standard index structure (B-tree)</a:t>
            </a:r>
          </a:p>
          <a:p>
            <a:pPr lvl="1"/>
            <a:r>
              <a:rPr lang="en-AU" dirty="0"/>
              <a:t>Dedicated external data structures</a:t>
            </a:r>
          </a:p>
          <a:p>
            <a:r>
              <a:rPr lang="en-AU" dirty="0"/>
              <a:t>Basic ideas</a:t>
            </a:r>
          </a:p>
          <a:p>
            <a:pPr lvl="1"/>
            <a:r>
              <a:rPr lang="en-AU" dirty="0"/>
              <a:t>Approximation</a:t>
            </a:r>
          </a:p>
          <a:p>
            <a:pPr lvl="2"/>
            <a:r>
              <a:rPr lang="en-AU" dirty="0"/>
              <a:t>Bounding box, Grids</a:t>
            </a:r>
          </a:p>
          <a:p>
            <a:pPr lvl="1"/>
            <a:r>
              <a:rPr lang="en-AU" dirty="0"/>
              <a:t>Hierarchical Data Organization</a:t>
            </a:r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8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11"/>
    </mc:Choice>
    <mc:Fallback xmlns="">
      <p:transition spd="slow" advTm="11251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Space-Filling Curves (IV)</a:t>
            </a:r>
          </a:p>
        </p:txBody>
      </p:sp>
      <p:sp>
        <p:nvSpPr>
          <p:cNvPr id="104920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Hillbert Order</a:t>
            </a:r>
          </a:p>
        </p:txBody>
      </p:sp>
      <p:sp>
        <p:nvSpPr>
          <p:cNvPr id="1049202" name="Rectangle 3"/>
          <p:cNvSpPr>
            <a:spLocks noChangeArrowheads="1"/>
          </p:cNvSpPr>
          <p:nvPr/>
        </p:nvSpPr>
        <p:spPr bwMode="auto">
          <a:xfrm>
            <a:off x="5105400" y="2514600"/>
            <a:ext cx="3124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203" name="Text Box 4"/>
          <p:cNvSpPr txBox="1">
            <a:spLocks noChangeArrowheads="1"/>
          </p:cNvSpPr>
          <p:nvPr/>
        </p:nvSpPr>
        <p:spPr bwMode="auto">
          <a:xfrm>
            <a:off x="1524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049204" name="Text Box 5"/>
          <p:cNvSpPr txBox="1">
            <a:spLocks noChangeArrowheads="1"/>
          </p:cNvSpPr>
          <p:nvPr/>
        </p:nvSpPr>
        <p:spPr bwMode="auto">
          <a:xfrm>
            <a:off x="3200400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1049205" name="Text Box 6"/>
          <p:cNvSpPr txBox="1">
            <a:spLocks noChangeArrowheads="1"/>
          </p:cNvSpPr>
          <p:nvPr/>
        </p:nvSpPr>
        <p:spPr bwMode="auto">
          <a:xfrm>
            <a:off x="31242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</a:t>
            </a:r>
          </a:p>
        </p:txBody>
      </p:sp>
      <p:sp>
        <p:nvSpPr>
          <p:cNvPr id="1049206" name="Text Box 7"/>
          <p:cNvSpPr txBox="1">
            <a:spLocks noChangeArrowheads="1"/>
          </p:cNvSpPr>
          <p:nvPr/>
        </p:nvSpPr>
        <p:spPr bwMode="auto">
          <a:xfrm>
            <a:off x="14478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049207" name="Freeform 9"/>
          <p:cNvSpPr/>
          <p:nvPr/>
        </p:nvSpPr>
        <p:spPr bwMode="auto">
          <a:xfrm>
            <a:off x="1752600" y="3505200"/>
            <a:ext cx="1524000" cy="914400"/>
          </a:xfrm>
          <a:custGeom>
            <a:avLst/>
            <a:gdLst>
              <a:gd name="T0" fmla="*/ 0 w 960"/>
              <a:gd name="T1" fmla="*/ 566 h 576"/>
              <a:gd name="T2" fmla="*/ 0 w 960"/>
              <a:gd name="T3" fmla="*/ 0 h 576"/>
              <a:gd name="T4" fmla="*/ 960 w 960"/>
              <a:gd name="T5" fmla="*/ 0 h 576"/>
              <a:gd name="T6" fmla="*/ 960 w 960"/>
              <a:gd name="T7" fmla="*/ 576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576"/>
              <a:gd name="T14" fmla="*/ 960 w 96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576">
                <a:moveTo>
                  <a:pt x="0" y="566"/>
                </a:moveTo>
                <a:lnTo>
                  <a:pt x="0" y="0"/>
                </a:lnTo>
                <a:lnTo>
                  <a:pt x="960" y="0"/>
                </a:lnTo>
                <a:lnTo>
                  <a:pt x="960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208" name="Freeform 10"/>
          <p:cNvSpPr/>
          <p:nvPr/>
        </p:nvSpPr>
        <p:spPr bwMode="auto">
          <a:xfrm>
            <a:off x="5334000" y="3657600"/>
            <a:ext cx="1066800" cy="914400"/>
          </a:xfrm>
          <a:custGeom>
            <a:avLst/>
            <a:gdLst>
              <a:gd name="T0" fmla="*/ 0 w 672"/>
              <a:gd name="T1" fmla="*/ 576 h 576"/>
              <a:gd name="T2" fmla="*/ 0 w 672"/>
              <a:gd name="T3" fmla="*/ 384 h 576"/>
              <a:gd name="T4" fmla="*/ 288 w 672"/>
              <a:gd name="T5" fmla="*/ 384 h 576"/>
              <a:gd name="T6" fmla="*/ 288 w 672"/>
              <a:gd name="T7" fmla="*/ 576 h 576"/>
              <a:gd name="T8" fmla="*/ 672 w 672"/>
              <a:gd name="T9" fmla="*/ 576 h 576"/>
              <a:gd name="T10" fmla="*/ 672 w 672"/>
              <a:gd name="T11" fmla="*/ 384 h 576"/>
              <a:gd name="T12" fmla="*/ 480 w 672"/>
              <a:gd name="T13" fmla="*/ 384 h 576"/>
              <a:gd name="T14" fmla="*/ 480 w 672"/>
              <a:gd name="T15" fmla="*/ 192 h 576"/>
              <a:gd name="T16" fmla="*/ 672 w 672"/>
              <a:gd name="T17" fmla="*/ 192 h 576"/>
              <a:gd name="T18" fmla="*/ 672 w 672"/>
              <a:gd name="T19" fmla="*/ 0 h 576"/>
              <a:gd name="T20" fmla="*/ 288 w 672"/>
              <a:gd name="T21" fmla="*/ 0 h 576"/>
              <a:gd name="T22" fmla="*/ 288 w 672"/>
              <a:gd name="T23" fmla="*/ 192 h 576"/>
              <a:gd name="T24" fmla="*/ 0 w 672"/>
              <a:gd name="T25" fmla="*/ 192 h 576"/>
              <a:gd name="T26" fmla="*/ 0 w 672"/>
              <a:gd name="T27" fmla="*/ 0 h 5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2"/>
              <a:gd name="T43" fmla="*/ 0 h 576"/>
              <a:gd name="T44" fmla="*/ 672 w 672"/>
              <a:gd name="T45" fmla="*/ 576 h 57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2" h="576">
                <a:moveTo>
                  <a:pt x="0" y="576"/>
                </a:moveTo>
                <a:lnTo>
                  <a:pt x="0" y="384"/>
                </a:lnTo>
                <a:lnTo>
                  <a:pt x="288" y="384"/>
                </a:lnTo>
                <a:lnTo>
                  <a:pt x="288" y="576"/>
                </a:lnTo>
                <a:lnTo>
                  <a:pt x="672" y="576"/>
                </a:lnTo>
                <a:lnTo>
                  <a:pt x="672" y="384"/>
                </a:lnTo>
                <a:lnTo>
                  <a:pt x="480" y="384"/>
                </a:lnTo>
                <a:lnTo>
                  <a:pt x="480" y="192"/>
                </a:lnTo>
                <a:lnTo>
                  <a:pt x="672" y="192"/>
                </a:lnTo>
                <a:lnTo>
                  <a:pt x="672" y="0"/>
                </a:lnTo>
                <a:lnTo>
                  <a:pt x="288" y="0"/>
                </a:lnTo>
                <a:lnTo>
                  <a:pt x="288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209" name="Freeform 11"/>
          <p:cNvSpPr/>
          <p:nvPr/>
        </p:nvSpPr>
        <p:spPr bwMode="auto">
          <a:xfrm rot="-5400000">
            <a:off x="5410200" y="2590800"/>
            <a:ext cx="914400" cy="1066800"/>
          </a:xfrm>
          <a:custGeom>
            <a:avLst/>
            <a:gdLst>
              <a:gd name="T0" fmla="*/ 0 w 672"/>
              <a:gd name="T1" fmla="*/ 576 h 576"/>
              <a:gd name="T2" fmla="*/ 0 w 672"/>
              <a:gd name="T3" fmla="*/ 384 h 576"/>
              <a:gd name="T4" fmla="*/ 288 w 672"/>
              <a:gd name="T5" fmla="*/ 384 h 576"/>
              <a:gd name="T6" fmla="*/ 288 w 672"/>
              <a:gd name="T7" fmla="*/ 576 h 576"/>
              <a:gd name="T8" fmla="*/ 672 w 672"/>
              <a:gd name="T9" fmla="*/ 576 h 576"/>
              <a:gd name="T10" fmla="*/ 672 w 672"/>
              <a:gd name="T11" fmla="*/ 384 h 576"/>
              <a:gd name="T12" fmla="*/ 480 w 672"/>
              <a:gd name="T13" fmla="*/ 384 h 576"/>
              <a:gd name="T14" fmla="*/ 480 w 672"/>
              <a:gd name="T15" fmla="*/ 192 h 576"/>
              <a:gd name="T16" fmla="*/ 672 w 672"/>
              <a:gd name="T17" fmla="*/ 192 h 576"/>
              <a:gd name="T18" fmla="*/ 672 w 672"/>
              <a:gd name="T19" fmla="*/ 0 h 576"/>
              <a:gd name="T20" fmla="*/ 288 w 672"/>
              <a:gd name="T21" fmla="*/ 0 h 576"/>
              <a:gd name="T22" fmla="*/ 288 w 672"/>
              <a:gd name="T23" fmla="*/ 192 h 576"/>
              <a:gd name="T24" fmla="*/ 0 w 672"/>
              <a:gd name="T25" fmla="*/ 192 h 576"/>
              <a:gd name="T26" fmla="*/ 0 w 672"/>
              <a:gd name="T27" fmla="*/ 0 h 5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2"/>
              <a:gd name="T43" fmla="*/ 0 h 576"/>
              <a:gd name="T44" fmla="*/ 672 w 672"/>
              <a:gd name="T45" fmla="*/ 576 h 57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2" h="576">
                <a:moveTo>
                  <a:pt x="0" y="576"/>
                </a:moveTo>
                <a:lnTo>
                  <a:pt x="0" y="384"/>
                </a:lnTo>
                <a:lnTo>
                  <a:pt x="288" y="384"/>
                </a:lnTo>
                <a:lnTo>
                  <a:pt x="288" y="576"/>
                </a:lnTo>
                <a:lnTo>
                  <a:pt x="672" y="576"/>
                </a:lnTo>
                <a:lnTo>
                  <a:pt x="672" y="384"/>
                </a:lnTo>
                <a:lnTo>
                  <a:pt x="480" y="384"/>
                </a:lnTo>
                <a:lnTo>
                  <a:pt x="480" y="192"/>
                </a:lnTo>
                <a:lnTo>
                  <a:pt x="672" y="192"/>
                </a:lnTo>
                <a:lnTo>
                  <a:pt x="672" y="0"/>
                </a:lnTo>
                <a:lnTo>
                  <a:pt x="288" y="0"/>
                </a:lnTo>
                <a:lnTo>
                  <a:pt x="288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210" name="Freeform 12"/>
          <p:cNvSpPr/>
          <p:nvPr/>
        </p:nvSpPr>
        <p:spPr bwMode="auto">
          <a:xfrm flipH="1">
            <a:off x="6934200" y="3733800"/>
            <a:ext cx="1066800" cy="914400"/>
          </a:xfrm>
          <a:custGeom>
            <a:avLst/>
            <a:gdLst>
              <a:gd name="T0" fmla="*/ 0 w 672"/>
              <a:gd name="T1" fmla="*/ 576 h 576"/>
              <a:gd name="T2" fmla="*/ 0 w 672"/>
              <a:gd name="T3" fmla="*/ 384 h 576"/>
              <a:gd name="T4" fmla="*/ 288 w 672"/>
              <a:gd name="T5" fmla="*/ 384 h 576"/>
              <a:gd name="T6" fmla="*/ 288 w 672"/>
              <a:gd name="T7" fmla="*/ 576 h 576"/>
              <a:gd name="T8" fmla="*/ 672 w 672"/>
              <a:gd name="T9" fmla="*/ 576 h 576"/>
              <a:gd name="T10" fmla="*/ 672 w 672"/>
              <a:gd name="T11" fmla="*/ 384 h 576"/>
              <a:gd name="T12" fmla="*/ 480 w 672"/>
              <a:gd name="T13" fmla="*/ 384 h 576"/>
              <a:gd name="T14" fmla="*/ 480 w 672"/>
              <a:gd name="T15" fmla="*/ 192 h 576"/>
              <a:gd name="T16" fmla="*/ 672 w 672"/>
              <a:gd name="T17" fmla="*/ 192 h 576"/>
              <a:gd name="T18" fmla="*/ 672 w 672"/>
              <a:gd name="T19" fmla="*/ 0 h 576"/>
              <a:gd name="T20" fmla="*/ 288 w 672"/>
              <a:gd name="T21" fmla="*/ 0 h 576"/>
              <a:gd name="T22" fmla="*/ 288 w 672"/>
              <a:gd name="T23" fmla="*/ 192 h 576"/>
              <a:gd name="T24" fmla="*/ 0 w 672"/>
              <a:gd name="T25" fmla="*/ 192 h 576"/>
              <a:gd name="T26" fmla="*/ 0 w 672"/>
              <a:gd name="T27" fmla="*/ 0 h 5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2"/>
              <a:gd name="T43" fmla="*/ 0 h 576"/>
              <a:gd name="T44" fmla="*/ 672 w 672"/>
              <a:gd name="T45" fmla="*/ 576 h 57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2" h="576">
                <a:moveTo>
                  <a:pt x="0" y="576"/>
                </a:moveTo>
                <a:lnTo>
                  <a:pt x="0" y="384"/>
                </a:lnTo>
                <a:lnTo>
                  <a:pt x="288" y="384"/>
                </a:lnTo>
                <a:lnTo>
                  <a:pt x="288" y="576"/>
                </a:lnTo>
                <a:lnTo>
                  <a:pt x="672" y="576"/>
                </a:lnTo>
                <a:lnTo>
                  <a:pt x="672" y="384"/>
                </a:lnTo>
                <a:lnTo>
                  <a:pt x="480" y="384"/>
                </a:lnTo>
                <a:lnTo>
                  <a:pt x="480" y="192"/>
                </a:lnTo>
                <a:lnTo>
                  <a:pt x="672" y="192"/>
                </a:lnTo>
                <a:lnTo>
                  <a:pt x="672" y="0"/>
                </a:lnTo>
                <a:lnTo>
                  <a:pt x="288" y="0"/>
                </a:lnTo>
                <a:lnTo>
                  <a:pt x="288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211" name="Freeform 13"/>
          <p:cNvSpPr/>
          <p:nvPr/>
        </p:nvSpPr>
        <p:spPr bwMode="auto">
          <a:xfrm rot="-5400000">
            <a:off x="7010400" y="2590800"/>
            <a:ext cx="914400" cy="1066800"/>
          </a:xfrm>
          <a:custGeom>
            <a:avLst/>
            <a:gdLst>
              <a:gd name="T0" fmla="*/ 0 w 672"/>
              <a:gd name="T1" fmla="*/ 576 h 576"/>
              <a:gd name="T2" fmla="*/ 0 w 672"/>
              <a:gd name="T3" fmla="*/ 384 h 576"/>
              <a:gd name="T4" fmla="*/ 288 w 672"/>
              <a:gd name="T5" fmla="*/ 384 h 576"/>
              <a:gd name="T6" fmla="*/ 288 w 672"/>
              <a:gd name="T7" fmla="*/ 576 h 576"/>
              <a:gd name="T8" fmla="*/ 672 w 672"/>
              <a:gd name="T9" fmla="*/ 576 h 576"/>
              <a:gd name="T10" fmla="*/ 672 w 672"/>
              <a:gd name="T11" fmla="*/ 384 h 576"/>
              <a:gd name="T12" fmla="*/ 480 w 672"/>
              <a:gd name="T13" fmla="*/ 384 h 576"/>
              <a:gd name="T14" fmla="*/ 480 w 672"/>
              <a:gd name="T15" fmla="*/ 192 h 576"/>
              <a:gd name="T16" fmla="*/ 672 w 672"/>
              <a:gd name="T17" fmla="*/ 192 h 576"/>
              <a:gd name="T18" fmla="*/ 672 w 672"/>
              <a:gd name="T19" fmla="*/ 0 h 576"/>
              <a:gd name="T20" fmla="*/ 288 w 672"/>
              <a:gd name="T21" fmla="*/ 0 h 576"/>
              <a:gd name="T22" fmla="*/ 288 w 672"/>
              <a:gd name="T23" fmla="*/ 192 h 576"/>
              <a:gd name="T24" fmla="*/ 0 w 672"/>
              <a:gd name="T25" fmla="*/ 192 h 576"/>
              <a:gd name="T26" fmla="*/ 0 w 672"/>
              <a:gd name="T27" fmla="*/ 0 h 5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2"/>
              <a:gd name="T43" fmla="*/ 0 h 576"/>
              <a:gd name="T44" fmla="*/ 672 w 672"/>
              <a:gd name="T45" fmla="*/ 576 h 57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2" h="576">
                <a:moveTo>
                  <a:pt x="0" y="576"/>
                </a:moveTo>
                <a:lnTo>
                  <a:pt x="0" y="384"/>
                </a:lnTo>
                <a:lnTo>
                  <a:pt x="288" y="384"/>
                </a:lnTo>
                <a:lnTo>
                  <a:pt x="288" y="576"/>
                </a:lnTo>
                <a:lnTo>
                  <a:pt x="672" y="576"/>
                </a:lnTo>
                <a:lnTo>
                  <a:pt x="672" y="384"/>
                </a:lnTo>
                <a:lnTo>
                  <a:pt x="480" y="384"/>
                </a:lnTo>
                <a:lnTo>
                  <a:pt x="480" y="192"/>
                </a:lnTo>
                <a:lnTo>
                  <a:pt x="672" y="192"/>
                </a:lnTo>
                <a:lnTo>
                  <a:pt x="672" y="0"/>
                </a:lnTo>
                <a:lnTo>
                  <a:pt x="288" y="0"/>
                </a:lnTo>
                <a:lnTo>
                  <a:pt x="288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212" name="Line 14"/>
          <p:cNvSpPr>
            <a:spLocks noChangeShapeType="1"/>
          </p:cNvSpPr>
          <p:nvPr/>
        </p:nvSpPr>
        <p:spPr bwMode="auto">
          <a:xfrm>
            <a:off x="5334000" y="3581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213" name="Line 15"/>
          <p:cNvSpPr>
            <a:spLocks noChangeShapeType="1"/>
          </p:cNvSpPr>
          <p:nvPr/>
        </p:nvSpPr>
        <p:spPr bwMode="auto">
          <a:xfrm>
            <a:off x="6400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214" name="Line 16"/>
          <p:cNvSpPr>
            <a:spLocks noChangeShapeType="1"/>
          </p:cNvSpPr>
          <p:nvPr/>
        </p:nvSpPr>
        <p:spPr bwMode="auto">
          <a:xfrm>
            <a:off x="8001000" y="3581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2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3"/>
    </mc:Choice>
    <mc:Fallback xmlns="">
      <p:transition spd="slow" advTm="1089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Space-Filling Curves (V)</a:t>
            </a:r>
          </a:p>
        </p:txBody>
      </p:sp>
      <p:sp>
        <p:nvSpPr>
          <p:cNvPr id="104921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Gray order</a:t>
            </a:r>
          </a:p>
        </p:txBody>
      </p:sp>
      <p:sp>
        <p:nvSpPr>
          <p:cNvPr id="1049218" name="Text Box 3"/>
          <p:cNvSpPr txBox="1">
            <a:spLocks noChangeArrowheads="1"/>
          </p:cNvSpPr>
          <p:nvPr/>
        </p:nvSpPr>
        <p:spPr bwMode="auto">
          <a:xfrm>
            <a:off x="1524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1049219" name="Text Box 4"/>
          <p:cNvSpPr txBox="1">
            <a:spLocks noChangeArrowheads="1"/>
          </p:cNvSpPr>
          <p:nvPr/>
        </p:nvSpPr>
        <p:spPr bwMode="auto">
          <a:xfrm>
            <a:off x="3200400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1049220" name="Text Box 5"/>
          <p:cNvSpPr txBox="1">
            <a:spLocks noChangeArrowheads="1"/>
          </p:cNvSpPr>
          <p:nvPr/>
        </p:nvSpPr>
        <p:spPr bwMode="auto">
          <a:xfrm>
            <a:off x="31242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</a:t>
            </a:r>
          </a:p>
        </p:txBody>
      </p:sp>
      <p:sp>
        <p:nvSpPr>
          <p:cNvPr id="1049221" name="Text Box 6"/>
          <p:cNvSpPr txBox="1">
            <a:spLocks noChangeArrowheads="1"/>
          </p:cNvSpPr>
          <p:nvPr/>
        </p:nvSpPr>
        <p:spPr bwMode="auto">
          <a:xfrm>
            <a:off x="14478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1049222" name="Freeform 8"/>
          <p:cNvSpPr/>
          <p:nvPr/>
        </p:nvSpPr>
        <p:spPr bwMode="auto">
          <a:xfrm>
            <a:off x="1676400" y="3581400"/>
            <a:ext cx="1676400" cy="838200"/>
          </a:xfrm>
          <a:custGeom>
            <a:avLst/>
            <a:gdLst>
              <a:gd name="T0" fmla="*/ 0 w 1056"/>
              <a:gd name="T1" fmla="*/ 528 h 528"/>
              <a:gd name="T2" fmla="*/ 0 w 1056"/>
              <a:gd name="T3" fmla="*/ 0 h 528"/>
              <a:gd name="T4" fmla="*/ 1056 w 1056"/>
              <a:gd name="T5" fmla="*/ 0 h 528"/>
              <a:gd name="T6" fmla="*/ 1056 w 1056"/>
              <a:gd name="T7" fmla="*/ 48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528"/>
              <a:gd name="T14" fmla="*/ 1056 w 105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528">
                <a:moveTo>
                  <a:pt x="0" y="528"/>
                </a:moveTo>
                <a:lnTo>
                  <a:pt x="0" y="0"/>
                </a:lnTo>
                <a:lnTo>
                  <a:pt x="1056" y="0"/>
                </a:lnTo>
                <a:lnTo>
                  <a:pt x="1056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7" name="Group 9"/>
          <p:cNvGrpSpPr/>
          <p:nvPr/>
        </p:nvGrpSpPr>
        <p:grpSpPr bwMode="auto">
          <a:xfrm>
            <a:off x="4114800" y="2286000"/>
            <a:ext cx="1981200" cy="2590800"/>
            <a:chOff x="3024" y="1440"/>
            <a:chExt cx="1248" cy="1632"/>
          </a:xfrm>
        </p:grpSpPr>
        <p:grpSp>
          <p:nvGrpSpPr>
            <p:cNvPr id="158" name="Group 10"/>
            <p:cNvGrpSpPr/>
            <p:nvPr/>
          </p:nvGrpSpPr>
          <p:grpSpPr bwMode="auto">
            <a:xfrm>
              <a:off x="3024" y="2496"/>
              <a:ext cx="1056" cy="576"/>
              <a:chOff x="3072" y="2496"/>
              <a:chExt cx="1056" cy="576"/>
            </a:xfrm>
          </p:grpSpPr>
          <p:sp>
            <p:nvSpPr>
              <p:cNvPr id="1049223" name="Freeform 11"/>
              <p:cNvSpPr/>
              <p:nvPr/>
            </p:nvSpPr>
            <p:spPr bwMode="auto">
              <a:xfrm>
                <a:off x="3072" y="283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24" name="Freeform 12"/>
              <p:cNvSpPr/>
              <p:nvPr/>
            </p:nvSpPr>
            <p:spPr bwMode="auto">
              <a:xfrm>
                <a:off x="3744" y="283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25" name="Freeform 13"/>
              <p:cNvSpPr/>
              <p:nvPr/>
            </p:nvSpPr>
            <p:spPr bwMode="auto">
              <a:xfrm flipV="1">
                <a:off x="3072" y="2496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26" name="Freeform 14"/>
              <p:cNvSpPr/>
              <p:nvPr/>
            </p:nvSpPr>
            <p:spPr bwMode="auto">
              <a:xfrm flipV="1">
                <a:off x="3744" y="2496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27" name="Freeform 15"/>
              <p:cNvSpPr/>
              <p:nvPr/>
            </p:nvSpPr>
            <p:spPr bwMode="auto">
              <a:xfrm>
                <a:off x="3456" y="2496"/>
                <a:ext cx="96" cy="576"/>
              </a:xfrm>
              <a:custGeom>
                <a:avLst/>
                <a:gdLst>
                  <a:gd name="T0" fmla="*/ 0 w 96"/>
                  <a:gd name="T1" fmla="*/ 576 h 576"/>
                  <a:gd name="T2" fmla="*/ 96 w 96"/>
                  <a:gd name="T3" fmla="*/ 288 h 576"/>
                  <a:gd name="T4" fmla="*/ 0 w 9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576"/>
                  <a:gd name="T11" fmla="*/ 96 w 9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576">
                    <a:moveTo>
                      <a:pt x="0" y="576"/>
                    </a:moveTo>
                    <a:cubicBezTo>
                      <a:pt x="48" y="480"/>
                      <a:pt x="96" y="384"/>
                      <a:pt x="96" y="288"/>
                    </a:cubicBezTo>
                    <a:cubicBezTo>
                      <a:pt x="96" y="192"/>
                      <a:pt x="48" y="9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28" name="Freeform 16"/>
              <p:cNvSpPr/>
              <p:nvPr/>
            </p:nvSpPr>
            <p:spPr bwMode="auto">
              <a:xfrm flipH="1">
                <a:off x="3648" y="2496"/>
                <a:ext cx="96" cy="576"/>
              </a:xfrm>
              <a:custGeom>
                <a:avLst/>
                <a:gdLst>
                  <a:gd name="T0" fmla="*/ 0 w 96"/>
                  <a:gd name="T1" fmla="*/ 576 h 576"/>
                  <a:gd name="T2" fmla="*/ 96 w 96"/>
                  <a:gd name="T3" fmla="*/ 288 h 576"/>
                  <a:gd name="T4" fmla="*/ 0 w 9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576"/>
                  <a:gd name="T11" fmla="*/ 96 w 9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576">
                    <a:moveTo>
                      <a:pt x="0" y="576"/>
                    </a:moveTo>
                    <a:cubicBezTo>
                      <a:pt x="48" y="480"/>
                      <a:pt x="96" y="384"/>
                      <a:pt x="96" y="288"/>
                    </a:cubicBezTo>
                    <a:cubicBezTo>
                      <a:pt x="96" y="192"/>
                      <a:pt x="48" y="9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9229" name="Freeform 17"/>
            <p:cNvSpPr/>
            <p:nvPr/>
          </p:nvSpPr>
          <p:spPr bwMode="auto">
            <a:xfrm>
              <a:off x="3024" y="2400"/>
              <a:ext cx="1056" cy="96"/>
            </a:xfrm>
            <a:custGeom>
              <a:avLst/>
              <a:gdLst>
                <a:gd name="T0" fmla="*/ 0 w 1056"/>
                <a:gd name="T1" fmla="*/ 96 h 96"/>
                <a:gd name="T2" fmla="*/ 480 w 1056"/>
                <a:gd name="T3" fmla="*/ 0 h 96"/>
                <a:gd name="T4" fmla="*/ 1056 w 1056"/>
                <a:gd name="T5" fmla="*/ 96 h 96"/>
                <a:gd name="T6" fmla="*/ 0 60000 65536"/>
                <a:gd name="T7" fmla="*/ 0 60000 65536"/>
                <a:gd name="T8" fmla="*/ 0 60000 65536"/>
                <a:gd name="T9" fmla="*/ 0 w 1056"/>
                <a:gd name="T10" fmla="*/ 0 h 96"/>
                <a:gd name="T11" fmla="*/ 1056 w 105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96">
                  <a:moveTo>
                    <a:pt x="0" y="96"/>
                  </a:moveTo>
                  <a:cubicBezTo>
                    <a:pt x="152" y="48"/>
                    <a:pt x="304" y="0"/>
                    <a:pt x="480" y="0"/>
                  </a:cubicBezTo>
                  <a:cubicBezTo>
                    <a:pt x="656" y="0"/>
                    <a:pt x="856" y="48"/>
                    <a:pt x="1056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8"/>
            <p:cNvGrpSpPr/>
            <p:nvPr/>
          </p:nvGrpSpPr>
          <p:grpSpPr bwMode="auto">
            <a:xfrm>
              <a:off x="3024" y="1440"/>
              <a:ext cx="1056" cy="576"/>
              <a:chOff x="3072" y="2496"/>
              <a:chExt cx="1056" cy="576"/>
            </a:xfrm>
          </p:grpSpPr>
          <p:sp>
            <p:nvSpPr>
              <p:cNvPr id="1049230" name="Freeform 19"/>
              <p:cNvSpPr/>
              <p:nvPr/>
            </p:nvSpPr>
            <p:spPr bwMode="auto">
              <a:xfrm>
                <a:off x="3072" y="283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31" name="Freeform 20"/>
              <p:cNvSpPr/>
              <p:nvPr/>
            </p:nvSpPr>
            <p:spPr bwMode="auto">
              <a:xfrm>
                <a:off x="3744" y="283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32" name="Freeform 21"/>
              <p:cNvSpPr/>
              <p:nvPr/>
            </p:nvSpPr>
            <p:spPr bwMode="auto">
              <a:xfrm flipV="1">
                <a:off x="3072" y="2496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33" name="Freeform 22"/>
              <p:cNvSpPr/>
              <p:nvPr/>
            </p:nvSpPr>
            <p:spPr bwMode="auto">
              <a:xfrm flipV="1">
                <a:off x="3744" y="2496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34" name="Freeform 23"/>
              <p:cNvSpPr/>
              <p:nvPr/>
            </p:nvSpPr>
            <p:spPr bwMode="auto">
              <a:xfrm>
                <a:off x="3456" y="2496"/>
                <a:ext cx="96" cy="576"/>
              </a:xfrm>
              <a:custGeom>
                <a:avLst/>
                <a:gdLst>
                  <a:gd name="T0" fmla="*/ 0 w 96"/>
                  <a:gd name="T1" fmla="*/ 576 h 576"/>
                  <a:gd name="T2" fmla="*/ 96 w 96"/>
                  <a:gd name="T3" fmla="*/ 288 h 576"/>
                  <a:gd name="T4" fmla="*/ 0 w 9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576"/>
                  <a:gd name="T11" fmla="*/ 96 w 9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576">
                    <a:moveTo>
                      <a:pt x="0" y="576"/>
                    </a:moveTo>
                    <a:cubicBezTo>
                      <a:pt x="48" y="480"/>
                      <a:pt x="96" y="384"/>
                      <a:pt x="96" y="288"/>
                    </a:cubicBezTo>
                    <a:cubicBezTo>
                      <a:pt x="96" y="192"/>
                      <a:pt x="48" y="9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35" name="Freeform 24"/>
              <p:cNvSpPr/>
              <p:nvPr/>
            </p:nvSpPr>
            <p:spPr bwMode="auto">
              <a:xfrm flipH="1">
                <a:off x="3648" y="2496"/>
                <a:ext cx="96" cy="576"/>
              </a:xfrm>
              <a:custGeom>
                <a:avLst/>
                <a:gdLst>
                  <a:gd name="T0" fmla="*/ 0 w 96"/>
                  <a:gd name="T1" fmla="*/ 576 h 576"/>
                  <a:gd name="T2" fmla="*/ 96 w 96"/>
                  <a:gd name="T3" fmla="*/ 288 h 576"/>
                  <a:gd name="T4" fmla="*/ 0 w 9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576"/>
                  <a:gd name="T11" fmla="*/ 96 w 9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576">
                    <a:moveTo>
                      <a:pt x="0" y="576"/>
                    </a:moveTo>
                    <a:cubicBezTo>
                      <a:pt x="48" y="480"/>
                      <a:pt x="96" y="384"/>
                      <a:pt x="96" y="288"/>
                    </a:cubicBezTo>
                    <a:cubicBezTo>
                      <a:pt x="96" y="192"/>
                      <a:pt x="48" y="9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9236" name="Freeform 25"/>
            <p:cNvSpPr/>
            <p:nvPr/>
          </p:nvSpPr>
          <p:spPr bwMode="auto">
            <a:xfrm>
              <a:off x="4080" y="1440"/>
              <a:ext cx="192" cy="1632"/>
            </a:xfrm>
            <a:custGeom>
              <a:avLst/>
              <a:gdLst>
                <a:gd name="T0" fmla="*/ 0 w 192"/>
                <a:gd name="T1" fmla="*/ 1632 h 1632"/>
                <a:gd name="T2" fmla="*/ 192 w 192"/>
                <a:gd name="T3" fmla="*/ 816 h 1632"/>
                <a:gd name="T4" fmla="*/ 0 w 192"/>
                <a:gd name="T5" fmla="*/ 0 h 1632"/>
                <a:gd name="T6" fmla="*/ 0 60000 65536"/>
                <a:gd name="T7" fmla="*/ 0 60000 65536"/>
                <a:gd name="T8" fmla="*/ 0 60000 65536"/>
                <a:gd name="T9" fmla="*/ 0 w 192"/>
                <a:gd name="T10" fmla="*/ 0 h 1632"/>
                <a:gd name="T11" fmla="*/ 192 w 192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632">
                  <a:moveTo>
                    <a:pt x="0" y="1632"/>
                  </a:moveTo>
                  <a:cubicBezTo>
                    <a:pt x="96" y="1360"/>
                    <a:pt x="192" y="1088"/>
                    <a:pt x="192" y="816"/>
                  </a:cubicBezTo>
                  <a:cubicBezTo>
                    <a:pt x="192" y="544"/>
                    <a:pt x="96" y="2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237" name="Freeform 26"/>
            <p:cNvSpPr/>
            <p:nvPr/>
          </p:nvSpPr>
          <p:spPr bwMode="auto">
            <a:xfrm>
              <a:off x="3024" y="2016"/>
              <a:ext cx="1056" cy="96"/>
            </a:xfrm>
            <a:custGeom>
              <a:avLst/>
              <a:gdLst>
                <a:gd name="T0" fmla="*/ 1056 w 1056"/>
                <a:gd name="T1" fmla="*/ 0 h 96"/>
                <a:gd name="T2" fmla="*/ 576 w 1056"/>
                <a:gd name="T3" fmla="*/ 96 h 96"/>
                <a:gd name="T4" fmla="*/ 0 w 1056"/>
                <a:gd name="T5" fmla="*/ 0 h 96"/>
                <a:gd name="T6" fmla="*/ 0 60000 65536"/>
                <a:gd name="T7" fmla="*/ 0 60000 65536"/>
                <a:gd name="T8" fmla="*/ 0 60000 65536"/>
                <a:gd name="T9" fmla="*/ 0 w 1056"/>
                <a:gd name="T10" fmla="*/ 0 h 96"/>
                <a:gd name="T11" fmla="*/ 1056 w 105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96">
                  <a:moveTo>
                    <a:pt x="1056" y="0"/>
                  </a:moveTo>
                  <a:cubicBezTo>
                    <a:pt x="904" y="48"/>
                    <a:pt x="752" y="96"/>
                    <a:pt x="576" y="96"/>
                  </a:cubicBezTo>
                  <a:cubicBezTo>
                    <a:pt x="400" y="96"/>
                    <a:pt x="200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27"/>
          <p:cNvGrpSpPr/>
          <p:nvPr/>
        </p:nvGrpSpPr>
        <p:grpSpPr bwMode="auto">
          <a:xfrm flipH="1">
            <a:off x="6400800" y="2209800"/>
            <a:ext cx="1981200" cy="2590800"/>
            <a:chOff x="3024" y="1440"/>
            <a:chExt cx="1248" cy="1632"/>
          </a:xfrm>
        </p:grpSpPr>
        <p:grpSp>
          <p:nvGrpSpPr>
            <p:cNvPr id="161" name="Group 28"/>
            <p:cNvGrpSpPr/>
            <p:nvPr/>
          </p:nvGrpSpPr>
          <p:grpSpPr bwMode="auto">
            <a:xfrm>
              <a:off x="3024" y="2496"/>
              <a:ext cx="1056" cy="576"/>
              <a:chOff x="3072" y="2496"/>
              <a:chExt cx="1056" cy="576"/>
            </a:xfrm>
          </p:grpSpPr>
          <p:sp>
            <p:nvSpPr>
              <p:cNvPr id="1049238" name="Freeform 29"/>
              <p:cNvSpPr/>
              <p:nvPr/>
            </p:nvSpPr>
            <p:spPr bwMode="auto">
              <a:xfrm>
                <a:off x="3072" y="283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39" name="Freeform 30"/>
              <p:cNvSpPr/>
              <p:nvPr/>
            </p:nvSpPr>
            <p:spPr bwMode="auto">
              <a:xfrm>
                <a:off x="3744" y="283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40" name="Freeform 31"/>
              <p:cNvSpPr/>
              <p:nvPr/>
            </p:nvSpPr>
            <p:spPr bwMode="auto">
              <a:xfrm flipV="1">
                <a:off x="3072" y="2496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41" name="Freeform 32"/>
              <p:cNvSpPr/>
              <p:nvPr/>
            </p:nvSpPr>
            <p:spPr bwMode="auto">
              <a:xfrm flipV="1">
                <a:off x="3744" y="2496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42" name="Freeform 33"/>
              <p:cNvSpPr/>
              <p:nvPr/>
            </p:nvSpPr>
            <p:spPr bwMode="auto">
              <a:xfrm>
                <a:off x="3456" y="2496"/>
                <a:ext cx="96" cy="576"/>
              </a:xfrm>
              <a:custGeom>
                <a:avLst/>
                <a:gdLst>
                  <a:gd name="T0" fmla="*/ 0 w 96"/>
                  <a:gd name="T1" fmla="*/ 576 h 576"/>
                  <a:gd name="T2" fmla="*/ 96 w 96"/>
                  <a:gd name="T3" fmla="*/ 288 h 576"/>
                  <a:gd name="T4" fmla="*/ 0 w 9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576"/>
                  <a:gd name="T11" fmla="*/ 96 w 9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576">
                    <a:moveTo>
                      <a:pt x="0" y="576"/>
                    </a:moveTo>
                    <a:cubicBezTo>
                      <a:pt x="48" y="480"/>
                      <a:pt x="96" y="384"/>
                      <a:pt x="96" y="288"/>
                    </a:cubicBezTo>
                    <a:cubicBezTo>
                      <a:pt x="96" y="192"/>
                      <a:pt x="48" y="9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43" name="Freeform 34"/>
              <p:cNvSpPr/>
              <p:nvPr/>
            </p:nvSpPr>
            <p:spPr bwMode="auto">
              <a:xfrm flipH="1">
                <a:off x="3648" y="2496"/>
                <a:ext cx="96" cy="576"/>
              </a:xfrm>
              <a:custGeom>
                <a:avLst/>
                <a:gdLst>
                  <a:gd name="T0" fmla="*/ 0 w 96"/>
                  <a:gd name="T1" fmla="*/ 576 h 576"/>
                  <a:gd name="T2" fmla="*/ 96 w 96"/>
                  <a:gd name="T3" fmla="*/ 288 h 576"/>
                  <a:gd name="T4" fmla="*/ 0 w 9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576"/>
                  <a:gd name="T11" fmla="*/ 96 w 9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576">
                    <a:moveTo>
                      <a:pt x="0" y="576"/>
                    </a:moveTo>
                    <a:cubicBezTo>
                      <a:pt x="48" y="480"/>
                      <a:pt x="96" y="384"/>
                      <a:pt x="96" y="288"/>
                    </a:cubicBezTo>
                    <a:cubicBezTo>
                      <a:pt x="96" y="192"/>
                      <a:pt x="48" y="9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9244" name="Freeform 35"/>
            <p:cNvSpPr/>
            <p:nvPr/>
          </p:nvSpPr>
          <p:spPr bwMode="auto">
            <a:xfrm>
              <a:off x="3024" y="2400"/>
              <a:ext cx="1056" cy="96"/>
            </a:xfrm>
            <a:custGeom>
              <a:avLst/>
              <a:gdLst>
                <a:gd name="T0" fmla="*/ 0 w 1056"/>
                <a:gd name="T1" fmla="*/ 96 h 96"/>
                <a:gd name="T2" fmla="*/ 480 w 1056"/>
                <a:gd name="T3" fmla="*/ 0 h 96"/>
                <a:gd name="T4" fmla="*/ 1056 w 1056"/>
                <a:gd name="T5" fmla="*/ 96 h 96"/>
                <a:gd name="T6" fmla="*/ 0 60000 65536"/>
                <a:gd name="T7" fmla="*/ 0 60000 65536"/>
                <a:gd name="T8" fmla="*/ 0 60000 65536"/>
                <a:gd name="T9" fmla="*/ 0 w 1056"/>
                <a:gd name="T10" fmla="*/ 0 h 96"/>
                <a:gd name="T11" fmla="*/ 1056 w 105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96">
                  <a:moveTo>
                    <a:pt x="0" y="96"/>
                  </a:moveTo>
                  <a:cubicBezTo>
                    <a:pt x="152" y="48"/>
                    <a:pt x="304" y="0"/>
                    <a:pt x="480" y="0"/>
                  </a:cubicBezTo>
                  <a:cubicBezTo>
                    <a:pt x="656" y="0"/>
                    <a:pt x="856" y="48"/>
                    <a:pt x="1056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2" name="Group 36"/>
            <p:cNvGrpSpPr/>
            <p:nvPr/>
          </p:nvGrpSpPr>
          <p:grpSpPr bwMode="auto">
            <a:xfrm>
              <a:off x="3024" y="1440"/>
              <a:ext cx="1056" cy="576"/>
              <a:chOff x="3072" y="2496"/>
              <a:chExt cx="1056" cy="576"/>
            </a:xfrm>
          </p:grpSpPr>
          <p:sp>
            <p:nvSpPr>
              <p:cNvPr id="1049245" name="Freeform 37"/>
              <p:cNvSpPr/>
              <p:nvPr/>
            </p:nvSpPr>
            <p:spPr bwMode="auto">
              <a:xfrm>
                <a:off x="3072" y="283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46" name="Freeform 38"/>
              <p:cNvSpPr/>
              <p:nvPr/>
            </p:nvSpPr>
            <p:spPr bwMode="auto">
              <a:xfrm>
                <a:off x="3744" y="283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47" name="Freeform 39"/>
              <p:cNvSpPr/>
              <p:nvPr/>
            </p:nvSpPr>
            <p:spPr bwMode="auto">
              <a:xfrm flipV="1">
                <a:off x="3072" y="2496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48" name="Freeform 40"/>
              <p:cNvSpPr/>
              <p:nvPr/>
            </p:nvSpPr>
            <p:spPr bwMode="auto">
              <a:xfrm flipV="1">
                <a:off x="3744" y="2496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  <a:gd name="T6" fmla="*/ 384 w 38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40"/>
                  <a:gd name="T14" fmla="*/ 384 w 38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  <a:lnTo>
                      <a:pt x="38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49" name="Freeform 41"/>
              <p:cNvSpPr/>
              <p:nvPr/>
            </p:nvSpPr>
            <p:spPr bwMode="auto">
              <a:xfrm>
                <a:off x="3456" y="2496"/>
                <a:ext cx="96" cy="576"/>
              </a:xfrm>
              <a:custGeom>
                <a:avLst/>
                <a:gdLst>
                  <a:gd name="T0" fmla="*/ 0 w 96"/>
                  <a:gd name="T1" fmla="*/ 576 h 576"/>
                  <a:gd name="T2" fmla="*/ 96 w 96"/>
                  <a:gd name="T3" fmla="*/ 288 h 576"/>
                  <a:gd name="T4" fmla="*/ 0 w 9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576"/>
                  <a:gd name="T11" fmla="*/ 96 w 9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576">
                    <a:moveTo>
                      <a:pt x="0" y="576"/>
                    </a:moveTo>
                    <a:cubicBezTo>
                      <a:pt x="48" y="480"/>
                      <a:pt x="96" y="384"/>
                      <a:pt x="96" y="288"/>
                    </a:cubicBezTo>
                    <a:cubicBezTo>
                      <a:pt x="96" y="192"/>
                      <a:pt x="48" y="9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250" name="Freeform 42"/>
              <p:cNvSpPr/>
              <p:nvPr/>
            </p:nvSpPr>
            <p:spPr bwMode="auto">
              <a:xfrm flipH="1">
                <a:off x="3648" y="2496"/>
                <a:ext cx="96" cy="576"/>
              </a:xfrm>
              <a:custGeom>
                <a:avLst/>
                <a:gdLst>
                  <a:gd name="T0" fmla="*/ 0 w 96"/>
                  <a:gd name="T1" fmla="*/ 576 h 576"/>
                  <a:gd name="T2" fmla="*/ 96 w 96"/>
                  <a:gd name="T3" fmla="*/ 288 h 576"/>
                  <a:gd name="T4" fmla="*/ 0 w 9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576"/>
                  <a:gd name="T11" fmla="*/ 96 w 9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576">
                    <a:moveTo>
                      <a:pt x="0" y="576"/>
                    </a:moveTo>
                    <a:cubicBezTo>
                      <a:pt x="48" y="480"/>
                      <a:pt x="96" y="384"/>
                      <a:pt x="96" y="288"/>
                    </a:cubicBezTo>
                    <a:cubicBezTo>
                      <a:pt x="96" y="192"/>
                      <a:pt x="48" y="9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9251" name="Freeform 43"/>
            <p:cNvSpPr/>
            <p:nvPr/>
          </p:nvSpPr>
          <p:spPr bwMode="auto">
            <a:xfrm>
              <a:off x="4080" y="1440"/>
              <a:ext cx="192" cy="1632"/>
            </a:xfrm>
            <a:custGeom>
              <a:avLst/>
              <a:gdLst>
                <a:gd name="T0" fmla="*/ 0 w 192"/>
                <a:gd name="T1" fmla="*/ 1632 h 1632"/>
                <a:gd name="T2" fmla="*/ 192 w 192"/>
                <a:gd name="T3" fmla="*/ 816 h 1632"/>
                <a:gd name="T4" fmla="*/ 0 w 192"/>
                <a:gd name="T5" fmla="*/ 0 h 1632"/>
                <a:gd name="T6" fmla="*/ 0 60000 65536"/>
                <a:gd name="T7" fmla="*/ 0 60000 65536"/>
                <a:gd name="T8" fmla="*/ 0 60000 65536"/>
                <a:gd name="T9" fmla="*/ 0 w 192"/>
                <a:gd name="T10" fmla="*/ 0 h 1632"/>
                <a:gd name="T11" fmla="*/ 192 w 192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632">
                  <a:moveTo>
                    <a:pt x="0" y="1632"/>
                  </a:moveTo>
                  <a:cubicBezTo>
                    <a:pt x="96" y="1360"/>
                    <a:pt x="192" y="1088"/>
                    <a:pt x="192" y="816"/>
                  </a:cubicBezTo>
                  <a:cubicBezTo>
                    <a:pt x="192" y="544"/>
                    <a:pt x="96" y="2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252" name="Freeform 44"/>
            <p:cNvSpPr/>
            <p:nvPr/>
          </p:nvSpPr>
          <p:spPr bwMode="auto">
            <a:xfrm>
              <a:off x="3024" y="2016"/>
              <a:ext cx="1056" cy="96"/>
            </a:xfrm>
            <a:custGeom>
              <a:avLst/>
              <a:gdLst>
                <a:gd name="T0" fmla="*/ 1056 w 1056"/>
                <a:gd name="T1" fmla="*/ 0 h 96"/>
                <a:gd name="T2" fmla="*/ 576 w 1056"/>
                <a:gd name="T3" fmla="*/ 96 h 96"/>
                <a:gd name="T4" fmla="*/ 0 w 1056"/>
                <a:gd name="T5" fmla="*/ 0 h 96"/>
                <a:gd name="T6" fmla="*/ 0 60000 65536"/>
                <a:gd name="T7" fmla="*/ 0 60000 65536"/>
                <a:gd name="T8" fmla="*/ 0 60000 65536"/>
                <a:gd name="T9" fmla="*/ 0 w 1056"/>
                <a:gd name="T10" fmla="*/ 0 h 96"/>
                <a:gd name="T11" fmla="*/ 1056 w 105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96">
                  <a:moveTo>
                    <a:pt x="1056" y="0"/>
                  </a:moveTo>
                  <a:cubicBezTo>
                    <a:pt x="904" y="48"/>
                    <a:pt x="752" y="96"/>
                    <a:pt x="576" y="96"/>
                  </a:cubicBezTo>
                  <a:cubicBezTo>
                    <a:pt x="400" y="96"/>
                    <a:pt x="200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9253" name="Freeform 45"/>
          <p:cNvSpPr/>
          <p:nvPr/>
        </p:nvSpPr>
        <p:spPr bwMode="auto">
          <a:xfrm>
            <a:off x="4114800" y="1968500"/>
            <a:ext cx="4267200" cy="317500"/>
          </a:xfrm>
          <a:custGeom>
            <a:avLst/>
            <a:gdLst>
              <a:gd name="T0" fmla="*/ 0 w 2688"/>
              <a:gd name="T1" fmla="*/ 200 h 200"/>
              <a:gd name="T2" fmla="*/ 1296 w 2688"/>
              <a:gd name="T3" fmla="*/ 8 h 200"/>
              <a:gd name="T4" fmla="*/ 2688 w 2688"/>
              <a:gd name="T5" fmla="*/ 152 h 200"/>
              <a:gd name="T6" fmla="*/ 0 60000 65536"/>
              <a:gd name="T7" fmla="*/ 0 60000 65536"/>
              <a:gd name="T8" fmla="*/ 0 60000 65536"/>
              <a:gd name="T9" fmla="*/ 0 w 2688"/>
              <a:gd name="T10" fmla="*/ 0 h 200"/>
              <a:gd name="T11" fmla="*/ 2688 w 268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8" h="200">
                <a:moveTo>
                  <a:pt x="0" y="200"/>
                </a:moveTo>
                <a:cubicBezTo>
                  <a:pt x="424" y="108"/>
                  <a:pt x="848" y="16"/>
                  <a:pt x="1296" y="8"/>
                </a:cubicBezTo>
                <a:cubicBezTo>
                  <a:pt x="1744" y="0"/>
                  <a:pt x="2216" y="76"/>
                  <a:pt x="2688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254" name="Rectangle 46"/>
          <p:cNvSpPr>
            <a:spLocks noChangeArrowheads="1"/>
          </p:cNvSpPr>
          <p:nvPr/>
        </p:nvSpPr>
        <p:spPr bwMode="auto">
          <a:xfrm>
            <a:off x="3733800" y="1752600"/>
            <a:ext cx="49530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255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9"/>
    </mc:Choice>
    <mc:Fallback xmlns="">
      <p:transition spd="slow" advTm="1164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Z-Order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FEC027-D496-49B2-B086-9AE718097303}"/>
              </a:ext>
            </a:extLst>
          </p:cNvPr>
          <p:cNvGrpSpPr/>
          <p:nvPr/>
        </p:nvGrpSpPr>
        <p:grpSpPr>
          <a:xfrm>
            <a:off x="3563888" y="2057400"/>
            <a:ext cx="5506243" cy="4800600"/>
            <a:chOff x="400050" y="1371600"/>
            <a:chExt cx="5506243" cy="4800600"/>
          </a:xfrm>
        </p:grpSpPr>
        <p:sp>
          <p:nvSpPr>
            <p:cNvPr id="1049258" name="Rectangle 4"/>
            <p:cNvSpPr>
              <a:spLocks noChangeArrowheads="1"/>
            </p:cNvSpPr>
            <p:nvPr/>
          </p:nvSpPr>
          <p:spPr bwMode="auto">
            <a:xfrm>
              <a:off x="472440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59" name="Rectangle 5"/>
            <p:cNvSpPr>
              <a:spLocks noChangeArrowheads="1"/>
            </p:cNvSpPr>
            <p:nvPr/>
          </p:nvSpPr>
          <p:spPr bwMode="auto">
            <a:xfrm>
              <a:off x="4257675" y="3162300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049260" name="Rectangle 6"/>
            <p:cNvSpPr>
              <a:spLocks noChangeArrowheads="1"/>
            </p:cNvSpPr>
            <p:nvPr/>
          </p:nvSpPr>
          <p:spPr bwMode="auto">
            <a:xfrm>
              <a:off x="285750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1" name="Rectangle 7"/>
            <p:cNvSpPr>
              <a:spLocks noChangeArrowheads="1"/>
            </p:cNvSpPr>
            <p:nvPr/>
          </p:nvSpPr>
          <p:spPr bwMode="auto">
            <a:xfrm>
              <a:off x="332422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2" name="Rectangle 8"/>
            <p:cNvSpPr>
              <a:spLocks noChangeArrowheads="1"/>
            </p:cNvSpPr>
            <p:nvPr/>
          </p:nvSpPr>
          <p:spPr bwMode="auto">
            <a:xfrm>
              <a:off x="285750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3" name="Rectangle 9"/>
            <p:cNvSpPr>
              <a:spLocks noChangeArrowheads="1"/>
            </p:cNvSpPr>
            <p:nvPr/>
          </p:nvSpPr>
          <p:spPr bwMode="auto">
            <a:xfrm>
              <a:off x="332422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4" name="Rectangle 10"/>
            <p:cNvSpPr>
              <a:spLocks noChangeArrowheads="1"/>
            </p:cNvSpPr>
            <p:nvPr/>
          </p:nvSpPr>
          <p:spPr bwMode="auto">
            <a:xfrm>
              <a:off x="192405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5" name="Rectangle 11"/>
            <p:cNvSpPr>
              <a:spLocks noChangeArrowheads="1"/>
            </p:cNvSpPr>
            <p:nvPr/>
          </p:nvSpPr>
          <p:spPr bwMode="auto">
            <a:xfrm>
              <a:off x="239077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6" name="Rectangle 12"/>
            <p:cNvSpPr>
              <a:spLocks noChangeArrowheads="1"/>
            </p:cNvSpPr>
            <p:nvPr/>
          </p:nvSpPr>
          <p:spPr bwMode="auto">
            <a:xfrm>
              <a:off x="192405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7" name="Rectangle 13"/>
            <p:cNvSpPr>
              <a:spLocks noChangeArrowheads="1"/>
            </p:cNvSpPr>
            <p:nvPr/>
          </p:nvSpPr>
          <p:spPr bwMode="auto">
            <a:xfrm>
              <a:off x="239077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8" name="Rectangle 14"/>
            <p:cNvSpPr>
              <a:spLocks noChangeArrowheads="1"/>
            </p:cNvSpPr>
            <p:nvPr/>
          </p:nvSpPr>
          <p:spPr bwMode="auto">
            <a:xfrm>
              <a:off x="285750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69" name="Rectangle 15"/>
            <p:cNvSpPr>
              <a:spLocks noChangeArrowheads="1"/>
            </p:cNvSpPr>
            <p:nvPr/>
          </p:nvSpPr>
          <p:spPr bwMode="auto">
            <a:xfrm>
              <a:off x="332422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0" name="Rectangle 16"/>
            <p:cNvSpPr>
              <a:spLocks noChangeArrowheads="1"/>
            </p:cNvSpPr>
            <p:nvPr/>
          </p:nvSpPr>
          <p:spPr bwMode="auto">
            <a:xfrm>
              <a:off x="2857500" y="2714625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49271" name="Rectangle 17"/>
            <p:cNvSpPr>
              <a:spLocks noChangeArrowheads="1"/>
            </p:cNvSpPr>
            <p:nvPr/>
          </p:nvSpPr>
          <p:spPr bwMode="auto">
            <a:xfrm>
              <a:off x="332422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2" name="Rectangle 18"/>
            <p:cNvSpPr>
              <a:spLocks noChangeArrowheads="1"/>
            </p:cNvSpPr>
            <p:nvPr/>
          </p:nvSpPr>
          <p:spPr bwMode="auto">
            <a:xfrm>
              <a:off x="192405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3" name="Rectangle 19"/>
            <p:cNvSpPr>
              <a:spLocks noChangeArrowheads="1"/>
            </p:cNvSpPr>
            <p:nvPr/>
          </p:nvSpPr>
          <p:spPr bwMode="auto">
            <a:xfrm>
              <a:off x="239077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4" name="Rectangle 20"/>
            <p:cNvSpPr>
              <a:spLocks noChangeArrowheads="1"/>
            </p:cNvSpPr>
            <p:nvPr/>
          </p:nvSpPr>
          <p:spPr bwMode="auto">
            <a:xfrm>
              <a:off x="192405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5" name="Rectangle 21"/>
            <p:cNvSpPr>
              <a:spLocks noChangeArrowheads="1"/>
            </p:cNvSpPr>
            <p:nvPr/>
          </p:nvSpPr>
          <p:spPr bwMode="auto">
            <a:xfrm>
              <a:off x="239077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6" name="Rectangle 22"/>
            <p:cNvSpPr>
              <a:spLocks noChangeArrowheads="1"/>
            </p:cNvSpPr>
            <p:nvPr/>
          </p:nvSpPr>
          <p:spPr bwMode="auto">
            <a:xfrm>
              <a:off x="285750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7" name="Rectangle 23"/>
            <p:cNvSpPr>
              <a:spLocks noChangeArrowheads="1"/>
            </p:cNvSpPr>
            <p:nvPr/>
          </p:nvSpPr>
          <p:spPr bwMode="auto">
            <a:xfrm>
              <a:off x="332422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8" name="Rectangle 24"/>
            <p:cNvSpPr>
              <a:spLocks noChangeArrowheads="1"/>
            </p:cNvSpPr>
            <p:nvPr/>
          </p:nvSpPr>
          <p:spPr bwMode="auto">
            <a:xfrm>
              <a:off x="285750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79" name="Rectangle 25"/>
            <p:cNvSpPr>
              <a:spLocks noChangeArrowheads="1"/>
            </p:cNvSpPr>
            <p:nvPr/>
          </p:nvSpPr>
          <p:spPr bwMode="auto">
            <a:xfrm>
              <a:off x="332422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0" name="Rectangle 26"/>
            <p:cNvSpPr>
              <a:spLocks noChangeArrowheads="1"/>
            </p:cNvSpPr>
            <p:nvPr/>
          </p:nvSpPr>
          <p:spPr bwMode="auto">
            <a:xfrm>
              <a:off x="192405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1" name="Rectangle 27"/>
            <p:cNvSpPr>
              <a:spLocks noChangeArrowheads="1"/>
            </p:cNvSpPr>
            <p:nvPr/>
          </p:nvSpPr>
          <p:spPr bwMode="auto">
            <a:xfrm>
              <a:off x="239077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2" name="Rectangle 28"/>
            <p:cNvSpPr>
              <a:spLocks noChangeArrowheads="1"/>
            </p:cNvSpPr>
            <p:nvPr/>
          </p:nvSpPr>
          <p:spPr bwMode="auto">
            <a:xfrm>
              <a:off x="192405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3" name="Rectangle 29"/>
            <p:cNvSpPr>
              <a:spLocks noChangeArrowheads="1"/>
            </p:cNvSpPr>
            <p:nvPr/>
          </p:nvSpPr>
          <p:spPr bwMode="auto">
            <a:xfrm>
              <a:off x="239077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4" name="Rectangle 30"/>
            <p:cNvSpPr>
              <a:spLocks noChangeArrowheads="1"/>
            </p:cNvSpPr>
            <p:nvPr/>
          </p:nvSpPr>
          <p:spPr bwMode="auto">
            <a:xfrm>
              <a:off x="285750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5" name="Rectangle 31"/>
            <p:cNvSpPr>
              <a:spLocks noChangeArrowheads="1"/>
            </p:cNvSpPr>
            <p:nvPr/>
          </p:nvSpPr>
          <p:spPr bwMode="auto">
            <a:xfrm>
              <a:off x="332422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6" name="Rectangle 32"/>
            <p:cNvSpPr>
              <a:spLocks noChangeArrowheads="1"/>
            </p:cNvSpPr>
            <p:nvPr/>
          </p:nvSpPr>
          <p:spPr bwMode="auto">
            <a:xfrm>
              <a:off x="285750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7" name="Rectangle 33"/>
            <p:cNvSpPr>
              <a:spLocks noChangeArrowheads="1"/>
            </p:cNvSpPr>
            <p:nvPr/>
          </p:nvSpPr>
          <p:spPr bwMode="auto">
            <a:xfrm>
              <a:off x="332422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88" name="Rectangle 34"/>
            <p:cNvSpPr>
              <a:spLocks noChangeArrowheads="1"/>
            </p:cNvSpPr>
            <p:nvPr/>
          </p:nvSpPr>
          <p:spPr bwMode="auto">
            <a:xfrm>
              <a:off x="192405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 dirty="0">
                  <a:solidFill>
                    <a:schemeClr val="hlink"/>
                  </a:solidFill>
                </a:rPr>
                <a:t>1</a:t>
              </a:r>
              <a:endParaRPr lang="en-AU" sz="2400" dirty="0"/>
            </a:p>
          </p:txBody>
        </p:sp>
        <p:sp>
          <p:nvSpPr>
            <p:cNvPr id="1049289" name="Rectangle 35"/>
            <p:cNvSpPr>
              <a:spLocks noChangeArrowheads="1"/>
            </p:cNvSpPr>
            <p:nvPr/>
          </p:nvSpPr>
          <p:spPr bwMode="auto">
            <a:xfrm>
              <a:off x="239077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3</a:t>
              </a:r>
              <a:endParaRPr lang="en-AU" sz="2400"/>
            </a:p>
          </p:txBody>
        </p:sp>
        <p:sp>
          <p:nvSpPr>
            <p:cNvPr id="1049290" name="Rectangle 36"/>
            <p:cNvSpPr>
              <a:spLocks noChangeArrowheads="1"/>
            </p:cNvSpPr>
            <p:nvPr/>
          </p:nvSpPr>
          <p:spPr bwMode="auto">
            <a:xfrm>
              <a:off x="192405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0</a:t>
              </a:r>
              <a:endParaRPr lang="en-AU" sz="2400"/>
            </a:p>
          </p:txBody>
        </p:sp>
        <p:sp>
          <p:nvSpPr>
            <p:cNvPr id="1049291" name="Rectangle 37"/>
            <p:cNvSpPr>
              <a:spLocks noChangeArrowheads="1"/>
            </p:cNvSpPr>
            <p:nvPr/>
          </p:nvSpPr>
          <p:spPr bwMode="auto">
            <a:xfrm>
              <a:off x="239077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2</a:t>
              </a:r>
              <a:endParaRPr lang="en-AU" sz="2400"/>
            </a:p>
          </p:txBody>
        </p:sp>
        <p:sp>
          <p:nvSpPr>
            <p:cNvPr id="1049292" name="Rectangle 38"/>
            <p:cNvSpPr>
              <a:spLocks noChangeArrowheads="1"/>
            </p:cNvSpPr>
            <p:nvPr/>
          </p:nvSpPr>
          <p:spPr bwMode="auto">
            <a:xfrm>
              <a:off x="519112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93" name="Rectangle 39"/>
            <p:cNvSpPr>
              <a:spLocks noChangeArrowheads="1"/>
            </p:cNvSpPr>
            <p:nvPr/>
          </p:nvSpPr>
          <p:spPr bwMode="auto">
            <a:xfrm>
              <a:off x="472440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94" name="Rectangle 40"/>
            <p:cNvSpPr>
              <a:spLocks noChangeArrowheads="1"/>
            </p:cNvSpPr>
            <p:nvPr/>
          </p:nvSpPr>
          <p:spPr bwMode="auto">
            <a:xfrm>
              <a:off x="519112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95" name="Rectangle 41"/>
            <p:cNvSpPr>
              <a:spLocks noChangeArrowheads="1"/>
            </p:cNvSpPr>
            <p:nvPr/>
          </p:nvSpPr>
          <p:spPr bwMode="auto">
            <a:xfrm>
              <a:off x="3790950" y="3162300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049296" name="Rectangle 42"/>
            <p:cNvSpPr>
              <a:spLocks noChangeArrowheads="1"/>
            </p:cNvSpPr>
            <p:nvPr/>
          </p:nvSpPr>
          <p:spPr bwMode="auto">
            <a:xfrm>
              <a:off x="3790950" y="3609975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049297" name="Rectangle 43"/>
            <p:cNvSpPr>
              <a:spLocks noChangeArrowheads="1"/>
            </p:cNvSpPr>
            <p:nvPr/>
          </p:nvSpPr>
          <p:spPr bwMode="auto">
            <a:xfrm>
              <a:off x="4257675" y="3609975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049298" name="Rectangle 44"/>
            <p:cNvSpPr>
              <a:spLocks noChangeArrowheads="1"/>
            </p:cNvSpPr>
            <p:nvPr/>
          </p:nvSpPr>
          <p:spPr bwMode="auto">
            <a:xfrm>
              <a:off x="472440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299" name="Rectangle 45"/>
            <p:cNvSpPr>
              <a:spLocks noChangeArrowheads="1"/>
            </p:cNvSpPr>
            <p:nvPr/>
          </p:nvSpPr>
          <p:spPr bwMode="auto">
            <a:xfrm>
              <a:off x="519112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0" name="Rectangle 46"/>
            <p:cNvSpPr>
              <a:spLocks noChangeArrowheads="1"/>
            </p:cNvSpPr>
            <p:nvPr/>
          </p:nvSpPr>
          <p:spPr bwMode="auto">
            <a:xfrm>
              <a:off x="472440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1" name="Rectangle 47"/>
            <p:cNvSpPr>
              <a:spLocks noChangeArrowheads="1"/>
            </p:cNvSpPr>
            <p:nvPr/>
          </p:nvSpPr>
          <p:spPr bwMode="auto">
            <a:xfrm>
              <a:off x="519112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2" name="Rectangle 48"/>
            <p:cNvSpPr>
              <a:spLocks noChangeArrowheads="1"/>
            </p:cNvSpPr>
            <p:nvPr/>
          </p:nvSpPr>
          <p:spPr bwMode="auto">
            <a:xfrm>
              <a:off x="379095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3" name="Rectangle 49"/>
            <p:cNvSpPr>
              <a:spLocks noChangeArrowheads="1"/>
            </p:cNvSpPr>
            <p:nvPr/>
          </p:nvSpPr>
          <p:spPr bwMode="auto">
            <a:xfrm>
              <a:off x="425767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4" name="Rectangle 50"/>
            <p:cNvSpPr>
              <a:spLocks noChangeArrowheads="1"/>
            </p:cNvSpPr>
            <p:nvPr/>
          </p:nvSpPr>
          <p:spPr bwMode="auto">
            <a:xfrm>
              <a:off x="379095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5" name="Rectangle 51"/>
            <p:cNvSpPr>
              <a:spLocks noChangeArrowheads="1"/>
            </p:cNvSpPr>
            <p:nvPr/>
          </p:nvSpPr>
          <p:spPr bwMode="auto">
            <a:xfrm>
              <a:off x="425767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6" name="Rectangle 52"/>
            <p:cNvSpPr>
              <a:spLocks noChangeArrowheads="1"/>
            </p:cNvSpPr>
            <p:nvPr/>
          </p:nvSpPr>
          <p:spPr bwMode="auto">
            <a:xfrm>
              <a:off x="472440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7" name="Rectangle 53"/>
            <p:cNvSpPr>
              <a:spLocks noChangeArrowheads="1"/>
            </p:cNvSpPr>
            <p:nvPr/>
          </p:nvSpPr>
          <p:spPr bwMode="auto">
            <a:xfrm>
              <a:off x="519112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8" name="Rectangle 54"/>
            <p:cNvSpPr>
              <a:spLocks noChangeArrowheads="1"/>
            </p:cNvSpPr>
            <p:nvPr/>
          </p:nvSpPr>
          <p:spPr bwMode="auto">
            <a:xfrm>
              <a:off x="472440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09" name="Rectangle 55"/>
            <p:cNvSpPr>
              <a:spLocks noChangeArrowheads="1"/>
            </p:cNvSpPr>
            <p:nvPr/>
          </p:nvSpPr>
          <p:spPr bwMode="auto">
            <a:xfrm>
              <a:off x="519112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0" name="Rectangle 56"/>
            <p:cNvSpPr>
              <a:spLocks noChangeArrowheads="1"/>
            </p:cNvSpPr>
            <p:nvPr/>
          </p:nvSpPr>
          <p:spPr bwMode="auto">
            <a:xfrm>
              <a:off x="379095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1" name="Rectangle 57"/>
            <p:cNvSpPr>
              <a:spLocks noChangeArrowheads="1"/>
            </p:cNvSpPr>
            <p:nvPr/>
          </p:nvSpPr>
          <p:spPr bwMode="auto">
            <a:xfrm>
              <a:off x="425767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2" name="Rectangle 58"/>
            <p:cNvSpPr>
              <a:spLocks noChangeArrowheads="1"/>
            </p:cNvSpPr>
            <p:nvPr/>
          </p:nvSpPr>
          <p:spPr bwMode="auto">
            <a:xfrm>
              <a:off x="379095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3" name="Rectangle 59"/>
            <p:cNvSpPr>
              <a:spLocks noChangeArrowheads="1"/>
            </p:cNvSpPr>
            <p:nvPr/>
          </p:nvSpPr>
          <p:spPr bwMode="auto">
            <a:xfrm>
              <a:off x="425767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4" name="Rectangle 60"/>
            <p:cNvSpPr>
              <a:spLocks noChangeArrowheads="1"/>
            </p:cNvSpPr>
            <p:nvPr/>
          </p:nvSpPr>
          <p:spPr bwMode="auto">
            <a:xfrm>
              <a:off x="472440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5" name="Rectangle 61"/>
            <p:cNvSpPr>
              <a:spLocks noChangeArrowheads="1"/>
            </p:cNvSpPr>
            <p:nvPr/>
          </p:nvSpPr>
          <p:spPr bwMode="auto">
            <a:xfrm>
              <a:off x="519112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6" name="Rectangle 62"/>
            <p:cNvSpPr>
              <a:spLocks noChangeArrowheads="1"/>
            </p:cNvSpPr>
            <p:nvPr/>
          </p:nvSpPr>
          <p:spPr bwMode="auto">
            <a:xfrm>
              <a:off x="472440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7" name="Rectangle 63"/>
            <p:cNvSpPr>
              <a:spLocks noChangeArrowheads="1"/>
            </p:cNvSpPr>
            <p:nvPr/>
          </p:nvSpPr>
          <p:spPr bwMode="auto">
            <a:xfrm>
              <a:off x="519112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8" name="Rectangle 64"/>
            <p:cNvSpPr>
              <a:spLocks noChangeArrowheads="1"/>
            </p:cNvSpPr>
            <p:nvPr/>
          </p:nvSpPr>
          <p:spPr bwMode="auto">
            <a:xfrm>
              <a:off x="379095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19" name="Rectangle 65"/>
            <p:cNvSpPr>
              <a:spLocks noChangeArrowheads="1"/>
            </p:cNvSpPr>
            <p:nvPr/>
          </p:nvSpPr>
          <p:spPr bwMode="auto">
            <a:xfrm>
              <a:off x="425767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20" name="Rectangle 66"/>
            <p:cNvSpPr>
              <a:spLocks noChangeArrowheads="1"/>
            </p:cNvSpPr>
            <p:nvPr/>
          </p:nvSpPr>
          <p:spPr bwMode="auto">
            <a:xfrm>
              <a:off x="379095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21" name="Rectangle 67"/>
            <p:cNvSpPr>
              <a:spLocks noChangeArrowheads="1"/>
            </p:cNvSpPr>
            <p:nvPr/>
          </p:nvSpPr>
          <p:spPr bwMode="auto">
            <a:xfrm>
              <a:off x="425767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22" name="Text Box 68"/>
            <p:cNvSpPr txBox="1">
              <a:spLocks noChangeArrowheads="1"/>
            </p:cNvSpPr>
            <p:nvPr/>
          </p:nvSpPr>
          <p:spPr bwMode="auto">
            <a:xfrm>
              <a:off x="2838450" y="5715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049323" name="Text Box 69"/>
            <p:cNvSpPr txBox="1">
              <a:spLocks noChangeArrowheads="1"/>
            </p:cNvSpPr>
            <p:nvPr/>
          </p:nvSpPr>
          <p:spPr bwMode="auto">
            <a:xfrm>
              <a:off x="4591050" y="5715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</a:t>
              </a:r>
            </a:p>
          </p:txBody>
        </p:sp>
        <p:sp>
          <p:nvSpPr>
            <p:cNvPr id="1049324" name="Text Box 70"/>
            <p:cNvSpPr txBox="1">
              <a:spLocks noChangeArrowheads="1"/>
            </p:cNvSpPr>
            <p:nvPr/>
          </p:nvSpPr>
          <p:spPr bwMode="auto">
            <a:xfrm>
              <a:off x="21526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00</a:t>
              </a:r>
            </a:p>
          </p:txBody>
        </p:sp>
        <p:sp>
          <p:nvSpPr>
            <p:cNvPr id="1049325" name="Text Box 71"/>
            <p:cNvSpPr txBox="1">
              <a:spLocks noChangeArrowheads="1"/>
            </p:cNvSpPr>
            <p:nvPr/>
          </p:nvSpPr>
          <p:spPr bwMode="auto">
            <a:xfrm>
              <a:off x="31432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01</a:t>
              </a:r>
            </a:p>
          </p:txBody>
        </p:sp>
        <p:sp>
          <p:nvSpPr>
            <p:cNvPr id="1049326" name="Text Box 72"/>
            <p:cNvSpPr txBox="1">
              <a:spLocks noChangeArrowheads="1"/>
            </p:cNvSpPr>
            <p:nvPr/>
          </p:nvSpPr>
          <p:spPr bwMode="auto">
            <a:xfrm>
              <a:off x="51244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11</a:t>
              </a:r>
            </a:p>
          </p:txBody>
        </p:sp>
        <p:sp>
          <p:nvSpPr>
            <p:cNvPr id="1049327" name="Text Box 73"/>
            <p:cNvSpPr txBox="1">
              <a:spLocks noChangeArrowheads="1"/>
            </p:cNvSpPr>
            <p:nvPr/>
          </p:nvSpPr>
          <p:spPr bwMode="auto">
            <a:xfrm>
              <a:off x="40576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10</a:t>
              </a:r>
            </a:p>
          </p:txBody>
        </p:sp>
        <p:sp>
          <p:nvSpPr>
            <p:cNvPr id="1049328" name="Text Box 74"/>
            <p:cNvSpPr txBox="1">
              <a:spLocks noChangeArrowheads="1"/>
            </p:cNvSpPr>
            <p:nvPr/>
          </p:nvSpPr>
          <p:spPr bwMode="auto">
            <a:xfrm>
              <a:off x="37528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100</a:t>
              </a:r>
            </a:p>
          </p:txBody>
        </p:sp>
        <p:sp>
          <p:nvSpPr>
            <p:cNvPr id="1049329" name="Text Box 75"/>
            <p:cNvSpPr txBox="1">
              <a:spLocks noChangeArrowheads="1"/>
            </p:cNvSpPr>
            <p:nvPr/>
          </p:nvSpPr>
          <p:spPr bwMode="auto">
            <a:xfrm>
              <a:off x="42100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101</a:t>
              </a:r>
            </a:p>
          </p:txBody>
        </p:sp>
        <p:sp>
          <p:nvSpPr>
            <p:cNvPr id="1049330" name="Text Box 76"/>
            <p:cNvSpPr txBox="1">
              <a:spLocks noChangeArrowheads="1"/>
            </p:cNvSpPr>
            <p:nvPr/>
          </p:nvSpPr>
          <p:spPr bwMode="auto">
            <a:xfrm>
              <a:off x="46672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110</a:t>
              </a:r>
            </a:p>
          </p:txBody>
        </p:sp>
        <p:sp>
          <p:nvSpPr>
            <p:cNvPr id="1049331" name="Text Box 77"/>
            <p:cNvSpPr txBox="1">
              <a:spLocks noChangeArrowheads="1"/>
            </p:cNvSpPr>
            <p:nvPr/>
          </p:nvSpPr>
          <p:spPr bwMode="auto">
            <a:xfrm>
              <a:off x="51244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111</a:t>
              </a:r>
            </a:p>
          </p:txBody>
        </p:sp>
        <p:sp>
          <p:nvSpPr>
            <p:cNvPr id="1049332" name="Text Box 78"/>
            <p:cNvSpPr txBox="1">
              <a:spLocks noChangeArrowheads="1"/>
            </p:cNvSpPr>
            <p:nvPr/>
          </p:nvSpPr>
          <p:spPr bwMode="auto">
            <a:xfrm>
              <a:off x="17716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000</a:t>
              </a:r>
            </a:p>
          </p:txBody>
        </p:sp>
        <p:sp>
          <p:nvSpPr>
            <p:cNvPr id="1049333" name="Text Box 79"/>
            <p:cNvSpPr txBox="1">
              <a:spLocks noChangeArrowheads="1"/>
            </p:cNvSpPr>
            <p:nvPr/>
          </p:nvSpPr>
          <p:spPr bwMode="auto">
            <a:xfrm>
              <a:off x="23050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001</a:t>
              </a:r>
            </a:p>
          </p:txBody>
        </p:sp>
        <p:sp>
          <p:nvSpPr>
            <p:cNvPr id="1049334" name="Text Box 80"/>
            <p:cNvSpPr txBox="1">
              <a:spLocks noChangeArrowheads="1"/>
            </p:cNvSpPr>
            <p:nvPr/>
          </p:nvSpPr>
          <p:spPr bwMode="auto">
            <a:xfrm>
              <a:off x="28384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010</a:t>
              </a:r>
            </a:p>
          </p:txBody>
        </p:sp>
        <p:sp>
          <p:nvSpPr>
            <p:cNvPr id="1049335" name="Text Box 81"/>
            <p:cNvSpPr txBox="1">
              <a:spLocks noChangeArrowheads="1"/>
            </p:cNvSpPr>
            <p:nvPr/>
          </p:nvSpPr>
          <p:spPr bwMode="auto">
            <a:xfrm>
              <a:off x="32956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011</a:t>
              </a:r>
            </a:p>
          </p:txBody>
        </p:sp>
        <p:sp>
          <p:nvSpPr>
            <p:cNvPr id="1049336" name="Text Box 82"/>
            <p:cNvSpPr txBox="1">
              <a:spLocks noChangeArrowheads="1"/>
            </p:cNvSpPr>
            <p:nvPr/>
          </p:nvSpPr>
          <p:spPr bwMode="auto">
            <a:xfrm>
              <a:off x="781050" y="42672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00</a:t>
              </a:r>
            </a:p>
          </p:txBody>
        </p:sp>
        <p:sp>
          <p:nvSpPr>
            <p:cNvPr id="1049337" name="Text Box 83"/>
            <p:cNvSpPr txBox="1">
              <a:spLocks noChangeArrowheads="1"/>
            </p:cNvSpPr>
            <p:nvPr/>
          </p:nvSpPr>
          <p:spPr bwMode="auto">
            <a:xfrm>
              <a:off x="755576" y="3429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01</a:t>
              </a:r>
            </a:p>
          </p:txBody>
        </p:sp>
        <p:sp>
          <p:nvSpPr>
            <p:cNvPr id="1049338" name="Text Box 84"/>
            <p:cNvSpPr txBox="1">
              <a:spLocks noChangeArrowheads="1"/>
            </p:cNvSpPr>
            <p:nvPr/>
          </p:nvSpPr>
          <p:spPr bwMode="auto">
            <a:xfrm>
              <a:off x="755576" y="1556792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11</a:t>
              </a:r>
            </a:p>
          </p:txBody>
        </p:sp>
        <p:sp>
          <p:nvSpPr>
            <p:cNvPr id="1049339" name="Text Box 85"/>
            <p:cNvSpPr txBox="1">
              <a:spLocks noChangeArrowheads="1"/>
            </p:cNvSpPr>
            <p:nvPr/>
          </p:nvSpPr>
          <p:spPr bwMode="auto">
            <a:xfrm>
              <a:off x="755576" y="2492896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10</a:t>
              </a:r>
            </a:p>
          </p:txBody>
        </p:sp>
        <p:sp>
          <p:nvSpPr>
            <p:cNvPr id="1049340" name="Text Box 86"/>
            <p:cNvSpPr txBox="1">
              <a:spLocks noChangeArrowheads="1"/>
            </p:cNvSpPr>
            <p:nvPr/>
          </p:nvSpPr>
          <p:spPr bwMode="auto">
            <a:xfrm>
              <a:off x="1314450" y="2819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100</a:t>
              </a:r>
            </a:p>
          </p:txBody>
        </p:sp>
        <p:sp>
          <p:nvSpPr>
            <p:cNvPr id="1049341" name="Text Box 87"/>
            <p:cNvSpPr txBox="1">
              <a:spLocks noChangeArrowheads="1"/>
            </p:cNvSpPr>
            <p:nvPr/>
          </p:nvSpPr>
          <p:spPr bwMode="auto">
            <a:xfrm>
              <a:off x="1314450" y="23622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101</a:t>
              </a:r>
            </a:p>
          </p:txBody>
        </p:sp>
        <p:sp>
          <p:nvSpPr>
            <p:cNvPr id="1049342" name="Text Box 88"/>
            <p:cNvSpPr txBox="1">
              <a:spLocks noChangeArrowheads="1"/>
            </p:cNvSpPr>
            <p:nvPr/>
          </p:nvSpPr>
          <p:spPr bwMode="auto">
            <a:xfrm>
              <a:off x="1314450" y="19050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110</a:t>
              </a:r>
            </a:p>
          </p:txBody>
        </p:sp>
        <p:sp>
          <p:nvSpPr>
            <p:cNvPr id="1049343" name="Text Box 89"/>
            <p:cNvSpPr txBox="1">
              <a:spLocks noChangeArrowheads="1"/>
            </p:cNvSpPr>
            <p:nvPr/>
          </p:nvSpPr>
          <p:spPr bwMode="auto">
            <a:xfrm>
              <a:off x="1314450" y="1371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111</a:t>
              </a:r>
            </a:p>
          </p:txBody>
        </p:sp>
        <p:sp>
          <p:nvSpPr>
            <p:cNvPr id="1049344" name="Text Box 90"/>
            <p:cNvSpPr txBox="1">
              <a:spLocks noChangeArrowheads="1"/>
            </p:cNvSpPr>
            <p:nvPr/>
          </p:nvSpPr>
          <p:spPr bwMode="auto">
            <a:xfrm>
              <a:off x="1314450" y="45720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000</a:t>
              </a:r>
            </a:p>
          </p:txBody>
        </p:sp>
        <p:sp>
          <p:nvSpPr>
            <p:cNvPr id="1049345" name="Text Box 91"/>
            <p:cNvSpPr txBox="1">
              <a:spLocks noChangeArrowheads="1"/>
            </p:cNvSpPr>
            <p:nvPr/>
          </p:nvSpPr>
          <p:spPr bwMode="auto">
            <a:xfrm>
              <a:off x="1314450" y="4114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001</a:t>
              </a:r>
            </a:p>
          </p:txBody>
        </p:sp>
        <p:sp>
          <p:nvSpPr>
            <p:cNvPr id="1049346" name="Text Box 92"/>
            <p:cNvSpPr txBox="1">
              <a:spLocks noChangeArrowheads="1"/>
            </p:cNvSpPr>
            <p:nvPr/>
          </p:nvSpPr>
          <p:spPr bwMode="auto">
            <a:xfrm>
              <a:off x="1314450" y="3657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010</a:t>
              </a:r>
            </a:p>
          </p:txBody>
        </p:sp>
        <p:sp>
          <p:nvSpPr>
            <p:cNvPr id="1049347" name="Text Box 93"/>
            <p:cNvSpPr txBox="1">
              <a:spLocks noChangeArrowheads="1"/>
            </p:cNvSpPr>
            <p:nvPr/>
          </p:nvSpPr>
          <p:spPr bwMode="auto">
            <a:xfrm>
              <a:off x="1314450" y="3276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011</a:t>
              </a:r>
            </a:p>
          </p:txBody>
        </p:sp>
        <p:sp>
          <p:nvSpPr>
            <p:cNvPr id="1049348" name="Text Box 94"/>
            <p:cNvSpPr txBox="1">
              <a:spLocks noChangeArrowheads="1"/>
            </p:cNvSpPr>
            <p:nvPr/>
          </p:nvSpPr>
          <p:spPr bwMode="auto">
            <a:xfrm>
              <a:off x="400050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049349" name="Text Box 95"/>
            <p:cNvSpPr txBox="1">
              <a:spLocks noChangeArrowheads="1"/>
            </p:cNvSpPr>
            <p:nvPr/>
          </p:nvSpPr>
          <p:spPr bwMode="auto">
            <a:xfrm>
              <a:off x="400050" y="198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</a:t>
              </a:r>
            </a:p>
          </p:txBody>
        </p:sp>
        <p:sp>
          <p:nvSpPr>
            <p:cNvPr id="1049350" name="Text Box 96"/>
            <p:cNvSpPr txBox="1">
              <a:spLocks noChangeArrowheads="1"/>
            </p:cNvSpPr>
            <p:nvPr/>
          </p:nvSpPr>
          <p:spPr bwMode="auto">
            <a:xfrm>
              <a:off x="4000500" y="3262313"/>
              <a:ext cx="503238" cy="579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 </a:t>
              </a:r>
              <a:r>
                <a:rPr lang="en-US" sz="2400"/>
                <a:t>B</a:t>
              </a:r>
              <a:endParaRPr lang="en-US"/>
            </a:p>
          </p:txBody>
        </p:sp>
        <p:sp>
          <p:nvSpPr>
            <p:cNvPr id="1049351" name="Line 97"/>
            <p:cNvSpPr>
              <a:spLocks noChangeShapeType="1"/>
            </p:cNvSpPr>
            <p:nvPr/>
          </p:nvSpPr>
          <p:spPr bwMode="auto">
            <a:xfrm>
              <a:off x="532606" y="6127576"/>
              <a:ext cx="537368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352" name="Text Box 98"/>
            <p:cNvSpPr txBox="1">
              <a:spLocks noChangeArrowheads="1"/>
            </p:cNvSpPr>
            <p:nvPr/>
          </p:nvSpPr>
          <p:spPr bwMode="auto">
            <a:xfrm>
              <a:off x="5588000" y="5776913"/>
              <a:ext cx="293688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accent2"/>
                  </a:solidFill>
                </a:rPr>
                <a:t>x</a:t>
              </a:r>
              <a:endParaRPr lang="en-US"/>
            </a:p>
          </p:txBody>
        </p:sp>
      </p:grpSp>
      <p:sp>
        <p:nvSpPr>
          <p:cNvPr id="10493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3">
                <a:extLst>
                  <a:ext uri="{FF2B5EF4-FFF2-40B4-BE49-F238E27FC236}">
                    <a16:creationId xmlns:a16="http://schemas.microsoft.com/office/drawing/2014/main" id="{2F3ED861-63D6-48B6-9511-0CCD28252BB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8601" y="1295400"/>
                <a:ext cx="4106836" cy="4953000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How to obtain the z-order?</a:t>
                </a:r>
              </a:p>
              <a:p>
                <a:pPr marL="447675" lvl="1" indent="-219075">
                  <a:buFont typeface="+mj-lt"/>
                  <a:buAutoNum type="arabicPeriod"/>
                </a:pPr>
                <a:r>
                  <a:rPr lang="en-AU" dirty="0"/>
                  <a:t>Counting: A is 24</a:t>
                </a:r>
              </a:p>
              <a:p>
                <a:pPr marL="447675" lvl="1" indent="-219075">
                  <a:buFont typeface="+mj-lt"/>
                  <a:buAutoNum type="arabicPeriod"/>
                </a:pPr>
                <a:r>
                  <a:rPr lang="en-AU" dirty="0"/>
                  <a:t>Quaternary: </a:t>
                </a:r>
                <a:r>
                  <a:rPr lang="en-US" dirty="0"/>
                  <a:t>(120)</a:t>
                </a:r>
                <a:r>
                  <a:rPr lang="en-US" baseline="-25000" dirty="0"/>
                  <a:t>4</a:t>
                </a:r>
                <a:r>
                  <a:rPr lang="en-US" dirty="0"/>
                  <a:t> = (24)</a:t>
                </a:r>
                <a:r>
                  <a:rPr lang="en-US" baseline="-25000" dirty="0"/>
                  <a:t>10 </a:t>
                </a:r>
                <a:endParaRPr lang="en-US" dirty="0"/>
              </a:p>
              <a:p>
                <a:pPr marL="447675" lvl="1" indent="-219075">
                  <a:buFont typeface="+mj-lt"/>
                  <a:buAutoNum type="arabicPeriod"/>
                </a:pPr>
                <a:r>
                  <a:rPr lang="en-US" dirty="0"/>
                  <a:t>Bit-Interleaving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…</a:t>
                </a:r>
              </a:p>
              <a:p>
                <a:pPr lvl="2"/>
                <a:r>
                  <a:rPr lang="en-US" dirty="0"/>
                  <a:t>(011000)</a:t>
                </a:r>
                <a:r>
                  <a:rPr lang="en-US" baseline="-25000" dirty="0"/>
                  <a:t>2</a:t>
                </a:r>
                <a:r>
                  <a:rPr lang="en-US" dirty="0"/>
                  <a:t> = (24)</a:t>
                </a:r>
                <a:r>
                  <a:rPr lang="en-US" baseline="-25000" dirty="0"/>
                  <a:t>10</a:t>
                </a:r>
              </a:p>
              <a:p>
                <a:pPr lvl="2"/>
                <a:r>
                  <a:rPr lang="en-US" dirty="0"/>
                  <a:t>Works fine with varying resolutions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B: (21)</a:t>
                </a:r>
                <a:r>
                  <a:rPr lang="en-US" baseline="-25000" dirty="0"/>
                  <a:t>4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(1001)</a:t>
                </a:r>
                <a:r>
                  <a:rPr lang="en-US" baseline="-25000" dirty="0"/>
                  <a:t>2</a:t>
                </a:r>
              </a:p>
              <a:p>
                <a:pPr lvl="2"/>
                <a:endParaRPr lang="en-US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101" name="Rectangle 3">
                <a:extLst>
                  <a:ext uri="{FF2B5EF4-FFF2-40B4-BE49-F238E27FC236}">
                    <a16:creationId xmlns:a16="http://schemas.microsoft.com/office/drawing/2014/main" id="{2F3ED861-63D6-48B6-9511-0CCD28252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295400"/>
                <a:ext cx="4106836" cy="4953000"/>
              </a:xfrm>
              <a:blipFill>
                <a:blip r:embed="rId5"/>
                <a:stretch>
                  <a:fillRect l="-1040" t="-862" r="-1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687"/>
    </mc:Choice>
    <mc:Fallback xmlns="">
      <p:transition spd="slow" advTm="893687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Properties of Z-Values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35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/>
                  <a:t>Variable length</a:t>
                </a:r>
              </a:p>
              <a:p>
                <a:pPr lvl="1"/>
                <a:r>
                  <a:rPr lang="en-AU" dirty="0"/>
                  <a:t>Approximate at different levels</a:t>
                </a:r>
              </a:p>
              <a:p>
                <a:pPr lvl="1"/>
                <a:r>
                  <a:rPr lang="en-AU" dirty="0"/>
                  <a:t>Appending ‘0’s at the end to unify z-value length</a:t>
                </a:r>
              </a:p>
              <a:p>
                <a:pPr lvl="2"/>
                <a:r>
                  <a:rPr lang="en-AU" dirty="0"/>
                  <a:t>Ambiguous! </a:t>
                </a:r>
              </a:p>
              <a:p>
                <a:pPr lvl="2"/>
                <a:r>
                  <a:rPr lang="en-AU" dirty="0"/>
                  <a:t>From base4 to base5</a:t>
                </a:r>
              </a:p>
              <a:p>
                <a:pPr lvl="3"/>
                <a:r>
                  <a:rPr lang="en-AU" dirty="0"/>
                  <a:t>0123 to 12340</a:t>
                </a:r>
              </a:p>
              <a:p>
                <a:r>
                  <a:rPr lang="en-AU" dirty="0"/>
                  <a:t>Nesting Peano Cells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i="1" dirty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AU" dirty="0"/>
              </a:p>
              <a:p>
                <a:pPr lvl="1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AU" baseline="-25000" dirty="0"/>
              </a:p>
              <a:p>
                <a:pPr lvl="1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/>
                  <a:t> is nested inside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i="1" dirty="0"/>
                  <a:t> </a:t>
                </a:r>
                <a:r>
                  <a:rPr lang="en-AU" dirty="0"/>
                  <a:t>if and only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en-A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is the number of non-zero digits in z-value </a:t>
                </a:r>
                <a:r>
                  <a:rPr lang="en-AU" i="1" dirty="0"/>
                  <a:t>a</a:t>
                </a:r>
                <a:endParaRPr lang="en-AU" dirty="0"/>
              </a:p>
              <a:p>
                <a:pPr lvl="2"/>
                <a:r>
                  <a:rPr lang="en-AU" dirty="0"/>
                  <a:t>let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en-A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AU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 </m:t>
                    </m:r>
                    <m:r>
                      <a:rPr lang="en-AU" i="1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𝑖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  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𝑘</m:t>
                    </m:r>
                  </m:oMath>
                </a14:m>
                <a:endParaRPr lang="en-AU" dirty="0">
                  <a:sym typeface="Symbol" pitchFamily="-106" charset="2"/>
                </a:endParaRPr>
              </a:p>
            </p:txBody>
          </p:sp>
        </mc:Choice>
        <mc:Fallback xmlns="">
          <p:sp>
            <p:nvSpPr>
              <p:cNvPr id="1049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36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3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83"/>
    </mc:Choice>
    <mc:Fallback xmlns="">
      <p:transition spd="slow" advTm="9648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Z-Value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AU" dirty="0"/>
          </a:p>
        </p:txBody>
      </p:sp>
      <p:sp>
        <p:nvSpPr>
          <p:cNvPr id="1049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 Covers C (Base 4)</a:t>
            </a:r>
          </a:p>
          <a:p>
            <a:pPr lvl="1"/>
            <a:r>
              <a:rPr lang="en-AU" dirty="0"/>
              <a:t>B: 21</a:t>
            </a:r>
          </a:p>
          <a:p>
            <a:pPr lvl="1"/>
            <a:r>
              <a:rPr lang="en-AU" dirty="0"/>
              <a:t>C: 210</a:t>
            </a:r>
          </a:p>
          <a:p>
            <a:r>
              <a:rPr lang="en-AU" dirty="0"/>
              <a:t>B covers C (Base 5)</a:t>
            </a:r>
          </a:p>
          <a:p>
            <a:pPr lvl="1"/>
            <a:r>
              <a:rPr lang="en-AU" dirty="0"/>
              <a:t>B: 320</a:t>
            </a:r>
          </a:p>
          <a:p>
            <a:pPr lvl="1"/>
            <a:r>
              <a:rPr lang="en-AU" dirty="0"/>
              <a:t>C: 321</a:t>
            </a:r>
          </a:p>
        </p:txBody>
      </p:sp>
      <p:sp>
        <p:nvSpPr>
          <p:cNvPr id="10493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34</a:t>
            </a:fld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185E148-51B4-4043-A058-3012D530EA85}"/>
              </a:ext>
            </a:extLst>
          </p:cNvPr>
          <p:cNvGrpSpPr/>
          <p:nvPr/>
        </p:nvGrpSpPr>
        <p:grpSpPr>
          <a:xfrm>
            <a:off x="3563888" y="2057400"/>
            <a:ext cx="5654675" cy="4800600"/>
            <a:chOff x="400050" y="1371600"/>
            <a:chExt cx="5654675" cy="4800600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1E1EF245-2C80-DB44-920A-1EED33C0E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0" name="Rectangle 5">
              <a:extLst>
                <a:ext uri="{FF2B5EF4-FFF2-40B4-BE49-F238E27FC236}">
                  <a16:creationId xmlns:a16="http://schemas.microsoft.com/office/drawing/2014/main" id="{8BD622AE-6B36-8E41-B78B-EB0EB460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3162300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31" name="Rectangle 6">
              <a:extLst>
                <a:ext uri="{FF2B5EF4-FFF2-40B4-BE49-F238E27FC236}">
                  <a16:creationId xmlns:a16="http://schemas.microsoft.com/office/drawing/2014/main" id="{47587B18-063B-224E-865C-EB34E75BB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2" name="Rectangle 7">
              <a:extLst>
                <a:ext uri="{FF2B5EF4-FFF2-40B4-BE49-F238E27FC236}">
                  <a16:creationId xmlns:a16="http://schemas.microsoft.com/office/drawing/2014/main" id="{B7793B7B-72D7-BB48-A5E6-E68627D1F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3" name="Rectangle 8">
              <a:extLst>
                <a:ext uri="{FF2B5EF4-FFF2-40B4-BE49-F238E27FC236}">
                  <a16:creationId xmlns:a16="http://schemas.microsoft.com/office/drawing/2014/main" id="{7D69E9B9-2EDB-E040-AB16-CD0DC6C2C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4" name="Rectangle 9">
              <a:extLst>
                <a:ext uri="{FF2B5EF4-FFF2-40B4-BE49-F238E27FC236}">
                  <a16:creationId xmlns:a16="http://schemas.microsoft.com/office/drawing/2014/main" id="{0C2F99FB-1462-E044-BB51-B52BFAF9E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5" name="Rectangle 10">
              <a:extLst>
                <a:ext uri="{FF2B5EF4-FFF2-40B4-BE49-F238E27FC236}">
                  <a16:creationId xmlns:a16="http://schemas.microsoft.com/office/drawing/2014/main" id="{22C8646B-834B-904E-BECF-A1141168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6" name="Rectangle 11">
              <a:extLst>
                <a:ext uri="{FF2B5EF4-FFF2-40B4-BE49-F238E27FC236}">
                  <a16:creationId xmlns:a16="http://schemas.microsoft.com/office/drawing/2014/main" id="{4A4CF971-2EE2-3C4F-850C-98F94286A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7" name="Rectangle 12">
              <a:extLst>
                <a:ext uri="{FF2B5EF4-FFF2-40B4-BE49-F238E27FC236}">
                  <a16:creationId xmlns:a16="http://schemas.microsoft.com/office/drawing/2014/main" id="{A1A43A57-3C02-4247-ACC2-37B69E126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8" name="Rectangle 13">
              <a:extLst>
                <a:ext uri="{FF2B5EF4-FFF2-40B4-BE49-F238E27FC236}">
                  <a16:creationId xmlns:a16="http://schemas.microsoft.com/office/drawing/2014/main" id="{BD3C8D0C-4FD8-9946-BBF5-CADF12F5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39" name="Rectangle 14">
              <a:extLst>
                <a:ext uri="{FF2B5EF4-FFF2-40B4-BE49-F238E27FC236}">
                  <a16:creationId xmlns:a16="http://schemas.microsoft.com/office/drawing/2014/main" id="{CB71A57F-3D68-7C41-8A4A-0DCFA826B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0" name="Rectangle 15">
              <a:extLst>
                <a:ext uri="{FF2B5EF4-FFF2-40B4-BE49-F238E27FC236}">
                  <a16:creationId xmlns:a16="http://schemas.microsoft.com/office/drawing/2014/main" id="{3EF9AD95-337C-014D-9927-13A6DB23E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1" name="Rectangle 16">
              <a:extLst>
                <a:ext uri="{FF2B5EF4-FFF2-40B4-BE49-F238E27FC236}">
                  <a16:creationId xmlns:a16="http://schemas.microsoft.com/office/drawing/2014/main" id="{B5882A75-73B5-6749-AF48-6A0BEC82A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2714625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42" name="Rectangle 17">
              <a:extLst>
                <a:ext uri="{FF2B5EF4-FFF2-40B4-BE49-F238E27FC236}">
                  <a16:creationId xmlns:a16="http://schemas.microsoft.com/office/drawing/2014/main" id="{30988C18-C32F-9B44-AA7F-A5BA5349F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3" name="Rectangle 18">
              <a:extLst>
                <a:ext uri="{FF2B5EF4-FFF2-40B4-BE49-F238E27FC236}">
                  <a16:creationId xmlns:a16="http://schemas.microsoft.com/office/drawing/2014/main" id="{B315BC41-D133-CE4E-A0FF-870E835F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4" name="Rectangle 19">
              <a:extLst>
                <a:ext uri="{FF2B5EF4-FFF2-40B4-BE49-F238E27FC236}">
                  <a16:creationId xmlns:a16="http://schemas.microsoft.com/office/drawing/2014/main" id="{72210EAF-11D9-CE45-82ED-C36BEC75E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5" name="Rectangle 20">
              <a:extLst>
                <a:ext uri="{FF2B5EF4-FFF2-40B4-BE49-F238E27FC236}">
                  <a16:creationId xmlns:a16="http://schemas.microsoft.com/office/drawing/2014/main" id="{B230C96D-20B8-E94F-BA82-F230F85C7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6" name="Rectangle 21">
              <a:extLst>
                <a:ext uri="{FF2B5EF4-FFF2-40B4-BE49-F238E27FC236}">
                  <a16:creationId xmlns:a16="http://schemas.microsoft.com/office/drawing/2014/main" id="{A22FF7BA-FE96-DF41-BB37-E8E7A012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7" name="Rectangle 22">
              <a:extLst>
                <a:ext uri="{FF2B5EF4-FFF2-40B4-BE49-F238E27FC236}">
                  <a16:creationId xmlns:a16="http://schemas.microsoft.com/office/drawing/2014/main" id="{8B6ED7A1-2B8F-4949-A0A7-90C50BEA4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8" name="Rectangle 23">
              <a:extLst>
                <a:ext uri="{FF2B5EF4-FFF2-40B4-BE49-F238E27FC236}">
                  <a16:creationId xmlns:a16="http://schemas.microsoft.com/office/drawing/2014/main" id="{A4E36B6B-0F66-4441-8ADE-96A83C83C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49" name="Rectangle 24">
              <a:extLst>
                <a:ext uri="{FF2B5EF4-FFF2-40B4-BE49-F238E27FC236}">
                  <a16:creationId xmlns:a16="http://schemas.microsoft.com/office/drawing/2014/main" id="{3DCBEA59-63B0-CD4A-B067-E803A51D8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8C74C753-BCBA-EB40-88CB-2AC42F354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1" name="Rectangle 26">
              <a:extLst>
                <a:ext uri="{FF2B5EF4-FFF2-40B4-BE49-F238E27FC236}">
                  <a16:creationId xmlns:a16="http://schemas.microsoft.com/office/drawing/2014/main" id="{D5E30669-DE81-E44E-AECD-352C8146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B8FB4B67-D259-C94E-A309-68C8E88F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CC746382-1D79-6D48-AB2B-87F4575DD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4" name="Rectangle 29">
              <a:extLst>
                <a:ext uri="{FF2B5EF4-FFF2-40B4-BE49-F238E27FC236}">
                  <a16:creationId xmlns:a16="http://schemas.microsoft.com/office/drawing/2014/main" id="{CAC69C28-DB5D-574D-8DD0-D0C47F026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5" name="Rectangle 30">
              <a:extLst>
                <a:ext uri="{FF2B5EF4-FFF2-40B4-BE49-F238E27FC236}">
                  <a16:creationId xmlns:a16="http://schemas.microsoft.com/office/drawing/2014/main" id="{D535BD62-AED2-9246-B3AA-91A5F8C43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6" name="Rectangle 31">
              <a:extLst>
                <a:ext uri="{FF2B5EF4-FFF2-40B4-BE49-F238E27FC236}">
                  <a16:creationId xmlns:a16="http://schemas.microsoft.com/office/drawing/2014/main" id="{4BBDC5B5-B474-E34D-AF93-DCCD7BDC8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7" name="Rectangle 32">
              <a:extLst>
                <a:ext uri="{FF2B5EF4-FFF2-40B4-BE49-F238E27FC236}">
                  <a16:creationId xmlns:a16="http://schemas.microsoft.com/office/drawing/2014/main" id="{1C24B4A9-E2C2-F849-8FA8-0D136EF60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8" name="Rectangle 33">
              <a:extLst>
                <a:ext uri="{FF2B5EF4-FFF2-40B4-BE49-F238E27FC236}">
                  <a16:creationId xmlns:a16="http://schemas.microsoft.com/office/drawing/2014/main" id="{73F90EE9-DD87-3E4F-9A74-9F08BDA66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59" name="Rectangle 34">
              <a:extLst>
                <a:ext uri="{FF2B5EF4-FFF2-40B4-BE49-F238E27FC236}">
                  <a16:creationId xmlns:a16="http://schemas.microsoft.com/office/drawing/2014/main" id="{52A04185-17A1-5D47-851D-E41A1890F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 dirty="0">
                  <a:solidFill>
                    <a:schemeClr val="hlink"/>
                  </a:solidFill>
                </a:rPr>
                <a:t>1</a:t>
              </a:r>
              <a:endParaRPr lang="en-AU" sz="2400" dirty="0"/>
            </a:p>
          </p:txBody>
        </p:sp>
        <p:sp>
          <p:nvSpPr>
            <p:cNvPr id="160" name="Rectangle 35">
              <a:extLst>
                <a:ext uri="{FF2B5EF4-FFF2-40B4-BE49-F238E27FC236}">
                  <a16:creationId xmlns:a16="http://schemas.microsoft.com/office/drawing/2014/main" id="{0A17B173-32AC-E849-B56D-456C4A7E4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3</a:t>
              </a:r>
              <a:endParaRPr lang="en-AU" sz="2400"/>
            </a:p>
          </p:txBody>
        </p:sp>
        <p:sp>
          <p:nvSpPr>
            <p:cNvPr id="161" name="Rectangle 36">
              <a:extLst>
                <a:ext uri="{FF2B5EF4-FFF2-40B4-BE49-F238E27FC236}">
                  <a16:creationId xmlns:a16="http://schemas.microsoft.com/office/drawing/2014/main" id="{2EFF6C7B-6F0A-0A48-915F-F7C48BDB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0</a:t>
              </a:r>
              <a:endParaRPr lang="en-AU" sz="2400"/>
            </a:p>
          </p:txBody>
        </p:sp>
        <p:sp>
          <p:nvSpPr>
            <p:cNvPr id="162" name="Rectangle 37">
              <a:extLst>
                <a:ext uri="{FF2B5EF4-FFF2-40B4-BE49-F238E27FC236}">
                  <a16:creationId xmlns:a16="http://schemas.microsoft.com/office/drawing/2014/main" id="{CA89D548-B334-C846-A13A-614A04F9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AU" sz="1600">
                  <a:solidFill>
                    <a:schemeClr val="hlink"/>
                  </a:solidFill>
                </a:rPr>
                <a:t>2</a:t>
              </a:r>
              <a:endParaRPr lang="en-AU" sz="2400"/>
            </a:p>
          </p:txBody>
        </p:sp>
        <p:sp>
          <p:nvSpPr>
            <p:cNvPr id="163" name="Rectangle 38">
              <a:extLst>
                <a:ext uri="{FF2B5EF4-FFF2-40B4-BE49-F238E27FC236}">
                  <a16:creationId xmlns:a16="http://schemas.microsoft.com/office/drawing/2014/main" id="{212E9020-8ADD-E342-B420-7B1BFDB72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31623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64" name="Rectangle 39">
              <a:extLst>
                <a:ext uri="{FF2B5EF4-FFF2-40B4-BE49-F238E27FC236}">
                  <a16:creationId xmlns:a16="http://schemas.microsoft.com/office/drawing/2014/main" id="{54933E91-CE2A-0241-BDC9-A2BBD71C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F904DAA9-3E4F-7D4E-9EC0-3725AF87D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36099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66" name="Rectangle 41">
              <a:extLst>
                <a:ext uri="{FF2B5EF4-FFF2-40B4-BE49-F238E27FC236}">
                  <a16:creationId xmlns:a16="http://schemas.microsoft.com/office/drawing/2014/main" id="{07A090C6-A3A0-324E-8E8E-7B9FFD05D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3162300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67" name="Rectangle 42">
              <a:extLst>
                <a:ext uri="{FF2B5EF4-FFF2-40B4-BE49-F238E27FC236}">
                  <a16:creationId xmlns:a16="http://schemas.microsoft.com/office/drawing/2014/main" id="{F7EDE6A0-C39D-8B44-8FCE-61BEB020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3609975"/>
              <a:ext cx="466725" cy="4476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68" name="Rectangle 43">
              <a:extLst>
                <a:ext uri="{FF2B5EF4-FFF2-40B4-BE49-F238E27FC236}">
                  <a16:creationId xmlns:a16="http://schemas.microsoft.com/office/drawing/2014/main" id="{3B06A593-82A1-824F-B794-2E17C7591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3609975"/>
              <a:ext cx="466725" cy="4476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>
                <a:solidFill>
                  <a:srgbClr val="DDDDDD"/>
                </a:solidFill>
              </a:endParaRPr>
            </a:p>
          </p:txBody>
        </p:sp>
        <p:sp>
          <p:nvSpPr>
            <p:cNvPr id="169" name="Rectangle 44">
              <a:extLst>
                <a:ext uri="{FF2B5EF4-FFF2-40B4-BE49-F238E27FC236}">
                  <a16:creationId xmlns:a16="http://schemas.microsoft.com/office/drawing/2014/main" id="{AD5B9CFD-678B-7F45-B4E2-7DCC6240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0" name="Rectangle 45">
              <a:extLst>
                <a:ext uri="{FF2B5EF4-FFF2-40B4-BE49-F238E27FC236}">
                  <a16:creationId xmlns:a16="http://schemas.microsoft.com/office/drawing/2014/main" id="{DB49B296-6BB8-364F-9B13-E90345DBE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1" name="Rectangle 46">
              <a:extLst>
                <a:ext uri="{FF2B5EF4-FFF2-40B4-BE49-F238E27FC236}">
                  <a16:creationId xmlns:a16="http://schemas.microsoft.com/office/drawing/2014/main" id="{37254093-B78F-4E46-9389-902FC4BA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2" name="Rectangle 47">
              <a:extLst>
                <a:ext uri="{FF2B5EF4-FFF2-40B4-BE49-F238E27FC236}">
                  <a16:creationId xmlns:a16="http://schemas.microsoft.com/office/drawing/2014/main" id="{BACE199D-FDC8-064C-B1EA-9EB266CE4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3" name="Rectangle 48">
              <a:extLst>
                <a:ext uri="{FF2B5EF4-FFF2-40B4-BE49-F238E27FC236}">
                  <a16:creationId xmlns:a16="http://schemas.microsoft.com/office/drawing/2014/main" id="{74A4730F-8A63-824A-8891-3D2AAABFA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4" name="Rectangle 49">
              <a:extLst>
                <a:ext uri="{FF2B5EF4-FFF2-40B4-BE49-F238E27FC236}">
                  <a16:creationId xmlns:a16="http://schemas.microsoft.com/office/drawing/2014/main" id="{74629182-980F-4540-BFEA-E880347CF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40576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5" name="Rectangle 50">
              <a:extLst>
                <a:ext uri="{FF2B5EF4-FFF2-40B4-BE49-F238E27FC236}">
                  <a16:creationId xmlns:a16="http://schemas.microsoft.com/office/drawing/2014/main" id="{D25767A9-4923-A446-A0F0-A39B7C1F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6" name="Rectangle 51">
              <a:extLst>
                <a:ext uri="{FF2B5EF4-FFF2-40B4-BE49-F238E27FC236}">
                  <a16:creationId xmlns:a16="http://schemas.microsoft.com/office/drawing/2014/main" id="{DAB4034F-77B7-C04D-9B7A-95168BD6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45053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7" name="Rectangle 52">
              <a:extLst>
                <a:ext uri="{FF2B5EF4-FFF2-40B4-BE49-F238E27FC236}">
                  <a16:creationId xmlns:a16="http://schemas.microsoft.com/office/drawing/2014/main" id="{FAF3EB13-56FC-4644-848F-6D91C795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8" name="Rectangle 53">
              <a:extLst>
                <a:ext uri="{FF2B5EF4-FFF2-40B4-BE49-F238E27FC236}">
                  <a16:creationId xmlns:a16="http://schemas.microsoft.com/office/drawing/2014/main" id="{EE6CB47F-85C0-B34D-95F5-50C03AC41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1D8ABC9F-5369-2249-979C-2EDE80D84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0" name="Rectangle 55">
              <a:extLst>
                <a:ext uri="{FF2B5EF4-FFF2-40B4-BE49-F238E27FC236}">
                  <a16:creationId xmlns:a16="http://schemas.microsoft.com/office/drawing/2014/main" id="{C2F22F9B-C045-1E48-B893-3C884FE6E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1" name="Rectangle 56">
              <a:extLst>
                <a:ext uri="{FF2B5EF4-FFF2-40B4-BE49-F238E27FC236}">
                  <a16:creationId xmlns:a16="http://schemas.microsoft.com/office/drawing/2014/main" id="{8D8DBFF3-EBDB-B545-8FA9-88D98D506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2" name="Rectangle 57">
              <a:extLst>
                <a:ext uri="{FF2B5EF4-FFF2-40B4-BE49-F238E27FC236}">
                  <a16:creationId xmlns:a16="http://schemas.microsoft.com/office/drawing/2014/main" id="{52BCE245-C4DD-E44A-9B7E-476A6EFCF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137160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3" name="Rectangle 58">
              <a:extLst>
                <a:ext uri="{FF2B5EF4-FFF2-40B4-BE49-F238E27FC236}">
                  <a16:creationId xmlns:a16="http://schemas.microsoft.com/office/drawing/2014/main" id="{DC936E69-1FC7-A842-8945-3728F863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4" name="Rectangle 59">
              <a:extLst>
                <a:ext uri="{FF2B5EF4-FFF2-40B4-BE49-F238E27FC236}">
                  <a16:creationId xmlns:a16="http://schemas.microsoft.com/office/drawing/2014/main" id="{68346AF7-A56C-7E40-99BF-A7ADDFE2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181927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5" name="Rectangle 60">
              <a:extLst>
                <a:ext uri="{FF2B5EF4-FFF2-40B4-BE49-F238E27FC236}">
                  <a16:creationId xmlns:a16="http://schemas.microsoft.com/office/drawing/2014/main" id="{3BF61BEF-EFBD-FD4B-BC5D-5FBD8E63E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6" name="Rectangle 61">
              <a:extLst>
                <a:ext uri="{FF2B5EF4-FFF2-40B4-BE49-F238E27FC236}">
                  <a16:creationId xmlns:a16="http://schemas.microsoft.com/office/drawing/2014/main" id="{4EFF0702-147F-804B-B9EE-58271AA2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7" name="Rectangle 62">
              <a:extLst>
                <a:ext uri="{FF2B5EF4-FFF2-40B4-BE49-F238E27FC236}">
                  <a16:creationId xmlns:a16="http://schemas.microsoft.com/office/drawing/2014/main" id="{E2EB271C-F575-1844-9323-F215B9CBB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8" name="Rectangle 63">
              <a:extLst>
                <a:ext uri="{FF2B5EF4-FFF2-40B4-BE49-F238E27FC236}">
                  <a16:creationId xmlns:a16="http://schemas.microsoft.com/office/drawing/2014/main" id="{B24FC41F-5FB1-DE4F-8145-9AB9A09A9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89" name="Rectangle 64">
              <a:extLst>
                <a:ext uri="{FF2B5EF4-FFF2-40B4-BE49-F238E27FC236}">
                  <a16:creationId xmlns:a16="http://schemas.microsoft.com/office/drawing/2014/main" id="{71987DD2-32B5-5C43-BF66-16BEBC0DB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90" name="Rectangle 65">
              <a:extLst>
                <a:ext uri="{FF2B5EF4-FFF2-40B4-BE49-F238E27FC236}">
                  <a16:creationId xmlns:a16="http://schemas.microsoft.com/office/drawing/2014/main" id="{5332843F-3D5E-4148-B0B6-2278AC4FB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2266950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91" name="Rectangle 66">
              <a:extLst>
                <a:ext uri="{FF2B5EF4-FFF2-40B4-BE49-F238E27FC236}">
                  <a16:creationId xmlns:a16="http://schemas.microsoft.com/office/drawing/2014/main" id="{C73E789C-CC26-9749-AE6F-2A1FE686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92" name="Rectangle 67">
              <a:extLst>
                <a:ext uri="{FF2B5EF4-FFF2-40B4-BE49-F238E27FC236}">
                  <a16:creationId xmlns:a16="http://schemas.microsoft.com/office/drawing/2014/main" id="{ABB6BE63-F443-AE4A-8209-E973CDEF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675" y="2714625"/>
              <a:ext cx="466725" cy="447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93" name="Text Box 68">
              <a:extLst>
                <a:ext uri="{FF2B5EF4-FFF2-40B4-BE49-F238E27FC236}">
                  <a16:creationId xmlns:a16="http://schemas.microsoft.com/office/drawing/2014/main" id="{60A6DE54-ED4B-E94E-B1A6-0BC5546B9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450" y="5715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194" name="Text Box 69">
              <a:extLst>
                <a:ext uri="{FF2B5EF4-FFF2-40B4-BE49-F238E27FC236}">
                  <a16:creationId xmlns:a16="http://schemas.microsoft.com/office/drawing/2014/main" id="{63688776-F9B4-444C-A48F-59D48A9FE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050" y="5715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</a:t>
              </a:r>
            </a:p>
          </p:txBody>
        </p:sp>
        <p:sp>
          <p:nvSpPr>
            <p:cNvPr id="195" name="Text Box 70">
              <a:extLst>
                <a:ext uri="{FF2B5EF4-FFF2-40B4-BE49-F238E27FC236}">
                  <a16:creationId xmlns:a16="http://schemas.microsoft.com/office/drawing/2014/main" id="{B51F9316-CD3F-E842-9C32-FD593066E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6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00</a:t>
              </a:r>
            </a:p>
          </p:txBody>
        </p:sp>
        <p:sp>
          <p:nvSpPr>
            <p:cNvPr id="196" name="Text Box 71">
              <a:extLst>
                <a:ext uri="{FF2B5EF4-FFF2-40B4-BE49-F238E27FC236}">
                  <a16:creationId xmlns:a16="http://schemas.microsoft.com/office/drawing/2014/main" id="{0E387BEE-3E5F-2D48-9ACA-93ECC1FB6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2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01</a:t>
              </a:r>
            </a:p>
          </p:txBody>
        </p:sp>
        <p:sp>
          <p:nvSpPr>
            <p:cNvPr id="197" name="Text Box 72">
              <a:extLst>
                <a:ext uri="{FF2B5EF4-FFF2-40B4-BE49-F238E27FC236}">
                  <a16:creationId xmlns:a16="http://schemas.microsoft.com/office/drawing/2014/main" id="{9477FE46-4C30-9C41-A28E-CDA5BE3C0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11</a:t>
              </a:r>
            </a:p>
          </p:txBody>
        </p:sp>
        <p:sp>
          <p:nvSpPr>
            <p:cNvPr id="198" name="Text Box 73">
              <a:extLst>
                <a:ext uri="{FF2B5EF4-FFF2-40B4-BE49-F238E27FC236}">
                  <a16:creationId xmlns:a16="http://schemas.microsoft.com/office/drawing/2014/main" id="{88BDA396-0C3B-324F-B3E3-F533F53B2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650" y="5334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10</a:t>
              </a:r>
            </a:p>
          </p:txBody>
        </p:sp>
        <p:sp>
          <p:nvSpPr>
            <p:cNvPr id="199" name="Text Box 74">
              <a:extLst>
                <a:ext uri="{FF2B5EF4-FFF2-40B4-BE49-F238E27FC236}">
                  <a16:creationId xmlns:a16="http://schemas.microsoft.com/office/drawing/2014/main" id="{674DA35C-202C-5F40-9537-013F61759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8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100</a:t>
              </a:r>
            </a:p>
          </p:txBody>
        </p:sp>
        <p:sp>
          <p:nvSpPr>
            <p:cNvPr id="200" name="Text Box 75">
              <a:extLst>
                <a:ext uri="{FF2B5EF4-FFF2-40B4-BE49-F238E27FC236}">
                  <a16:creationId xmlns:a16="http://schemas.microsoft.com/office/drawing/2014/main" id="{E76A9023-8E1A-C744-801B-E13C1504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0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101</a:t>
              </a:r>
            </a:p>
          </p:txBody>
        </p:sp>
        <p:sp>
          <p:nvSpPr>
            <p:cNvPr id="201" name="Text Box 76">
              <a:extLst>
                <a:ext uri="{FF2B5EF4-FFF2-40B4-BE49-F238E27FC236}">
                  <a16:creationId xmlns:a16="http://schemas.microsoft.com/office/drawing/2014/main" id="{5C355CE9-0492-D34F-943B-11A9B590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110</a:t>
              </a:r>
            </a:p>
          </p:txBody>
        </p:sp>
        <p:sp>
          <p:nvSpPr>
            <p:cNvPr id="202" name="Text Box 77">
              <a:extLst>
                <a:ext uri="{FF2B5EF4-FFF2-40B4-BE49-F238E27FC236}">
                  <a16:creationId xmlns:a16="http://schemas.microsoft.com/office/drawing/2014/main" id="{0A178A8C-CA3B-C14B-A2EC-66D474922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111</a:t>
              </a:r>
            </a:p>
          </p:txBody>
        </p:sp>
        <p:sp>
          <p:nvSpPr>
            <p:cNvPr id="203" name="Text Box 78">
              <a:extLst>
                <a:ext uri="{FF2B5EF4-FFF2-40B4-BE49-F238E27FC236}">
                  <a16:creationId xmlns:a16="http://schemas.microsoft.com/office/drawing/2014/main" id="{DF518F66-879C-6045-8D9F-8E67E845F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6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000</a:t>
              </a:r>
            </a:p>
          </p:txBody>
        </p:sp>
        <p:sp>
          <p:nvSpPr>
            <p:cNvPr id="204" name="Text Box 79">
              <a:extLst>
                <a:ext uri="{FF2B5EF4-FFF2-40B4-BE49-F238E27FC236}">
                  <a16:creationId xmlns:a16="http://schemas.microsoft.com/office/drawing/2014/main" id="{2038D218-C795-B049-8ABD-F0A962657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0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001</a:t>
              </a:r>
            </a:p>
          </p:txBody>
        </p:sp>
        <p:sp>
          <p:nvSpPr>
            <p:cNvPr id="205" name="Text Box 80">
              <a:extLst>
                <a:ext uri="{FF2B5EF4-FFF2-40B4-BE49-F238E27FC236}">
                  <a16:creationId xmlns:a16="http://schemas.microsoft.com/office/drawing/2014/main" id="{8537D992-5B61-4646-A822-C8B8BAF1A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4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010</a:t>
              </a:r>
            </a:p>
          </p:txBody>
        </p:sp>
        <p:sp>
          <p:nvSpPr>
            <p:cNvPr id="206" name="Text Box 81">
              <a:extLst>
                <a:ext uri="{FF2B5EF4-FFF2-40B4-BE49-F238E27FC236}">
                  <a16:creationId xmlns:a16="http://schemas.microsoft.com/office/drawing/2014/main" id="{FA45083F-4A57-A548-B0D6-B49396D06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650" y="5105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011</a:t>
              </a:r>
            </a:p>
          </p:txBody>
        </p:sp>
        <p:sp>
          <p:nvSpPr>
            <p:cNvPr id="207" name="Text Box 82">
              <a:extLst>
                <a:ext uri="{FF2B5EF4-FFF2-40B4-BE49-F238E27FC236}">
                  <a16:creationId xmlns:a16="http://schemas.microsoft.com/office/drawing/2014/main" id="{7480D08E-6D64-F944-8135-3AF072501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42672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00</a:t>
              </a:r>
            </a:p>
          </p:txBody>
        </p:sp>
        <p:sp>
          <p:nvSpPr>
            <p:cNvPr id="208" name="Text Box 83">
              <a:extLst>
                <a:ext uri="{FF2B5EF4-FFF2-40B4-BE49-F238E27FC236}">
                  <a16:creationId xmlns:a16="http://schemas.microsoft.com/office/drawing/2014/main" id="{4C144841-BCCC-3F4F-842F-967F44061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34290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01</a:t>
              </a:r>
            </a:p>
          </p:txBody>
        </p:sp>
        <p:sp>
          <p:nvSpPr>
            <p:cNvPr id="209" name="Text Box 84">
              <a:extLst>
                <a:ext uri="{FF2B5EF4-FFF2-40B4-BE49-F238E27FC236}">
                  <a16:creationId xmlns:a16="http://schemas.microsoft.com/office/drawing/2014/main" id="{D8F31136-B922-CB45-99FC-FCCE63795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1556792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11</a:t>
              </a:r>
            </a:p>
          </p:txBody>
        </p:sp>
        <p:sp>
          <p:nvSpPr>
            <p:cNvPr id="210" name="Text Box 85">
              <a:extLst>
                <a:ext uri="{FF2B5EF4-FFF2-40B4-BE49-F238E27FC236}">
                  <a16:creationId xmlns:a16="http://schemas.microsoft.com/office/drawing/2014/main" id="{4851ECB3-ABAE-924A-A68C-C58308B9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2492896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10</a:t>
              </a:r>
            </a:p>
          </p:txBody>
        </p:sp>
        <p:sp>
          <p:nvSpPr>
            <p:cNvPr id="211" name="Text Box 86">
              <a:extLst>
                <a:ext uri="{FF2B5EF4-FFF2-40B4-BE49-F238E27FC236}">
                  <a16:creationId xmlns:a16="http://schemas.microsoft.com/office/drawing/2014/main" id="{317B654B-6A66-0F4A-83E4-B1C0642F7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28194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100</a:t>
              </a:r>
            </a:p>
          </p:txBody>
        </p:sp>
        <p:sp>
          <p:nvSpPr>
            <p:cNvPr id="212" name="Text Box 87">
              <a:extLst>
                <a:ext uri="{FF2B5EF4-FFF2-40B4-BE49-F238E27FC236}">
                  <a16:creationId xmlns:a16="http://schemas.microsoft.com/office/drawing/2014/main" id="{51A76768-9C37-8F4C-B01E-67E3344FF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23622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101</a:t>
              </a:r>
            </a:p>
          </p:txBody>
        </p:sp>
        <p:sp>
          <p:nvSpPr>
            <p:cNvPr id="213" name="Text Box 88">
              <a:extLst>
                <a:ext uri="{FF2B5EF4-FFF2-40B4-BE49-F238E27FC236}">
                  <a16:creationId xmlns:a16="http://schemas.microsoft.com/office/drawing/2014/main" id="{1DE8BD32-B427-9D44-8F4F-87B36C634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19050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110</a:t>
              </a:r>
            </a:p>
          </p:txBody>
        </p:sp>
        <p:sp>
          <p:nvSpPr>
            <p:cNvPr id="214" name="Text Box 89">
              <a:extLst>
                <a:ext uri="{FF2B5EF4-FFF2-40B4-BE49-F238E27FC236}">
                  <a16:creationId xmlns:a16="http://schemas.microsoft.com/office/drawing/2014/main" id="{760B2B1F-1C51-8541-8E22-51D3D103A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1371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111</a:t>
              </a:r>
            </a:p>
          </p:txBody>
        </p:sp>
        <p:sp>
          <p:nvSpPr>
            <p:cNvPr id="215" name="Text Box 90">
              <a:extLst>
                <a:ext uri="{FF2B5EF4-FFF2-40B4-BE49-F238E27FC236}">
                  <a16:creationId xmlns:a16="http://schemas.microsoft.com/office/drawing/2014/main" id="{CEE4F012-6F12-5A4F-9B35-AD35BFC31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45720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000</a:t>
              </a:r>
            </a:p>
          </p:txBody>
        </p:sp>
        <p:sp>
          <p:nvSpPr>
            <p:cNvPr id="216" name="Text Box 91">
              <a:extLst>
                <a:ext uri="{FF2B5EF4-FFF2-40B4-BE49-F238E27FC236}">
                  <a16:creationId xmlns:a16="http://schemas.microsoft.com/office/drawing/2014/main" id="{F274DBFA-8478-5747-97F9-3F2CBD882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41148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001</a:t>
              </a:r>
            </a:p>
          </p:txBody>
        </p:sp>
        <p:sp>
          <p:nvSpPr>
            <p:cNvPr id="217" name="Text Box 92">
              <a:extLst>
                <a:ext uri="{FF2B5EF4-FFF2-40B4-BE49-F238E27FC236}">
                  <a16:creationId xmlns:a16="http://schemas.microsoft.com/office/drawing/2014/main" id="{69D872FD-B33D-574A-BCE2-83AA7F46C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3657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010</a:t>
              </a:r>
            </a:p>
          </p:txBody>
        </p:sp>
        <p:sp>
          <p:nvSpPr>
            <p:cNvPr id="218" name="Text Box 93">
              <a:extLst>
                <a:ext uri="{FF2B5EF4-FFF2-40B4-BE49-F238E27FC236}">
                  <a16:creationId xmlns:a16="http://schemas.microsoft.com/office/drawing/2014/main" id="{5ECBF8FB-47B1-B64C-BB30-761C39265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3276600"/>
              <a:ext cx="533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011</a:t>
              </a:r>
            </a:p>
          </p:txBody>
        </p:sp>
        <p:sp>
          <p:nvSpPr>
            <p:cNvPr id="219" name="Text Box 94">
              <a:extLst>
                <a:ext uri="{FF2B5EF4-FFF2-40B4-BE49-F238E27FC236}">
                  <a16:creationId xmlns:a16="http://schemas.microsoft.com/office/drawing/2014/main" id="{BC7C7C63-9B0E-D048-B714-9B368886D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0</a:t>
              </a:r>
            </a:p>
          </p:txBody>
        </p:sp>
        <p:sp>
          <p:nvSpPr>
            <p:cNvPr id="220" name="Text Box 95">
              <a:extLst>
                <a:ext uri="{FF2B5EF4-FFF2-40B4-BE49-F238E27FC236}">
                  <a16:creationId xmlns:a16="http://schemas.microsoft.com/office/drawing/2014/main" id="{F8EBE9C8-F3A2-F140-8B9D-D314CB5D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198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</a:t>
              </a:r>
            </a:p>
          </p:txBody>
        </p:sp>
        <p:sp>
          <p:nvSpPr>
            <p:cNvPr id="221" name="Text Box 96">
              <a:extLst>
                <a:ext uri="{FF2B5EF4-FFF2-40B4-BE49-F238E27FC236}">
                  <a16:creationId xmlns:a16="http://schemas.microsoft.com/office/drawing/2014/main" id="{3F6A2F01-B96F-8547-BB94-13E92040F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0" y="3262313"/>
              <a:ext cx="503238" cy="5794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 </a:t>
              </a:r>
              <a:r>
                <a:rPr lang="en-US" sz="2400" dirty="0"/>
                <a:t>B</a:t>
              </a:r>
              <a:endParaRPr lang="en-US" dirty="0"/>
            </a:p>
          </p:txBody>
        </p:sp>
        <p:sp>
          <p:nvSpPr>
            <p:cNvPr id="222" name="Line 97">
              <a:extLst>
                <a:ext uri="{FF2B5EF4-FFF2-40B4-BE49-F238E27FC236}">
                  <a16:creationId xmlns:a16="http://schemas.microsoft.com/office/drawing/2014/main" id="{4A911850-077D-2F48-BEA2-2EB8DB497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038" y="6137275"/>
              <a:ext cx="537368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Text Box 98">
              <a:extLst>
                <a:ext uri="{FF2B5EF4-FFF2-40B4-BE49-F238E27FC236}">
                  <a16:creationId xmlns:a16="http://schemas.microsoft.com/office/drawing/2014/main" id="{24B9C28B-B497-F644-9E8F-5CA5712A6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000" y="5776913"/>
              <a:ext cx="293688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accent2"/>
                  </a:solidFill>
                </a:rPr>
                <a:t>x</a:t>
              </a:r>
              <a:endParaRPr lang="en-US"/>
            </a:p>
          </p:txBody>
        </p:sp>
      </p:grpSp>
      <p:sp>
        <p:nvSpPr>
          <p:cNvPr id="224" name="Text Box 96">
            <a:extLst>
              <a:ext uri="{FF2B5EF4-FFF2-40B4-BE49-F238E27FC236}">
                <a16:creationId xmlns:a16="http://schemas.microsoft.com/office/drawing/2014/main" id="{D8180C84-6F27-0D4F-8285-11451656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348" y="4208462"/>
            <a:ext cx="503238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2400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76"/>
    </mc:Choice>
    <mc:Fallback xmlns="">
      <p:transition spd="slow" advTm="8667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Using Z-Values and B-Tree (I)</a:t>
            </a:r>
          </a:p>
        </p:txBody>
      </p:sp>
      <p:sp>
        <p:nvSpPr>
          <p:cNvPr id="10493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  <a:p>
            <a:pPr lvl="1"/>
            <a:r>
              <a:rPr lang="en-AU" dirty="0"/>
              <a:t>Use standard B-tree to manage multidimensional data</a:t>
            </a:r>
          </a:p>
          <a:p>
            <a:r>
              <a:rPr lang="en-AU" dirty="0"/>
              <a:t>Basic Idea</a:t>
            </a:r>
          </a:p>
          <a:p>
            <a:pPr lvl="1"/>
            <a:r>
              <a:rPr lang="en-AU" dirty="0"/>
              <a:t>A Peano cell corresponds to a bucket</a:t>
            </a:r>
          </a:p>
          <a:p>
            <a:pPr lvl="1"/>
            <a:r>
              <a:rPr lang="en-AU" dirty="0"/>
              <a:t>Peano cells are of varying sizes</a:t>
            </a:r>
          </a:p>
          <a:p>
            <a:pPr lvl="1"/>
            <a:r>
              <a:rPr lang="en-AU" dirty="0"/>
              <a:t>Z-values are managed by B-tree</a:t>
            </a:r>
          </a:p>
        </p:txBody>
      </p:sp>
      <p:grpSp>
        <p:nvGrpSpPr>
          <p:cNvPr id="166" name="Group 4"/>
          <p:cNvGrpSpPr/>
          <p:nvPr/>
        </p:nvGrpSpPr>
        <p:grpSpPr bwMode="auto">
          <a:xfrm>
            <a:off x="4876800" y="4114800"/>
            <a:ext cx="1828800" cy="1600200"/>
            <a:chOff x="1488" y="2640"/>
            <a:chExt cx="1152" cy="1008"/>
          </a:xfrm>
        </p:grpSpPr>
        <p:sp>
          <p:nvSpPr>
            <p:cNvPr id="1049359" name="Rectangle 5"/>
            <p:cNvSpPr>
              <a:spLocks noChangeArrowheads="1"/>
            </p:cNvSpPr>
            <p:nvPr/>
          </p:nvSpPr>
          <p:spPr bwMode="auto">
            <a:xfrm>
              <a:off x="1776" y="3144"/>
              <a:ext cx="144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360" name="Rectangle 6"/>
            <p:cNvSpPr>
              <a:spLocks noChangeArrowheads="1"/>
            </p:cNvSpPr>
            <p:nvPr/>
          </p:nvSpPr>
          <p:spPr bwMode="auto">
            <a:xfrm>
              <a:off x="1920" y="3144"/>
              <a:ext cx="144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361" name="Rectangle 7"/>
            <p:cNvSpPr>
              <a:spLocks noChangeArrowheads="1"/>
            </p:cNvSpPr>
            <p:nvPr/>
          </p:nvSpPr>
          <p:spPr bwMode="auto">
            <a:xfrm>
              <a:off x="1776" y="3270"/>
              <a:ext cx="144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362" name="Rectangle 8"/>
            <p:cNvSpPr>
              <a:spLocks noChangeArrowheads="1"/>
            </p:cNvSpPr>
            <p:nvPr/>
          </p:nvSpPr>
          <p:spPr bwMode="auto">
            <a:xfrm>
              <a:off x="1920" y="3270"/>
              <a:ext cx="144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363" name="Rectangle 9"/>
            <p:cNvSpPr>
              <a:spLocks noChangeArrowheads="1"/>
            </p:cNvSpPr>
            <p:nvPr/>
          </p:nvSpPr>
          <p:spPr bwMode="auto">
            <a:xfrm>
              <a:off x="1488" y="3144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364" name="Rectangle 10"/>
            <p:cNvSpPr>
              <a:spLocks noChangeArrowheads="1"/>
            </p:cNvSpPr>
            <p:nvPr/>
          </p:nvSpPr>
          <p:spPr bwMode="auto">
            <a:xfrm>
              <a:off x="1488" y="3396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365" name="Rectangle 11"/>
            <p:cNvSpPr>
              <a:spLocks noChangeArrowheads="1"/>
            </p:cNvSpPr>
            <p:nvPr/>
          </p:nvSpPr>
          <p:spPr bwMode="auto">
            <a:xfrm>
              <a:off x="1776" y="3396"/>
              <a:ext cx="28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366" name="Rectangle 12"/>
            <p:cNvSpPr>
              <a:spLocks noChangeArrowheads="1"/>
            </p:cNvSpPr>
            <p:nvPr/>
          </p:nvSpPr>
          <p:spPr bwMode="auto">
            <a:xfrm>
              <a:off x="2064" y="3144"/>
              <a:ext cx="576" cy="5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367" name="Rectangle 13"/>
            <p:cNvSpPr>
              <a:spLocks noChangeArrowheads="1"/>
            </p:cNvSpPr>
            <p:nvPr/>
          </p:nvSpPr>
          <p:spPr bwMode="auto">
            <a:xfrm>
              <a:off x="2064" y="2640"/>
              <a:ext cx="576" cy="5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368" name="Rectangle 14"/>
            <p:cNvSpPr>
              <a:spLocks noChangeArrowheads="1"/>
            </p:cNvSpPr>
            <p:nvPr/>
          </p:nvSpPr>
          <p:spPr bwMode="auto">
            <a:xfrm>
              <a:off x="1488" y="2640"/>
              <a:ext cx="576" cy="5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9369" name="Text Box 15"/>
          <p:cNvSpPr txBox="1">
            <a:spLocks noChangeArrowheads="1"/>
          </p:cNvSpPr>
          <p:nvPr/>
        </p:nvSpPr>
        <p:spPr bwMode="auto">
          <a:xfrm>
            <a:off x="4953000" y="4267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B1</a:t>
            </a:r>
          </a:p>
        </p:txBody>
      </p:sp>
      <p:sp>
        <p:nvSpPr>
          <p:cNvPr id="1049370" name="Text Box 16"/>
          <p:cNvSpPr txBox="1">
            <a:spLocks noChangeArrowheads="1"/>
          </p:cNvSpPr>
          <p:nvPr/>
        </p:nvSpPr>
        <p:spPr bwMode="auto">
          <a:xfrm>
            <a:off x="4876800" y="4953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B2</a:t>
            </a:r>
          </a:p>
        </p:txBody>
      </p:sp>
      <p:sp>
        <p:nvSpPr>
          <p:cNvPr id="1049371" name="Text Box 17"/>
          <p:cNvSpPr txBox="1">
            <a:spLocks noChangeArrowheads="1"/>
          </p:cNvSpPr>
          <p:nvPr/>
        </p:nvSpPr>
        <p:spPr bwMode="auto">
          <a:xfrm>
            <a:off x="7086600" y="5257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B3</a:t>
            </a:r>
          </a:p>
        </p:txBody>
      </p:sp>
      <p:sp>
        <p:nvSpPr>
          <p:cNvPr id="1049372" name="Line 18"/>
          <p:cNvSpPr>
            <a:spLocks noChangeShapeType="1"/>
          </p:cNvSpPr>
          <p:nvPr/>
        </p:nvSpPr>
        <p:spPr bwMode="auto">
          <a:xfrm flipH="1" flipV="1">
            <a:off x="5638800" y="5257800"/>
            <a:ext cx="1524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3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48"/>
    </mc:Choice>
    <mc:Fallback xmlns="">
      <p:transition spd="slow" advTm="2954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Using Z-Values and B-Tree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375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Search</a:t>
                </a:r>
              </a:p>
              <a:p>
                <a:pPr lvl="1"/>
                <a:r>
                  <a:rPr lang="en-AU" dirty="0"/>
                  <a:t>Point query: find the z-value for the unit Peano cell containing point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Range query: find the min and max z-values for rectangle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AU" i="1" dirty="0"/>
                  <a:t> (or the z-values approximating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AU" i="1" dirty="0"/>
                  <a:t>)</a:t>
                </a:r>
                <a:endParaRPr lang="en-AU" dirty="0"/>
              </a:p>
              <a:p>
                <a:r>
                  <a:rPr lang="en-AU" dirty="0"/>
                  <a:t>Insertion and deletion</a:t>
                </a:r>
              </a:p>
              <a:p>
                <a:r>
                  <a:rPr lang="en-AU" dirty="0"/>
                  <a:t>Compatibility of z-value indices</a:t>
                </a:r>
              </a:p>
              <a:p>
                <a:pPr lvl="1"/>
                <a:r>
                  <a:rPr lang="en-AU" dirty="0"/>
                  <a:t>Origin and orientation</a:t>
                </a:r>
              </a:p>
              <a:p>
                <a:pPr lvl="1"/>
                <a:r>
                  <a:rPr lang="en-AU" dirty="0"/>
                  <a:t>Spatial extent</a:t>
                </a:r>
              </a:p>
              <a:p>
                <a:pPr lvl="1"/>
                <a:r>
                  <a:rPr lang="en-AU" dirty="0"/>
                  <a:t>Resolution</a:t>
                </a:r>
              </a:p>
            </p:txBody>
          </p:sp>
        </mc:Choice>
        <mc:Fallback xmlns="">
          <p:sp>
            <p:nvSpPr>
              <p:cNvPr id="104937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36" t="-1023" r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376" name="Rectangle 3"/>
          <p:cNvSpPr>
            <a:spLocks noChangeArrowheads="1"/>
          </p:cNvSpPr>
          <p:nvPr/>
        </p:nvSpPr>
        <p:spPr bwMode="auto">
          <a:xfrm>
            <a:off x="6781800" y="4191000"/>
            <a:ext cx="8382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/>
              <a:t>R</a:t>
            </a:r>
          </a:p>
        </p:txBody>
      </p:sp>
      <p:grpSp>
        <p:nvGrpSpPr>
          <p:cNvPr id="168" name="Group 5"/>
          <p:cNvGrpSpPr/>
          <p:nvPr/>
        </p:nvGrpSpPr>
        <p:grpSpPr bwMode="auto">
          <a:xfrm>
            <a:off x="6019800" y="3505200"/>
            <a:ext cx="2757488" cy="2362200"/>
            <a:chOff x="1872" y="1440"/>
            <a:chExt cx="1920" cy="1920"/>
          </a:xfrm>
        </p:grpSpPr>
        <p:sp>
          <p:nvSpPr>
            <p:cNvPr id="1049377" name="Rectangle 6"/>
            <p:cNvSpPr>
              <a:spLocks noChangeArrowheads="1"/>
            </p:cNvSpPr>
            <p:nvPr/>
          </p:nvSpPr>
          <p:spPr bwMode="auto">
            <a:xfrm>
              <a:off x="331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78" name="Rectangle 7"/>
            <p:cNvSpPr>
              <a:spLocks noChangeArrowheads="1"/>
            </p:cNvSpPr>
            <p:nvPr/>
          </p:nvSpPr>
          <p:spPr bwMode="auto">
            <a:xfrm>
              <a:off x="307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79" name="Rectangle 8"/>
            <p:cNvSpPr>
              <a:spLocks noChangeArrowheads="1"/>
            </p:cNvSpPr>
            <p:nvPr/>
          </p:nvSpPr>
          <p:spPr bwMode="auto">
            <a:xfrm>
              <a:off x="235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80" name="Rectangle 9"/>
            <p:cNvSpPr>
              <a:spLocks noChangeArrowheads="1"/>
            </p:cNvSpPr>
            <p:nvPr/>
          </p:nvSpPr>
          <p:spPr bwMode="auto">
            <a:xfrm>
              <a:off x="259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81" name="Rectangle 10"/>
            <p:cNvSpPr>
              <a:spLocks noChangeArrowheads="1"/>
            </p:cNvSpPr>
            <p:nvPr/>
          </p:nvSpPr>
          <p:spPr bwMode="auto">
            <a:xfrm>
              <a:off x="235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82" name="Rectangle 11"/>
            <p:cNvSpPr>
              <a:spLocks noChangeArrowheads="1"/>
            </p:cNvSpPr>
            <p:nvPr/>
          </p:nvSpPr>
          <p:spPr bwMode="auto">
            <a:xfrm>
              <a:off x="259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83" name="Rectangle 12"/>
            <p:cNvSpPr>
              <a:spLocks noChangeArrowheads="1"/>
            </p:cNvSpPr>
            <p:nvPr/>
          </p:nvSpPr>
          <p:spPr bwMode="auto">
            <a:xfrm>
              <a:off x="187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84" name="Rectangle 13"/>
            <p:cNvSpPr>
              <a:spLocks noChangeArrowheads="1"/>
            </p:cNvSpPr>
            <p:nvPr/>
          </p:nvSpPr>
          <p:spPr bwMode="auto">
            <a:xfrm>
              <a:off x="211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85" name="Rectangle 14"/>
            <p:cNvSpPr>
              <a:spLocks noChangeArrowheads="1"/>
            </p:cNvSpPr>
            <p:nvPr/>
          </p:nvSpPr>
          <p:spPr bwMode="auto">
            <a:xfrm>
              <a:off x="187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86" name="Rectangle 15"/>
            <p:cNvSpPr>
              <a:spLocks noChangeArrowheads="1"/>
            </p:cNvSpPr>
            <p:nvPr/>
          </p:nvSpPr>
          <p:spPr bwMode="auto">
            <a:xfrm>
              <a:off x="211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87" name="Rectangle 16"/>
            <p:cNvSpPr>
              <a:spLocks noChangeArrowheads="1"/>
            </p:cNvSpPr>
            <p:nvPr/>
          </p:nvSpPr>
          <p:spPr bwMode="auto">
            <a:xfrm>
              <a:off x="235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88" name="Rectangle 17"/>
            <p:cNvSpPr>
              <a:spLocks noChangeArrowheads="1"/>
            </p:cNvSpPr>
            <p:nvPr/>
          </p:nvSpPr>
          <p:spPr bwMode="auto">
            <a:xfrm>
              <a:off x="259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89" name="Rectangle 18"/>
            <p:cNvSpPr>
              <a:spLocks noChangeArrowheads="1"/>
            </p:cNvSpPr>
            <p:nvPr/>
          </p:nvSpPr>
          <p:spPr bwMode="auto">
            <a:xfrm>
              <a:off x="235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90" name="Rectangle 19"/>
            <p:cNvSpPr>
              <a:spLocks noChangeArrowheads="1"/>
            </p:cNvSpPr>
            <p:nvPr/>
          </p:nvSpPr>
          <p:spPr bwMode="auto">
            <a:xfrm>
              <a:off x="259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91" name="Rectangle 20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92" name="Rectangle 21"/>
            <p:cNvSpPr>
              <a:spLocks noChangeArrowheads="1"/>
            </p:cNvSpPr>
            <p:nvPr/>
          </p:nvSpPr>
          <p:spPr bwMode="auto">
            <a:xfrm>
              <a:off x="211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93" name="Rectangle 22"/>
            <p:cNvSpPr>
              <a:spLocks noChangeArrowheads="1"/>
            </p:cNvSpPr>
            <p:nvPr/>
          </p:nvSpPr>
          <p:spPr bwMode="auto">
            <a:xfrm>
              <a:off x="187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94" name="Rectangle 23"/>
            <p:cNvSpPr>
              <a:spLocks noChangeArrowheads="1"/>
            </p:cNvSpPr>
            <p:nvPr/>
          </p:nvSpPr>
          <p:spPr bwMode="auto">
            <a:xfrm>
              <a:off x="211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95" name="Rectangle 24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96" name="Rectangle 25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97" name="Rectangle 26"/>
            <p:cNvSpPr>
              <a:spLocks noChangeArrowheads="1"/>
            </p:cNvSpPr>
            <p:nvPr/>
          </p:nvSpPr>
          <p:spPr bwMode="auto">
            <a:xfrm>
              <a:off x="235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98" name="Rectangle 27"/>
            <p:cNvSpPr>
              <a:spLocks noChangeArrowheads="1"/>
            </p:cNvSpPr>
            <p:nvPr/>
          </p:nvSpPr>
          <p:spPr bwMode="auto">
            <a:xfrm>
              <a:off x="259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399" name="Rectangle 28"/>
            <p:cNvSpPr>
              <a:spLocks noChangeArrowheads="1"/>
            </p:cNvSpPr>
            <p:nvPr/>
          </p:nvSpPr>
          <p:spPr bwMode="auto">
            <a:xfrm>
              <a:off x="187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00" name="Rectangle 29"/>
            <p:cNvSpPr>
              <a:spLocks noChangeArrowheads="1"/>
            </p:cNvSpPr>
            <p:nvPr/>
          </p:nvSpPr>
          <p:spPr bwMode="auto">
            <a:xfrm>
              <a:off x="211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01" name="Rectangle 30"/>
            <p:cNvSpPr>
              <a:spLocks noChangeArrowheads="1"/>
            </p:cNvSpPr>
            <p:nvPr/>
          </p:nvSpPr>
          <p:spPr bwMode="auto">
            <a:xfrm>
              <a:off x="187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02" name="Rectangle 31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03" name="Rectangle 32"/>
            <p:cNvSpPr>
              <a:spLocks noChangeArrowheads="1"/>
            </p:cNvSpPr>
            <p:nvPr/>
          </p:nvSpPr>
          <p:spPr bwMode="auto">
            <a:xfrm>
              <a:off x="235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04" name="Rectangle 33"/>
            <p:cNvSpPr>
              <a:spLocks noChangeArrowheads="1"/>
            </p:cNvSpPr>
            <p:nvPr/>
          </p:nvSpPr>
          <p:spPr bwMode="auto">
            <a:xfrm>
              <a:off x="259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05" name="Rectangle 34"/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06" name="Rectangle 35"/>
            <p:cNvSpPr>
              <a:spLocks noChangeArrowheads="1"/>
            </p:cNvSpPr>
            <p:nvPr/>
          </p:nvSpPr>
          <p:spPr bwMode="auto">
            <a:xfrm>
              <a:off x="259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07" name="Rectangle 36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08" name="Rectangle 37"/>
            <p:cNvSpPr>
              <a:spLocks noChangeArrowheads="1"/>
            </p:cNvSpPr>
            <p:nvPr/>
          </p:nvSpPr>
          <p:spPr bwMode="auto">
            <a:xfrm>
              <a:off x="211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09" name="Rectangle 38"/>
            <p:cNvSpPr>
              <a:spLocks noChangeArrowheads="1"/>
            </p:cNvSpPr>
            <p:nvPr/>
          </p:nvSpPr>
          <p:spPr bwMode="auto">
            <a:xfrm>
              <a:off x="187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10" name="Rectangle 39"/>
            <p:cNvSpPr>
              <a:spLocks noChangeArrowheads="1"/>
            </p:cNvSpPr>
            <p:nvPr/>
          </p:nvSpPr>
          <p:spPr bwMode="auto">
            <a:xfrm>
              <a:off x="211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11" name="Rectangle 40"/>
            <p:cNvSpPr>
              <a:spLocks noChangeArrowheads="1"/>
            </p:cNvSpPr>
            <p:nvPr/>
          </p:nvSpPr>
          <p:spPr bwMode="auto">
            <a:xfrm>
              <a:off x="355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12" name="Rectangle 41"/>
            <p:cNvSpPr>
              <a:spLocks noChangeArrowheads="1"/>
            </p:cNvSpPr>
            <p:nvPr/>
          </p:nvSpPr>
          <p:spPr bwMode="auto">
            <a:xfrm>
              <a:off x="331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13" name="Rectangle 42"/>
            <p:cNvSpPr>
              <a:spLocks noChangeArrowheads="1"/>
            </p:cNvSpPr>
            <p:nvPr/>
          </p:nvSpPr>
          <p:spPr bwMode="auto">
            <a:xfrm>
              <a:off x="355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14" name="Rectangle 43"/>
            <p:cNvSpPr>
              <a:spLocks noChangeArrowheads="1"/>
            </p:cNvSpPr>
            <p:nvPr/>
          </p:nvSpPr>
          <p:spPr bwMode="auto">
            <a:xfrm>
              <a:off x="283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15" name="Rectangle 44"/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16" name="Rectangle 45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17" name="Rectangle 46"/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18" name="Rectangle 47"/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19" name="Rectangle 48"/>
            <p:cNvSpPr>
              <a:spLocks noChangeArrowheads="1"/>
            </p:cNvSpPr>
            <p:nvPr/>
          </p:nvSpPr>
          <p:spPr bwMode="auto">
            <a:xfrm>
              <a:off x="331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20" name="Rectangle 49"/>
            <p:cNvSpPr>
              <a:spLocks noChangeArrowheads="1"/>
            </p:cNvSpPr>
            <p:nvPr/>
          </p:nvSpPr>
          <p:spPr bwMode="auto">
            <a:xfrm>
              <a:off x="355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21" name="Rectangle 50"/>
            <p:cNvSpPr>
              <a:spLocks noChangeArrowheads="1"/>
            </p:cNvSpPr>
            <p:nvPr/>
          </p:nvSpPr>
          <p:spPr bwMode="auto">
            <a:xfrm>
              <a:off x="283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22" name="Rectangle 51"/>
            <p:cNvSpPr>
              <a:spLocks noChangeArrowheads="1"/>
            </p:cNvSpPr>
            <p:nvPr/>
          </p:nvSpPr>
          <p:spPr bwMode="auto">
            <a:xfrm>
              <a:off x="307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23" name="Rectangle 52"/>
            <p:cNvSpPr>
              <a:spLocks noChangeArrowheads="1"/>
            </p:cNvSpPr>
            <p:nvPr/>
          </p:nvSpPr>
          <p:spPr bwMode="auto">
            <a:xfrm>
              <a:off x="283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24" name="Rectangle 53"/>
            <p:cNvSpPr>
              <a:spLocks noChangeArrowheads="1"/>
            </p:cNvSpPr>
            <p:nvPr/>
          </p:nvSpPr>
          <p:spPr bwMode="auto">
            <a:xfrm>
              <a:off x="307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25" name="Rectangle 54"/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26" name="Rectangle 55"/>
            <p:cNvSpPr>
              <a:spLocks noChangeArrowheads="1"/>
            </p:cNvSpPr>
            <p:nvPr/>
          </p:nvSpPr>
          <p:spPr bwMode="auto">
            <a:xfrm>
              <a:off x="355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27" name="Rectangle 56"/>
            <p:cNvSpPr>
              <a:spLocks noChangeArrowheads="1"/>
            </p:cNvSpPr>
            <p:nvPr/>
          </p:nvSpPr>
          <p:spPr bwMode="auto">
            <a:xfrm>
              <a:off x="331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28" name="Rectangle 57"/>
            <p:cNvSpPr>
              <a:spLocks noChangeArrowheads="1"/>
            </p:cNvSpPr>
            <p:nvPr/>
          </p:nvSpPr>
          <p:spPr bwMode="auto">
            <a:xfrm>
              <a:off x="355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29" name="Rectangle 58"/>
            <p:cNvSpPr>
              <a:spLocks noChangeArrowheads="1"/>
            </p:cNvSpPr>
            <p:nvPr/>
          </p:nvSpPr>
          <p:spPr bwMode="auto">
            <a:xfrm>
              <a:off x="283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30" name="Rectangle 59"/>
            <p:cNvSpPr>
              <a:spLocks noChangeArrowheads="1"/>
            </p:cNvSpPr>
            <p:nvPr/>
          </p:nvSpPr>
          <p:spPr bwMode="auto">
            <a:xfrm>
              <a:off x="307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31" name="Rectangle 60"/>
            <p:cNvSpPr>
              <a:spLocks noChangeArrowheads="1"/>
            </p:cNvSpPr>
            <p:nvPr/>
          </p:nvSpPr>
          <p:spPr bwMode="auto">
            <a:xfrm>
              <a:off x="283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32" name="Rectangle 61"/>
            <p:cNvSpPr>
              <a:spLocks noChangeArrowheads="1"/>
            </p:cNvSpPr>
            <p:nvPr/>
          </p:nvSpPr>
          <p:spPr bwMode="auto">
            <a:xfrm>
              <a:off x="307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33" name="Rectangle 62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34" name="Rectangle 63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35" name="Rectangle 64"/>
            <p:cNvSpPr>
              <a:spLocks noChangeArrowheads="1"/>
            </p:cNvSpPr>
            <p:nvPr/>
          </p:nvSpPr>
          <p:spPr bwMode="auto">
            <a:xfrm>
              <a:off x="331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36" name="Rectangle 65"/>
            <p:cNvSpPr>
              <a:spLocks noChangeArrowheads="1"/>
            </p:cNvSpPr>
            <p:nvPr/>
          </p:nvSpPr>
          <p:spPr bwMode="auto">
            <a:xfrm>
              <a:off x="355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37" name="Rectangle 66"/>
            <p:cNvSpPr>
              <a:spLocks noChangeArrowheads="1"/>
            </p:cNvSpPr>
            <p:nvPr/>
          </p:nvSpPr>
          <p:spPr bwMode="auto">
            <a:xfrm>
              <a:off x="283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38" name="Rectangle 67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39" name="Rectangle 68"/>
            <p:cNvSpPr>
              <a:spLocks noChangeArrowheads="1"/>
            </p:cNvSpPr>
            <p:nvPr/>
          </p:nvSpPr>
          <p:spPr bwMode="auto">
            <a:xfrm>
              <a:off x="283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40" name="Rectangle 69"/>
            <p:cNvSpPr>
              <a:spLocks noChangeArrowheads="1"/>
            </p:cNvSpPr>
            <p:nvPr/>
          </p:nvSpPr>
          <p:spPr bwMode="auto">
            <a:xfrm>
              <a:off x="307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</p:grpSp>
      <p:sp>
        <p:nvSpPr>
          <p:cNvPr id="1049441" name="Oval 70"/>
          <p:cNvSpPr>
            <a:spLocks noChangeArrowheads="1"/>
          </p:cNvSpPr>
          <p:nvPr/>
        </p:nvSpPr>
        <p:spPr bwMode="auto">
          <a:xfrm>
            <a:off x="6553200" y="5105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442" name="Text Box 71"/>
          <p:cNvSpPr txBox="1">
            <a:spLocks noChangeArrowheads="1"/>
          </p:cNvSpPr>
          <p:nvPr/>
        </p:nvSpPr>
        <p:spPr bwMode="auto">
          <a:xfrm>
            <a:off x="6324600" y="48768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</a:t>
            </a:r>
            <a:endParaRPr lang="en-US" sz="2400"/>
          </a:p>
        </p:txBody>
      </p:sp>
      <p:sp>
        <p:nvSpPr>
          <p:cNvPr id="10494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59"/>
    </mc:Choice>
    <mc:Fallback xmlns="">
      <p:transition spd="slow" advTm="6885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Data Access Methods</a:t>
            </a:r>
          </a:p>
        </p:txBody>
      </p:sp>
      <p:sp>
        <p:nvSpPr>
          <p:cNvPr id="104944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75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One dimensional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Hashing and B-Trees</a:t>
            </a:r>
          </a:p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Data</a:t>
            </a:r>
          </a:p>
          <a:p>
            <a:pPr lvl="1"/>
            <a:r>
              <a:rPr lang="en-AU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Tree, Segment Tree </a:t>
            </a:r>
            <a:endParaRPr lang="en-AU" sz="20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Point data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Hashing: GRID and EXCELL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Hierarchical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Quadtree</a:t>
            </a: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: point and region </a:t>
            </a:r>
            <a:r>
              <a:rPr lang="en-A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quadtrees</a:t>
            </a:r>
            <a:endParaRPr lang="en-AU" sz="20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kd</a:t>
            </a: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-Tree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Z-values and B-tree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rgbClr val="FF9900"/>
                </a:solidFill>
                <a:ea typeface="+mn-ea"/>
                <a:cs typeface="+mn-cs"/>
              </a:rPr>
              <a:t>Polygon data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rgbClr val="FF9900"/>
                </a:solidFill>
                <a:ea typeface="+mn-ea"/>
              </a:rPr>
              <a:t>Transformation: End point mapping and Z-values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rgbClr val="FF9900"/>
                </a:solidFill>
                <a:ea typeface="+mn-ea"/>
              </a:rPr>
              <a:t>Overlapping: R-tree and R*-tree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rgbClr val="FF9900"/>
                </a:solidFill>
                <a:ea typeface="+mn-ea"/>
              </a:rPr>
              <a:t>Clipping: R</a:t>
            </a:r>
            <a:r>
              <a:rPr lang="en-AU" sz="2000" baseline="30000" dirty="0">
                <a:solidFill>
                  <a:srgbClr val="FF9900"/>
                </a:solidFill>
                <a:ea typeface="+mn-ea"/>
              </a:rPr>
              <a:t>+</a:t>
            </a:r>
            <a:r>
              <a:rPr lang="en-AU" sz="2000" dirty="0">
                <a:solidFill>
                  <a:srgbClr val="FF9900"/>
                </a:solidFill>
                <a:ea typeface="+mn-ea"/>
              </a:rPr>
              <a:t>-tree</a:t>
            </a:r>
          </a:p>
        </p:txBody>
      </p:sp>
      <p:sp>
        <p:nvSpPr>
          <p:cNvPr id="10494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1"/>
    </mc:Choice>
    <mc:Fallback xmlns="">
      <p:transition spd="slow" advTm="1349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7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AU">
                <a:ea typeface="+mj-ea"/>
                <a:cs typeface="+mj-cs"/>
              </a:rPr>
              <a:t>Indexing Objects with Spatial Extent</a:t>
            </a:r>
          </a:p>
        </p:txBody>
      </p:sp>
      <p:sp>
        <p:nvSpPr>
          <p:cNvPr id="10494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Rectangles more difficult than points as they do not fall into a single cell of a bucket partition.</a:t>
            </a:r>
          </a:p>
          <a:p>
            <a:r>
              <a:rPr lang="en-AU" dirty="0"/>
              <a:t>Three strategies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Transformation: End point mapping and Z-values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Overlapping: R-tree and R*-tree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Clipping: R</a:t>
            </a:r>
            <a:r>
              <a:rPr lang="en-AU" baseline="30000" dirty="0">
                <a:solidFill>
                  <a:schemeClr val="tx1"/>
                </a:solidFill>
              </a:rPr>
              <a:t>+</a:t>
            </a:r>
            <a:r>
              <a:rPr lang="en-AU" dirty="0">
                <a:solidFill>
                  <a:schemeClr val="tx1"/>
                </a:solidFill>
              </a:rPr>
              <a:t>-tree</a:t>
            </a:r>
          </a:p>
        </p:txBody>
      </p:sp>
      <p:sp>
        <p:nvSpPr>
          <p:cNvPr id="1049449" name="Freeform 3"/>
          <p:cNvSpPr/>
          <p:nvPr/>
        </p:nvSpPr>
        <p:spPr bwMode="auto">
          <a:xfrm rot="-2618371">
            <a:off x="5380856" y="4846882"/>
            <a:ext cx="1069975" cy="727075"/>
          </a:xfrm>
          <a:custGeom>
            <a:avLst/>
            <a:gdLst>
              <a:gd name="T0" fmla="*/ 12 w 674"/>
              <a:gd name="T1" fmla="*/ 214 h 458"/>
              <a:gd name="T2" fmla="*/ 84 w 674"/>
              <a:gd name="T3" fmla="*/ 414 h 458"/>
              <a:gd name="T4" fmla="*/ 166 w 674"/>
              <a:gd name="T5" fmla="*/ 423 h 458"/>
              <a:gd name="T6" fmla="*/ 184 w 674"/>
              <a:gd name="T7" fmla="*/ 396 h 458"/>
              <a:gd name="T8" fmla="*/ 275 w 674"/>
              <a:gd name="T9" fmla="*/ 377 h 458"/>
              <a:gd name="T10" fmla="*/ 293 w 674"/>
              <a:gd name="T11" fmla="*/ 350 h 458"/>
              <a:gd name="T12" fmla="*/ 302 w 674"/>
              <a:gd name="T13" fmla="*/ 242 h 458"/>
              <a:gd name="T14" fmla="*/ 383 w 674"/>
              <a:gd name="T15" fmla="*/ 233 h 458"/>
              <a:gd name="T16" fmla="*/ 438 w 674"/>
              <a:gd name="T17" fmla="*/ 377 h 458"/>
              <a:gd name="T18" fmla="*/ 537 w 674"/>
              <a:gd name="T19" fmla="*/ 359 h 458"/>
              <a:gd name="T20" fmla="*/ 546 w 674"/>
              <a:gd name="T21" fmla="*/ 323 h 458"/>
              <a:gd name="T22" fmla="*/ 619 w 674"/>
              <a:gd name="T23" fmla="*/ 214 h 458"/>
              <a:gd name="T24" fmla="*/ 546 w 674"/>
              <a:gd name="T25" fmla="*/ 6 h 458"/>
              <a:gd name="T26" fmla="*/ 510 w 674"/>
              <a:gd name="T27" fmla="*/ 15 h 458"/>
              <a:gd name="T28" fmla="*/ 275 w 674"/>
              <a:gd name="T29" fmla="*/ 51 h 458"/>
              <a:gd name="T30" fmla="*/ 112 w 674"/>
              <a:gd name="T31" fmla="*/ 70 h 458"/>
              <a:gd name="T32" fmla="*/ 57 w 674"/>
              <a:gd name="T33" fmla="*/ 60 h 458"/>
              <a:gd name="T34" fmla="*/ 30 w 674"/>
              <a:gd name="T35" fmla="*/ 42 h 458"/>
              <a:gd name="T36" fmla="*/ 12 w 674"/>
              <a:gd name="T37" fmla="*/ 214 h 4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74"/>
              <a:gd name="T58" fmla="*/ 0 h 458"/>
              <a:gd name="T59" fmla="*/ 674 w 674"/>
              <a:gd name="T60" fmla="*/ 458 h 45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74" h="458">
                <a:moveTo>
                  <a:pt x="12" y="214"/>
                </a:moveTo>
                <a:cubicBezTo>
                  <a:pt x="19" y="300"/>
                  <a:pt x="9" y="364"/>
                  <a:pt x="84" y="414"/>
                </a:cubicBezTo>
                <a:cubicBezTo>
                  <a:pt x="111" y="452"/>
                  <a:pt x="102" y="458"/>
                  <a:pt x="166" y="423"/>
                </a:cubicBezTo>
                <a:cubicBezTo>
                  <a:pt x="175" y="418"/>
                  <a:pt x="175" y="402"/>
                  <a:pt x="184" y="396"/>
                </a:cubicBezTo>
                <a:cubicBezTo>
                  <a:pt x="196" y="388"/>
                  <a:pt x="271" y="378"/>
                  <a:pt x="275" y="377"/>
                </a:cubicBezTo>
                <a:cubicBezTo>
                  <a:pt x="281" y="368"/>
                  <a:pt x="291" y="361"/>
                  <a:pt x="293" y="350"/>
                </a:cubicBezTo>
                <a:cubicBezTo>
                  <a:pt x="300" y="315"/>
                  <a:pt x="280" y="271"/>
                  <a:pt x="302" y="242"/>
                </a:cubicBezTo>
                <a:cubicBezTo>
                  <a:pt x="319" y="220"/>
                  <a:pt x="356" y="236"/>
                  <a:pt x="383" y="233"/>
                </a:cubicBezTo>
                <a:cubicBezTo>
                  <a:pt x="432" y="265"/>
                  <a:pt x="424" y="322"/>
                  <a:pt x="438" y="377"/>
                </a:cubicBezTo>
                <a:cubicBezTo>
                  <a:pt x="471" y="371"/>
                  <a:pt x="507" y="374"/>
                  <a:pt x="537" y="359"/>
                </a:cubicBezTo>
                <a:cubicBezTo>
                  <a:pt x="548" y="353"/>
                  <a:pt x="542" y="335"/>
                  <a:pt x="546" y="323"/>
                </a:cubicBezTo>
                <a:cubicBezTo>
                  <a:pt x="567" y="266"/>
                  <a:pt x="569" y="240"/>
                  <a:pt x="619" y="214"/>
                </a:cubicBezTo>
                <a:cubicBezTo>
                  <a:pt x="637" y="86"/>
                  <a:pt x="674" y="79"/>
                  <a:pt x="546" y="6"/>
                </a:cubicBezTo>
                <a:cubicBezTo>
                  <a:pt x="535" y="0"/>
                  <a:pt x="522" y="12"/>
                  <a:pt x="510" y="15"/>
                </a:cubicBezTo>
                <a:cubicBezTo>
                  <a:pt x="458" y="120"/>
                  <a:pt x="371" y="19"/>
                  <a:pt x="275" y="51"/>
                </a:cubicBezTo>
                <a:cubicBezTo>
                  <a:pt x="214" y="93"/>
                  <a:pt x="202" y="78"/>
                  <a:pt x="112" y="70"/>
                </a:cubicBezTo>
                <a:cubicBezTo>
                  <a:pt x="94" y="67"/>
                  <a:pt x="75" y="66"/>
                  <a:pt x="57" y="60"/>
                </a:cubicBezTo>
                <a:cubicBezTo>
                  <a:pt x="47" y="57"/>
                  <a:pt x="38" y="35"/>
                  <a:pt x="30" y="42"/>
                </a:cubicBezTo>
                <a:cubicBezTo>
                  <a:pt x="0" y="67"/>
                  <a:pt x="12" y="214"/>
                  <a:pt x="12" y="214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1" name="Group 5"/>
          <p:cNvGrpSpPr/>
          <p:nvPr/>
        </p:nvGrpSpPr>
        <p:grpSpPr bwMode="auto">
          <a:xfrm>
            <a:off x="5076056" y="3475282"/>
            <a:ext cx="2757488" cy="2362200"/>
            <a:chOff x="1872" y="1440"/>
            <a:chExt cx="1920" cy="1920"/>
          </a:xfrm>
        </p:grpSpPr>
        <p:sp>
          <p:nvSpPr>
            <p:cNvPr id="1049450" name="Rectangle 6"/>
            <p:cNvSpPr>
              <a:spLocks noChangeArrowheads="1"/>
            </p:cNvSpPr>
            <p:nvPr/>
          </p:nvSpPr>
          <p:spPr bwMode="auto">
            <a:xfrm>
              <a:off x="331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51" name="Rectangle 7"/>
            <p:cNvSpPr>
              <a:spLocks noChangeArrowheads="1"/>
            </p:cNvSpPr>
            <p:nvPr/>
          </p:nvSpPr>
          <p:spPr bwMode="auto">
            <a:xfrm>
              <a:off x="307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52" name="Rectangle 8"/>
            <p:cNvSpPr>
              <a:spLocks noChangeArrowheads="1"/>
            </p:cNvSpPr>
            <p:nvPr/>
          </p:nvSpPr>
          <p:spPr bwMode="auto">
            <a:xfrm>
              <a:off x="235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53" name="Rectangle 9"/>
            <p:cNvSpPr>
              <a:spLocks noChangeArrowheads="1"/>
            </p:cNvSpPr>
            <p:nvPr/>
          </p:nvSpPr>
          <p:spPr bwMode="auto">
            <a:xfrm>
              <a:off x="259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54" name="Rectangle 10"/>
            <p:cNvSpPr>
              <a:spLocks noChangeArrowheads="1"/>
            </p:cNvSpPr>
            <p:nvPr/>
          </p:nvSpPr>
          <p:spPr bwMode="auto">
            <a:xfrm>
              <a:off x="235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55" name="Rectangle 11"/>
            <p:cNvSpPr>
              <a:spLocks noChangeArrowheads="1"/>
            </p:cNvSpPr>
            <p:nvPr/>
          </p:nvSpPr>
          <p:spPr bwMode="auto">
            <a:xfrm>
              <a:off x="259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56" name="Rectangle 12"/>
            <p:cNvSpPr>
              <a:spLocks noChangeArrowheads="1"/>
            </p:cNvSpPr>
            <p:nvPr/>
          </p:nvSpPr>
          <p:spPr bwMode="auto">
            <a:xfrm>
              <a:off x="187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57" name="Rectangle 13"/>
            <p:cNvSpPr>
              <a:spLocks noChangeArrowheads="1"/>
            </p:cNvSpPr>
            <p:nvPr/>
          </p:nvSpPr>
          <p:spPr bwMode="auto">
            <a:xfrm>
              <a:off x="211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58" name="Rectangle 14"/>
            <p:cNvSpPr>
              <a:spLocks noChangeArrowheads="1"/>
            </p:cNvSpPr>
            <p:nvPr/>
          </p:nvSpPr>
          <p:spPr bwMode="auto">
            <a:xfrm>
              <a:off x="187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59" name="Rectangle 15"/>
            <p:cNvSpPr>
              <a:spLocks noChangeArrowheads="1"/>
            </p:cNvSpPr>
            <p:nvPr/>
          </p:nvSpPr>
          <p:spPr bwMode="auto">
            <a:xfrm>
              <a:off x="211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60" name="Rectangle 16"/>
            <p:cNvSpPr>
              <a:spLocks noChangeArrowheads="1"/>
            </p:cNvSpPr>
            <p:nvPr/>
          </p:nvSpPr>
          <p:spPr bwMode="auto">
            <a:xfrm>
              <a:off x="235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61" name="Rectangle 17"/>
            <p:cNvSpPr>
              <a:spLocks noChangeArrowheads="1"/>
            </p:cNvSpPr>
            <p:nvPr/>
          </p:nvSpPr>
          <p:spPr bwMode="auto">
            <a:xfrm>
              <a:off x="259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62" name="Rectangle 18"/>
            <p:cNvSpPr>
              <a:spLocks noChangeArrowheads="1"/>
            </p:cNvSpPr>
            <p:nvPr/>
          </p:nvSpPr>
          <p:spPr bwMode="auto">
            <a:xfrm>
              <a:off x="235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63" name="Rectangle 19"/>
            <p:cNvSpPr>
              <a:spLocks noChangeArrowheads="1"/>
            </p:cNvSpPr>
            <p:nvPr/>
          </p:nvSpPr>
          <p:spPr bwMode="auto">
            <a:xfrm>
              <a:off x="259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64" name="Rectangle 20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65" name="Rectangle 21"/>
            <p:cNvSpPr>
              <a:spLocks noChangeArrowheads="1"/>
            </p:cNvSpPr>
            <p:nvPr/>
          </p:nvSpPr>
          <p:spPr bwMode="auto">
            <a:xfrm>
              <a:off x="211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66" name="Rectangle 22"/>
            <p:cNvSpPr>
              <a:spLocks noChangeArrowheads="1"/>
            </p:cNvSpPr>
            <p:nvPr/>
          </p:nvSpPr>
          <p:spPr bwMode="auto">
            <a:xfrm>
              <a:off x="187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67" name="Rectangle 23"/>
            <p:cNvSpPr>
              <a:spLocks noChangeArrowheads="1"/>
            </p:cNvSpPr>
            <p:nvPr/>
          </p:nvSpPr>
          <p:spPr bwMode="auto">
            <a:xfrm>
              <a:off x="211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68" name="Rectangle 24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69" name="Rectangle 25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70" name="Rectangle 26"/>
            <p:cNvSpPr>
              <a:spLocks noChangeArrowheads="1"/>
            </p:cNvSpPr>
            <p:nvPr/>
          </p:nvSpPr>
          <p:spPr bwMode="auto">
            <a:xfrm>
              <a:off x="235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71" name="Rectangle 27"/>
            <p:cNvSpPr>
              <a:spLocks noChangeArrowheads="1"/>
            </p:cNvSpPr>
            <p:nvPr/>
          </p:nvSpPr>
          <p:spPr bwMode="auto">
            <a:xfrm>
              <a:off x="259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72" name="Rectangle 28"/>
            <p:cNvSpPr>
              <a:spLocks noChangeArrowheads="1"/>
            </p:cNvSpPr>
            <p:nvPr/>
          </p:nvSpPr>
          <p:spPr bwMode="auto">
            <a:xfrm>
              <a:off x="187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73" name="Rectangle 29"/>
            <p:cNvSpPr>
              <a:spLocks noChangeArrowheads="1"/>
            </p:cNvSpPr>
            <p:nvPr/>
          </p:nvSpPr>
          <p:spPr bwMode="auto">
            <a:xfrm>
              <a:off x="211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74" name="Rectangle 30"/>
            <p:cNvSpPr>
              <a:spLocks noChangeArrowheads="1"/>
            </p:cNvSpPr>
            <p:nvPr/>
          </p:nvSpPr>
          <p:spPr bwMode="auto">
            <a:xfrm>
              <a:off x="187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75" name="Rectangle 31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76" name="Rectangle 32"/>
            <p:cNvSpPr>
              <a:spLocks noChangeArrowheads="1"/>
            </p:cNvSpPr>
            <p:nvPr/>
          </p:nvSpPr>
          <p:spPr bwMode="auto">
            <a:xfrm>
              <a:off x="235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77" name="Rectangle 33"/>
            <p:cNvSpPr>
              <a:spLocks noChangeArrowheads="1"/>
            </p:cNvSpPr>
            <p:nvPr/>
          </p:nvSpPr>
          <p:spPr bwMode="auto">
            <a:xfrm>
              <a:off x="259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78" name="Rectangle 34"/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79" name="Rectangle 35"/>
            <p:cNvSpPr>
              <a:spLocks noChangeArrowheads="1"/>
            </p:cNvSpPr>
            <p:nvPr/>
          </p:nvSpPr>
          <p:spPr bwMode="auto">
            <a:xfrm>
              <a:off x="259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80" name="Rectangle 36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81" name="Rectangle 37"/>
            <p:cNvSpPr>
              <a:spLocks noChangeArrowheads="1"/>
            </p:cNvSpPr>
            <p:nvPr/>
          </p:nvSpPr>
          <p:spPr bwMode="auto">
            <a:xfrm>
              <a:off x="211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82" name="Rectangle 38"/>
            <p:cNvSpPr>
              <a:spLocks noChangeArrowheads="1"/>
            </p:cNvSpPr>
            <p:nvPr/>
          </p:nvSpPr>
          <p:spPr bwMode="auto">
            <a:xfrm>
              <a:off x="187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83" name="Rectangle 39"/>
            <p:cNvSpPr>
              <a:spLocks noChangeArrowheads="1"/>
            </p:cNvSpPr>
            <p:nvPr/>
          </p:nvSpPr>
          <p:spPr bwMode="auto">
            <a:xfrm>
              <a:off x="211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84" name="Rectangle 40"/>
            <p:cNvSpPr>
              <a:spLocks noChangeArrowheads="1"/>
            </p:cNvSpPr>
            <p:nvPr/>
          </p:nvSpPr>
          <p:spPr bwMode="auto">
            <a:xfrm>
              <a:off x="355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85" name="Rectangle 41"/>
            <p:cNvSpPr>
              <a:spLocks noChangeArrowheads="1"/>
            </p:cNvSpPr>
            <p:nvPr/>
          </p:nvSpPr>
          <p:spPr bwMode="auto">
            <a:xfrm>
              <a:off x="331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86" name="Rectangle 42"/>
            <p:cNvSpPr>
              <a:spLocks noChangeArrowheads="1"/>
            </p:cNvSpPr>
            <p:nvPr/>
          </p:nvSpPr>
          <p:spPr bwMode="auto">
            <a:xfrm>
              <a:off x="355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87" name="Rectangle 43"/>
            <p:cNvSpPr>
              <a:spLocks noChangeArrowheads="1"/>
            </p:cNvSpPr>
            <p:nvPr/>
          </p:nvSpPr>
          <p:spPr bwMode="auto">
            <a:xfrm>
              <a:off x="283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88" name="Rectangle 44"/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89" name="Rectangle 45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90" name="Rectangle 46"/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91" name="Rectangle 47"/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92" name="Rectangle 48"/>
            <p:cNvSpPr>
              <a:spLocks noChangeArrowheads="1"/>
            </p:cNvSpPr>
            <p:nvPr/>
          </p:nvSpPr>
          <p:spPr bwMode="auto">
            <a:xfrm>
              <a:off x="331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93" name="Rectangle 49"/>
            <p:cNvSpPr>
              <a:spLocks noChangeArrowheads="1"/>
            </p:cNvSpPr>
            <p:nvPr/>
          </p:nvSpPr>
          <p:spPr bwMode="auto">
            <a:xfrm>
              <a:off x="355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94" name="Rectangle 50"/>
            <p:cNvSpPr>
              <a:spLocks noChangeArrowheads="1"/>
            </p:cNvSpPr>
            <p:nvPr/>
          </p:nvSpPr>
          <p:spPr bwMode="auto">
            <a:xfrm>
              <a:off x="283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95" name="Rectangle 51"/>
            <p:cNvSpPr>
              <a:spLocks noChangeArrowheads="1"/>
            </p:cNvSpPr>
            <p:nvPr/>
          </p:nvSpPr>
          <p:spPr bwMode="auto">
            <a:xfrm>
              <a:off x="307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96" name="Rectangle 52"/>
            <p:cNvSpPr>
              <a:spLocks noChangeArrowheads="1"/>
            </p:cNvSpPr>
            <p:nvPr/>
          </p:nvSpPr>
          <p:spPr bwMode="auto">
            <a:xfrm>
              <a:off x="283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97" name="Rectangle 53"/>
            <p:cNvSpPr>
              <a:spLocks noChangeArrowheads="1"/>
            </p:cNvSpPr>
            <p:nvPr/>
          </p:nvSpPr>
          <p:spPr bwMode="auto">
            <a:xfrm>
              <a:off x="307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98" name="Rectangle 54"/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499" name="Rectangle 55"/>
            <p:cNvSpPr>
              <a:spLocks noChangeArrowheads="1"/>
            </p:cNvSpPr>
            <p:nvPr/>
          </p:nvSpPr>
          <p:spPr bwMode="auto">
            <a:xfrm>
              <a:off x="355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00" name="Rectangle 56"/>
            <p:cNvSpPr>
              <a:spLocks noChangeArrowheads="1"/>
            </p:cNvSpPr>
            <p:nvPr/>
          </p:nvSpPr>
          <p:spPr bwMode="auto">
            <a:xfrm>
              <a:off x="331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01" name="Rectangle 57"/>
            <p:cNvSpPr>
              <a:spLocks noChangeArrowheads="1"/>
            </p:cNvSpPr>
            <p:nvPr/>
          </p:nvSpPr>
          <p:spPr bwMode="auto">
            <a:xfrm>
              <a:off x="355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02" name="Rectangle 58"/>
            <p:cNvSpPr>
              <a:spLocks noChangeArrowheads="1"/>
            </p:cNvSpPr>
            <p:nvPr/>
          </p:nvSpPr>
          <p:spPr bwMode="auto">
            <a:xfrm>
              <a:off x="283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03" name="Rectangle 59"/>
            <p:cNvSpPr>
              <a:spLocks noChangeArrowheads="1"/>
            </p:cNvSpPr>
            <p:nvPr/>
          </p:nvSpPr>
          <p:spPr bwMode="auto">
            <a:xfrm>
              <a:off x="307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04" name="Rectangle 60"/>
            <p:cNvSpPr>
              <a:spLocks noChangeArrowheads="1"/>
            </p:cNvSpPr>
            <p:nvPr/>
          </p:nvSpPr>
          <p:spPr bwMode="auto">
            <a:xfrm>
              <a:off x="283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05" name="Rectangle 61"/>
            <p:cNvSpPr>
              <a:spLocks noChangeArrowheads="1"/>
            </p:cNvSpPr>
            <p:nvPr/>
          </p:nvSpPr>
          <p:spPr bwMode="auto">
            <a:xfrm>
              <a:off x="307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06" name="Rectangle 62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07" name="Rectangle 63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08" name="Rectangle 64"/>
            <p:cNvSpPr>
              <a:spLocks noChangeArrowheads="1"/>
            </p:cNvSpPr>
            <p:nvPr/>
          </p:nvSpPr>
          <p:spPr bwMode="auto">
            <a:xfrm>
              <a:off x="331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09" name="Rectangle 65"/>
            <p:cNvSpPr>
              <a:spLocks noChangeArrowheads="1"/>
            </p:cNvSpPr>
            <p:nvPr/>
          </p:nvSpPr>
          <p:spPr bwMode="auto">
            <a:xfrm>
              <a:off x="355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10" name="Rectangle 66"/>
            <p:cNvSpPr>
              <a:spLocks noChangeArrowheads="1"/>
            </p:cNvSpPr>
            <p:nvPr/>
          </p:nvSpPr>
          <p:spPr bwMode="auto">
            <a:xfrm>
              <a:off x="283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11" name="Rectangle 67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12" name="Rectangle 68"/>
            <p:cNvSpPr>
              <a:spLocks noChangeArrowheads="1"/>
            </p:cNvSpPr>
            <p:nvPr/>
          </p:nvSpPr>
          <p:spPr bwMode="auto">
            <a:xfrm>
              <a:off x="283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513" name="Rectangle 69"/>
            <p:cNvSpPr>
              <a:spLocks noChangeArrowheads="1"/>
            </p:cNvSpPr>
            <p:nvPr/>
          </p:nvSpPr>
          <p:spPr bwMode="auto">
            <a:xfrm>
              <a:off x="307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</p:grpSp>
      <p:sp>
        <p:nvSpPr>
          <p:cNvPr id="10495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82"/>
    </mc:Choice>
    <mc:Fallback xmlns="">
      <p:transition spd="slow" advTm="8598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</a:pPr>
            <a:r>
              <a:rPr lang="en-AU">
                <a:ea typeface="+mj-ea"/>
                <a:cs typeface="+mj-cs"/>
              </a:rPr>
              <a:t>Transformation: High Dimensional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51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4" y="1295400"/>
                <a:ext cx="8147051" cy="4953000"/>
              </a:xfrm>
            </p:spPr>
            <p:txBody>
              <a:bodyPr/>
              <a:lstStyle/>
              <a:p>
                <a:r>
                  <a:rPr lang="en-AU" dirty="0"/>
                  <a:t>Motivation</a:t>
                </a:r>
              </a:p>
              <a:p>
                <a:pPr lvl="1"/>
                <a:r>
                  <a:rPr lang="en-AU" dirty="0"/>
                  <a:t>Points are easy to manage</a:t>
                </a:r>
              </a:p>
              <a:p>
                <a:r>
                  <a:rPr lang="en-AU" dirty="0"/>
                  <a:t>Basic Ideas</a:t>
                </a:r>
              </a:p>
              <a:p>
                <a:pPr lvl="1"/>
                <a:r>
                  <a:rPr lang="en-AU" dirty="0"/>
                  <a:t>A rectangle in 2-D space can be mapped to a point in 4-D space</a:t>
                </a:r>
              </a:p>
              <a:p>
                <a:pPr lvl="1"/>
                <a:r>
                  <a:rPr lang="en-AU" dirty="0"/>
                  <a:t>Using point access methods</a:t>
                </a:r>
              </a:p>
              <a:p>
                <a:r>
                  <a:rPr lang="en-AU" dirty="0"/>
                  <a:t>Two methods</a:t>
                </a:r>
              </a:p>
              <a:p>
                <a:pPr lvl="1"/>
                <a:r>
                  <a:rPr lang="en-AU" dirty="0"/>
                  <a:t>Endpoint mapping, or midpoint mapping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 (</m:t>
                    </m:r>
                    <m:r>
                      <a:rPr lang="en-AU" i="1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𝑥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𝑙𝑜𝑤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, </m:t>
                    </m:r>
                    <m:r>
                      <a:rPr lang="en-AU" i="1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𝑥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  <a:sym typeface="Symbol" pitchFamily="-106" charset="2"/>
                      </a:rPr>
                      <m:t>h𝑖𝑔h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, </m:t>
                    </m:r>
                    <m:r>
                      <a:rPr lang="en-AU" i="1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𝑦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𝑙𝑜𝑤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, </m:t>
                    </m:r>
                    <m:r>
                      <a:rPr lang="en-AU" i="1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𝑦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  <a:sym typeface="Symbol" pitchFamily="-106" charset="2"/>
                      </a:rPr>
                      <m:t>h𝑖𝑔h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)</m:t>
                    </m:r>
                  </m:oMath>
                </a14:m>
                <a:endParaRPr lang="en-AU" dirty="0"/>
              </a:p>
              <a:p>
                <a:pPr lvl="2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),(</m:t>
                    </m:r>
                    <m:r>
                      <a:rPr lang="en-AU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 (</m:t>
                    </m:r>
                    <m:r>
                      <a:rPr lang="en-AU" i="1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𝑥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𝑐𝑒𝑛𝑡𝑒𝑟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, </m:t>
                    </m:r>
                    <m:r>
                      <a:rPr lang="en-AU" i="1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𝑥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𝑒𝑥𝑡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, </m:t>
                    </m:r>
                    <m:r>
                      <a:rPr lang="en-AU" i="1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𝑦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𝑐𝑒𝑛𝑡𝑒𝑟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, </m:t>
                    </m:r>
                    <m:r>
                      <a:rPr lang="en-AU" i="1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𝑦</m:t>
                    </m:r>
                    <m:r>
                      <a:rPr lang="en-AU" i="1" baseline="-25000" dirty="0" err="1">
                        <a:latin typeface="Cambria Math" panose="02040503050406030204" pitchFamily="18" charset="0"/>
                        <a:sym typeface="Symbol" pitchFamily="-106" charset="2"/>
                      </a:rPr>
                      <m:t>𝑒𝑥𝑡</m:t>
                    </m:r>
                    <m:r>
                      <a:rPr lang="en-AU" i="1" dirty="0">
                        <a:latin typeface="Cambria Math" panose="02040503050406030204" pitchFamily="18" charset="0"/>
                        <a:sym typeface="Symbol" pitchFamily="-106" charset="2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04951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295400"/>
                <a:ext cx="8147051" cy="4953000"/>
              </a:xfrm>
              <a:blipFill>
                <a:blip r:embed="rId5"/>
                <a:stretch>
                  <a:fillRect l="-311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5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1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20"/>
    </mc:Choice>
    <mc:Fallback xmlns="">
      <p:transition spd="slow" advTm="1333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Approximation</a:t>
            </a:r>
          </a:p>
        </p:txBody>
      </p:sp>
      <p:sp>
        <p:nvSpPr>
          <p:cNvPr id="1048618" name="Rectangle 4"/>
          <p:cNvSpPr>
            <a:spLocks noGrp="1" noChangeArrowheads="1"/>
          </p:cNvSpPr>
          <p:nvPr>
            <p:ph idx="1"/>
          </p:nvPr>
        </p:nvSpPr>
        <p:spPr>
          <a:xfrm>
            <a:off x="498474" y="1295400"/>
            <a:ext cx="7556313" cy="55626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 fundamental idea of spatial indexing is the use of approximation</a:t>
            </a:r>
          </a:p>
          <a:p>
            <a:r>
              <a:rPr lang="en-AU" dirty="0"/>
              <a:t>Continuous Approximation</a:t>
            </a:r>
          </a:p>
          <a:p>
            <a:pPr lvl="1"/>
            <a:r>
              <a:rPr lang="en-AU" dirty="0"/>
              <a:t>Object centric</a:t>
            </a:r>
          </a:p>
          <a:p>
            <a:pPr lvl="1"/>
            <a:r>
              <a:rPr lang="en-AU" dirty="0"/>
              <a:t>Example:</a:t>
            </a:r>
          </a:p>
          <a:p>
            <a:pPr lvl="2"/>
            <a:r>
              <a:rPr lang="en-AU" dirty="0"/>
              <a:t>Use of MBRs (Minimum Bounding Rectangles)</a:t>
            </a:r>
          </a:p>
          <a:p>
            <a:pPr lvl="2"/>
            <a:r>
              <a:rPr lang="en-AU" dirty="0"/>
              <a:t>R-Tree</a:t>
            </a:r>
          </a:p>
          <a:p>
            <a:r>
              <a:rPr lang="en-AU" dirty="0"/>
              <a:t>Grid Approximation</a:t>
            </a:r>
          </a:p>
          <a:p>
            <a:pPr lvl="1"/>
            <a:r>
              <a:rPr lang="en-AU" dirty="0"/>
              <a:t>Space centric </a:t>
            </a:r>
          </a:p>
          <a:p>
            <a:pPr lvl="2"/>
            <a:r>
              <a:rPr lang="en-AU" dirty="0"/>
              <a:t>Faster mapping</a:t>
            </a:r>
          </a:p>
          <a:p>
            <a:pPr lvl="2"/>
            <a:r>
              <a:rPr lang="en-AU" dirty="0"/>
              <a:t>Uniform / Non-uniform</a:t>
            </a:r>
          </a:p>
          <a:p>
            <a:pPr lvl="2"/>
            <a:r>
              <a:rPr lang="en-AU" dirty="0"/>
              <a:t>High-D? </a:t>
            </a:r>
          </a:p>
          <a:p>
            <a:pPr lvl="1"/>
            <a:r>
              <a:rPr lang="en-AU" dirty="0"/>
              <a:t>Example: </a:t>
            </a:r>
          </a:p>
          <a:p>
            <a:pPr lvl="2"/>
            <a:r>
              <a:rPr lang="en-AU" dirty="0"/>
              <a:t>Quad</a:t>
            </a:r>
            <a:r>
              <a:rPr lang="en-US" dirty="0"/>
              <a:t>t</a:t>
            </a:r>
            <a:r>
              <a:rPr lang="en-AU" dirty="0" err="1"/>
              <a:t>ree</a:t>
            </a:r>
            <a:endParaRPr lang="en-AU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86D58F-1337-BE47-86F1-ED916EDDB23B}"/>
              </a:ext>
            </a:extLst>
          </p:cNvPr>
          <p:cNvGrpSpPr/>
          <p:nvPr/>
        </p:nvGrpSpPr>
        <p:grpSpPr>
          <a:xfrm>
            <a:off x="4027372" y="4437112"/>
            <a:ext cx="2286000" cy="1828800"/>
            <a:chOff x="4027372" y="4437112"/>
            <a:chExt cx="2286000" cy="1828800"/>
          </a:xfrm>
        </p:grpSpPr>
        <p:sp>
          <p:nvSpPr>
            <p:cNvPr id="1048620" name="Freeform 5"/>
            <p:cNvSpPr/>
            <p:nvPr/>
          </p:nvSpPr>
          <p:spPr bwMode="auto">
            <a:xfrm>
              <a:off x="5040197" y="5191175"/>
              <a:ext cx="803275" cy="763587"/>
            </a:xfrm>
            <a:custGeom>
              <a:avLst/>
              <a:gdLst>
                <a:gd name="T0" fmla="*/ 14 w 488"/>
                <a:gd name="T1" fmla="*/ 360 h 481"/>
                <a:gd name="T2" fmla="*/ 57 w 488"/>
                <a:gd name="T3" fmla="*/ 103 h 481"/>
                <a:gd name="T4" fmla="*/ 74 w 488"/>
                <a:gd name="T5" fmla="*/ 0 h 481"/>
                <a:gd name="T6" fmla="*/ 305 w 488"/>
                <a:gd name="T7" fmla="*/ 120 h 481"/>
                <a:gd name="T8" fmla="*/ 280 w 488"/>
                <a:gd name="T9" fmla="*/ 266 h 481"/>
                <a:gd name="T10" fmla="*/ 288 w 488"/>
                <a:gd name="T11" fmla="*/ 292 h 481"/>
                <a:gd name="T12" fmla="*/ 477 w 488"/>
                <a:gd name="T13" fmla="*/ 317 h 481"/>
                <a:gd name="T14" fmla="*/ 477 w 488"/>
                <a:gd name="T15" fmla="*/ 403 h 481"/>
                <a:gd name="T16" fmla="*/ 468 w 488"/>
                <a:gd name="T17" fmla="*/ 446 h 481"/>
                <a:gd name="T18" fmla="*/ 400 w 488"/>
                <a:gd name="T19" fmla="*/ 454 h 481"/>
                <a:gd name="T20" fmla="*/ 314 w 488"/>
                <a:gd name="T21" fmla="*/ 446 h 481"/>
                <a:gd name="T22" fmla="*/ 245 w 488"/>
                <a:gd name="T23" fmla="*/ 420 h 481"/>
                <a:gd name="T24" fmla="*/ 14 w 488"/>
                <a:gd name="T25" fmla="*/ 360 h 4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8"/>
                <a:gd name="T40" fmla="*/ 0 h 481"/>
                <a:gd name="T41" fmla="*/ 488 w 488"/>
                <a:gd name="T42" fmla="*/ 481 h 48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8" h="481">
                  <a:moveTo>
                    <a:pt x="14" y="360"/>
                  </a:moveTo>
                  <a:cubicBezTo>
                    <a:pt x="28" y="274"/>
                    <a:pt x="43" y="189"/>
                    <a:pt x="57" y="103"/>
                  </a:cubicBezTo>
                  <a:cubicBezTo>
                    <a:pt x="63" y="69"/>
                    <a:pt x="74" y="0"/>
                    <a:pt x="74" y="0"/>
                  </a:cubicBezTo>
                  <a:cubicBezTo>
                    <a:pt x="154" y="37"/>
                    <a:pt x="227" y="81"/>
                    <a:pt x="305" y="120"/>
                  </a:cubicBezTo>
                  <a:cubicBezTo>
                    <a:pt x="299" y="170"/>
                    <a:pt x="292" y="217"/>
                    <a:pt x="280" y="266"/>
                  </a:cubicBezTo>
                  <a:cubicBezTo>
                    <a:pt x="283" y="275"/>
                    <a:pt x="282" y="286"/>
                    <a:pt x="288" y="292"/>
                  </a:cubicBezTo>
                  <a:cubicBezTo>
                    <a:pt x="305" y="309"/>
                    <a:pt x="462" y="316"/>
                    <a:pt x="477" y="317"/>
                  </a:cubicBezTo>
                  <a:cubicBezTo>
                    <a:pt x="488" y="366"/>
                    <a:pt x="488" y="344"/>
                    <a:pt x="477" y="403"/>
                  </a:cubicBezTo>
                  <a:cubicBezTo>
                    <a:pt x="474" y="417"/>
                    <a:pt x="480" y="438"/>
                    <a:pt x="468" y="446"/>
                  </a:cubicBezTo>
                  <a:cubicBezTo>
                    <a:pt x="449" y="459"/>
                    <a:pt x="423" y="451"/>
                    <a:pt x="400" y="454"/>
                  </a:cubicBezTo>
                  <a:cubicBezTo>
                    <a:pt x="371" y="451"/>
                    <a:pt x="342" y="452"/>
                    <a:pt x="314" y="446"/>
                  </a:cubicBezTo>
                  <a:cubicBezTo>
                    <a:pt x="223" y="427"/>
                    <a:pt x="336" y="429"/>
                    <a:pt x="245" y="420"/>
                  </a:cubicBezTo>
                  <a:cubicBezTo>
                    <a:pt x="0" y="396"/>
                    <a:pt x="14" y="481"/>
                    <a:pt x="14" y="36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1" name="Rectangle 6"/>
            <p:cNvSpPr>
              <a:spLocks noChangeArrowheads="1"/>
            </p:cNvSpPr>
            <p:nvPr/>
          </p:nvSpPr>
          <p:spPr bwMode="auto">
            <a:xfrm>
              <a:off x="5049722" y="5191175"/>
              <a:ext cx="788988" cy="7350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2" name="Rectangle 7"/>
            <p:cNvSpPr>
              <a:spLocks noChangeArrowheads="1"/>
            </p:cNvSpPr>
            <p:nvPr/>
          </p:nvSpPr>
          <p:spPr bwMode="auto">
            <a:xfrm>
              <a:off x="4027372" y="4437112"/>
              <a:ext cx="2286000" cy="1828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820397-3442-314E-8871-D83D63AC1043}"/>
              </a:ext>
            </a:extLst>
          </p:cNvPr>
          <p:cNvGrpSpPr/>
          <p:nvPr/>
        </p:nvGrpSpPr>
        <p:grpSpPr>
          <a:xfrm>
            <a:off x="6541972" y="4437112"/>
            <a:ext cx="2286000" cy="1828800"/>
            <a:chOff x="6541972" y="4437112"/>
            <a:chExt cx="2286000" cy="1828800"/>
          </a:xfrm>
        </p:grpSpPr>
        <p:sp>
          <p:nvSpPr>
            <p:cNvPr id="1048619" name="Freeform 2"/>
            <p:cNvSpPr/>
            <p:nvPr/>
          </p:nvSpPr>
          <p:spPr bwMode="auto">
            <a:xfrm>
              <a:off x="7380172" y="5122912"/>
              <a:ext cx="1143000" cy="914400"/>
            </a:xfrm>
            <a:custGeom>
              <a:avLst/>
              <a:gdLst>
                <a:gd name="T0" fmla="*/ 0 w 720"/>
                <a:gd name="T1" fmla="*/ 576 h 576"/>
                <a:gd name="T2" fmla="*/ 0 w 720"/>
                <a:gd name="T3" fmla="*/ 0 h 576"/>
                <a:gd name="T4" fmla="*/ 528 w 720"/>
                <a:gd name="T5" fmla="*/ 0 h 576"/>
                <a:gd name="T6" fmla="*/ 528 w 720"/>
                <a:gd name="T7" fmla="*/ 288 h 576"/>
                <a:gd name="T8" fmla="*/ 720 w 720"/>
                <a:gd name="T9" fmla="*/ 288 h 576"/>
                <a:gd name="T10" fmla="*/ 720 w 720"/>
                <a:gd name="T11" fmla="*/ 576 h 576"/>
                <a:gd name="T12" fmla="*/ 0 w 720"/>
                <a:gd name="T13" fmla="*/ 576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0"/>
                <a:gd name="T22" fmla="*/ 0 h 576"/>
                <a:gd name="T23" fmla="*/ 720 w 720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0" h="576">
                  <a:moveTo>
                    <a:pt x="0" y="576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lnTo>
                    <a:pt x="720" y="288"/>
                  </a:lnTo>
                  <a:lnTo>
                    <a:pt x="720" y="576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chemeClr val="folHlink"/>
            </a:solidFill>
            <a:ln w="12700">
              <a:noFill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3" name="Freeform 8"/>
            <p:cNvSpPr/>
            <p:nvPr/>
          </p:nvSpPr>
          <p:spPr bwMode="auto">
            <a:xfrm>
              <a:off x="7532572" y="5199112"/>
              <a:ext cx="803275" cy="763588"/>
            </a:xfrm>
            <a:custGeom>
              <a:avLst/>
              <a:gdLst>
                <a:gd name="T0" fmla="*/ 14 w 488"/>
                <a:gd name="T1" fmla="*/ 360 h 481"/>
                <a:gd name="T2" fmla="*/ 57 w 488"/>
                <a:gd name="T3" fmla="*/ 103 h 481"/>
                <a:gd name="T4" fmla="*/ 74 w 488"/>
                <a:gd name="T5" fmla="*/ 0 h 481"/>
                <a:gd name="T6" fmla="*/ 305 w 488"/>
                <a:gd name="T7" fmla="*/ 120 h 481"/>
                <a:gd name="T8" fmla="*/ 280 w 488"/>
                <a:gd name="T9" fmla="*/ 266 h 481"/>
                <a:gd name="T10" fmla="*/ 288 w 488"/>
                <a:gd name="T11" fmla="*/ 292 h 481"/>
                <a:gd name="T12" fmla="*/ 477 w 488"/>
                <a:gd name="T13" fmla="*/ 317 h 481"/>
                <a:gd name="T14" fmla="*/ 477 w 488"/>
                <a:gd name="T15" fmla="*/ 403 h 481"/>
                <a:gd name="T16" fmla="*/ 468 w 488"/>
                <a:gd name="T17" fmla="*/ 446 h 481"/>
                <a:gd name="T18" fmla="*/ 400 w 488"/>
                <a:gd name="T19" fmla="*/ 454 h 481"/>
                <a:gd name="T20" fmla="*/ 314 w 488"/>
                <a:gd name="T21" fmla="*/ 446 h 481"/>
                <a:gd name="T22" fmla="*/ 245 w 488"/>
                <a:gd name="T23" fmla="*/ 420 h 481"/>
                <a:gd name="T24" fmla="*/ 14 w 488"/>
                <a:gd name="T25" fmla="*/ 360 h 4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8"/>
                <a:gd name="T40" fmla="*/ 0 h 481"/>
                <a:gd name="T41" fmla="*/ 488 w 488"/>
                <a:gd name="T42" fmla="*/ 481 h 48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8" h="481">
                  <a:moveTo>
                    <a:pt x="14" y="360"/>
                  </a:moveTo>
                  <a:cubicBezTo>
                    <a:pt x="28" y="274"/>
                    <a:pt x="43" y="189"/>
                    <a:pt x="57" y="103"/>
                  </a:cubicBezTo>
                  <a:cubicBezTo>
                    <a:pt x="63" y="69"/>
                    <a:pt x="74" y="0"/>
                    <a:pt x="74" y="0"/>
                  </a:cubicBezTo>
                  <a:cubicBezTo>
                    <a:pt x="154" y="37"/>
                    <a:pt x="227" y="81"/>
                    <a:pt x="305" y="120"/>
                  </a:cubicBezTo>
                  <a:cubicBezTo>
                    <a:pt x="299" y="170"/>
                    <a:pt x="292" y="217"/>
                    <a:pt x="280" y="266"/>
                  </a:cubicBezTo>
                  <a:cubicBezTo>
                    <a:pt x="283" y="275"/>
                    <a:pt x="282" y="286"/>
                    <a:pt x="288" y="292"/>
                  </a:cubicBezTo>
                  <a:cubicBezTo>
                    <a:pt x="305" y="309"/>
                    <a:pt x="462" y="316"/>
                    <a:pt x="477" y="317"/>
                  </a:cubicBezTo>
                  <a:cubicBezTo>
                    <a:pt x="488" y="366"/>
                    <a:pt x="488" y="344"/>
                    <a:pt x="477" y="403"/>
                  </a:cubicBezTo>
                  <a:cubicBezTo>
                    <a:pt x="474" y="417"/>
                    <a:pt x="480" y="438"/>
                    <a:pt x="468" y="446"/>
                  </a:cubicBezTo>
                  <a:cubicBezTo>
                    <a:pt x="449" y="459"/>
                    <a:pt x="423" y="451"/>
                    <a:pt x="400" y="454"/>
                  </a:cubicBezTo>
                  <a:cubicBezTo>
                    <a:pt x="371" y="451"/>
                    <a:pt x="342" y="452"/>
                    <a:pt x="314" y="446"/>
                  </a:cubicBezTo>
                  <a:cubicBezTo>
                    <a:pt x="223" y="427"/>
                    <a:pt x="336" y="429"/>
                    <a:pt x="245" y="420"/>
                  </a:cubicBezTo>
                  <a:cubicBezTo>
                    <a:pt x="0" y="396"/>
                    <a:pt x="14" y="481"/>
                    <a:pt x="14" y="36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4" name="Line 9"/>
            <p:cNvSpPr>
              <a:spLocks noChangeShapeType="1"/>
            </p:cNvSpPr>
            <p:nvPr/>
          </p:nvSpPr>
          <p:spPr bwMode="auto">
            <a:xfrm>
              <a:off x="6541972" y="5351512"/>
              <a:ext cx="22860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5" name="Line 10"/>
            <p:cNvSpPr>
              <a:spLocks noChangeShapeType="1"/>
            </p:cNvSpPr>
            <p:nvPr/>
          </p:nvSpPr>
          <p:spPr bwMode="auto">
            <a:xfrm>
              <a:off x="7684972" y="4437112"/>
              <a:ext cx="0" cy="18288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6" name="Line 11"/>
            <p:cNvSpPr>
              <a:spLocks noChangeShapeType="1"/>
            </p:cNvSpPr>
            <p:nvPr/>
          </p:nvSpPr>
          <p:spPr bwMode="auto">
            <a:xfrm>
              <a:off x="7684972" y="5808712"/>
              <a:ext cx="11430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7" name="Line 12"/>
            <p:cNvSpPr>
              <a:spLocks noChangeShapeType="1"/>
            </p:cNvSpPr>
            <p:nvPr/>
          </p:nvSpPr>
          <p:spPr bwMode="auto">
            <a:xfrm>
              <a:off x="8218372" y="5351512"/>
              <a:ext cx="0" cy="9144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8" name="Line 13"/>
            <p:cNvSpPr>
              <a:spLocks noChangeShapeType="1"/>
            </p:cNvSpPr>
            <p:nvPr/>
          </p:nvSpPr>
          <p:spPr bwMode="auto">
            <a:xfrm>
              <a:off x="6541972" y="4894312"/>
              <a:ext cx="11430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29" name="Line 14"/>
            <p:cNvSpPr>
              <a:spLocks noChangeShapeType="1"/>
            </p:cNvSpPr>
            <p:nvPr/>
          </p:nvSpPr>
          <p:spPr bwMode="auto">
            <a:xfrm>
              <a:off x="7075372" y="4437112"/>
              <a:ext cx="0" cy="9144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0" name="Line 15"/>
            <p:cNvSpPr>
              <a:spLocks noChangeShapeType="1"/>
            </p:cNvSpPr>
            <p:nvPr/>
          </p:nvSpPr>
          <p:spPr bwMode="auto">
            <a:xfrm>
              <a:off x="7075372" y="5122912"/>
              <a:ext cx="6096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1" name="Line 16"/>
            <p:cNvSpPr>
              <a:spLocks noChangeShapeType="1"/>
            </p:cNvSpPr>
            <p:nvPr/>
          </p:nvSpPr>
          <p:spPr bwMode="auto">
            <a:xfrm>
              <a:off x="7380172" y="4894312"/>
              <a:ext cx="0" cy="4572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2" name="Line 17"/>
            <p:cNvSpPr>
              <a:spLocks noChangeShapeType="1"/>
            </p:cNvSpPr>
            <p:nvPr/>
          </p:nvSpPr>
          <p:spPr bwMode="auto">
            <a:xfrm>
              <a:off x="6541972" y="5808712"/>
              <a:ext cx="11430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3" name="Line 18"/>
            <p:cNvSpPr>
              <a:spLocks noChangeShapeType="1"/>
            </p:cNvSpPr>
            <p:nvPr/>
          </p:nvSpPr>
          <p:spPr bwMode="auto">
            <a:xfrm>
              <a:off x="7075372" y="5351512"/>
              <a:ext cx="0" cy="9144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4" name="Line 19"/>
            <p:cNvSpPr>
              <a:spLocks noChangeShapeType="1"/>
            </p:cNvSpPr>
            <p:nvPr/>
          </p:nvSpPr>
          <p:spPr bwMode="auto">
            <a:xfrm>
              <a:off x="7075372" y="6037312"/>
              <a:ext cx="6096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5" name="Line 20"/>
            <p:cNvSpPr>
              <a:spLocks noChangeShapeType="1"/>
            </p:cNvSpPr>
            <p:nvPr/>
          </p:nvSpPr>
          <p:spPr bwMode="auto">
            <a:xfrm>
              <a:off x="7075372" y="5580112"/>
              <a:ext cx="6096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6" name="Line 21"/>
            <p:cNvSpPr>
              <a:spLocks noChangeShapeType="1"/>
            </p:cNvSpPr>
            <p:nvPr/>
          </p:nvSpPr>
          <p:spPr bwMode="auto">
            <a:xfrm>
              <a:off x="7380172" y="5351512"/>
              <a:ext cx="0" cy="9144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7" name="Rectangle 22"/>
            <p:cNvSpPr>
              <a:spLocks noChangeArrowheads="1"/>
            </p:cNvSpPr>
            <p:nvPr/>
          </p:nvSpPr>
          <p:spPr bwMode="auto">
            <a:xfrm>
              <a:off x="6541972" y="4437112"/>
              <a:ext cx="2286000" cy="1828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8" name="Line 23"/>
            <p:cNvSpPr>
              <a:spLocks noChangeShapeType="1"/>
            </p:cNvSpPr>
            <p:nvPr/>
          </p:nvSpPr>
          <p:spPr bwMode="auto">
            <a:xfrm>
              <a:off x="7684972" y="4894312"/>
              <a:ext cx="11430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9" name="Line 24"/>
            <p:cNvSpPr>
              <a:spLocks noChangeShapeType="1"/>
            </p:cNvSpPr>
            <p:nvPr/>
          </p:nvSpPr>
          <p:spPr bwMode="auto">
            <a:xfrm>
              <a:off x="8218372" y="4437112"/>
              <a:ext cx="0" cy="9906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0" name="Line 25"/>
            <p:cNvSpPr>
              <a:spLocks noChangeShapeType="1"/>
            </p:cNvSpPr>
            <p:nvPr/>
          </p:nvSpPr>
          <p:spPr bwMode="auto">
            <a:xfrm>
              <a:off x="7684972" y="5580112"/>
              <a:ext cx="5334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1" name="Line 26"/>
            <p:cNvSpPr>
              <a:spLocks noChangeShapeType="1"/>
            </p:cNvSpPr>
            <p:nvPr/>
          </p:nvSpPr>
          <p:spPr bwMode="auto">
            <a:xfrm>
              <a:off x="7913572" y="4894312"/>
              <a:ext cx="0" cy="13716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2" name="Line 27"/>
            <p:cNvSpPr>
              <a:spLocks noChangeShapeType="1"/>
            </p:cNvSpPr>
            <p:nvPr/>
          </p:nvSpPr>
          <p:spPr bwMode="auto">
            <a:xfrm>
              <a:off x="7684972" y="5122912"/>
              <a:ext cx="5334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3" name="Line 28"/>
            <p:cNvSpPr>
              <a:spLocks noChangeShapeType="1"/>
            </p:cNvSpPr>
            <p:nvPr/>
          </p:nvSpPr>
          <p:spPr bwMode="auto">
            <a:xfrm>
              <a:off x="7684972" y="6037312"/>
              <a:ext cx="5334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4" name="Line 29"/>
            <p:cNvSpPr>
              <a:spLocks noChangeShapeType="1"/>
            </p:cNvSpPr>
            <p:nvPr/>
          </p:nvSpPr>
          <p:spPr bwMode="auto">
            <a:xfrm>
              <a:off x="8218372" y="5580112"/>
              <a:ext cx="6096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5" name="Line 30"/>
            <p:cNvSpPr>
              <a:spLocks noChangeShapeType="1"/>
            </p:cNvSpPr>
            <p:nvPr/>
          </p:nvSpPr>
          <p:spPr bwMode="auto">
            <a:xfrm>
              <a:off x="8218372" y="6037312"/>
              <a:ext cx="6096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6" name="Line 31"/>
            <p:cNvSpPr>
              <a:spLocks noChangeShapeType="1"/>
            </p:cNvSpPr>
            <p:nvPr/>
          </p:nvSpPr>
          <p:spPr bwMode="auto">
            <a:xfrm>
              <a:off x="8523172" y="5351512"/>
              <a:ext cx="0" cy="9144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117"/>
    </mc:Choice>
    <mc:Fallback xmlns="">
      <p:transition spd="slow" advTm="14211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Endpoint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519" name="Text Box 3"/>
              <p:cNvSpPr txBox="1">
                <a:spLocks noChangeArrowheads="1"/>
              </p:cNvSpPr>
              <p:nvPr/>
            </p:nvSpPr>
            <p:spPr bwMode="auto">
              <a:xfrm>
                <a:off x="2339752" y="5407967"/>
                <a:ext cx="254049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951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5407967"/>
                <a:ext cx="2540495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Group 4"/>
          <p:cNvGrpSpPr/>
          <p:nvPr/>
        </p:nvGrpSpPr>
        <p:grpSpPr bwMode="auto">
          <a:xfrm>
            <a:off x="1289050" y="1524000"/>
            <a:ext cx="5111750" cy="3886200"/>
            <a:chOff x="812" y="960"/>
            <a:chExt cx="3220" cy="2448"/>
          </a:xfrm>
        </p:grpSpPr>
        <p:sp>
          <p:nvSpPr>
            <p:cNvPr id="1049520" name="Rectangle 5"/>
            <p:cNvSpPr>
              <a:spLocks noChangeArrowheads="1"/>
            </p:cNvSpPr>
            <p:nvPr/>
          </p:nvSpPr>
          <p:spPr bwMode="auto">
            <a:xfrm>
              <a:off x="1584" y="960"/>
              <a:ext cx="2448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521" name="Line 6"/>
            <p:cNvSpPr>
              <a:spLocks noChangeShapeType="1"/>
            </p:cNvSpPr>
            <p:nvPr/>
          </p:nvSpPr>
          <p:spPr bwMode="auto">
            <a:xfrm flipV="1">
              <a:off x="1584" y="960"/>
              <a:ext cx="2448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952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312" y="1570"/>
                  <a:ext cx="72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49522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12" y="1570"/>
                  <a:ext cx="720" cy="288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9523" name="Line 8"/>
            <p:cNvSpPr>
              <a:spLocks noChangeShapeType="1"/>
            </p:cNvSpPr>
            <p:nvPr/>
          </p:nvSpPr>
          <p:spPr bwMode="auto">
            <a:xfrm flipV="1">
              <a:off x="2208" y="336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524" name="Line 9"/>
            <p:cNvSpPr>
              <a:spLocks noChangeShapeType="1"/>
            </p:cNvSpPr>
            <p:nvPr/>
          </p:nvSpPr>
          <p:spPr bwMode="auto">
            <a:xfrm flipV="1">
              <a:off x="2592" y="336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952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12" y="2292"/>
                  <a:ext cx="768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AU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AU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49525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2" y="2292"/>
                  <a:ext cx="768" cy="291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9526" name="Line 11"/>
            <p:cNvSpPr>
              <a:spLocks noChangeShapeType="1"/>
            </p:cNvSpPr>
            <p:nvPr/>
          </p:nvSpPr>
          <p:spPr bwMode="auto">
            <a:xfrm>
              <a:off x="1584" y="240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527" name="Oval 12"/>
            <p:cNvSpPr>
              <a:spLocks noChangeArrowheads="1"/>
            </p:cNvSpPr>
            <p:nvPr/>
          </p:nvSpPr>
          <p:spPr bwMode="auto">
            <a:xfrm>
              <a:off x="2179" y="239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95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D044B7F1-BE6E-6946-A889-99BF63203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475" y="5842337"/>
                <a:ext cx="7556500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range in 1-D space becomes a point in 2-D space</a:t>
                </a:r>
              </a:p>
              <a:p>
                <a:pPr marL="342900" indent="-3429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the ranges, no point in the lower triangle</a:t>
                </a:r>
              </a:p>
            </p:txBody>
          </p:sp>
        </mc:Choice>
        <mc:Fallback xmlns=""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D044B7F1-BE6E-6946-A889-99BF63203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75" y="5842337"/>
                <a:ext cx="7556500" cy="1015663"/>
              </a:xfrm>
              <a:prstGeom prst="rect">
                <a:avLst/>
              </a:prstGeom>
              <a:blipFill>
                <a:blip r:embed="rId7"/>
                <a:stretch>
                  <a:fillRect l="-1007" t="-3704" b="-123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90"/>
    </mc:Choice>
    <mc:Fallback xmlns="">
      <p:transition spd="slow" advTm="4589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9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</a:pPr>
            <a:r>
              <a:rPr lang="en-AU" dirty="0">
                <a:ea typeface="+mj-ea"/>
                <a:cs typeface="+mj-cs"/>
              </a:rPr>
              <a:t>Query Processing Using Endpoint Mapping</a:t>
            </a:r>
          </a:p>
        </p:txBody>
      </p:sp>
      <p:sp>
        <p:nvSpPr>
          <p:cNvPr id="1049530" name="Rectangle 3"/>
          <p:cNvSpPr>
            <a:spLocks noChangeArrowheads="1"/>
          </p:cNvSpPr>
          <p:nvPr/>
        </p:nvSpPr>
        <p:spPr bwMode="auto">
          <a:xfrm>
            <a:off x="914400" y="1676400"/>
            <a:ext cx="38862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31" name="Line 4"/>
          <p:cNvSpPr>
            <a:spLocks noChangeShapeType="1"/>
          </p:cNvSpPr>
          <p:nvPr/>
        </p:nvSpPr>
        <p:spPr bwMode="auto">
          <a:xfrm flipV="1">
            <a:off x="914400" y="1676400"/>
            <a:ext cx="388620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532" name="Text Box 5"/>
              <p:cNvSpPr txBox="1">
                <a:spLocks noChangeArrowheads="1"/>
              </p:cNvSpPr>
              <p:nvPr/>
            </p:nvSpPr>
            <p:spPr bwMode="auto">
              <a:xfrm>
                <a:off x="3698875" y="2692945"/>
                <a:ext cx="1143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953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5" y="2692945"/>
                <a:ext cx="1143000" cy="457200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533" name="Line 6"/>
          <p:cNvSpPr>
            <a:spLocks noChangeShapeType="1"/>
          </p:cNvSpPr>
          <p:nvPr/>
        </p:nvSpPr>
        <p:spPr bwMode="auto">
          <a:xfrm flipV="1">
            <a:off x="1905000" y="5486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34" name="Line 7"/>
          <p:cNvSpPr>
            <a:spLocks noChangeShapeType="1"/>
          </p:cNvSpPr>
          <p:nvPr/>
        </p:nvSpPr>
        <p:spPr bwMode="auto">
          <a:xfrm flipV="1">
            <a:off x="2927350" y="54705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35" name="Text Box 8"/>
          <p:cNvSpPr txBox="1">
            <a:spLocks noChangeArrowheads="1"/>
          </p:cNvSpPr>
          <p:nvPr/>
        </p:nvSpPr>
        <p:spPr bwMode="auto">
          <a:xfrm>
            <a:off x="1738313" y="5605462"/>
            <a:ext cx="2087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/>
              <a:t>l </a:t>
            </a:r>
            <a:r>
              <a:rPr lang="en-US" sz="2400" dirty="0"/>
              <a:t>           </a:t>
            </a:r>
            <a:r>
              <a:rPr lang="en-US" sz="2400" i="1" dirty="0"/>
              <a:t>u</a:t>
            </a:r>
            <a:r>
              <a:rPr lang="en-US" sz="2400" dirty="0"/>
              <a:t> </a:t>
            </a:r>
          </a:p>
        </p:txBody>
      </p:sp>
      <p:sp>
        <p:nvSpPr>
          <p:cNvPr id="1049536" name="Line 9"/>
          <p:cNvSpPr>
            <a:spLocks noChangeShapeType="1"/>
          </p:cNvSpPr>
          <p:nvPr/>
        </p:nvSpPr>
        <p:spPr bwMode="auto">
          <a:xfrm flipV="1">
            <a:off x="1892300" y="4556125"/>
            <a:ext cx="12700" cy="10048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37" name="Line 10"/>
          <p:cNvSpPr>
            <a:spLocks noChangeShapeType="1"/>
          </p:cNvSpPr>
          <p:nvPr/>
        </p:nvSpPr>
        <p:spPr bwMode="auto">
          <a:xfrm flipV="1">
            <a:off x="2925763" y="3519487"/>
            <a:ext cx="0" cy="20272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38" name="Line 11"/>
          <p:cNvSpPr>
            <a:spLocks noChangeShapeType="1"/>
          </p:cNvSpPr>
          <p:nvPr/>
        </p:nvSpPr>
        <p:spPr bwMode="auto">
          <a:xfrm flipV="1">
            <a:off x="936625" y="4570412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39" name="Line 12"/>
          <p:cNvSpPr>
            <a:spLocks noChangeShapeType="1"/>
          </p:cNvSpPr>
          <p:nvPr/>
        </p:nvSpPr>
        <p:spPr bwMode="auto">
          <a:xfrm flipH="1">
            <a:off x="935038" y="3535362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40" name="Line 13"/>
          <p:cNvSpPr>
            <a:spLocks noChangeShapeType="1"/>
          </p:cNvSpPr>
          <p:nvPr/>
        </p:nvSpPr>
        <p:spPr bwMode="auto">
          <a:xfrm flipV="1">
            <a:off x="1905000" y="1674812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541" name="Text Box 14"/>
              <p:cNvSpPr txBox="1">
                <a:spLocks noChangeArrowheads="1"/>
              </p:cNvSpPr>
              <p:nvPr/>
            </p:nvSpPr>
            <p:spPr bwMode="auto">
              <a:xfrm>
                <a:off x="5014913" y="1477963"/>
                <a:ext cx="3840162" cy="36009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-interval (</a:t>
                </a:r>
                <a:r>
                  <a:rPr lang="en-US" sz="2400" i="1" dirty="0"/>
                  <a:t>l</a:t>
                </a:r>
                <a:r>
                  <a:rPr lang="en-US" sz="2400" dirty="0"/>
                  <a:t>, </a:t>
                </a:r>
                <a:r>
                  <a:rPr lang="en-US" sz="2400" i="1" dirty="0"/>
                  <a:t>u</a:t>
                </a:r>
                <a:r>
                  <a:rPr lang="en-US" sz="2400" dirty="0"/>
                  <a:t>):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 dirty="0"/>
                  <a:t>1) </a:t>
                </a:r>
                <a:r>
                  <a:rPr lang="en-US" sz="2400" i="1" dirty="0"/>
                  <a:t>Intersection query</a:t>
                </a:r>
                <a:r>
                  <a:rPr lang="en-US" sz="2400" dirty="0"/>
                  <a:t>: find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-intervals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overlapping</a:t>
                </a:r>
                <a:r>
                  <a:rPr lang="en-US" sz="2400" dirty="0"/>
                  <a:t> with (</a:t>
                </a:r>
                <a:r>
                  <a:rPr lang="en-US" sz="2400" i="1" dirty="0"/>
                  <a:t>l</a:t>
                </a:r>
                <a:r>
                  <a:rPr lang="en-US" sz="2400" dirty="0"/>
                  <a:t>, </a:t>
                </a:r>
                <a:r>
                  <a:rPr lang="en-US" sz="2400" i="1" dirty="0"/>
                  <a:t>u</a:t>
                </a:r>
                <a:r>
                  <a:rPr lang="en-US" sz="2400" dirty="0"/>
                  <a:t>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 dirty="0"/>
                  <a:t>2) </a:t>
                </a:r>
                <a:r>
                  <a:rPr lang="en-US" sz="2400" i="1" dirty="0"/>
                  <a:t>Containment query</a:t>
                </a:r>
                <a:r>
                  <a:rPr lang="en-US" sz="2400" dirty="0"/>
                  <a:t>: find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-intervals </a:t>
                </a:r>
                <a:r>
                  <a:rPr lang="en-US" sz="2400" dirty="0">
                    <a:solidFill>
                      <a:srgbClr val="FF9900"/>
                    </a:solidFill>
                  </a:rPr>
                  <a:t>inside </a:t>
                </a:r>
                <a:r>
                  <a:rPr lang="en-US" sz="2400" dirty="0"/>
                  <a:t>(</a:t>
                </a:r>
                <a:r>
                  <a:rPr lang="en-US" sz="2400" i="1" dirty="0"/>
                  <a:t>l</a:t>
                </a:r>
                <a:r>
                  <a:rPr lang="en-US" sz="2400" dirty="0"/>
                  <a:t>, </a:t>
                </a:r>
                <a:r>
                  <a:rPr lang="en-US" sz="2400" i="1" dirty="0"/>
                  <a:t>u</a:t>
                </a:r>
                <a:r>
                  <a:rPr lang="en-US" sz="2400" dirty="0"/>
                  <a:t>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 dirty="0"/>
                  <a:t>3) </a:t>
                </a:r>
                <a:r>
                  <a:rPr lang="en-US" sz="2400" i="1" dirty="0"/>
                  <a:t>Enclosure query</a:t>
                </a:r>
                <a:r>
                  <a:rPr lang="en-US" sz="2400" dirty="0"/>
                  <a:t>: find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-intervals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enclosing</a:t>
                </a:r>
                <a:r>
                  <a:rPr lang="en-US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(</a:t>
                </a:r>
                <a:r>
                  <a:rPr lang="en-US" sz="2400" i="1" dirty="0"/>
                  <a:t>l</a:t>
                </a:r>
                <a:r>
                  <a:rPr lang="en-US" sz="2400" dirty="0"/>
                  <a:t>, </a:t>
                </a:r>
                <a:r>
                  <a:rPr lang="en-US" sz="2400" i="1" dirty="0"/>
                  <a:t>u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049541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4913" y="1477963"/>
                <a:ext cx="3840162" cy="3600986"/>
              </a:xfrm>
              <a:prstGeom prst="rect">
                <a:avLst/>
              </a:prstGeom>
              <a:blipFill>
                <a:blip r:embed="rId6"/>
                <a:stretch>
                  <a:fillRect l="-2310" t="-1053" r="-2640" b="-28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542" name="Rectangle 15"/>
          <p:cNvSpPr>
            <a:spLocks noChangeArrowheads="1"/>
          </p:cNvSpPr>
          <p:nvPr/>
        </p:nvSpPr>
        <p:spPr bwMode="auto">
          <a:xfrm>
            <a:off x="917575" y="1676400"/>
            <a:ext cx="989013" cy="185261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43" name="Line 16"/>
          <p:cNvSpPr>
            <a:spLocks noChangeShapeType="1"/>
          </p:cNvSpPr>
          <p:nvPr/>
        </p:nvSpPr>
        <p:spPr bwMode="auto">
          <a:xfrm>
            <a:off x="5768975" y="5565775"/>
            <a:ext cx="1741488" cy="127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44" name="Line 17"/>
          <p:cNvSpPr>
            <a:spLocks noChangeShapeType="1"/>
          </p:cNvSpPr>
          <p:nvPr/>
        </p:nvSpPr>
        <p:spPr bwMode="auto">
          <a:xfrm>
            <a:off x="5280025" y="5799138"/>
            <a:ext cx="11303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45" name="Line 18"/>
          <p:cNvSpPr>
            <a:spLocks noChangeShapeType="1"/>
          </p:cNvSpPr>
          <p:nvPr/>
        </p:nvSpPr>
        <p:spPr bwMode="auto">
          <a:xfrm>
            <a:off x="6630988" y="5937250"/>
            <a:ext cx="1360487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46" name="Line 19"/>
          <p:cNvSpPr>
            <a:spLocks noChangeShapeType="1"/>
          </p:cNvSpPr>
          <p:nvPr/>
        </p:nvSpPr>
        <p:spPr bwMode="auto">
          <a:xfrm>
            <a:off x="6329363" y="6045200"/>
            <a:ext cx="3683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47" name="Line 20"/>
          <p:cNvSpPr>
            <a:spLocks noChangeShapeType="1"/>
          </p:cNvSpPr>
          <p:nvPr/>
        </p:nvSpPr>
        <p:spPr bwMode="auto">
          <a:xfrm>
            <a:off x="6110288" y="6232525"/>
            <a:ext cx="106045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48" name="Text Box 21"/>
          <p:cNvSpPr txBox="1">
            <a:spLocks noChangeArrowheads="1"/>
          </p:cNvSpPr>
          <p:nvPr/>
        </p:nvSpPr>
        <p:spPr bwMode="auto">
          <a:xfrm>
            <a:off x="6000750" y="6203950"/>
            <a:ext cx="2714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/>
              <a:t>l</a:t>
            </a:r>
            <a:endParaRPr lang="en-US"/>
          </a:p>
        </p:txBody>
      </p:sp>
      <p:sp>
        <p:nvSpPr>
          <p:cNvPr id="1049549" name="Text Box 22"/>
          <p:cNvSpPr txBox="1">
            <a:spLocks noChangeArrowheads="1"/>
          </p:cNvSpPr>
          <p:nvPr/>
        </p:nvSpPr>
        <p:spPr bwMode="auto">
          <a:xfrm>
            <a:off x="7086600" y="6172200"/>
            <a:ext cx="3048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 err="1"/>
              <a:t>u</a:t>
            </a:r>
            <a:endParaRPr lang="en-US" dirty="0"/>
          </a:p>
        </p:txBody>
      </p:sp>
      <p:sp>
        <p:nvSpPr>
          <p:cNvPr id="1049550" name="Text Box 23"/>
          <p:cNvSpPr txBox="1">
            <a:spLocks noChangeArrowheads="1"/>
          </p:cNvSpPr>
          <p:nvPr/>
        </p:nvSpPr>
        <p:spPr bwMode="auto">
          <a:xfrm>
            <a:off x="5703888" y="5229225"/>
            <a:ext cx="2714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/>
              <a:t>x</a:t>
            </a:r>
            <a:endParaRPr lang="en-US"/>
          </a:p>
        </p:txBody>
      </p:sp>
      <p:sp>
        <p:nvSpPr>
          <p:cNvPr id="1049551" name="Text Box 24"/>
          <p:cNvSpPr txBox="1">
            <a:spLocks noChangeArrowheads="1"/>
          </p:cNvSpPr>
          <p:nvPr/>
        </p:nvSpPr>
        <p:spPr bwMode="auto">
          <a:xfrm>
            <a:off x="7297738" y="5208588"/>
            <a:ext cx="2714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/>
              <a:t>y</a:t>
            </a:r>
            <a:endParaRPr lang="en-US"/>
          </a:p>
        </p:txBody>
      </p:sp>
      <p:sp>
        <p:nvSpPr>
          <p:cNvPr id="1049552" name="Freeform 25"/>
          <p:cNvSpPr/>
          <p:nvPr/>
        </p:nvSpPr>
        <p:spPr bwMode="auto">
          <a:xfrm>
            <a:off x="1906588" y="3533775"/>
            <a:ext cx="1028700" cy="1041400"/>
          </a:xfrm>
          <a:custGeom>
            <a:avLst/>
            <a:gdLst>
              <a:gd name="T0" fmla="*/ 0 w 648"/>
              <a:gd name="T1" fmla="*/ 0 h 656"/>
              <a:gd name="T2" fmla="*/ 0 w 648"/>
              <a:gd name="T3" fmla="*/ 656 h 656"/>
              <a:gd name="T4" fmla="*/ 648 w 648"/>
              <a:gd name="T5" fmla="*/ 0 h 656"/>
              <a:gd name="T6" fmla="*/ 0 w 648"/>
              <a:gd name="T7" fmla="*/ 0 h 656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656"/>
              <a:gd name="T14" fmla="*/ 648 w 648"/>
              <a:gd name="T15" fmla="*/ 656 h 6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656">
                <a:moveTo>
                  <a:pt x="0" y="0"/>
                </a:moveTo>
                <a:lnTo>
                  <a:pt x="0" y="656"/>
                </a:lnTo>
                <a:lnTo>
                  <a:pt x="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53" name="Rectangle 26"/>
          <p:cNvSpPr>
            <a:spLocks noChangeArrowheads="1"/>
          </p:cNvSpPr>
          <p:nvPr/>
        </p:nvSpPr>
        <p:spPr bwMode="auto">
          <a:xfrm>
            <a:off x="1911350" y="1677987"/>
            <a:ext cx="1016000" cy="1854200"/>
          </a:xfrm>
          <a:prstGeom prst="rect">
            <a:avLst/>
          </a:prstGeom>
          <a:solidFill>
            <a:srgbClr val="80000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54" name="Rectangle 27"/>
          <p:cNvSpPr>
            <a:spLocks noChangeArrowheads="1"/>
          </p:cNvSpPr>
          <p:nvPr/>
        </p:nvSpPr>
        <p:spPr bwMode="auto">
          <a:xfrm>
            <a:off x="914400" y="3535362"/>
            <a:ext cx="990600" cy="103187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55" name="Line 28"/>
          <p:cNvSpPr>
            <a:spLocks noChangeShapeType="1"/>
          </p:cNvSpPr>
          <p:nvPr/>
        </p:nvSpPr>
        <p:spPr bwMode="auto">
          <a:xfrm>
            <a:off x="1911350" y="4586287"/>
            <a:ext cx="1016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56" name="Rectangle 29"/>
          <p:cNvSpPr>
            <a:spLocks noChangeArrowheads="1"/>
          </p:cNvSpPr>
          <p:nvPr/>
        </p:nvSpPr>
        <p:spPr bwMode="auto">
          <a:xfrm>
            <a:off x="536575" y="33401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/>
              <a:t>u</a:t>
            </a:r>
          </a:p>
        </p:txBody>
      </p:sp>
      <p:sp>
        <p:nvSpPr>
          <p:cNvPr id="1049557" name="Rectangle 30"/>
          <p:cNvSpPr>
            <a:spLocks noChangeArrowheads="1"/>
          </p:cNvSpPr>
          <p:nvPr/>
        </p:nvSpPr>
        <p:spPr bwMode="auto">
          <a:xfrm>
            <a:off x="4524375" y="5530850"/>
            <a:ext cx="285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/>
              <a:t>x</a:t>
            </a:r>
            <a:endParaRPr lang="en-US" sz="2400" i="1"/>
          </a:p>
        </p:txBody>
      </p:sp>
      <p:sp>
        <p:nvSpPr>
          <p:cNvPr id="1049558" name="Rectangle 31"/>
          <p:cNvSpPr>
            <a:spLocks noChangeArrowheads="1"/>
          </p:cNvSpPr>
          <p:nvPr/>
        </p:nvSpPr>
        <p:spPr bwMode="auto">
          <a:xfrm>
            <a:off x="600075" y="1581150"/>
            <a:ext cx="285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/>
              <a:t>y</a:t>
            </a:r>
            <a:endParaRPr lang="en-US" sz="2400" i="1"/>
          </a:p>
        </p:txBody>
      </p:sp>
      <p:sp>
        <p:nvSpPr>
          <p:cNvPr id="10495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41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8C7044-A052-E84A-BA63-12CEA6A16842}"/>
              </a:ext>
            </a:extLst>
          </p:cNvPr>
          <p:cNvSpPr/>
          <p:nvPr/>
        </p:nvSpPr>
        <p:spPr>
          <a:xfrm>
            <a:off x="597943" y="430227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l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7B7AFB-8874-4840-81DB-FCD034685A39}"/>
              </a:ext>
            </a:extLst>
          </p:cNvPr>
          <p:cNvSpPr/>
          <p:nvPr/>
        </p:nvSpPr>
        <p:spPr>
          <a:xfrm>
            <a:off x="1780030" y="3414662"/>
            <a:ext cx="241399" cy="2413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40BA010E-C72F-0041-944B-D37B0A6AC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341477"/>
            <a:ext cx="38401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Very intuitive, but…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900"/>
    </mc:Choice>
    <mc:Fallback xmlns="">
      <p:transition spd="slow" advTm="1689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Problems with Endpoint Mapping</a:t>
            </a:r>
          </a:p>
        </p:txBody>
      </p:sp>
      <p:sp>
        <p:nvSpPr>
          <p:cNvPr id="10495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Points in the higher-D space are highly skewed</a:t>
            </a:r>
          </a:p>
          <a:p>
            <a:pPr lvl="1"/>
            <a:r>
              <a:rPr lang="en-AU" dirty="0"/>
              <a:t>Not distributed evenly in the space</a:t>
            </a:r>
          </a:p>
          <a:p>
            <a:pPr lvl="2"/>
            <a:r>
              <a:rPr lang="en-AU" dirty="0"/>
              <a:t>Only half, mapped into higher but smaller space</a:t>
            </a:r>
          </a:p>
          <a:p>
            <a:r>
              <a:rPr lang="en-AU" dirty="0"/>
              <a:t>Almost no relationship between the distances of two objects in the original space and the higher-D space</a:t>
            </a:r>
          </a:p>
          <a:p>
            <a:r>
              <a:rPr lang="en-AU" dirty="0"/>
              <a:t>A simple, intuitive query in the original space becomes complex and difficult to understand in the higher-D space</a:t>
            </a:r>
          </a:p>
          <a:p>
            <a:r>
              <a:rPr lang="en-AU" dirty="0"/>
              <a:t>Query processing in the higher-D space less efficient</a:t>
            </a:r>
          </a:p>
        </p:txBody>
      </p:sp>
      <p:sp>
        <p:nvSpPr>
          <p:cNvPr id="1049562" name="Text Box 4"/>
          <p:cNvSpPr txBox="1">
            <a:spLocks noChangeArrowheads="1"/>
          </p:cNvSpPr>
          <p:nvPr/>
        </p:nvSpPr>
        <p:spPr bwMode="auto">
          <a:xfrm>
            <a:off x="2880519" y="6283592"/>
            <a:ext cx="5702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i="1" dirty="0">
                <a:solidFill>
                  <a:srgbClr val="C00000"/>
                </a:solidFill>
              </a:rPr>
              <a:t>…conceptually very simple, but...</a:t>
            </a:r>
          </a:p>
        </p:txBody>
      </p:sp>
      <p:sp>
        <p:nvSpPr>
          <p:cNvPr id="10495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487"/>
    </mc:Choice>
    <mc:Fallback xmlns="">
      <p:transition spd="slow" advTm="165487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Transformation: Using Z-Ordering</a:t>
            </a:r>
          </a:p>
        </p:txBody>
      </p:sp>
      <p:sp>
        <p:nvSpPr>
          <p:cNvPr id="10495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  <a:p>
            <a:pPr lvl="1"/>
            <a:r>
              <a:rPr lang="en-AU" dirty="0"/>
              <a:t>Still using point access methods, but without drawbacks of the previous approach</a:t>
            </a:r>
          </a:p>
          <a:p>
            <a:r>
              <a:rPr lang="en-AU" dirty="0"/>
              <a:t>Basic Ideas</a:t>
            </a:r>
          </a:p>
          <a:p>
            <a:pPr lvl="1"/>
            <a:r>
              <a:rPr lang="en-AU" dirty="0"/>
              <a:t>Instead of mapping a polygon into a point, decompose a polygon into a set of Peano cells and map each Peano cell into a number (i.e., z-value)</a:t>
            </a:r>
          </a:p>
          <a:p>
            <a:pPr lvl="1"/>
            <a:r>
              <a:rPr lang="en-AU" dirty="0"/>
              <a:t>Reverse of end point mapping: Higher D to lower D</a:t>
            </a:r>
          </a:p>
        </p:txBody>
      </p:sp>
      <p:sp>
        <p:nvSpPr>
          <p:cNvPr id="10495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79"/>
    </mc:Choice>
    <mc:Fallback xmlns="">
      <p:transition spd="slow" advTm="5007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Transformation: Using Z-Ordering</a:t>
            </a:r>
          </a:p>
        </p:txBody>
      </p:sp>
      <p:sp>
        <p:nvSpPr>
          <p:cNvPr id="1049568" name="Rectangle 6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Granularity</a:t>
            </a:r>
          </a:p>
          <a:p>
            <a:pPr lvl="1"/>
            <a:r>
              <a:rPr lang="en-AU" dirty="0"/>
              <a:t>{11}, or {111, 112, 114}, or {111, 1121, 1123, 1124, 1141, 1142}</a:t>
            </a:r>
          </a:p>
          <a:p>
            <a:r>
              <a:rPr lang="en-AU" dirty="0"/>
              <a:t>When decomposition stops</a:t>
            </a:r>
          </a:p>
          <a:p>
            <a:pPr lvl="1"/>
            <a:r>
              <a:rPr lang="en-AU" dirty="0"/>
              <a:t>Current cell either fully</a:t>
            </a:r>
          </a:p>
          <a:p>
            <a:pPr lvl="1">
              <a:buFontTx/>
              <a:buNone/>
            </a:pPr>
            <a:r>
              <a:rPr lang="en-AU" dirty="0"/>
              <a:t>    out or in the polygon</a:t>
            </a:r>
          </a:p>
          <a:p>
            <a:pPr lvl="1"/>
            <a:r>
              <a:rPr lang="en-AU" dirty="0"/>
              <a:t>Reached the “resolution”</a:t>
            </a:r>
          </a:p>
        </p:txBody>
      </p:sp>
      <p:sp>
        <p:nvSpPr>
          <p:cNvPr id="1049569" name="Freeform 3"/>
          <p:cNvSpPr/>
          <p:nvPr/>
        </p:nvSpPr>
        <p:spPr bwMode="auto">
          <a:xfrm rot="-2618371">
            <a:off x="5096529" y="4585067"/>
            <a:ext cx="1358900" cy="857250"/>
          </a:xfrm>
          <a:custGeom>
            <a:avLst/>
            <a:gdLst>
              <a:gd name="T0" fmla="*/ 12 w 674"/>
              <a:gd name="T1" fmla="*/ 214 h 458"/>
              <a:gd name="T2" fmla="*/ 84 w 674"/>
              <a:gd name="T3" fmla="*/ 414 h 458"/>
              <a:gd name="T4" fmla="*/ 166 w 674"/>
              <a:gd name="T5" fmla="*/ 423 h 458"/>
              <a:gd name="T6" fmla="*/ 184 w 674"/>
              <a:gd name="T7" fmla="*/ 396 h 458"/>
              <a:gd name="T8" fmla="*/ 275 w 674"/>
              <a:gd name="T9" fmla="*/ 377 h 458"/>
              <a:gd name="T10" fmla="*/ 293 w 674"/>
              <a:gd name="T11" fmla="*/ 350 h 458"/>
              <a:gd name="T12" fmla="*/ 302 w 674"/>
              <a:gd name="T13" fmla="*/ 242 h 458"/>
              <a:gd name="T14" fmla="*/ 383 w 674"/>
              <a:gd name="T15" fmla="*/ 233 h 458"/>
              <a:gd name="T16" fmla="*/ 438 w 674"/>
              <a:gd name="T17" fmla="*/ 377 h 458"/>
              <a:gd name="T18" fmla="*/ 537 w 674"/>
              <a:gd name="T19" fmla="*/ 359 h 458"/>
              <a:gd name="T20" fmla="*/ 546 w 674"/>
              <a:gd name="T21" fmla="*/ 323 h 458"/>
              <a:gd name="T22" fmla="*/ 619 w 674"/>
              <a:gd name="T23" fmla="*/ 214 h 458"/>
              <a:gd name="T24" fmla="*/ 546 w 674"/>
              <a:gd name="T25" fmla="*/ 6 h 458"/>
              <a:gd name="T26" fmla="*/ 510 w 674"/>
              <a:gd name="T27" fmla="*/ 15 h 458"/>
              <a:gd name="T28" fmla="*/ 275 w 674"/>
              <a:gd name="T29" fmla="*/ 51 h 458"/>
              <a:gd name="T30" fmla="*/ 112 w 674"/>
              <a:gd name="T31" fmla="*/ 70 h 458"/>
              <a:gd name="T32" fmla="*/ 57 w 674"/>
              <a:gd name="T33" fmla="*/ 60 h 458"/>
              <a:gd name="T34" fmla="*/ 30 w 674"/>
              <a:gd name="T35" fmla="*/ 42 h 458"/>
              <a:gd name="T36" fmla="*/ 12 w 674"/>
              <a:gd name="T37" fmla="*/ 214 h 4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74"/>
              <a:gd name="T58" fmla="*/ 0 h 458"/>
              <a:gd name="T59" fmla="*/ 674 w 674"/>
              <a:gd name="T60" fmla="*/ 458 h 45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74" h="458">
                <a:moveTo>
                  <a:pt x="12" y="214"/>
                </a:moveTo>
                <a:cubicBezTo>
                  <a:pt x="19" y="300"/>
                  <a:pt x="9" y="364"/>
                  <a:pt x="84" y="414"/>
                </a:cubicBezTo>
                <a:cubicBezTo>
                  <a:pt x="111" y="452"/>
                  <a:pt x="102" y="458"/>
                  <a:pt x="166" y="423"/>
                </a:cubicBezTo>
                <a:cubicBezTo>
                  <a:pt x="175" y="418"/>
                  <a:pt x="175" y="402"/>
                  <a:pt x="184" y="396"/>
                </a:cubicBezTo>
                <a:cubicBezTo>
                  <a:pt x="196" y="388"/>
                  <a:pt x="271" y="378"/>
                  <a:pt x="275" y="377"/>
                </a:cubicBezTo>
                <a:cubicBezTo>
                  <a:pt x="281" y="368"/>
                  <a:pt x="291" y="361"/>
                  <a:pt x="293" y="350"/>
                </a:cubicBezTo>
                <a:cubicBezTo>
                  <a:pt x="300" y="315"/>
                  <a:pt x="280" y="271"/>
                  <a:pt x="302" y="242"/>
                </a:cubicBezTo>
                <a:cubicBezTo>
                  <a:pt x="319" y="220"/>
                  <a:pt x="356" y="236"/>
                  <a:pt x="383" y="233"/>
                </a:cubicBezTo>
                <a:cubicBezTo>
                  <a:pt x="432" y="265"/>
                  <a:pt x="424" y="322"/>
                  <a:pt x="438" y="377"/>
                </a:cubicBezTo>
                <a:cubicBezTo>
                  <a:pt x="471" y="371"/>
                  <a:pt x="507" y="374"/>
                  <a:pt x="537" y="359"/>
                </a:cubicBezTo>
                <a:cubicBezTo>
                  <a:pt x="548" y="353"/>
                  <a:pt x="542" y="335"/>
                  <a:pt x="546" y="323"/>
                </a:cubicBezTo>
                <a:cubicBezTo>
                  <a:pt x="567" y="266"/>
                  <a:pt x="569" y="240"/>
                  <a:pt x="619" y="214"/>
                </a:cubicBezTo>
                <a:cubicBezTo>
                  <a:pt x="637" y="86"/>
                  <a:pt x="674" y="79"/>
                  <a:pt x="546" y="6"/>
                </a:cubicBezTo>
                <a:cubicBezTo>
                  <a:pt x="535" y="0"/>
                  <a:pt x="522" y="12"/>
                  <a:pt x="510" y="15"/>
                </a:cubicBezTo>
                <a:cubicBezTo>
                  <a:pt x="458" y="120"/>
                  <a:pt x="371" y="19"/>
                  <a:pt x="275" y="51"/>
                </a:cubicBezTo>
                <a:cubicBezTo>
                  <a:pt x="214" y="93"/>
                  <a:pt x="202" y="78"/>
                  <a:pt x="112" y="70"/>
                </a:cubicBezTo>
                <a:cubicBezTo>
                  <a:pt x="94" y="67"/>
                  <a:pt x="75" y="66"/>
                  <a:pt x="57" y="60"/>
                </a:cubicBezTo>
                <a:cubicBezTo>
                  <a:pt x="47" y="57"/>
                  <a:pt x="38" y="35"/>
                  <a:pt x="30" y="42"/>
                </a:cubicBezTo>
                <a:cubicBezTo>
                  <a:pt x="0" y="67"/>
                  <a:pt x="12" y="214"/>
                  <a:pt x="12" y="214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570" name="Rectangle 4"/>
          <p:cNvSpPr>
            <a:spLocks noChangeArrowheads="1"/>
          </p:cNvSpPr>
          <p:nvPr/>
        </p:nvSpPr>
        <p:spPr bwMode="auto">
          <a:xfrm>
            <a:off x="7585075" y="434498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1" name="Rectangle 5"/>
          <p:cNvSpPr>
            <a:spLocks noChangeArrowheads="1"/>
          </p:cNvSpPr>
          <p:nvPr/>
        </p:nvSpPr>
        <p:spPr bwMode="auto">
          <a:xfrm>
            <a:off x="7162800" y="43449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2" name="Rectangle 6"/>
          <p:cNvSpPr>
            <a:spLocks noChangeArrowheads="1"/>
          </p:cNvSpPr>
          <p:nvPr/>
        </p:nvSpPr>
        <p:spPr bwMode="auto">
          <a:xfrm>
            <a:off x="5894388" y="28956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3" name="Rectangle 7"/>
          <p:cNvSpPr>
            <a:spLocks noChangeArrowheads="1"/>
          </p:cNvSpPr>
          <p:nvPr/>
        </p:nvSpPr>
        <p:spPr bwMode="auto">
          <a:xfrm>
            <a:off x="6316663" y="2895600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4" name="Rectangle 8"/>
          <p:cNvSpPr>
            <a:spLocks noChangeArrowheads="1"/>
          </p:cNvSpPr>
          <p:nvPr/>
        </p:nvSpPr>
        <p:spPr bwMode="auto">
          <a:xfrm>
            <a:off x="5894388" y="325755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5" name="Rectangle 9"/>
          <p:cNvSpPr>
            <a:spLocks noChangeArrowheads="1"/>
          </p:cNvSpPr>
          <p:nvPr/>
        </p:nvSpPr>
        <p:spPr bwMode="auto">
          <a:xfrm>
            <a:off x="6316663" y="3257550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6" name="Rectangle 10"/>
          <p:cNvSpPr>
            <a:spLocks noChangeArrowheads="1"/>
          </p:cNvSpPr>
          <p:nvPr/>
        </p:nvSpPr>
        <p:spPr bwMode="auto">
          <a:xfrm>
            <a:off x="5048250" y="28956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7" name="Rectangle 11"/>
          <p:cNvSpPr>
            <a:spLocks noChangeArrowheads="1"/>
          </p:cNvSpPr>
          <p:nvPr/>
        </p:nvSpPr>
        <p:spPr bwMode="auto">
          <a:xfrm>
            <a:off x="5470525" y="289560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8" name="Rectangle 12"/>
          <p:cNvSpPr>
            <a:spLocks noChangeArrowheads="1"/>
          </p:cNvSpPr>
          <p:nvPr/>
        </p:nvSpPr>
        <p:spPr bwMode="auto">
          <a:xfrm>
            <a:off x="5048250" y="325755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79" name="Rectangle 13"/>
          <p:cNvSpPr>
            <a:spLocks noChangeArrowheads="1"/>
          </p:cNvSpPr>
          <p:nvPr/>
        </p:nvSpPr>
        <p:spPr bwMode="auto">
          <a:xfrm>
            <a:off x="5470525" y="325755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0" name="Rectangle 14"/>
          <p:cNvSpPr>
            <a:spLocks noChangeArrowheads="1"/>
          </p:cNvSpPr>
          <p:nvPr/>
        </p:nvSpPr>
        <p:spPr bwMode="auto">
          <a:xfrm>
            <a:off x="5894388" y="36195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1" name="Rectangle 15"/>
          <p:cNvSpPr>
            <a:spLocks noChangeArrowheads="1"/>
          </p:cNvSpPr>
          <p:nvPr/>
        </p:nvSpPr>
        <p:spPr bwMode="auto">
          <a:xfrm>
            <a:off x="6316663" y="3619500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2" name="Rectangle 16"/>
          <p:cNvSpPr>
            <a:spLocks noChangeArrowheads="1"/>
          </p:cNvSpPr>
          <p:nvPr/>
        </p:nvSpPr>
        <p:spPr bwMode="auto">
          <a:xfrm>
            <a:off x="5894388" y="3981450"/>
            <a:ext cx="422275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3" name="Rectangle 17"/>
          <p:cNvSpPr>
            <a:spLocks noChangeArrowheads="1"/>
          </p:cNvSpPr>
          <p:nvPr/>
        </p:nvSpPr>
        <p:spPr bwMode="auto">
          <a:xfrm>
            <a:off x="6316663" y="3981450"/>
            <a:ext cx="423862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4" name="Rectangle 18"/>
          <p:cNvSpPr>
            <a:spLocks noChangeArrowheads="1"/>
          </p:cNvSpPr>
          <p:nvPr/>
        </p:nvSpPr>
        <p:spPr bwMode="auto">
          <a:xfrm>
            <a:off x="5048250" y="36195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5" name="Rectangle 19"/>
          <p:cNvSpPr>
            <a:spLocks noChangeArrowheads="1"/>
          </p:cNvSpPr>
          <p:nvPr/>
        </p:nvSpPr>
        <p:spPr bwMode="auto">
          <a:xfrm>
            <a:off x="5470525" y="361950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6" name="Rectangle 20"/>
          <p:cNvSpPr>
            <a:spLocks noChangeArrowheads="1"/>
          </p:cNvSpPr>
          <p:nvPr/>
        </p:nvSpPr>
        <p:spPr bwMode="auto">
          <a:xfrm>
            <a:off x="5048250" y="3981450"/>
            <a:ext cx="422275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7" name="Rectangle 21"/>
          <p:cNvSpPr>
            <a:spLocks noChangeArrowheads="1"/>
          </p:cNvSpPr>
          <p:nvPr/>
        </p:nvSpPr>
        <p:spPr bwMode="auto">
          <a:xfrm>
            <a:off x="5470525" y="3981450"/>
            <a:ext cx="423863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8" name="Rectangle 22"/>
          <p:cNvSpPr>
            <a:spLocks noChangeArrowheads="1"/>
          </p:cNvSpPr>
          <p:nvPr/>
        </p:nvSpPr>
        <p:spPr bwMode="auto">
          <a:xfrm>
            <a:off x="5894388" y="43449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89" name="Rectangle 23"/>
          <p:cNvSpPr>
            <a:spLocks noChangeArrowheads="1"/>
          </p:cNvSpPr>
          <p:nvPr/>
        </p:nvSpPr>
        <p:spPr bwMode="auto">
          <a:xfrm>
            <a:off x="6316663" y="4344988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0" name="Rectangle 24"/>
          <p:cNvSpPr>
            <a:spLocks noChangeArrowheads="1"/>
          </p:cNvSpPr>
          <p:nvPr/>
        </p:nvSpPr>
        <p:spPr bwMode="auto">
          <a:xfrm>
            <a:off x="5894388" y="47069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1" name="Rectangle 25"/>
          <p:cNvSpPr>
            <a:spLocks noChangeArrowheads="1"/>
          </p:cNvSpPr>
          <p:nvPr/>
        </p:nvSpPr>
        <p:spPr bwMode="auto">
          <a:xfrm>
            <a:off x="6316663" y="4706938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2" name="Rectangle 26"/>
          <p:cNvSpPr>
            <a:spLocks noChangeArrowheads="1"/>
          </p:cNvSpPr>
          <p:nvPr/>
        </p:nvSpPr>
        <p:spPr bwMode="auto">
          <a:xfrm>
            <a:off x="5048250" y="43449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3" name="Rectangle 27"/>
          <p:cNvSpPr>
            <a:spLocks noChangeArrowheads="1"/>
          </p:cNvSpPr>
          <p:nvPr/>
        </p:nvSpPr>
        <p:spPr bwMode="auto">
          <a:xfrm>
            <a:off x="5470525" y="434498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4" name="Rectangle 28"/>
          <p:cNvSpPr>
            <a:spLocks noChangeArrowheads="1"/>
          </p:cNvSpPr>
          <p:nvPr/>
        </p:nvSpPr>
        <p:spPr bwMode="auto">
          <a:xfrm>
            <a:off x="5048250" y="47069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5" name="Rectangle 29"/>
          <p:cNvSpPr>
            <a:spLocks noChangeArrowheads="1"/>
          </p:cNvSpPr>
          <p:nvPr/>
        </p:nvSpPr>
        <p:spPr bwMode="auto">
          <a:xfrm>
            <a:off x="5470525" y="470693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6" name="Rectangle 30"/>
          <p:cNvSpPr>
            <a:spLocks noChangeArrowheads="1"/>
          </p:cNvSpPr>
          <p:nvPr/>
        </p:nvSpPr>
        <p:spPr bwMode="auto">
          <a:xfrm>
            <a:off x="5894388" y="50688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7" name="Rectangle 31"/>
          <p:cNvSpPr>
            <a:spLocks noChangeArrowheads="1"/>
          </p:cNvSpPr>
          <p:nvPr/>
        </p:nvSpPr>
        <p:spPr bwMode="auto">
          <a:xfrm>
            <a:off x="6316663" y="5068888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8" name="Rectangle 32"/>
          <p:cNvSpPr>
            <a:spLocks noChangeArrowheads="1"/>
          </p:cNvSpPr>
          <p:nvPr/>
        </p:nvSpPr>
        <p:spPr bwMode="auto">
          <a:xfrm>
            <a:off x="5894388" y="54308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599" name="Rectangle 33"/>
          <p:cNvSpPr>
            <a:spLocks noChangeArrowheads="1"/>
          </p:cNvSpPr>
          <p:nvPr/>
        </p:nvSpPr>
        <p:spPr bwMode="auto">
          <a:xfrm>
            <a:off x="6316663" y="5430838"/>
            <a:ext cx="423862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0" name="Rectangle 34"/>
          <p:cNvSpPr>
            <a:spLocks noChangeArrowheads="1"/>
          </p:cNvSpPr>
          <p:nvPr/>
        </p:nvSpPr>
        <p:spPr bwMode="auto">
          <a:xfrm>
            <a:off x="5048250" y="50688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1" name="Rectangle 35"/>
          <p:cNvSpPr>
            <a:spLocks noChangeArrowheads="1"/>
          </p:cNvSpPr>
          <p:nvPr/>
        </p:nvSpPr>
        <p:spPr bwMode="auto">
          <a:xfrm>
            <a:off x="5470525" y="506888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2" name="Rectangle 36"/>
          <p:cNvSpPr>
            <a:spLocks noChangeArrowheads="1"/>
          </p:cNvSpPr>
          <p:nvPr/>
        </p:nvSpPr>
        <p:spPr bwMode="auto">
          <a:xfrm>
            <a:off x="5048250" y="54308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3" name="Rectangle 37"/>
          <p:cNvSpPr>
            <a:spLocks noChangeArrowheads="1"/>
          </p:cNvSpPr>
          <p:nvPr/>
        </p:nvSpPr>
        <p:spPr bwMode="auto">
          <a:xfrm>
            <a:off x="5470525" y="543083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4" name="Rectangle 38"/>
          <p:cNvSpPr>
            <a:spLocks noChangeArrowheads="1"/>
          </p:cNvSpPr>
          <p:nvPr/>
        </p:nvSpPr>
        <p:spPr bwMode="auto">
          <a:xfrm>
            <a:off x="8008938" y="43449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5" name="Rectangle 39"/>
          <p:cNvSpPr>
            <a:spLocks noChangeArrowheads="1"/>
          </p:cNvSpPr>
          <p:nvPr/>
        </p:nvSpPr>
        <p:spPr bwMode="auto">
          <a:xfrm>
            <a:off x="7585075" y="470693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6" name="Rectangle 40"/>
          <p:cNvSpPr>
            <a:spLocks noChangeArrowheads="1"/>
          </p:cNvSpPr>
          <p:nvPr/>
        </p:nvSpPr>
        <p:spPr bwMode="auto">
          <a:xfrm>
            <a:off x="8008938" y="47069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7" name="Rectangle 41"/>
          <p:cNvSpPr>
            <a:spLocks noChangeArrowheads="1"/>
          </p:cNvSpPr>
          <p:nvPr/>
        </p:nvSpPr>
        <p:spPr bwMode="auto">
          <a:xfrm>
            <a:off x="6740525" y="43449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8" name="Rectangle 42"/>
          <p:cNvSpPr>
            <a:spLocks noChangeArrowheads="1"/>
          </p:cNvSpPr>
          <p:nvPr/>
        </p:nvSpPr>
        <p:spPr bwMode="auto">
          <a:xfrm>
            <a:off x="6740525" y="47069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09" name="Rectangle 43"/>
          <p:cNvSpPr>
            <a:spLocks noChangeArrowheads="1"/>
          </p:cNvSpPr>
          <p:nvPr/>
        </p:nvSpPr>
        <p:spPr bwMode="auto">
          <a:xfrm>
            <a:off x="7162800" y="47069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0" name="Rectangle 44"/>
          <p:cNvSpPr>
            <a:spLocks noChangeArrowheads="1"/>
          </p:cNvSpPr>
          <p:nvPr/>
        </p:nvSpPr>
        <p:spPr bwMode="auto">
          <a:xfrm>
            <a:off x="7585075" y="506888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AU" sz="2400">
                <a:solidFill>
                  <a:schemeClr val="folHlink"/>
                </a:solidFill>
              </a:rPr>
              <a:t>2</a:t>
            </a:r>
            <a:endParaRPr lang="en-AU" sz="2400"/>
          </a:p>
        </p:txBody>
      </p:sp>
      <p:sp>
        <p:nvSpPr>
          <p:cNvPr id="1049611" name="Rectangle 45"/>
          <p:cNvSpPr>
            <a:spLocks noChangeArrowheads="1"/>
          </p:cNvSpPr>
          <p:nvPr/>
        </p:nvSpPr>
        <p:spPr bwMode="auto">
          <a:xfrm>
            <a:off x="8008938" y="50688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AU" sz="2400">
                <a:solidFill>
                  <a:schemeClr val="folHlink"/>
                </a:solidFill>
              </a:rPr>
              <a:t>4</a:t>
            </a:r>
            <a:endParaRPr lang="en-AU" sz="2400"/>
          </a:p>
        </p:txBody>
      </p:sp>
      <p:sp>
        <p:nvSpPr>
          <p:cNvPr id="1049612" name="Rectangle 46"/>
          <p:cNvSpPr>
            <a:spLocks noChangeArrowheads="1"/>
          </p:cNvSpPr>
          <p:nvPr/>
        </p:nvSpPr>
        <p:spPr bwMode="auto">
          <a:xfrm>
            <a:off x="7585075" y="5430838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AU" sz="2400">
                <a:solidFill>
                  <a:schemeClr val="folHlink"/>
                </a:solidFill>
              </a:rPr>
              <a:t>1</a:t>
            </a:r>
            <a:endParaRPr lang="en-AU" sz="2400"/>
          </a:p>
        </p:txBody>
      </p:sp>
      <p:sp>
        <p:nvSpPr>
          <p:cNvPr id="1049613" name="Rectangle 47"/>
          <p:cNvSpPr>
            <a:spLocks noChangeArrowheads="1"/>
          </p:cNvSpPr>
          <p:nvPr/>
        </p:nvSpPr>
        <p:spPr bwMode="auto">
          <a:xfrm>
            <a:off x="8008938" y="54308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AU" sz="2400">
                <a:solidFill>
                  <a:schemeClr val="folHlink"/>
                </a:solidFill>
              </a:rPr>
              <a:t>3</a:t>
            </a:r>
            <a:endParaRPr lang="en-AU" sz="2400"/>
          </a:p>
        </p:txBody>
      </p:sp>
      <p:sp>
        <p:nvSpPr>
          <p:cNvPr id="1049614" name="Rectangle 48"/>
          <p:cNvSpPr>
            <a:spLocks noChangeArrowheads="1"/>
          </p:cNvSpPr>
          <p:nvPr/>
        </p:nvSpPr>
        <p:spPr bwMode="auto">
          <a:xfrm>
            <a:off x="6740525" y="50688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5" name="Rectangle 49"/>
          <p:cNvSpPr>
            <a:spLocks noChangeArrowheads="1"/>
          </p:cNvSpPr>
          <p:nvPr/>
        </p:nvSpPr>
        <p:spPr bwMode="auto">
          <a:xfrm>
            <a:off x="7162800" y="506888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6" name="Rectangle 50"/>
          <p:cNvSpPr>
            <a:spLocks noChangeArrowheads="1"/>
          </p:cNvSpPr>
          <p:nvPr/>
        </p:nvSpPr>
        <p:spPr bwMode="auto">
          <a:xfrm>
            <a:off x="6740525" y="54308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7" name="Rectangle 51"/>
          <p:cNvSpPr>
            <a:spLocks noChangeArrowheads="1"/>
          </p:cNvSpPr>
          <p:nvPr/>
        </p:nvSpPr>
        <p:spPr bwMode="auto">
          <a:xfrm>
            <a:off x="7162800" y="5430838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8" name="Rectangle 52"/>
          <p:cNvSpPr>
            <a:spLocks noChangeArrowheads="1"/>
          </p:cNvSpPr>
          <p:nvPr/>
        </p:nvSpPr>
        <p:spPr bwMode="auto">
          <a:xfrm>
            <a:off x="7585075" y="289560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19" name="Rectangle 53"/>
          <p:cNvSpPr>
            <a:spLocks noChangeArrowheads="1"/>
          </p:cNvSpPr>
          <p:nvPr/>
        </p:nvSpPr>
        <p:spPr bwMode="auto">
          <a:xfrm>
            <a:off x="8008938" y="28956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0" name="Rectangle 54"/>
          <p:cNvSpPr>
            <a:spLocks noChangeArrowheads="1"/>
          </p:cNvSpPr>
          <p:nvPr/>
        </p:nvSpPr>
        <p:spPr bwMode="auto">
          <a:xfrm>
            <a:off x="7585075" y="325755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1" name="Rectangle 55"/>
          <p:cNvSpPr>
            <a:spLocks noChangeArrowheads="1"/>
          </p:cNvSpPr>
          <p:nvPr/>
        </p:nvSpPr>
        <p:spPr bwMode="auto">
          <a:xfrm>
            <a:off x="8008938" y="325755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2" name="Rectangle 56"/>
          <p:cNvSpPr>
            <a:spLocks noChangeArrowheads="1"/>
          </p:cNvSpPr>
          <p:nvPr/>
        </p:nvSpPr>
        <p:spPr bwMode="auto">
          <a:xfrm>
            <a:off x="6740525" y="28956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3" name="Rectangle 57"/>
          <p:cNvSpPr>
            <a:spLocks noChangeArrowheads="1"/>
          </p:cNvSpPr>
          <p:nvPr/>
        </p:nvSpPr>
        <p:spPr bwMode="auto">
          <a:xfrm>
            <a:off x="7162800" y="28956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4" name="Rectangle 58"/>
          <p:cNvSpPr>
            <a:spLocks noChangeArrowheads="1"/>
          </p:cNvSpPr>
          <p:nvPr/>
        </p:nvSpPr>
        <p:spPr bwMode="auto">
          <a:xfrm>
            <a:off x="6740525" y="325755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5" name="Rectangle 59"/>
          <p:cNvSpPr>
            <a:spLocks noChangeArrowheads="1"/>
          </p:cNvSpPr>
          <p:nvPr/>
        </p:nvSpPr>
        <p:spPr bwMode="auto">
          <a:xfrm>
            <a:off x="7162800" y="325755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6" name="Rectangle 60"/>
          <p:cNvSpPr>
            <a:spLocks noChangeArrowheads="1"/>
          </p:cNvSpPr>
          <p:nvPr/>
        </p:nvSpPr>
        <p:spPr bwMode="auto">
          <a:xfrm>
            <a:off x="7585075" y="3619500"/>
            <a:ext cx="423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7" name="Rectangle 61"/>
          <p:cNvSpPr>
            <a:spLocks noChangeArrowheads="1"/>
          </p:cNvSpPr>
          <p:nvPr/>
        </p:nvSpPr>
        <p:spPr bwMode="auto">
          <a:xfrm>
            <a:off x="8008938" y="36195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8" name="Rectangle 62"/>
          <p:cNvSpPr>
            <a:spLocks noChangeArrowheads="1"/>
          </p:cNvSpPr>
          <p:nvPr/>
        </p:nvSpPr>
        <p:spPr bwMode="auto">
          <a:xfrm>
            <a:off x="7585075" y="3981450"/>
            <a:ext cx="423863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29" name="Rectangle 63"/>
          <p:cNvSpPr>
            <a:spLocks noChangeArrowheads="1"/>
          </p:cNvSpPr>
          <p:nvPr/>
        </p:nvSpPr>
        <p:spPr bwMode="auto">
          <a:xfrm>
            <a:off x="8008938" y="3981450"/>
            <a:ext cx="422275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30" name="Rectangle 64"/>
          <p:cNvSpPr>
            <a:spLocks noChangeArrowheads="1"/>
          </p:cNvSpPr>
          <p:nvPr/>
        </p:nvSpPr>
        <p:spPr bwMode="auto">
          <a:xfrm>
            <a:off x="6740525" y="36195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31" name="Rectangle 65"/>
          <p:cNvSpPr>
            <a:spLocks noChangeArrowheads="1"/>
          </p:cNvSpPr>
          <p:nvPr/>
        </p:nvSpPr>
        <p:spPr bwMode="auto">
          <a:xfrm>
            <a:off x="7162800" y="3619500"/>
            <a:ext cx="4222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32" name="Rectangle 66"/>
          <p:cNvSpPr>
            <a:spLocks noChangeArrowheads="1"/>
          </p:cNvSpPr>
          <p:nvPr/>
        </p:nvSpPr>
        <p:spPr bwMode="auto">
          <a:xfrm>
            <a:off x="6740525" y="3981450"/>
            <a:ext cx="422275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33" name="Rectangle 67"/>
          <p:cNvSpPr>
            <a:spLocks noChangeArrowheads="1"/>
          </p:cNvSpPr>
          <p:nvPr/>
        </p:nvSpPr>
        <p:spPr bwMode="auto">
          <a:xfrm>
            <a:off x="7162800" y="3981450"/>
            <a:ext cx="422275" cy="36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AU" sz="2400"/>
          </a:p>
        </p:txBody>
      </p:sp>
      <p:sp>
        <p:nvSpPr>
          <p:cNvPr id="1049634" name="Oval 69"/>
          <p:cNvSpPr>
            <a:spLocks noChangeArrowheads="1"/>
          </p:cNvSpPr>
          <p:nvPr/>
        </p:nvSpPr>
        <p:spPr bwMode="auto">
          <a:xfrm>
            <a:off x="6696075" y="4310063"/>
            <a:ext cx="74613" cy="74612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635" name="Text Box 70"/>
          <p:cNvSpPr txBox="1">
            <a:spLocks noChangeArrowheads="1"/>
          </p:cNvSpPr>
          <p:nvPr/>
        </p:nvSpPr>
        <p:spPr bwMode="auto">
          <a:xfrm>
            <a:off x="4518025" y="6030913"/>
            <a:ext cx="40005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i="1">
                <a:solidFill>
                  <a:srgbClr val="C00000"/>
                </a:solidFill>
              </a:rPr>
              <a:t>…the entire space is 1.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049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66"/>
    </mc:Choice>
    <mc:Fallback xmlns="">
      <p:transition spd="slow" advTm="154966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Redundancy in Z-Ordering</a:t>
            </a:r>
          </a:p>
        </p:txBody>
      </p:sp>
      <p:sp>
        <p:nvSpPr>
          <p:cNvPr id="1049638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295400"/>
            <a:ext cx="7556313" cy="5383212"/>
          </a:xfrm>
        </p:spPr>
        <p:txBody>
          <a:bodyPr/>
          <a:lstStyle/>
          <a:p>
            <a:r>
              <a:rPr lang="en-AU" dirty="0"/>
              <a:t>Finer granularity</a:t>
            </a:r>
          </a:p>
          <a:p>
            <a:pPr lvl="1">
              <a:buSzPct val="105000"/>
              <a:buFont typeface="Symbol" pitchFamily="-106" charset="2"/>
              <a:buChar char="Ö"/>
            </a:pPr>
            <a:r>
              <a:rPr lang="en-AU" dirty="0"/>
              <a:t>Improves approximation accuracy</a:t>
            </a:r>
          </a:p>
          <a:p>
            <a:pPr lvl="1">
              <a:buSzPct val="105000"/>
              <a:buFont typeface="Symbol" pitchFamily="-106" charset="2"/>
              <a:buChar char="Ö"/>
            </a:pPr>
            <a:r>
              <a:rPr lang="en-AU" dirty="0"/>
              <a:t>Can reduce the number of “false hits”</a:t>
            </a:r>
          </a:p>
          <a:p>
            <a:pPr lvl="1">
              <a:buSzPct val="105000"/>
              <a:buFont typeface="Symbol" pitchFamily="-106" charset="2"/>
              <a:buChar char="´"/>
            </a:pPr>
            <a:r>
              <a:rPr lang="en-AU" dirty="0"/>
              <a:t>Too many index entries degrade</a:t>
            </a:r>
          </a:p>
          <a:p>
            <a:pPr lvl="1">
              <a:buSzPct val="105000"/>
              <a:buFont typeface="Symbol" pitchFamily="-106" charset="2"/>
              <a:buNone/>
            </a:pPr>
            <a:r>
              <a:rPr lang="en-AU" dirty="0"/>
              <a:t>   query performance because of</a:t>
            </a:r>
          </a:p>
          <a:p>
            <a:pPr lvl="1">
              <a:buSzPct val="105000"/>
              <a:buFont typeface="Symbol" pitchFamily="-106" charset="2"/>
              <a:buNone/>
            </a:pPr>
            <a:r>
              <a:rPr lang="en-AU" dirty="0"/>
              <a:t>   inflated index table</a:t>
            </a:r>
          </a:p>
          <a:p>
            <a:pPr lvl="1">
              <a:buSzPct val="105000"/>
              <a:buFont typeface="Symbol" pitchFamily="-106" charset="2"/>
              <a:buChar char="´"/>
            </a:pPr>
            <a:r>
              <a:rPr lang="en-AU" dirty="0"/>
              <a:t>May identify the same object</a:t>
            </a:r>
          </a:p>
          <a:p>
            <a:pPr lvl="1">
              <a:buSzPct val="105000"/>
              <a:buFont typeface="Symbol" pitchFamily="-106" charset="2"/>
              <a:buNone/>
            </a:pPr>
            <a:r>
              <a:rPr lang="en-AU" dirty="0"/>
              <a:t>    multiple times in spatial </a:t>
            </a:r>
          </a:p>
          <a:p>
            <a:pPr lvl="1">
              <a:buSzPct val="105000"/>
              <a:buFont typeface="Symbol" pitchFamily="-106" charset="2"/>
              <a:buNone/>
            </a:pPr>
            <a:r>
              <a:rPr lang="en-AU" dirty="0"/>
              <a:t>    query processing </a:t>
            </a:r>
          </a:p>
          <a:p>
            <a:r>
              <a:rPr lang="en-AU" dirty="0"/>
              <a:t>The 4-Key method (Compromise)</a:t>
            </a:r>
          </a:p>
          <a:p>
            <a:pPr lvl="1"/>
            <a:r>
              <a:rPr lang="en-AU" dirty="0"/>
              <a:t>Any objects, use no more than 4 values</a:t>
            </a:r>
          </a:p>
          <a:p>
            <a:pPr lvl="2"/>
            <a:r>
              <a:rPr lang="en-AU" dirty="0"/>
              <a:t>Intuitively, a small object in the very middle, what happens?</a:t>
            </a:r>
          </a:p>
        </p:txBody>
      </p:sp>
      <p:sp>
        <p:nvSpPr>
          <p:cNvPr id="1049639" name="Freeform 4"/>
          <p:cNvSpPr/>
          <p:nvPr/>
        </p:nvSpPr>
        <p:spPr bwMode="auto">
          <a:xfrm rot="-2618371">
            <a:off x="6619007" y="3299618"/>
            <a:ext cx="1358900" cy="857250"/>
          </a:xfrm>
          <a:custGeom>
            <a:avLst/>
            <a:gdLst>
              <a:gd name="T0" fmla="*/ 12 w 674"/>
              <a:gd name="T1" fmla="*/ 214 h 458"/>
              <a:gd name="T2" fmla="*/ 84 w 674"/>
              <a:gd name="T3" fmla="*/ 414 h 458"/>
              <a:gd name="T4" fmla="*/ 166 w 674"/>
              <a:gd name="T5" fmla="*/ 423 h 458"/>
              <a:gd name="T6" fmla="*/ 184 w 674"/>
              <a:gd name="T7" fmla="*/ 396 h 458"/>
              <a:gd name="T8" fmla="*/ 275 w 674"/>
              <a:gd name="T9" fmla="*/ 377 h 458"/>
              <a:gd name="T10" fmla="*/ 293 w 674"/>
              <a:gd name="T11" fmla="*/ 350 h 458"/>
              <a:gd name="T12" fmla="*/ 302 w 674"/>
              <a:gd name="T13" fmla="*/ 242 h 458"/>
              <a:gd name="T14" fmla="*/ 383 w 674"/>
              <a:gd name="T15" fmla="*/ 233 h 458"/>
              <a:gd name="T16" fmla="*/ 438 w 674"/>
              <a:gd name="T17" fmla="*/ 377 h 458"/>
              <a:gd name="T18" fmla="*/ 537 w 674"/>
              <a:gd name="T19" fmla="*/ 359 h 458"/>
              <a:gd name="T20" fmla="*/ 546 w 674"/>
              <a:gd name="T21" fmla="*/ 323 h 458"/>
              <a:gd name="T22" fmla="*/ 619 w 674"/>
              <a:gd name="T23" fmla="*/ 214 h 458"/>
              <a:gd name="T24" fmla="*/ 546 w 674"/>
              <a:gd name="T25" fmla="*/ 6 h 458"/>
              <a:gd name="T26" fmla="*/ 510 w 674"/>
              <a:gd name="T27" fmla="*/ 15 h 458"/>
              <a:gd name="T28" fmla="*/ 275 w 674"/>
              <a:gd name="T29" fmla="*/ 51 h 458"/>
              <a:gd name="T30" fmla="*/ 112 w 674"/>
              <a:gd name="T31" fmla="*/ 70 h 458"/>
              <a:gd name="T32" fmla="*/ 57 w 674"/>
              <a:gd name="T33" fmla="*/ 60 h 458"/>
              <a:gd name="T34" fmla="*/ 30 w 674"/>
              <a:gd name="T35" fmla="*/ 42 h 458"/>
              <a:gd name="T36" fmla="*/ 12 w 674"/>
              <a:gd name="T37" fmla="*/ 214 h 4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74"/>
              <a:gd name="T58" fmla="*/ 0 h 458"/>
              <a:gd name="T59" fmla="*/ 674 w 674"/>
              <a:gd name="T60" fmla="*/ 458 h 45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74" h="458">
                <a:moveTo>
                  <a:pt x="12" y="214"/>
                </a:moveTo>
                <a:cubicBezTo>
                  <a:pt x="19" y="300"/>
                  <a:pt x="9" y="364"/>
                  <a:pt x="84" y="414"/>
                </a:cubicBezTo>
                <a:cubicBezTo>
                  <a:pt x="111" y="452"/>
                  <a:pt x="102" y="458"/>
                  <a:pt x="166" y="423"/>
                </a:cubicBezTo>
                <a:cubicBezTo>
                  <a:pt x="175" y="418"/>
                  <a:pt x="175" y="402"/>
                  <a:pt x="184" y="396"/>
                </a:cubicBezTo>
                <a:cubicBezTo>
                  <a:pt x="196" y="388"/>
                  <a:pt x="271" y="378"/>
                  <a:pt x="275" y="377"/>
                </a:cubicBezTo>
                <a:cubicBezTo>
                  <a:pt x="281" y="368"/>
                  <a:pt x="291" y="361"/>
                  <a:pt x="293" y="350"/>
                </a:cubicBezTo>
                <a:cubicBezTo>
                  <a:pt x="300" y="315"/>
                  <a:pt x="280" y="271"/>
                  <a:pt x="302" y="242"/>
                </a:cubicBezTo>
                <a:cubicBezTo>
                  <a:pt x="319" y="220"/>
                  <a:pt x="356" y="236"/>
                  <a:pt x="383" y="233"/>
                </a:cubicBezTo>
                <a:cubicBezTo>
                  <a:pt x="432" y="265"/>
                  <a:pt x="424" y="322"/>
                  <a:pt x="438" y="377"/>
                </a:cubicBezTo>
                <a:cubicBezTo>
                  <a:pt x="471" y="371"/>
                  <a:pt x="507" y="374"/>
                  <a:pt x="537" y="359"/>
                </a:cubicBezTo>
                <a:cubicBezTo>
                  <a:pt x="548" y="353"/>
                  <a:pt x="542" y="335"/>
                  <a:pt x="546" y="323"/>
                </a:cubicBezTo>
                <a:cubicBezTo>
                  <a:pt x="567" y="266"/>
                  <a:pt x="569" y="240"/>
                  <a:pt x="619" y="214"/>
                </a:cubicBezTo>
                <a:cubicBezTo>
                  <a:pt x="637" y="86"/>
                  <a:pt x="674" y="79"/>
                  <a:pt x="546" y="6"/>
                </a:cubicBezTo>
                <a:cubicBezTo>
                  <a:pt x="535" y="0"/>
                  <a:pt x="522" y="12"/>
                  <a:pt x="510" y="15"/>
                </a:cubicBezTo>
                <a:cubicBezTo>
                  <a:pt x="458" y="120"/>
                  <a:pt x="371" y="19"/>
                  <a:pt x="275" y="51"/>
                </a:cubicBezTo>
                <a:cubicBezTo>
                  <a:pt x="214" y="93"/>
                  <a:pt x="202" y="78"/>
                  <a:pt x="112" y="70"/>
                </a:cubicBezTo>
                <a:cubicBezTo>
                  <a:pt x="94" y="67"/>
                  <a:pt x="75" y="66"/>
                  <a:pt x="57" y="60"/>
                </a:cubicBezTo>
                <a:cubicBezTo>
                  <a:pt x="47" y="57"/>
                  <a:pt x="38" y="35"/>
                  <a:pt x="30" y="42"/>
                </a:cubicBezTo>
                <a:cubicBezTo>
                  <a:pt x="0" y="67"/>
                  <a:pt x="12" y="214"/>
                  <a:pt x="12" y="214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0" name="Group 5"/>
          <p:cNvGrpSpPr/>
          <p:nvPr/>
        </p:nvGrpSpPr>
        <p:grpSpPr bwMode="auto">
          <a:xfrm>
            <a:off x="5487120" y="2323306"/>
            <a:ext cx="3382962" cy="2897187"/>
            <a:chOff x="1872" y="1440"/>
            <a:chExt cx="1920" cy="1920"/>
          </a:xfrm>
        </p:grpSpPr>
        <p:sp>
          <p:nvSpPr>
            <p:cNvPr id="1049640" name="Rectangle 6"/>
            <p:cNvSpPr>
              <a:spLocks noChangeArrowheads="1"/>
            </p:cNvSpPr>
            <p:nvPr/>
          </p:nvSpPr>
          <p:spPr bwMode="auto">
            <a:xfrm>
              <a:off x="331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41" name="Rectangle 7"/>
            <p:cNvSpPr>
              <a:spLocks noChangeArrowheads="1"/>
            </p:cNvSpPr>
            <p:nvPr/>
          </p:nvSpPr>
          <p:spPr bwMode="auto">
            <a:xfrm>
              <a:off x="307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42" name="Rectangle 8"/>
            <p:cNvSpPr>
              <a:spLocks noChangeArrowheads="1"/>
            </p:cNvSpPr>
            <p:nvPr/>
          </p:nvSpPr>
          <p:spPr bwMode="auto">
            <a:xfrm>
              <a:off x="235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43" name="Rectangle 9"/>
            <p:cNvSpPr>
              <a:spLocks noChangeArrowheads="1"/>
            </p:cNvSpPr>
            <p:nvPr/>
          </p:nvSpPr>
          <p:spPr bwMode="auto">
            <a:xfrm>
              <a:off x="259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44" name="Rectangle 10"/>
            <p:cNvSpPr>
              <a:spLocks noChangeArrowheads="1"/>
            </p:cNvSpPr>
            <p:nvPr/>
          </p:nvSpPr>
          <p:spPr bwMode="auto">
            <a:xfrm>
              <a:off x="235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45" name="Rectangle 11"/>
            <p:cNvSpPr>
              <a:spLocks noChangeArrowheads="1"/>
            </p:cNvSpPr>
            <p:nvPr/>
          </p:nvSpPr>
          <p:spPr bwMode="auto">
            <a:xfrm>
              <a:off x="259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46" name="Rectangle 12"/>
            <p:cNvSpPr>
              <a:spLocks noChangeArrowheads="1"/>
            </p:cNvSpPr>
            <p:nvPr/>
          </p:nvSpPr>
          <p:spPr bwMode="auto">
            <a:xfrm>
              <a:off x="187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47" name="Rectangle 13"/>
            <p:cNvSpPr>
              <a:spLocks noChangeArrowheads="1"/>
            </p:cNvSpPr>
            <p:nvPr/>
          </p:nvSpPr>
          <p:spPr bwMode="auto">
            <a:xfrm>
              <a:off x="211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48" name="Rectangle 14"/>
            <p:cNvSpPr>
              <a:spLocks noChangeArrowheads="1"/>
            </p:cNvSpPr>
            <p:nvPr/>
          </p:nvSpPr>
          <p:spPr bwMode="auto">
            <a:xfrm>
              <a:off x="187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49" name="Rectangle 15"/>
            <p:cNvSpPr>
              <a:spLocks noChangeArrowheads="1"/>
            </p:cNvSpPr>
            <p:nvPr/>
          </p:nvSpPr>
          <p:spPr bwMode="auto">
            <a:xfrm>
              <a:off x="211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50" name="Rectangle 16"/>
            <p:cNvSpPr>
              <a:spLocks noChangeArrowheads="1"/>
            </p:cNvSpPr>
            <p:nvPr/>
          </p:nvSpPr>
          <p:spPr bwMode="auto">
            <a:xfrm>
              <a:off x="235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51" name="Rectangle 17"/>
            <p:cNvSpPr>
              <a:spLocks noChangeArrowheads="1"/>
            </p:cNvSpPr>
            <p:nvPr/>
          </p:nvSpPr>
          <p:spPr bwMode="auto">
            <a:xfrm>
              <a:off x="259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52" name="Rectangle 18"/>
            <p:cNvSpPr>
              <a:spLocks noChangeArrowheads="1"/>
            </p:cNvSpPr>
            <p:nvPr/>
          </p:nvSpPr>
          <p:spPr bwMode="auto">
            <a:xfrm>
              <a:off x="235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53" name="Rectangle 19"/>
            <p:cNvSpPr>
              <a:spLocks noChangeArrowheads="1"/>
            </p:cNvSpPr>
            <p:nvPr/>
          </p:nvSpPr>
          <p:spPr bwMode="auto">
            <a:xfrm>
              <a:off x="259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54" name="Rectangle 20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55" name="Rectangle 21"/>
            <p:cNvSpPr>
              <a:spLocks noChangeArrowheads="1"/>
            </p:cNvSpPr>
            <p:nvPr/>
          </p:nvSpPr>
          <p:spPr bwMode="auto">
            <a:xfrm>
              <a:off x="211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56" name="Rectangle 22"/>
            <p:cNvSpPr>
              <a:spLocks noChangeArrowheads="1"/>
            </p:cNvSpPr>
            <p:nvPr/>
          </p:nvSpPr>
          <p:spPr bwMode="auto">
            <a:xfrm>
              <a:off x="187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57" name="Rectangle 23"/>
            <p:cNvSpPr>
              <a:spLocks noChangeArrowheads="1"/>
            </p:cNvSpPr>
            <p:nvPr/>
          </p:nvSpPr>
          <p:spPr bwMode="auto">
            <a:xfrm>
              <a:off x="211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58" name="Rectangle 24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59" name="Rectangle 25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60" name="Rectangle 26"/>
            <p:cNvSpPr>
              <a:spLocks noChangeArrowheads="1"/>
            </p:cNvSpPr>
            <p:nvPr/>
          </p:nvSpPr>
          <p:spPr bwMode="auto">
            <a:xfrm>
              <a:off x="235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61" name="Rectangle 27"/>
            <p:cNvSpPr>
              <a:spLocks noChangeArrowheads="1"/>
            </p:cNvSpPr>
            <p:nvPr/>
          </p:nvSpPr>
          <p:spPr bwMode="auto">
            <a:xfrm>
              <a:off x="259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62" name="Rectangle 28"/>
            <p:cNvSpPr>
              <a:spLocks noChangeArrowheads="1"/>
            </p:cNvSpPr>
            <p:nvPr/>
          </p:nvSpPr>
          <p:spPr bwMode="auto">
            <a:xfrm>
              <a:off x="187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63" name="Rectangle 29"/>
            <p:cNvSpPr>
              <a:spLocks noChangeArrowheads="1"/>
            </p:cNvSpPr>
            <p:nvPr/>
          </p:nvSpPr>
          <p:spPr bwMode="auto">
            <a:xfrm>
              <a:off x="211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64" name="Rectangle 30"/>
            <p:cNvSpPr>
              <a:spLocks noChangeArrowheads="1"/>
            </p:cNvSpPr>
            <p:nvPr/>
          </p:nvSpPr>
          <p:spPr bwMode="auto">
            <a:xfrm>
              <a:off x="187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65" name="Rectangle 31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66" name="Rectangle 32"/>
            <p:cNvSpPr>
              <a:spLocks noChangeArrowheads="1"/>
            </p:cNvSpPr>
            <p:nvPr/>
          </p:nvSpPr>
          <p:spPr bwMode="auto">
            <a:xfrm>
              <a:off x="235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67" name="Rectangle 33"/>
            <p:cNvSpPr>
              <a:spLocks noChangeArrowheads="1"/>
            </p:cNvSpPr>
            <p:nvPr/>
          </p:nvSpPr>
          <p:spPr bwMode="auto">
            <a:xfrm>
              <a:off x="259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68" name="Rectangle 34"/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69" name="Rectangle 35"/>
            <p:cNvSpPr>
              <a:spLocks noChangeArrowheads="1"/>
            </p:cNvSpPr>
            <p:nvPr/>
          </p:nvSpPr>
          <p:spPr bwMode="auto">
            <a:xfrm>
              <a:off x="259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70" name="Rectangle 36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71" name="Rectangle 37"/>
            <p:cNvSpPr>
              <a:spLocks noChangeArrowheads="1"/>
            </p:cNvSpPr>
            <p:nvPr/>
          </p:nvSpPr>
          <p:spPr bwMode="auto">
            <a:xfrm>
              <a:off x="211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72" name="Rectangle 38"/>
            <p:cNvSpPr>
              <a:spLocks noChangeArrowheads="1"/>
            </p:cNvSpPr>
            <p:nvPr/>
          </p:nvSpPr>
          <p:spPr bwMode="auto">
            <a:xfrm>
              <a:off x="187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73" name="Rectangle 39"/>
            <p:cNvSpPr>
              <a:spLocks noChangeArrowheads="1"/>
            </p:cNvSpPr>
            <p:nvPr/>
          </p:nvSpPr>
          <p:spPr bwMode="auto">
            <a:xfrm>
              <a:off x="211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74" name="Rectangle 40"/>
            <p:cNvSpPr>
              <a:spLocks noChangeArrowheads="1"/>
            </p:cNvSpPr>
            <p:nvPr/>
          </p:nvSpPr>
          <p:spPr bwMode="auto">
            <a:xfrm>
              <a:off x="355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75" name="Rectangle 41"/>
            <p:cNvSpPr>
              <a:spLocks noChangeArrowheads="1"/>
            </p:cNvSpPr>
            <p:nvPr/>
          </p:nvSpPr>
          <p:spPr bwMode="auto">
            <a:xfrm>
              <a:off x="331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76" name="Rectangle 42"/>
            <p:cNvSpPr>
              <a:spLocks noChangeArrowheads="1"/>
            </p:cNvSpPr>
            <p:nvPr/>
          </p:nvSpPr>
          <p:spPr bwMode="auto">
            <a:xfrm>
              <a:off x="355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77" name="Rectangle 43"/>
            <p:cNvSpPr>
              <a:spLocks noChangeArrowheads="1"/>
            </p:cNvSpPr>
            <p:nvPr/>
          </p:nvSpPr>
          <p:spPr bwMode="auto">
            <a:xfrm>
              <a:off x="2832" y="240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78" name="Rectangle 44"/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79" name="Rectangle 45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80" name="Rectangle 46"/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81" name="Rectangle 47"/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82" name="Rectangle 48"/>
            <p:cNvSpPr>
              <a:spLocks noChangeArrowheads="1"/>
            </p:cNvSpPr>
            <p:nvPr/>
          </p:nvSpPr>
          <p:spPr bwMode="auto">
            <a:xfrm>
              <a:off x="331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83" name="Rectangle 49"/>
            <p:cNvSpPr>
              <a:spLocks noChangeArrowheads="1"/>
            </p:cNvSpPr>
            <p:nvPr/>
          </p:nvSpPr>
          <p:spPr bwMode="auto">
            <a:xfrm>
              <a:off x="355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84" name="Rectangle 50"/>
            <p:cNvSpPr>
              <a:spLocks noChangeArrowheads="1"/>
            </p:cNvSpPr>
            <p:nvPr/>
          </p:nvSpPr>
          <p:spPr bwMode="auto">
            <a:xfrm>
              <a:off x="283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85" name="Rectangle 51"/>
            <p:cNvSpPr>
              <a:spLocks noChangeArrowheads="1"/>
            </p:cNvSpPr>
            <p:nvPr/>
          </p:nvSpPr>
          <p:spPr bwMode="auto">
            <a:xfrm>
              <a:off x="3072" y="28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86" name="Rectangle 52"/>
            <p:cNvSpPr>
              <a:spLocks noChangeArrowheads="1"/>
            </p:cNvSpPr>
            <p:nvPr/>
          </p:nvSpPr>
          <p:spPr bwMode="auto">
            <a:xfrm>
              <a:off x="283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87" name="Rectangle 53"/>
            <p:cNvSpPr>
              <a:spLocks noChangeArrowheads="1"/>
            </p:cNvSpPr>
            <p:nvPr/>
          </p:nvSpPr>
          <p:spPr bwMode="auto">
            <a:xfrm>
              <a:off x="3072" y="31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88" name="Rectangle 54"/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89" name="Rectangle 55"/>
            <p:cNvSpPr>
              <a:spLocks noChangeArrowheads="1"/>
            </p:cNvSpPr>
            <p:nvPr/>
          </p:nvSpPr>
          <p:spPr bwMode="auto">
            <a:xfrm>
              <a:off x="355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90" name="Rectangle 56"/>
            <p:cNvSpPr>
              <a:spLocks noChangeArrowheads="1"/>
            </p:cNvSpPr>
            <p:nvPr/>
          </p:nvSpPr>
          <p:spPr bwMode="auto">
            <a:xfrm>
              <a:off x="331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91" name="Rectangle 57"/>
            <p:cNvSpPr>
              <a:spLocks noChangeArrowheads="1"/>
            </p:cNvSpPr>
            <p:nvPr/>
          </p:nvSpPr>
          <p:spPr bwMode="auto">
            <a:xfrm>
              <a:off x="355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92" name="Rectangle 58"/>
            <p:cNvSpPr>
              <a:spLocks noChangeArrowheads="1"/>
            </p:cNvSpPr>
            <p:nvPr/>
          </p:nvSpPr>
          <p:spPr bwMode="auto">
            <a:xfrm>
              <a:off x="283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93" name="Rectangle 59"/>
            <p:cNvSpPr>
              <a:spLocks noChangeArrowheads="1"/>
            </p:cNvSpPr>
            <p:nvPr/>
          </p:nvSpPr>
          <p:spPr bwMode="auto">
            <a:xfrm>
              <a:off x="3072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94" name="Rectangle 60"/>
            <p:cNvSpPr>
              <a:spLocks noChangeArrowheads="1"/>
            </p:cNvSpPr>
            <p:nvPr/>
          </p:nvSpPr>
          <p:spPr bwMode="auto">
            <a:xfrm>
              <a:off x="283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95" name="Rectangle 61"/>
            <p:cNvSpPr>
              <a:spLocks noChangeArrowheads="1"/>
            </p:cNvSpPr>
            <p:nvPr/>
          </p:nvSpPr>
          <p:spPr bwMode="auto">
            <a:xfrm>
              <a:off x="3072" y="168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96" name="Rectangle 62"/>
            <p:cNvSpPr>
              <a:spLocks noChangeArrowheads="1"/>
            </p:cNvSpPr>
            <p:nvPr/>
          </p:nvSpPr>
          <p:spPr bwMode="auto">
            <a:xfrm>
              <a:off x="331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97" name="Rectangle 63"/>
            <p:cNvSpPr>
              <a:spLocks noChangeArrowheads="1"/>
            </p:cNvSpPr>
            <p:nvPr/>
          </p:nvSpPr>
          <p:spPr bwMode="auto">
            <a:xfrm>
              <a:off x="355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98" name="Rectangle 64"/>
            <p:cNvSpPr>
              <a:spLocks noChangeArrowheads="1"/>
            </p:cNvSpPr>
            <p:nvPr/>
          </p:nvSpPr>
          <p:spPr bwMode="auto">
            <a:xfrm>
              <a:off x="331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699" name="Rectangle 65"/>
            <p:cNvSpPr>
              <a:spLocks noChangeArrowheads="1"/>
            </p:cNvSpPr>
            <p:nvPr/>
          </p:nvSpPr>
          <p:spPr bwMode="auto">
            <a:xfrm>
              <a:off x="355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700" name="Rectangle 66"/>
            <p:cNvSpPr>
              <a:spLocks noChangeArrowheads="1"/>
            </p:cNvSpPr>
            <p:nvPr/>
          </p:nvSpPr>
          <p:spPr bwMode="auto">
            <a:xfrm>
              <a:off x="283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701" name="Rectangle 67"/>
            <p:cNvSpPr>
              <a:spLocks noChangeArrowheads="1"/>
            </p:cNvSpPr>
            <p:nvPr/>
          </p:nvSpPr>
          <p:spPr bwMode="auto">
            <a:xfrm>
              <a:off x="3072" y="192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702" name="Rectangle 68"/>
            <p:cNvSpPr>
              <a:spLocks noChangeArrowheads="1"/>
            </p:cNvSpPr>
            <p:nvPr/>
          </p:nvSpPr>
          <p:spPr bwMode="auto">
            <a:xfrm>
              <a:off x="283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  <p:sp>
          <p:nvSpPr>
            <p:cNvPr id="1049703" name="Rectangle 69"/>
            <p:cNvSpPr>
              <a:spLocks noChangeArrowheads="1"/>
            </p:cNvSpPr>
            <p:nvPr/>
          </p:nvSpPr>
          <p:spPr bwMode="auto">
            <a:xfrm>
              <a:off x="3072" y="216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AU" sz="2400"/>
            </a:p>
          </p:txBody>
        </p:sp>
      </p:grpSp>
      <p:sp>
        <p:nvSpPr>
          <p:cNvPr id="10497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847"/>
    </mc:Choice>
    <mc:Fallback xmlns="">
      <p:transition spd="slow" advTm="225847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Overlapping Regions</a:t>
            </a:r>
          </a:p>
        </p:txBody>
      </p:sp>
      <p:sp>
        <p:nvSpPr>
          <p:cNvPr id="104970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295400"/>
            <a:ext cx="7961958" cy="4953000"/>
          </a:xfrm>
        </p:spPr>
        <p:txBody>
          <a:bodyPr/>
          <a:lstStyle/>
          <a:p>
            <a:r>
              <a:rPr lang="en-AU" dirty="0"/>
              <a:t>Motivation</a:t>
            </a:r>
          </a:p>
          <a:p>
            <a:pPr lvl="1"/>
            <a:r>
              <a:rPr lang="en-AU" dirty="0"/>
              <a:t>Single index entry for a polygon</a:t>
            </a:r>
          </a:p>
          <a:p>
            <a:r>
              <a:rPr lang="en-AU" dirty="0"/>
              <a:t>Basic ideas</a:t>
            </a:r>
          </a:p>
          <a:p>
            <a:pPr lvl="1"/>
            <a:r>
              <a:rPr lang="en-AU" dirty="0"/>
              <a:t>One object (or its key) in one bucket only</a:t>
            </a:r>
          </a:p>
          <a:p>
            <a:pPr lvl="1"/>
            <a:r>
              <a:rPr lang="en-AU" dirty="0"/>
              <a:t>Cell boundary calculated according to polygons inside the cell</a:t>
            </a:r>
          </a:p>
          <a:p>
            <a:pPr lvl="1"/>
            <a:r>
              <a:rPr lang="en-AU" dirty="0"/>
              <a:t>Allow overlapping cells: </a:t>
            </a:r>
            <a:r>
              <a:rPr lang="en-AU" i="1" dirty="0"/>
              <a:t>inevitable</a:t>
            </a:r>
            <a:r>
              <a:rPr lang="en-AU" dirty="0"/>
              <a:t>!</a:t>
            </a:r>
          </a:p>
          <a:p>
            <a:r>
              <a:rPr lang="en-AU" dirty="0"/>
              <a:t>Problems</a:t>
            </a:r>
          </a:p>
          <a:p>
            <a:pPr lvl="1"/>
            <a:r>
              <a:rPr lang="en-AU" dirty="0"/>
              <a:t>Multiple cells need to be examined to search an object</a:t>
            </a:r>
          </a:p>
          <a:p>
            <a:pPr lvl="1"/>
            <a:r>
              <a:rPr lang="en-AU" dirty="0"/>
              <a:t>Where to insert?</a:t>
            </a:r>
          </a:p>
        </p:txBody>
      </p:sp>
      <p:sp>
        <p:nvSpPr>
          <p:cNvPr id="10497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77"/>
    </mc:Choice>
    <mc:Fallback xmlns="">
      <p:transition spd="slow" advTm="67677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R-Tree and R*-Tree</a:t>
            </a:r>
          </a:p>
        </p:txBody>
      </p:sp>
      <p:sp>
        <p:nvSpPr>
          <p:cNvPr id="1049712" name="Rectangle 3"/>
          <p:cNvSpPr>
            <a:spLocks noChangeArrowheads="1"/>
          </p:cNvSpPr>
          <p:nvPr/>
        </p:nvSpPr>
        <p:spPr bwMode="auto">
          <a:xfrm>
            <a:off x="954088" y="2409825"/>
            <a:ext cx="798512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P2 </a:t>
            </a:r>
          </a:p>
        </p:txBody>
      </p:sp>
      <p:sp>
        <p:nvSpPr>
          <p:cNvPr id="1049713" name="Rectangle 4"/>
          <p:cNvSpPr>
            <a:spLocks noChangeArrowheads="1"/>
          </p:cNvSpPr>
          <p:nvPr/>
        </p:nvSpPr>
        <p:spPr bwMode="auto">
          <a:xfrm>
            <a:off x="1449388" y="2160588"/>
            <a:ext cx="884237" cy="446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  P3 </a:t>
            </a:r>
          </a:p>
        </p:txBody>
      </p:sp>
      <p:sp>
        <p:nvSpPr>
          <p:cNvPr id="1049714" name="Rectangle 5"/>
          <p:cNvSpPr>
            <a:spLocks noChangeArrowheads="1"/>
          </p:cNvSpPr>
          <p:nvPr/>
        </p:nvSpPr>
        <p:spPr bwMode="auto">
          <a:xfrm>
            <a:off x="2144713" y="2230438"/>
            <a:ext cx="1350962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P7 </a:t>
            </a:r>
          </a:p>
        </p:txBody>
      </p:sp>
      <p:sp>
        <p:nvSpPr>
          <p:cNvPr id="1049715" name="Rectangle 6"/>
          <p:cNvSpPr>
            <a:spLocks noChangeArrowheads="1"/>
          </p:cNvSpPr>
          <p:nvPr/>
        </p:nvSpPr>
        <p:spPr bwMode="auto">
          <a:xfrm>
            <a:off x="1303338" y="1585913"/>
            <a:ext cx="1568450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P1   </a:t>
            </a:r>
          </a:p>
        </p:txBody>
      </p:sp>
      <p:sp>
        <p:nvSpPr>
          <p:cNvPr id="1049716" name="Rectangle 7"/>
          <p:cNvSpPr>
            <a:spLocks noChangeArrowheads="1"/>
          </p:cNvSpPr>
          <p:nvPr/>
        </p:nvSpPr>
        <p:spPr bwMode="auto">
          <a:xfrm>
            <a:off x="3278188" y="1852613"/>
            <a:ext cx="581025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r>
              <a:rPr lang="en-US" sz="2000"/>
              <a:t>P8 </a:t>
            </a:r>
          </a:p>
        </p:txBody>
      </p:sp>
      <p:sp>
        <p:nvSpPr>
          <p:cNvPr id="1049717" name="Rectangle 8"/>
          <p:cNvSpPr>
            <a:spLocks noChangeArrowheads="1"/>
          </p:cNvSpPr>
          <p:nvPr/>
        </p:nvSpPr>
        <p:spPr bwMode="auto">
          <a:xfrm>
            <a:off x="3700463" y="2060575"/>
            <a:ext cx="8556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P9 </a:t>
            </a:r>
          </a:p>
        </p:txBody>
      </p:sp>
      <p:sp>
        <p:nvSpPr>
          <p:cNvPr id="1049718" name="Rectangle 9"/>
          <p:cNvSpPr>
            <a:spLocks noChangeArrowheads="1"/>
          </p:cNvSpPr>
          <p:nvPr/>
        </p:nvSpPr>
        <p:spPr bwMode="auto">
          <a:xfrm>
            <a:off x="1289050" y="3040063"/>
            <a:ext cx="1454150" cy="60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P6            </a:t>
            </a:r>
          </a:p>
        </p:txBody>
      </p:sp>
      <p:sp>
        <p:nvSpPr>
          <p:cNvPr id="1049719" name="Rectangle 10"/>
          <p:cNvSpPr>
            <a:spLocks noChangeArrowheads="1"/>
          </p:cNvSpPr>
          <p:nvPr/>
        </p:nvSpPr>
        <p:spPr bwMode="auto">
          <a:xfrm>
            <a:off x="1898650" y="3249613"/>
            <a:ext cx="523875" cy="106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P5 </a:t>
            </a:r>
          </a:p>
        </p:txBody>
      </p:sp>
      <p:sp>
        <p:nvSpPr>
          <p:cNvPr id="1049720" name="Rectangle 11"/>
          <p:cNvSpPr>
            <a:spLocks noChangeArrowheads="1"/>
          </p:cNvSpPr>
          <p:nvPr/>
        </p:nvSpPr>
        <p:spPr bwMode="auto">
          <a:xfrm>
            <a:off x="533400" y="4200525"/>
            <a:ext cx="696913" cy="44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P4 </a:t>
            </a:r>
          </a:p>
        </p:txBody>
      </p:sp>
      <p:sp>
        <p:nvSpPr>
          <p:cNvPr id="1049721" name="Rectangle 12"/>
          <p:cNvSpPr>
            <a:spLocks noChangeArrowheads="1"/>
          </p:cNvSpPr>
          <p:nvPr/>
        </p:nvSpPr>
        <p:spPr bwMode="auto">
          <a:xfrm>
            <a:off x="3365500" y="3795713"/>
            <a:ext cx="711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P10 </a:t>
            </a:r>
          </a:p>
        </p:txBody>
      </p:sp>
      <p:sp>
        <p:nvSpPr>
          <p:cNvPr id="1049722" name="Rectangle 13"/>
          <p:cNvSpPr>
            <a:spLocks noChangeArrowheads="1"/>
          </p:cNvSpPr>
          <p:nvPr/>
        </p:nvSpPr>
        <p:spPr bwMode="auto">
          <a:xfrm>
            <a:off x="954088" y="1587500"/>
            <a:ext cx="1917700" cy="124301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49723" name="Rectangle 14"/>
          <p:cNvSpPr>
            <a:spLocks noChangeArrowheads="1"/>
          </p:cNvSpPr>
          <p:nvPr/>
        </p:nvSpPr>
        <p:spPr bwMode="auto">
          <a:xfrm>
            <a:off x="2132013" y="1828800"/>
            <a:ext cx="2439987" cy="24003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49724" name="Rectangle 15"/>
          <p:cNvSpPr>
            <a:spLocks noChangeArrowheads="1"/>
          </p:cNvSpPr>
          <p:nvPr/>
        </p:nvSpPr>
        <p:spPr bwMode="auto">
          <a:xfrm>
            <a:off x="533400" y="3040063"/>
            <a:ext cx="2209800" cy="16081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49725" name="Text Box 16"/>
          <p:cNvSpPr txBox="1">
            <a:spLocks noChangeArrowheads="1"/>
          </p:cNvSpPr>
          <p:nvPr/>
        </p:nvSpPr>
        <p:spPr bwMode="auto">
          <a:xfrm>
            <a:off x="1041400" y="1893888"/>
            <a:ext cx="625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</a:t>
            </a:r>
          </a:p>
        </p:txBody>
      </p:sp>
      <p:sp>
        <p:nvSpPr>
          <p:cNvPr id="1049726" name="Text Box 17"/>
          <p:cNvSpPr txBox="1">
            <a:spLocks noChangeArrowheads="1"/>
          </p:cNvSpPr>
          <p:nvPr/>
        </p:nvSpPr>
        <p:spPr bwMode="auto">
          <a:xfrm>
            <a:off x="3844925" y="3208338"/>
            <a:ext cx="625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</a:t>
            </a:r>
          </a:p>
        </p:txBody>
      </p:sp>
      <p:sp>
        <p:nvSpPr>
          <p:cNvPr id="1049727" name="Text Box 18"/>
          <p:cNvSpPr txBox="1">
            <a:spLocks noChangeArrowheads="1"/>
          </p:cNvSpPr>
          <p:nvPr/>
        </p:nvSpPr>
        <p:spPr bwMode="auto">
          <a:xfrm>
            <a:off x="590550" y="3206750"/>
            <a:ext cx="625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B</a:t>
            </a:r>
          </a:p>
        </p:txBody>
      </p:sp>
      <p:grpSp>
        <p:nvGrpSpPr>
          <p:cNvPr id="184" name="Group 19"/>
          <p:cNvGrpSpPr/>
          <p:nvPr/>
        </p:nvGrpSpPr>
        <p:grpSpPr bwMode="auto">
          <a:xfrm>
            <a:off x="4267200" y="4572000"/>
            <a:ext cx="2133600" cy="381000"/>
            <a:chOff x="3696" y="1488"/>
            <a:chExt cx="1344" cy="240"/>
          </a:xfrm>
        </p:grpSpPr>
        <p:sp>
          <p:nvSpPr>
            <p:cNvPr id="1049728" name="Rectangle 20"/>
            <p:cNvSpPr>
              <a:spLocks noChangeArrowheads="1"/>
            </p:cNvSpPr>
            <p:nvPr/>
          </p:nvSpPr>
          <p:spPr bwMode="auto">
            <a:xfrm>
              <a:off x="3696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1049729" name="Rectangle 21"/>
            <p:cNvSpPr>
              <a:spLocks noChangeArrowheads="1"/>
            </p:cNvSpPr>
            <p:nvPr/>
          </p:nvSpPr>
          <p:spPr bwMode="auto">
            <a:xfrm>
              <a:off x="4032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1049730" name="Rectangle 22"/>
            <p:cNvSpPr>
              <a:spLocks noChangeArrowheads="1"/>
            </p:cNvSpPr>
            <p:nvPr/>
          </p:nvSpPr>
          <p:spPr bwMode="auto">
            <a:xfrm>
              <a:off x="4704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9731" name="Rectangle 23"/>
            <p:cNvSpPr>
              <a:spLocks noChangeArrowheads="1"/>
            </p:cNvSpPr>
            <p:nvPr/>
          </p:nvSpPr>
          <p:spPr bwMode="auto">
            <a:xfrm>
              <a:off x="4368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C</a:t>
              </a:r>
            </a:p>
          </p:txBody>
        </p:sp>
      </p:grpSp>
      <p:grpSp>
        <p:nvGrpSpPr>
          <p:cNvPr id="185" name="Group 24"/>
          <p:cNvGrpSpPr/>
          <p:nvPr/>
        </p:nvGrpSpPr>
        <p:grpSpPr bwMode="auto">
          <a:xfrm>
            <a:off x="4267200" y="5486400"/>
            <a:ext cx="2133600" cy="381000"/>
            <a:chOff x="3696" y="1488"/>
            <a:chExt cx="1344" cy="240"/>
          </a:xfrm>
        </p:grpSpPr>
        <p:sp>
          <p:nvSpPr>
            <p:cNvPr id="1049732" name="Rectangle 25"/>
            <p:cNvSpPr>
              <a:spLocks noChangeArrowheads="1"/>
            </p:cNvSpPr>
            <p:nvPr/>
          </p:nvSpPr>
          <p:spPr bwMode="auto">
            <a:xfrm>
              <a:off x="3696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P4</a:t>
              </a:r>
            </a:p>
          </p:txBody>
        </p:sp>
        <p:sp>
          <p:nvSpPr>
            <p:cNvPr id="1049733" name="Rectangle 26"/>
            <p:cNvSpPr>
              <a:spLocks noChangeArrowheads="1"/>
            </p:cNvSpPr>
            <p:nvPr/>
          </p:nvSpPr>
          <p:spPr bwMode="auto">
            <a:xfrm>
              <a:off x="4032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P5</a:t>
              </a:r>
            </a:p>
          </p:txBody>
        </p:sp>
        <p:sp>
          <p:nvSpPr>
            <p:cNvPr id="1049734" name="Rectangle 27"/>
            <p:cNvSpPr>
              <a:spLocks noChangeArrowheads="1"/>
            </p:cNvSpPr>
            <p:nvPr/>
          </p:nvSpPr>
          <p:spPr bwMode="auto">
            <a:xfrm>
              <a:off x="4704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9735" name="Rectangle 28"/>
            <p:cNvSpPr>
              <a:spLocks noChangeArrowheads="1"/>
            </p:cNvSpPr>
            <p:nvPr/>
          </p:nvSpPr>
          <p:spPr bwMode="auto">
            <a:xfrm>
              <a:off x="4368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P6</a:t>
              </a:r>
            </a:p>
          </p:txBody>
        </p:sp>
      </p:grpSp>
      <p:sp>
        <p:nvSpPr>
          <p:cNvPr id="1049736" name="Rectangle 29"/>
          <p:cNvSpPr>
            <a:spLocks noChangeArrowheads="1"/>
          </p:cNvSpPr>
          <p:nvPr/>
        </p:nvSpPr>
        <p:spPr bwMode="auto">
          <a:xfrm>
            <a:off x="6629400" y="5486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P7</a:t>
            </a:r>
          </a:p>
        </p:txBody>
      </p:sp>
      <p:sp>
        <p:nvSpPr>
          <p:cNvPr id="1049737" name="Rectangle 30"/>
          <p:cNvSpPr>
            <a:spLocks noChangeArrowheads="1"/>
          </p:cNvSpPr>
          <p:nvPr/>
        </p:nvSpPr>
        <p:spPr bwMode="auto">
          <a:xfrm>
            <a:off x="7162800" y="5486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P8</a:t>
            </a:r>
          </a:p>
        </p:txBody>
      </p:sp>
      <p:sp>
        <p:nvSpPr>
          <p:cNvPr id="1049738" name="Rectangle 31"/>
          <p:cNvSpPr>
            <a:spLocks noChangeArrowheads="1"/>
          </p:cNvSpPr>
          <p:nvPr/>
        </p:nvSpPr>
        <p:spPr bwMode="auto">
          <a:xfrm>
            <a:off x="8229600" y="5486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P10</a:t>
            </a:r>
          </a:p>
        </p:txBody>
      </p:sp>
      <p:sp>
        <p:nvSpPr>
          <p:cNvPr id="1049739" name="Rectangle 32"/>
          <p:cNvSpPr>
            <a:spLocks noChangeArrowheads="1"/>
          </p:cNvSpPr>
          <p:nvPr/>
        </p:nvSpPr>
        <p:spPr bwMode="auto">
          <a:xfrm>
            <a:off x="7696200" y="5486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P9</a:t>
            </a:r>
          </a:p>
        </p:txBody>
      </p:sp>
      <p:grpSp>
        <p:nvGrpSpPr>
          <p:cNvPr id="186" name="Group 33"/>
          <p:cNvGrpSpPr/>
          <p:nvPr/>
        </p:nvGrpSpPr>
        <p:grpSpPr bwMode="auto">
          <a:xfrm>
            <a:off x="1905000" y="5486400"/>
            <a:ext cx="2133600" cy="381000"/>
            <a:chOff x="3696" y="1488"/>
            <a:chExt cx="1344" cy="240"/>
          </a:xfrm>
        </p:grpSpPr>
        <p:sp>
          <p:nvSpPr>
            <p:cNvPr id="1049740" name="Rectangle 34"/>
            <p:cNvSpPr>
              <a:spLocks noChangeArrowheads="1"/>
            </p:cNvSpPr>
            <p:nvPr/>
          </p:nvSpPr>
          <p:spPr bwMode="auto">
            <a:xfrm>
              <a:off x="3696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P1</a:t>
              </a:r>
            </a:p>
          </p:txBody>
        </p:sp>
        <p:sp>
          <p:nvSpPr>
            <p:cNvPr id="1049741" name="Rectangle 35"/>
            <p:cNvSpPr>
              <a:spLocks noChangeArrowheads="1"/>
            </p:cNvSpPr>
            <p:nvPr/>
          </p:nvSpPr>
          <p:spPr bwMode="auto">
            <a:xfrm>
              <a:off x="4032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P2</a:t>
              </a:r>
            </a:p>
          </p:txBody>
        </p:sp>
        <p:sp>
          <p:nvSpPr>
            <p:cNvPr id="1049742" name="Rectangle 36"/>
            <p:cNvSpPr>
              <a:spLocks noChangeArrowheads="1"/>
            </p:cNvSpPr>
            <p:nvPr/>
          </p:nvSpPr>
          <p:spPr bwMode="auto">
            <a:xfrm>
              <a:off x="4704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49743" name="Rectangle 37"/>
            <p:cNvSpPr>
              <a:spLocks noChangeArrowheads="1"/>
            </p:cNvSpPr>
            <p:nvPr/>
          </p:nvSpPr>
          <p:spPr bwMode="auto">
            <a:xfrm>
              <a:off x="4368" y="148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P3</a:t>
              </a:r>
            </a:p>
          </p:txBody>
        </p:sp>
      </p:grpSp>
      <p:sp>
        <p:nvSpPr>
          <p:cNvPr id="1049744" name="Line 38"/>
          <p:cNvSpPr>
            <a:spLocks noChangeShapeType="1"/>
          </p:cNvSpPr>
          <p:nvPr/>
        </p:nvSpPr>
        <p:spPr bwMode="auto">
          <a:xfrm flipH="1">
            <a:off x="1905000" y="49530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49745" name="Line 39"/>
          <p:cNvSpPr>
            <a:spLocks noChangeShapeType="1"/>
          </p:cNvSpPr>
          <p:nvPr/>
        </p:nvSpPr>
        <p:spPr bwMode="auto">
          <a:xfrm flipH="1">
            <a:off x="4267200" y="4953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49746" name="Line 40"/>
          <p:cNvSpPr>
            <a:spLocks noChangeShapeType="1"/>
          </p:cNvSpPr>
          <p:nvPr/>
        </p:nvSpPr>
        <p:spPr bwMode="auto">
          <a:xfrm>
            <a:off x="5562600" y="4953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747" name="Text Box 41"/>
              <p:cNvSpPr txBox="1">
                <a:spLocks noChangeArrowheads="1"/>
              </p:cNvSpPr>
              <p:nvPr/>
            </p:nvSpPr>
            <p:spPr bwMode="auto">
              <a:xfrm>
                <a:off x="4953000" y="1905000"/>
                <a:ext cx="4191000" cy="2554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/>
                  <a:t>A node must have more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less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elements.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/>
                  <a:t>Many different strategies for: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sz="2000" dirty="0"/>
                  <a:t> Insertion </a:t>
                </a:r>
                <a:r>
                  <a:rPr lang="en-US" sz="2000" dirty="0">
                    <a:sym typeface="Symbol" pitchFamily="-106" charset="2"/>
                  </a:rPr>
                  <a:t> Split</a:t>
                </a:r>
                <a:endParaRPr lang="en-US" sz="2000" dirty="0"/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sz="2000" dirty="0"/>
                  <a:t> Deletion </a:t>
                </a:r>
                <a:r>
                  <a:rPr lang="en-US" sz="2000" dirty="0">
                    <a:sym typeface="Symbol" pitchFamily="-106" charset="2"/>
                  </a:rPr>
                  <a:t> Reinsert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i="1" dirty="0">
                    <a:sym typeface="Symbol" pitchFamily="-106" charset="2"/>
                  </a:rPr>
                  <a:t>what info recorded in a node?</a:t>
                </a:r>
              </a:p>
            </p:txBody>
          </p:sp>
        </mc:Choice>
        <mc:Fallback xmlns="">
          <p:sp>
            <p:nvSpPr>
              <p:cNvPr id="10497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905000"/>
                <a:ext cx="4191000" cy="2554545"/>
              </a:xfrm>
              <a:prstGeom prst="rect">
                <a:avLst/>
              </a:prstGeom>
              <a:blipFill>
                <a:blip r:embed="rId5"/>
                <a:stretch>
                  <a:fillRect l="-1601" t="-1432" b="-31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7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34"/>
    </mc:Choice>
    <mc:Fallback xmlns="">
      <p:transition spd="slow" advTm="75634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24DF-E73A-4E10-9097-78116AB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R-Tree Range 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CF22C-28C4-4ADA-AA33-E0756C3A8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AU" dirty="0"/>
                  <a:t> are accessed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CF22C-28C4-4ADA-AA33-E0756C3A8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565" t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A8F6E-EB3E-4EF5-A74E-84B4181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48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2CE53-B55E-4DC1-83EB-AD9027150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941" y="4516185"/>
            <a:ext cx="5832648" cy="2092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0215E-CA6B-4742-91AC-810F952C6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2132856"/>
            <a:ext cx="3669743" cy="35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58"/>
    </mc:Choice>
    <mc:Fallback xmlns="">
      <p:transition spd="slow" advTm="8105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1C2-D1CA-4179-92F2-D01A96F2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R-Tree Construction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3E78-FFB1-4C8B-A881-43A4BDD4F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1295400"/>
            <a:ext cx="7556313" cy="530195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R-Tree construction can be “arbitrary”</a:t>
            </a:r>
          </a:p>
          <a:p>
            <a:pPr lvl="1"/>
            <a:r>
              <a:rPr lang="en-AU" dirty="0"/>
              <a:t>Bottom-up</a:t>
            </a:r>
          </a:p>
          <a:p>
            <a:pPr lvl="1"/>
            <a:r>
              <a:rPr lang="en-AU" dirty="0"/>
              <a:t>No formal constraint on the grouping of data into nodes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The left tree has a smaller perimeter sum than the right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0C06-279E-4BC6-97EB-F372E0F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49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E4194-000F-4BF3-85A5-E1035365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63" y="2492896"/>
            <a:ext cx="7022333" cy="3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64"/>
    </mc:Choice>
    <mc:Fallback xmlns="">
      <p:transition spd="slow" advTm="732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Access Methods</a:t>
            </a:r>
          </a:p>
        </p:txBody>
      </p:sp>
      <p:sp>
        <p:nvSpPr>
          <p:cNvPr id="104881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75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One Dimensional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Hashing and B-Trees</a:t>
            </a:r>
          </a:p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Line Data</a:t>
            </a:r>
          </a:p>
          <a:p>
            <a:pPr lvl="1"/>
            <a:r>
              <a:rPr lang="en-AU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Tree, Segment Tree 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rgbClr val="FF9900"/>
                </a:solidFill>
                <a:ea typeface="+mn-ea"/>
                <a:cs typeface="+mn-cs"/>
              </a:rPr>
              <a:t>Point </a:t>
            </a:r>
            <a:r>
              <a:rPr lang="en-AU" dirty="0">
                <a:solidFill>
                  <a:srgbClr val="FF9900"/>
                </a:solidFill>
                <a:cs typeface="+mn-cs"/>
              </a:rPr>
              <a:t>D</a:t>
            </a:r>
            <a:r>
              <a:rPr lang="en-AU" sz="2400" dirty="0">
                <a:solidFill>
                  <a:srgbClr val="FF9900"/>
                </a:solidFill>
                <a:ea typeface="+mn-ea"/>
                <a:cs typeface="+mn-cs"/>
              </a:rPr>
              <a:t>ata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rgbClr val="FF9900"/>
                </a:solidFill>
                <a:ea typeface="+mn-ea"/>
              </a:rPr>
              <a:t>Hashing: GRID and EXCELL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Hierarchical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Quadtree: Point and Region Quadtrees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kd</a:t>
            </a:r>
            <a:r>
              <a:rPr lang="en-AU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-Tree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Z-values and B-tree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Polygon 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D</a:t>
            </a: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ata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Transformation: End point mapping and Z-values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Overlapping: R-tree and R*-tree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Clipping: R</a:t>
            </a:r>
            <a:r>
              <a:rPr lang="en-AU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+</a:t>
            </a: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-tree</a:t>
            </a:r>
          </a:p>
        </p:txBody>
      </p:sp>
      <p:sp>
        <p:nvSpPr>
          <p:cNvPr id="10488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74"/>
    </mc:Choice>
    <mc:Fallback xmlns="">
      <p:transition spd="slow" advTm="3407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1C2-D1CA-4179-92F2-D01A96F2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R-Tree Construction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3E78-FFB1-4C8B-A881-43A4BDD4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not minimize the area?</a:t>
            </a:r>
          </a:p>
          <a:p>
            <a:pPr lvl="1"/>
            <a:r>
              <a:rPr lang="en-AU" dirty="0"/>
              <a:t>A rectangle with a smaller perimeter usually has a smaller area, but not the vice versa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0C06-279E-4BC6-97EB-F372E0F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50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E121A-CFA8-4FDF-835A-90545950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67" y="3356992"/>
            <a:ext cx="78581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74"/>
    </mc:Choice>
    <mc:Fallback xmlns="">
      <p:transition spd="slow" advTm="57974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1C2-D1CA-4179-92F2-D01A96F2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R-Tree Insertion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474" y="1295400"/>
                <a:ext cx="7556313" cy="53832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dirty="0"/>
                  <a:t> is a leaf node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add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dirty="0"/>
                  <a:t> to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AU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overflows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h𝑎𝑛𝑑𝑙𝑒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𝑜𝑣𝑒𝑟𝑓𝑙𝑜𝑤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/>
                  <a:t>else</a:t>
                </a:r>
                <a:r>
                  <a:rPr lang="en-AU" dirty="0"/>
                  <a:t> 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𝑐h𝑜𝑜𝑠𝑒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𝑠𝑢𝑏𝑡𝑟𝑒𝑒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AU" b="0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    </a:t>
                </a:r>
              </a:p>
              <a:p>
                <a:pPr marL="685800" lvl="1" indent="-457200">
                  <a:buFont typeface="+mj-lt"/>
                  <a:buAutoNum type="arabicPeriod"/>
                </a:pPr>
                <a:endParaRPr lang="en-AU" dirty="0"/>
              </a:p>
              <a:p>
                <a:pPr marL="685800" lvl="1" indent="-457200">
                  <a:buFont typeface="+mj-lt"/>
                  <a:buAutoNum type="arabicPeriod"/>
                </a:pPr>
                <a:endParaRPr lang="en-AU" dirty="0"/>
              </a:p>
              <a:p>
                <a:pPr lvl="1"/>
                <a:r>
                  <a:rPr lang="en-AU" dirty="0"/>
                  <a:t>Which MBR would you insert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dirty="0"/>
                  <a:t> into?</a:t>
                </a:r>
              </a:p>
              <a:p>
                <a:pPr lvl="2"/>
                <a:r>
                  <a:rPr lang="en-AU" dirty="0"/>
                  <a:t>The MBR with the minimum increase</a:t>
                </a:r>
              </a:p>
              <a:p>
                <a:pPr lvl="1"/>
                <a:r>
                  <a:rPr lang="en-AU" dirty="0"/>
                  <a:t>How to handle the overflow?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295400"/>
                <a:ext cx="7556313" cy="5383212"/>
              </a:xfrm>
              <a:blipFill>
                <a:blip r:embed="rId4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0C06-279E-4BC6-97EB-F372E0F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51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85797-BF78-4D2B-A03F-C8FBF69D4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499" y="2411412"/>
            <a:ext cx="3822501" cy="2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16"/>
    </mc:Choice>
    <mc:Fallback xmlns="">
      <p:transition spd="slow" advTm="80116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1C2-D1CA-4179-92F2-D01A96F2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R-Tree Handle Overflow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h𝑎𝑛𝑑𝑙𝑒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𝑜𝑣𝑒𝑟𝑓𝑙𝑜𝑤</m:t>
                    </m:r>
                    <m:d>
                      <m:d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AU" b="0" dirty="0"/>
              </a:p>
              <a:p>
                <a:pPr marL="6858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𝑆𝑝𝑙𝑖𝑡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into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AU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dirty="0"/>
                  <a:t> is the root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</a:t>
                </a:r>
                <a:r>
                  <a:rPr lang="en-US" altLang="zh-CN" dirty="0"/>
                  <a:t>create a new root with </a:t>
                </a:r>
                <a14:m>
                  <m:oMath xmlns:m="http://schemas.openxmlformats.org/officeDocument/2006/math">
                    <m:r>
                      <a:rPr lang="en-AU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AU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as its child nodes</a:t>
                </a:r>
                <a:endParaRPr lang="en-US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US" dirty="0"/>
                  <a:t>else</a:t>
                </a:r>
                <a:r>
                  <a:rPr lang="en-AU" dirty="0"/>
                  <a:t> 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U" b="0" dirty="0"/>
                  <a:t> the parent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AU" b="0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b="0" dirty="0"/>
                  <a:t>     update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𝑀𝐵𝑅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in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AU" b="0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AU" dirty="0"/>
                  <a:t> as a child of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AU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if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AU" dirty="0"/>
                  <a:t> overflows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       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h𝑎𝑛𝑑𝑙𝑒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𝑜𝑣𝑒𝑟𝑓𝑙𝑜𝑤</m:t>
                    </m:r>
                    <m:d>
                      <m:dPr>
                        <m:ctrlPr>
                          <a:rPr lang="en-A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AU" dirty="0"/>
              </a:p>
              <a:p>
                <a:pPr lvl="1"/>
                <a:endParaRPr lang="en-AU" dirty="0"/>
              </a:p>
              <a:p>
                <a:pPr lvl="1"/>
                <a:r>
                  <a:rPr lang="en-AU" dirty="0"/>
                  <a:t>How to split?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0C06-279E-4BC6-97EB-F372E0F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03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95"/>
    </mc:Choice>
    <mc:Fallback xmlns="">
      <p:transition spd="slow" advTm="42895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1C2-D1CA-4179-92F2-D01A96F2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R-Tree Splitting a Leaf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b="0" dirty="0"/>
                  <a:t>Let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b="0" dirty="0"/>
                  <a:t> be a set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AU" b="0" dirty="0"/>
                  <a:t>points</a:t>
                </a:r>
              </a:p>
              <a:p>
                <a:pPr lvl="1"/>
                <a:r>
                  <a:rPr lang="en-AU" dirty="0"/>
                  <a:t>Divide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b="0" dirty="0"/>
                  <a:t> into two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b="0" dirty="0"/>
                  <a:t> to minimize the perimeter sum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𝑀𝐵𝑅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AU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≥0.4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≥0.4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AU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65" t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0C06-279E-4BC6-97EB-F372E0F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53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5DECD-33A6-44DA-9638-1D46C9CDC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75" y="2924944"/>
            <a:ext cx="7105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2"/>
    </mc:Choice>
    <mc:Fallback xmlns="">
      <p:transition spd="slow" advTm="34252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1C2-D1CA-4179-92F2-D01A96F2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R-Tree Splitting a Leaf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𝑠𝑝𝑙𝑖𝑡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AU" b="0" dirty="0"/>
              </a:p>
              <a:p>
                <a:pPr marL="6858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: number of points in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AU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Sort the points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dirty="0"/>
                  <a:t> 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-dimension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0.4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AU" dirty="0"/>
                  <a:t> 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0.4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AU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U" dirty="0"/>
                  <a:t> the set of the first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dirty="0"/>
                  <a:t> points in the list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U" dirty="0"/>
                  <a:t> the set of the other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dirty="0"/>
                  <a:t> points in the list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     Calculate the perimeter sum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𝑀𝐵𝑅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𝑀𝐵𝑅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Repeat 2-6 with respect to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/>
                  <a:t>-dimension</a:t>
                </a:r>
              </a:p>
              <a:p>
                <a:pPr marL="685800" lvl="1" indent="-457200">
                  <a:buFont typeface="+mj-lt"/>
                  <a:buAutoNum type="arabicPeriod"/>
                </a:pPr>
                <a:r>
                  <a:rPr lang="en-AU" dirty="0"/>
                  <a:t>Return the best split found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0C06-279E-4BC6-97EB-F372E0F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54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F42D3-97B3-4CA2-9C08-5FCA6C6FA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13" y="4936337"/>
            <a:ext cx="7452320" cy="19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4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60"/>
    </mc:Choice>
    <mc:Fallback xmlns="">
      <p:transition spd="slow" advTm="9806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1C2-D1CA-4179-92F2-D01A96F2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R-Tree Insertion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dirty="0" smtClean="0"/>
                      <m:t>Let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be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a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set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of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nor/>
                      </m:rPr>
                      <a:rPr lang="en-AU" b="0" i="0" dirty="0" smtClean="0"/>
                      <m:t>rectangles</m:t>
                    </m:r>
                  </m:oMath>
                </a14:m>
                <a:endParaRPr lang="en-AU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dirty="0"/>
                      <m:t>Divide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into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two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disjoint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sets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and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to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minimize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the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perimeter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sum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of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𝑀𝐵𝑅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m:rPr>
                        <m:nor/>
                      </m:rPr>
                      <a:rPr lang="en-AU" dirty="0"/>
                      <m:t>and</m:t>
                    </m:r>
                    <m:r>
                      <m:rPr>
                        <m:nor/>
                      </m:rPr>
                      <a:rPr lang="en-AU" dirty="0"/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𝑀𝐵𝑅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AU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≥0.4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AU" dirty="0"/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≥0.4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AU" dirty="0"/>
              </a:p>
              <a:p>
                <a:pPr lvl="1"/>
                <a:endParaRPr lang="en-AU" dirty="0"/>
              </a:p>
              <a:p>
                <a:pPr lvl="1"/>
                <a:r>
                  <a:rPr lang="en-AU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AU" dirty="0"/>
                  <a:t> splits, generating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36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0C06-279E-4BC6-97EB-F372E0F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55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7B5AD-5901-D744-A18E-125BB6AA1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194878"/>
            <a:ext cx="2505229" cy="2420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52627-E463-1D47-90C2-235F583E0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344" y="4568940"/>
            <a:ext cx="5724128" cy="19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91"/>
    </mc:Choice>
    <mc:Fallback xmlns="">
      <p:transition spd="slow" advTm="3869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1C2-D1CA-4179-92F2-D01A96F2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R-Tree Insertion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AU" dirty="0"/>
                  <a:t>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AU" dirty="0"/>
                  <a:t> as a child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/>
                  <a:t> causes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/>
                  <a:t> to overflow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0C06-279E-4BC6-97EB-F372E0F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56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94C8B-8F76-4162-A885-61D44B535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4334004"/>
            <a:ext cx="6376070" cy="2224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27C62C-370E-4403-8D32-33BFC2263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2204864"/>
            <a:ext cx="2684209" cy="25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93"/>
    </mc:Choice>
    <mc:Fallback xmlns="">
      <p:transition spd="slow" advTm="23393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1C2-D1CA-4179-92F2-D01A96F2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R-Tree Insertion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AU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/>
                  <a:t> splits, generating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dirty="0"/>
                  <a:t> as a child of the root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033E78-FFB1-4C8B-A881-43A4BDD4F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0C06-279E-4BC6-97EB-F372E0F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AU" smtClean="0"/>
              <a:t>57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FAE0C-B0FA-194E-AD69-1A6AB1E87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04" y="2284502"/>
            <a:ext cx="2993145" cy="2780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C7D27-8A35-1F45-98A7-E496852DE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229" y="4479305"/>
            <a:ext cx="6228184" cy="22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60"/>
    </mc:Choice>
    <mc:Fallback xmlns="">
      <p:transition spd="slow" advTm="3056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Query Processing Using R-Trees</a:t>
            </a:r>
          </a:p>
        </p:txBody>
      </p:sp>
      <p:sp>
        <p:nvSpPr>
          <p:cNvPr id="1049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node records the MBR of all objects in the subtree rooted from the node</a:t>
            </a:r>
          </a:p>
          <a:p>
            <a:pPr lvl="1"/>
            <a:r>
              <a:rPr lang="en-AU" dirty="0"/>
              <a:t>Point query</a:t>
            </a:r>
          </a:p>
          <a:p>
            <a:pPr lvl="1"/>
            <a:r>
              <a:rPr lang="en-AU" dirty="0"/>
              <a:t>Window query</a:t>
            </a:r>
          </a:p>
          <a:p>
            <a:pPr lvl="1"/>
            <a:r>
              <a:rPr lang="en-AU" dirty="0"/>
              <a:t>Spatial join query</a:t>
            </a:r>
          </a:p>
          <a:p>
            <a:pPr lvl="1"/>
            <a:r>
              <a:rPr lang="en-AU" dirty="0"/>
              <a:t>Nearest Neighbor query</a:t>
            </a:r>
          </a:p>
          <a:p>
            <a:pPr lvl="1"/>
            <a:r>
              <a:rPr lang="en-AU" dirty="0"/>
              <a:t>Skyline query</a:t>
            </a:r>
          </a:p>
          <a:p>
            <a:pPr lvl="1"/>
            <a:r>
              <a:rPr lang="en-AU" dirty="0"/>
              <a:t>…</a:t>
            </a:r>
          </a:p>
        </p:txBody>
      </p:sp>
      <p:sp>
        <p:nvSpPr>
          <p:cNvPr id="10497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60"/>
    </mc:Choice>
    <mc:Fallback xmlns="">
      <p:transition spd="slow" advTm="2876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75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5" y="1295400"/>
                <a:ext cx="8249989" cy="4953000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Motivation</a:t>
                </a:r>
              </a:p>
              <a:p>
                <a:pPr lvl="1"/>
                <a:r>
                  <a:rPr lang="en-AU" dirty="0"/>
                  <a:t>R-Tree: May examine all the MBRs at all levels </a:t>
                </a:r>
              </a:p>
              <a:p>
                <a:pPr lvl="2"/>
                <a:r>
                  <a:rPr lang="en-AU" dirty="0"/>
                  <a:t>Because the MBR may overlap</a:t>
                </a:r>
                <a:r>
                  <a:rPr lang="en-US" dirty="0"/>
                  <a:t>, the space is not disjointly decomposed</a:t>
                </a:r>
              </a:p>
              <a:p>
                <a:pPr lvl="3"/>
                <a:r>
                  <a:rPr lang="en-US" b="0" dirty="0"/>
                  <a:t>Query point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dirty="0"/>
                  <a:t> in the example</a:t>
                </a:r>
              </a:p>
              <a:p>
                <a:pPr lvl="1"/>
                <a:r>
                  <a:rPr lang="en-AU" dirty="0"/>
                  <a:t>Single search path for a point query</a:t>
                </a:r>
              </a:p>
            </p:txBody>
          </p:sp>
        </mc:Choice>
        <mc:Fallback xmlns="">
          <p:sp>
            <p:nvSpPr>
              <p:cNvPr id="10497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5" y="1295400"/>
                <a:ext cx="8249989" cy="4953000"/>
              </a:xfrm>
              <a:blipFill>
                <a:blip r:embed="rId4"/>
                <a:stretch>
                  <a:fillRect l="-307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59</a:t>
            </a:fld>
            <a:endParaRPr lang="en-US"/>
          </a:p>
        </p:txBody>
      </p:sp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9F14E936-A421-6E44-B054-77A5DFE7D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84" y="3312971"/>
            <a:ext cx="7975390" cy="3292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77"/>
    </mc:Choice>
    <mc:Fallback xmlns="">
      <p:transition spd="slow" advTm="13087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Grid 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77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4" y="1295400"/>
                <a:ext cx="6233765" cy="538321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Basic idea</a:t>
                </a:r>
              </a:p>
              <a:p>
                <a:pPr lvl="1"/>
                <a:r>
                  <a:rPr lang="en-AU" dirty="0"/>
                  <a:t>Superimpose a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dirty="0"/>
                  <a:t>-dimensional grid on the space</a:t>
                </a:r>
              </a:p>
              <a:p>
                <a:pPr lvl="2"/>
                <a:r>
                  <a:rPr lang="en-AU" dirty="0"/>
                  <a:t>Only scan the data in a grid</a:t>
                </a:r>
              </a:p>
              <a:p>
                <a:pPr lvl="2"/>
                <a:r>
                  <a:rPr lang="en-AU" dirty="0"/>
                  <a:t>Essentially, a 2D hash function</a:t>
                </a:r>
              </a:p>
              <a:p>
                <a:pPr lvl="1"/>
                <a:r>
                  <a:rPr lang="en-AU" dirty="0"/>
                  <a:t>Cells can be of varying sizes</a:t>
                </a:r>
              </a:p>
              <a:p>
                <a:pPr lvl="1"/>
                <a:r>
                  <a:rPr lang="en-AU" dirty="0"/>
                  <a:t>Cell-to-bucket mapping: many-to-1</a:t>
                </a:r>
              </a:p>
              <a:p>
                <a:pPr lvl="2"/>
                <a:r>
                  <a:rPr lang="en-AU" i="1" dirty="0"/>
                  <a:t>What about 1-to-many? </a:t>
                </a:r>
              </a:p>
              <a:p>
                <a:pPr lvl="1"/>
                <a:r>
                  <a:rPr lang="en-AU" dirty="0"/>
                  <a:t>The grid definition (scales) is kept in memory</a:t>
                </a:r>
              </a:p>
              <a:p>
                <a:pPr lvl="1"/>
                <a:r>
                  <a:rPr lang="en-AU" dirty="0"/>
                  <a:t>The grid directory is kept on disk</a:t>
                </a:r>
              </a:p>
              <a:p>
                <a:r>
                  <a:rPr lang="en-AU" dirty="0"/>
                  <a:t>Motivation</a:t>
                </a:r>
              </a:p>
              <a:p>
                <a:pPr lvl="1"/>
                <a:r>
                  <a:rPr lang="en-AU" dirty="0"/>
                  <a:t>Fixed-grid not suitable for non-uniformly distributed data</a:t>
                </a:r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10487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4" y="1295400"/>
                <a:ext cx="6233765" cy="5383212"/>
              </a:xfrm>
              <a:blipFill>
                <a:blip r:embed="rId5"/>
                <a:stretch>
                  <a:fillRect l="-407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877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6</a:t>
            </a:fld>
            <a:endParaRPr lang="en-US"/>
          </a:p>
        </p:txBody>
      </p:sp>
      <p:pic>
        <p:nvPicPr>
          <p:cNvPr id="209715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238" y="2348880"/>
            <a:ext cx="2514600" cy="4104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498"/>
    </mc:Choice>
    <mc:Fallback xmlns="">
      <p:transition spd="slow" advTm="21249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</a:t>
            </a:r>
            <a:r>
              <a:rPr lang="en-AU" baseline="30000" dirty="0"/>
              <a:t>+</a:t>
            </a:r>
            <a:r>
              <a:rPr lang="en-AU" dirty="0"/>
              <a:t>-Tree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75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5" y="1295400"/>
                <a:ext cx="8249989" cy="4953000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Basic ideas</a:t>
                </a:r>
              </a:p>
              <a:p>
                <a:pPr lvl="1"/>
                <a:r>
                  <a:rPr lang="en-AU" dirty="0"/>
                  <a:t>A hierarchy of overlapping MBRs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hierarchy of disjoint MBRs</a:t>
                </a:r>
              </a:p>
              <a:p>
                <a:pPr lvl="2"/>
                <a:r>
                  <a:rPr lang="en-US" dirty="0"/>
                  <a:t>Regular grid / Irregular grid</a:t>
                </a:r>
                <a:endParaRPr lang="en-AU" dirty="0"/>
              </a:p>
              <a:p>
                <a:pPr lvl="1"/>
                <a:r>
                  <a:rPr lang="en-AU" dirty="0"/>
                  <a:t>Clipping polygon at cell boundaries</a:t>
                </a:r>
              </a:p>
              <a:p>
                <a:pPr lvl="2"/>
                <a:r>
                  <a:rPr lang="en-AU" dirty="0"/>
                  <a:t>Whenever an MBR at a lower level overlaps with another MBR, decompose it into a collection of non-overlapping sub-MBRs</a:t>
                </a:r>
              </a:p>
              <a:p>
                <a:pPr lvl="1"/>
                <a:r>
                  <a:rPr lang="en-AU" dirty="0"/>
                  <a:t>Allowing one polygon in multiple cells</a:t>
                </a:r>
              </a:p>
              <a:p>
                <a:pPr lvl="2"/>
                <a:r>
                  <a:rPr lang="en-AU" dirty="0"/>
                  <a:t>Non-overlapping is achieved at the cost of space</a:t>
                </a:r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10497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5" y="1295400"/>
                <a:ext cx="8249989" cy="4953000"/>
              </a:xfrm>
              <a:blipFill>
                <a:blip r:embed="rId4"/>
                <a:stretch>
                  <a:fillRect l="-307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60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126C9B-43BD-324D-9410-C984787CB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653" y="4221088"/>
            <a:ext cx="6804248" cy="23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32"/>
    </mc:Choice>
    <mc:Fallback xmlns="">
      <p:transition spd="slow" advTm="88732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</a:t>
            </a:r>
            <a:r>
              <a:rPr lang="en-AU" baseline="30000" dirty="0"/>
              <a:t>+</a:t>
            </a:r>
            <a:r>
              <a:rPr lang="en-AU" dirty="0"/>
              <a:t>-Tree</a:t>
            </a:r>
          </a:p>
        </p:txBody>
      </p:sp>
      <p:sp>
        <p:nvSpPr>
          <p:cNvPr id="1049754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295400"/>
            <a:ext cx="8249989" cy="4953000"/>
          </a:xfrm>
        </p:spPr>
        <p:txBody>
          <a:bodyPr>
            <a:normAutofit/>
          </a:bodyPr>
          <a:lstStyle/>
          <a:p>
            <a:r>
              <a:rPr lang="en-AU" dirty="0"/>
              <a:t>Insertion</a:t>
            </a:r>
          </a:p>
          <a:p>
            <a:pPr lvl="1"/>
            <a:r>
              <a:rPr lang="en-AU" dirty="0"/>
              <a:t>Insert an object’s MBR into all of the leaf nodes that overlap it</a:t>
            </a:r>
          </a:p>
          <a:p>
            <a:pPr lvl="2"/>
            <a:r>
              <a:rPr lang="en-AU" dirty="0"/>
              <a:t>Find all the intersected nodes and clipped the object’s MBR</a:t>
            </a:r>
          </a:p>
          <a:p>
            <a:pPr lvl="1"/>
            <a:r>
              <a:rPr lang="en-AU" dirty="0"/>
              <a:t>Overflow</a:t>
            </a:r>
          </a:p>
          <a:p>
            <a:pPr lvl="2"/>
            <a:r>
              <a:rPr lang="en-AU" dirty="0"/>
              <a:t>Propagate to the parents, like R-Tree</a:t>
            </a:r>
          </a:p>
          <a:p>
            <a:pPr lvl="2"/>
            <a:r>
              <a:rPr lang="en-AU" dirty="0"/>
              <a:t>Propagate to the children</a:t>
            </a:r>
          </a:p>
          <a:p>
            <a:pPr lvl="3"/>
            <a:r>
              <a:rPr lang="en-AU" dirty="0"/>
              <a:t>A split of the parent node may introduce a space partition  that affects the children nodes</a:t>
            </a:r>
          </a:p>
          <a:p>
            <a:r>
              <a:rPr lang="en-AU" dirty="0"/>
              <a:t>Deletion</a:t>
            </a:r>
          </a:p>
          <a:p>
            <a:pPr lvl="1"/>
            <a:r>
              <a:rPr lang="en-AU" dirty="0"/>
              <a:t>Remove from all the leaves</a:t>
            </a:r>
          </a:p>
          <a:p>
            <a:pPr lvl="2"/>
            <a:r>
              <a:rPr lang="en-AU" dirty="0"/>
              <a:t>Lead to Merge, but not always possible</a:t>
            </a:r>
          </a:p>
          <a:p>
            <a:pPr lvl="1"/>
            <a:r>
              <a:rPr lang="en-AU" dirty="0"/>
              <a:t>Periodically re-organization</a:t>
            </a:r>
          </a:p>
          <a:p>
            <a:pPr lvl="1"/>
            <a:endParaRPr lang="en-AU" dirty="0"/>
          </a:p>
          <a:p>
            <a:pPr lvl="3"/>
            <a:endParaRPr lang="en-AU" dirty="0"/>
          </a:p>
        </p:txBody>
      </p:sp>
      <p:sp>
        <p:nvSpPr>
          <p:cNvPr id="1049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61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126C9B-43BD-324D-9410-C984787C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988584"/>
            <a:ext cx="5403670" cy="18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60"/>
    </mc:Choice>
    <mc:Fallback xmlns="">
      <p:transition spd="slow" advTm="16296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</a:t>
            </a:r>
            <a:r>
              <a:rPr lang="en-AU" baseline="30000" dirty="0"/>
              <a:t>+</a:t>
            </a:r>
            <a:r>
              <a:rPr lang="en-AU" dirty="0"/>
              <a:t>-Tree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975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8475" y="1295400"/>
                <a:ext cx="7169869" cy="4953000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Split</a:t>
                </a:r>
              </a:p>
              <a:p>
                <a:pPr lvl="1"/>
                <a:r>
                  <a:rPr lang="en-AU" dirty="0"/>
                  <a:t>When A is split, its child B has to be split, and B’s child C has to be split…</a:t>
                </a:r>
              </a:p>
              <a:p>
                <a:pPr lvl="1"/>
                <a:r>
                  <a:rPr lang="en-AU" dirty="0"/>
                  <a:t>Split the children might further require the split the parent</a:t>
                </a:r>
              </a:p>
              <a:p>
                <a:pPr lvl="2"/>
                <a:r>
                  <a:rPr lang="en-AU" dirty="0"/>
                  <a:t>Split parent may require split the children (repartitioning creates overflow)</a:t>
                </a:r>
              </a:p>
              <a:p>
                <a:pPr lvl="2"/>
                <a:r>
                  <a:rPr lang="en-AU" dirty="0"/>
                  <a:t>Up and down and up and down…</a:t>
                </a:r>
              </a:p>
              <a:p>
                <a:pPr lvl="2"/>
                <a:r>
                  <a:rPr lang="en-AU" dirty="0"/>
                  <a:t>Deadlock! </a:t>
                </a:r>
              </a:p>
              <a:p>
                <a:pPr lvl="3"/>
                <a:r>
                  <a:rPr lang="en-AU" dirty="0"/>
                  <a:t>Upper-bound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/>
                  <a:t> MBRs</a:t>
                </a:r>
              </a:p>
              <a:p>
                <a:pPr lvl="3"/>
                <a:r>
                  <a:rPr lang="en-AU" dirty="0"/>
                  <a:t>A node contains M+1 MBRs that encloses recursively</a:t>
                </a:r>
              </a:p>
            </p:txBody>
          </p:sp>
        </mc:Choice>
        <mc:Fallback xmlns="">
          <p:sp>
            <p:nvSpPr>
              <p:cNvPr id="10497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475" y="1295400"/>
                <a:ext cx="7169869" cy="4953000"/>
              </a:xfrm>
              <a:blipFill>
                <a:blip r:embed="rId4"/>
                <a:stretch>
                  <a:fillRect l="-353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62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9F438B-388E-8345-B7F9-FDFF7527EC3A}"/>
              </a:ext>
            </a:extLst>
          </p:cNvPr>
          <p:cNvGrpSpPr/>
          <p:nvPr/>
        </p:nvGrpSpPr>
        <p:grpSpPr>
          <a:xfrm>
            <a:off x="5511468" y="4662388"/>
            <a:ext cx="3348370" cy="2016224"/>
            <a:chOff x="2663787" y="4003539"/>
            <a:chExt cx="3348370" cy="20162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68E512-C403-BE47-B4E0-9FF17F0549E8}"/>
                </a:ext>
              </a:extLst>
            </p:cNvPr>
            <p:cNvSpPr/>
            <p:nvPr/>
          </p:nvSpPr>
          <p:spPr>
            <a:xfrm>
              <a:off x="2663788" y="4293096"/>
              <a:ext cx="3348369" cy="136815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BD1A81-3EA4-5D4A-AEE6-AA17AB8EE958}"/>
                </a:ext>
              </a:extLst>
            </p:cNvPr>
            <p:cNvSpPr/>
            <p:nvPr/>
          </p:nvSpPr>
          <p:spPr>
            <a:xfrm>
              <a:off x="3205502" y="4581128"/>
              <a:ext cx="2158586" cy="86409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0E6166-C947-6241-A1F0-5950EC7A0701}"/>
                </a:ext>
              </a:extLst>
            </p:cNvPr>
            <p:cNvSpPr/>
            <p:nvPr/>
          </p:nvSpPr>
          <p:spPr>
            <a:xfrm>
              <a:off x="3755005" y="4797152"/>
              <a:ext cx="1033019" cy="41614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458612-5AAF-5B44-AB9B-5AD3D5ED42E1}"/>
                </a:ext>
              </a:extLst>
            </p:cNvPr>
            <p:cNvSpPr txBox="1"/>
            <p:nvPr/>
          </p:nvSpPr>
          <p:spPr>
            <a:xfrm>
              <a:off x="2663787" y="532269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20A2B-4806-BF44-AE5E-E142BFC1CD76}"/>
                </a:ext>
              </a:extLst>
            </p:cNvPr>
            <p:cNvSpPr txBox="1"/>
            <p:nvPr/>
          </p:nvSpPr>
          <p:spPr>
            <a:xfrm>
              <a:off x="3205501" y="514742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A00660-041B-1145-8D0C-1B2384D22C25}"/>
                </a:ext>
              </a:extLst>
            </p:cNvPr>
            <p:cNvSpPr txBox="1"/>
            <p:nvPr/>
          </p:nvSpPr>
          <p:spPr>
            <a:xfrm>
              <a:off x="3735995" y="4895117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BCD89A-1D3B-8248-A0B1-78C30D780A2F}"/>
                </a:ext>
              </a:extLst>
            </p:cNvPr>
            <p:cNvCxnSpPr>
              <a:cxnSpLocks/>
            </p:cNvCxnSpPr>
            <p:nvPr/>
          </p:nvCxnSpPr>
          <p:spPr>
            <a:xfrm>
              <a:off x="4323213" y="4003539"/>
              <a:ext cx="0" cy="20162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6BC832-7216-0447-8411-7CAF0CBDB972}"/>
                </a:ext>
              </a:extLst>
            </p:cNvPr>
            <p:cNvSpPr txBox="1"/>
            <p:nvPr/>
          </p:nvSpPr>
          <p:spPr>
            <a:xfrm>
              <a:off x="4336774" y="5681209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Partition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0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83"/>
    </mc:Choice>
    <mc:Fallback xmlns="">
      <p:transition spd="slow" advTm="52583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</a:t>
            </a:r>
            <a:r>
              <a:rPr lang="en-AU" baseline="30000" dirty="0"/>
              <a:t>+</a:t>
            </a:r>
            <a:r>
              <a:rPr lang="en-AU" dirty="0"/>
              <a:t>-Tree</a:t>
            </a:r>
          </a:p>
        </p:txBody>
      </p:sp>
      <p:sp>
        <p:nvSpPr>
          <p:cNvPr id="1049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Problems</a:t>
            </a:r>
          </a:p>
          <a:p>
            <a:pPr lvl="1"/>
            <a:r>
              <a:rPr lang="en-AU" dirty="0"/>
              <a:t>Multiple index entries for an object</a:t>
            </a:r>
          </a:p>
          <a:p>
            <a:pPr lvl="2"/>
            <a:r>
              <a:rPr lang="en-AU" dirty="0"/>
              <a:t>Increased search time (return the same object more than once for window query)</a:t>
            </a:r>
          </a:p>
          <a:p>
            <a:pPr lvl="2"/>
            <a:r>
              <a:rPr lang="en-AU" dirty="0"/>
              <a:t>Overflow more likely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Cascading splitting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Deadlock</a:t>
            </a:r>
          </a:p>
          <a:p>
            <a:pPr lvl="1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49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74"/>
    </mc:Choice>
    <mc:Fallback xmlns="">
      <p:transition spd="slow" advTm="34574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Query Processing Using R</a:t>
            </a:r>
            <a:r>
              <a:rPr lang="en-AU" baseline="30000"/>
              <a:t>+</a:t>
            </a:r>
            <a:r>
              <a:rPr lang="en-AU"/>
              <a:t>-Trees</a:t>
            </a:r>
          </a:p>
        </p:txBody>
      </p:sp>
      <p:sp>
        <p:nvSpPr>
          <p:cNvPr id="104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Point query</a:t>
            </a:r>
          </a:p>
          <a:p>
            <a:r>
              <a:rPr lang="en-AU" dirty="0"/>
              <a:t>Window query</a:t>
            </a:r>
          </a:p>
          <a:p>
            <a:r>
              <a:rPr lang="en-AU" dirty="0"/>
              <a:t>Within buffer / distance</a:t>
            </a:r>
          </a:p>
          <a:p>
            <a:r>
              <a:rPr lang="en-AU" dirty="0"/>
              <a:t>Spatial join query</a:t>
            </a:r>
          </a:p>
        </p:txBody>
      </p:sp>
      <p:sp>
        <p:nvSpPr>
          <p:cNvPr id="10497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42"/>
    </mc:Choice>
    <mc:Fallback xmlns="">
      <p:transition spd="slow" advTm="14942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Data Access Methods</a:t>
            </a:r>
          </a:p>
        </p:txBody>
      </p:sp>
      <p:sp>
        <p:nvSpPr>
          <p:cNvPr id="10497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One dimensional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Hashing and B-Trees</a:t>
            </a:r>
          </a:p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 Data</a:t>
            </a:r>
          </a:p>
          <a:p>
            <a:pPr lvl="1"/>
            <a:r>
              <a:rPr lang="en-AU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 Tree, Segment Tree </a:t>
            </a: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Point data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Hashing: GRID and EXCELL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Hierarchical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Quadtree</a:t>
            </a: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: point and region </a:t>
            </a:r>
            <a:r>
              <a:rPr lang="en-A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quadtrees</a:t>
            </a:r>
            <a:endParaRPr lang="en-AU" sz="20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kd</a:t>
            </a: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-Tree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Z-values and B-tree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Polygon data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Transformation: End point mapping and Z-values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Overlapping: R-tree and R*-tree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n"/>
            </a:pP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Clipping: R</a:t>
            </a:r>
            <a:r>
              <a:rPr lang="en-AU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+</a:t>
            </a: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-tree</a:t>
            </a:r>
          </a:p>
        </p:txBody>
      </p:sp>
      <p:sp>
        <p:nvSpPr>
          <p:cNvPr id="10498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295"/>
    </mc:Choice>
    <mc:Fallback xmlns="">
      <p:transition spd="slow" advTm="124295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Indexing High Dimensional Data</a:t>
            </a:r>
            <a:endParaRPr lang="en-AU" dirty="0"/>
          </a:p>
        </p:txBody>
      </p:sp>
      <p:sp>
        <p:nvSpPr>
          <p:cNvPr id="1049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GIS applications in 2- or 3-D only</a:t>
            </a:r>
          </a:p>
          <a:p>
            <a:r>
              <a:rPr lang="en-AU" dirty="0"/>
              <a:t>Multimedia DB can have data with several hundred dimensions.</a:t>
            </a:r>
          </a:p>
          <a:p>
            <a:r>
              <a:rPr lang="en-AU" dirty="0"/>
              <a:t>While point/polygon access methods can be generalized for higher-D applications, they may be not efficient</a:t>
            </a:r>
          </a:p>
          <a:p>
            <a:r>
              <a:rPr lang="en-AU" dirty="0"/>
              <a:t>High-D indexing is a hard problem</a:t>
            </a:r>
          </a:p>
        </p:txBody>
      </p:sp>
      <p:sp>
        <p:nvSpPr>
          <p:cNvPr id="10498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49"/>
    </mc:Choice>
    <mc:Fallback xmlns="">
      <p:transition spd="slow" advTm="235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Grid File</a:t>
            </a:r>
          </a:p>
        </p:txBody>
      </p:sp>
      <p:sp>
        <p:nvSpPr>
          <p:cNvPr id="1048773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295400"/>
            <a:ext cx="5801718" cy="4953000"/>
          </a:xfrm>
        </p:spPr>
        <p:txBody>
          <a:bodyPr>
            <a:normAutofit/>
          </a:bodyPr>
          <a:lstStyle/>
          <a:p>
            <a:r>
              <a:rPr lang="en-AU" dirty="0"/>
              <a:t>To answer a point query: </a:t>
            </a:r>
          </a:p>
          <a:p>
            <a:pPr lvl="1"/>
            <a:r>
              <a:rPr lang="en-AU" dirty="0"/>
              <a:t>Use the scales / definition to locate the cell</a:t>
            </a:r>
          </a:p>
          <a:p>
            <a:pPr lvl="1"/>
            <a:r>
              <a:rPr lang="en-AU" dirty="0"/>
              <a:t>Read the cell from disk</a:t>
            </a:r>
          </a:p>
          <a:p>
            <a:pPr lvl="1"/>
            <a:r>
              <a:rPr lang="en-AU" dirty="0"/>
              <a:t>The loaded cell contains a reference (pointer) to data bucket</a:t>
            </a:r>
          </a:p>
          <a:p>
            <a:pPr lvl="1"/>
            <a:r>
              <a:rPr lang="en-AU" dirty="0"/>
              <a:t>Read data bucket</a:t>
            </a:r>
          </a:p>
          <a:p>
            <a:pPr lvl="1"/>
            <a:r>
              <a:rPr lang="en-AU" dirty="0"/>
              <a:t>On average two disk accesses </a:t>
            </a:r>
          </a:p>
          <a:p>
            <a:r>
              <a:rPr lang="en-AU" dirty="0"/>
              <a:t>To answer a range query:</a:t>
            </a:r>
          </a:p>
          <a:p>
            <a:pPr lvl="1"/>
            <a:r>
              <a:rPr lang="en-AU" dirty="0"/>
              <a:t>Examine all cells that overlap the search region</a:t>
            </a:r>
          </a:p>
          <a:p>
            <a:pPr lvl="1"/>
            <a:r>
              <a:rPr lang="en-AU" dirty="0"/>
              <a:t>Read the corresponding data buckets(s)</a:t>
            </a:r>
          </a:p>
          <a:p>
            <a:endParaRPr lang="en-AU" dirty="0"/>
          </a:p>
          <a:p>
            <a:pPr lvl="1"/>
            <a:endParaRPr lang="en-AU" dirty="0"/>
          </a:p>
        </p:txBody>
      </p:sp>
      <p:sp>
        <p:nvSpPr>
          <p:cNvPr id="10487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3A47BE-E463-E24D-9663-4E7A6B45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238" y="2348880"/>
            <a:ext cx="2514600" cy="4104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61"/>
    </mc:Choice>
    <mc:Fallback xmlns="">
      <p:transition spd="slow" advTm="468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Grid File</a:t>
            </a:r>
            <a:endParaRPr lang="en-AU" dirty="0"/>
          </a:p>
        </p:txBody>
      </p:sp>
      <p:sp>
        <p:nvSpPr>
          <p:cNvPr id="1048776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295400"/>
            <a:ext cx="6017742" cy="4953000"/>
          </a:xfrm>
        </p:spPr>
        <p:txBody>
          <a:bodyPr>
            <a:normAutofit fontScale="92500"/>
          </a:bodyPr>
          <a:lstStyle/>
          <a:p>
            <a:r>
              <a:rPr lang="en-AU" dirty="0"/>
              <a:t>To insert a point: </a:t>
            </a:r>
          </a:p>
          <a:p>
            <a:pPr lvl="1"/>
            <a:r>
              <a:rPr lang="en-AU" dirty="0"/>
              <a:t>Search (point query) the matching cell and data bucket</a:t>
            </a:r>
          </a:p>
          <a:p>
            <a:pPr lvl="1"/>
            <a:r>
              <a:rPr lang="en-AU" dirty="0"/>
              <a:t>If there is sufficient space, insert into data bucket</a:t>
            </a:r>
          </a:p>
          <a:p>
            <a:pPr lvl="1"/>
            <a:r>
              <a:rPr lang="en-AU" dirty="0"/>
              <a:t>Else: add a vertical or horizontal line to split, if necessary, and move data accordingly</a:t>
            </a:r>
          </a:p>
          <a:p>
            <a:r>
              <a:rPr lang="en-AU" dirty="0"/>
              <a:t>To delete a point:</a:t>
            </a:r>
          </a:p>
          <a:p>
            <a:pPr lvl="1"/>
            <a:r>
              <a:rPr lang="en-AU" dirty="0"/>
              <a:t>Search …</a:t>
            </a:r>
          </a:p>
          <a:p>
            <a:pPr lvl="1"/>
            <a:r>
              <a:rPr lang="en-AU" dirty="0"/>
              <a:t>Merge if necessary</a:t>
            </a:r>
          </a:p>
          <a:p>
            <a:r>
              <a:rPr lang="en-AU" dirty="0"/>
              <a:t>Problems:</a:t>
            </a:r>
          </a:p>
          <a:p>
            <a:pPr lvl="1"/>
            <a:r>
              <a:rPr lang="en-AU" dirty="0"/>
              <a:t>Have to remember all the definitions of the grids</a:t>
            </a:r>
          </a:p>
          <a:p>
            <a:pPr lvl="1"/>
            <a:r>
              <a:rPr lang="en-AU" dirty="0"/>
              <a:t>Why not uniformly? </a:t>
            </a:r>
          </a:p>
          <a:p>
            <a:pPr lvl="1"/>
            <a:endParaRPr lang="en-AU" dirty="0"/>
          </a:p>
        </p:txBody>
      </p:sp>
      <p:sp>
        <p:nvSpPr>
          <p:cNvPr id="10487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724D14C-4331-2B42-88F9-F506EF20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238" y="2348880"/>
            <a:ext cx="2514600" cy="4104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82"/>
    </mc:Choice>
    <mc:Fallback xmlns="">
      <p:transition spd="slow" advTm="811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EXCELL</a:t>
            </a:r>
            <a:endParaRPr lang="en-AU" dirty="0"/>
          </a:p>
        </p:txBody>
      </p:sp>
      <p:sp>
        <p:nvSpPr>
          <p:cNvPr id="1048779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295400"/>
            <a:ext cx="5801718" cy="4953000"/>
          </a:xfrm>
        </p:spPr>
        <p:txBody>
          <a:bodyPr/>
          <a:lstStyle/>
          <a:p>
            <a:r>
              <a:rPr lang="en-AU" dirty="0"/>
              <a:t>EXtendible CELL</a:t>
            </a:r>
          </a:p>
          <a:p>
            <a:r>
              <a:rPr lang="en-AU" dirty="0"/>
              <a:t>Motivation</a:t>
            </a:r>
          </a:p>
          <a:p>
            <a:pPr lvl="1"/>
            <a:r>
              <a:rPr lang="en-AU" dirty="0"/>
              <a:t>Fixed grid is easier to manage and more efficient to use</a:t>
            </a:r>
          </a:p>
          <a:p>
            <a:r>
              <a:rPr lang="en-AU" dirty="0"/>
              <a:t>Basic Ideas</a:t>
            </a:r>
          </a:p>
          <a:p>
            <a:pPr lvl="1"/>
            <a:r>
              <a:rPr lang="en-AU" dirty="0"/>
              <a:t>All cells are of the same size</a:t>
            </a:r>
          </a:p>
          <a:p>
            <a:pPr lvl="2"/>
            <a:r>
              <a:rPr lang="en-AU" dirty="0"/>
              <a:t>No need to keep grid definition (scales) in memory </a:t>
            </a:r>
          </a:p>
          <a:p>
            <a:pPr lvl="2"/>
            <a:r>
              <a:rPr lang="en-AU" dirty="0"/>
              <a:t>But it’s still necessary to remember how to map grid cells to buckets</a:t>
            </a:r>
          </a:p>
          <a:p>
            <a:pPr lvl="1"/>
            <a:r>
              <a:rPr lang="en-US" dirty="0"/>
              <a:t>Somewhere splits, everywhere splits</a:t>
            </a:r>
          </a:p>
          <a:p>
            <a:pPr lvl="1"/>
            <a:endParaRPr lang="en-AU" dirty="0"/>
          </a:p>
        </p:txBody>
      </p:sp>
      <p:sp>
        <p:nvSpPr>
          <p:cNvPr id="10487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t>9</a:t>
            </a:fld>
            <a:endParaRPr lang="en-US"/>
          </a:p>
        </p:txBody>
      </p:sp>
      <p:grpSp>
        <p:nvGrpSpPr>
          <p:cNvPr id="135" name="Group 4"/>
          <p:cNvGrpSpPr/>
          <p:nvPr/>
        </p:nvGrpSpPr>
        <p:grpSpPr bwMode="auto">
          <a:xfrm>
            <a:off x="6372200" y="2204865"/>
            <a:ext cx="2399928" cy="3600399"/>
            <a:chOff x="432" y="1056"/>
            <a:chExt cx="1920" cy="2730"/>
          </a:xfrm>
        </p:grpSpPr>
        <p:sp>
          <p:nvSpPr>
            <p:cNvPr id="1048781" name="Rectangle 5"/>
            <p:cNvSpPr>
              <a:spLocks noChangeArrowheads="1"/>
            </p:cNvSpPr>
            <p:nvPr/>
          </p:nvSpPr>
          <p:spPr bwMode="auto">
            <a:xfrm>
              <a:off x="1104" y="1113"/>
              <a:ext cx="1201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782" name="Rectangle 6"/>
            <p:cNvSpPr>
              <a:spLocks noChangeArrowheads="1"/>
            </p:cNvSpPr>
            <p:nvPr/>
          </p:nvSpPr>
          <p:spPr bwMode="auto">
            <a:xfrm>
              <a:off x="480" y="1106"/>
              <a:ext cx="531" cy="57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783" name="Rectangle 7"/>
            <p:cNvSpPr>
              <a:spLocks noChangeArrowheads="1"/>
            </p:cNvSpPr>
            <p:nvPr/>
          </p:nvSpPr>
          <p:spPr bwMode="auto">
            <a:xfrm>
              <a:off x="465" y="1789"/>
              <a:ext cx="543" cy="113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784" name="Rectangle 8"/>
            <p:cNvSpPr>
              <a:spLocks noChangeArrowheads="1"/>
            </p:cNvSpPr>
            <p:nvPr/>
          </p:nvSpPr>
          <p:spPr bwMode="auto">
            <a:xfrm>
              <a:off x="432" y="1056"/>
              <a:ext cx="192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785" name="Oval 9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786" name="Oval 10"/>
            <p:cNvSpPr>
              <a:spLocks noChangeArrowheads="1"/>
            </p:cNvSpPr>
            <p:nvPr/>
          </p:nvSpPr>
          <p:spPr bwMode="auto">
            <a:xfrm>
              <a:off x="672" y="15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787" name="Oval 11"/>
            <p:cNvSpPr>
              <a:spLocks noChangeArrowheads="1"/>
            </p:cNvSpPr>
            <p:nvPr/>
          </p:nvSpPr>
          <p:spPr bwMode="auto">
            <a:xfrm>
              <a:off x="912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788" name="Oval 12"/>
            <p:cNvSpPr>
              <a:spLocks noChangeArrowheads="1"/>
            </p:cNvSpPr>
            <p:nvPr/>
          </p:nvSpPr>
          <p:spPr bwMode="auto">
            <a:xfrm>
              <a:off x="1968" y="14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789" name="Oval 13"/>
            <p:cNvSpPr>
              <a:spLocks noChangeArrowheads="1"/>
            </p:cNvSpPr>
            <p:nvPr/>
          </p:nvSpPr>
          <p:spPr bwMode="auto">
            <a:xfrm>
              <a:off x="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790" name="Oval 14"/>
            <p:cNvSpPr>
              <a:spLocks noChangeArrowheads="1"/>
            </p:cNvSpPr>
            <p:nvPr/>
          </p:nvSpPr>
          <p:spPr bwMode="auto">
            <a:xfrm>
              <a:off x="1104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791" name="Text Box 15"/>
            <p:cNvSpPr txBox="1">
              <a:spLocks noChangeArrowheads="1"/>
            </p:cNvSpPr>
            <p:nvPr/>
          </p:nvSpPr>
          <p:spPr bwMode="auto">
            <a:xfrm>
              <a:off x="1776" y="211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1</a:t>
              </a:r>
              <a:endParaRPr lang="en-US" sz="2400"/>
            </a:p>
          </p:txBody>
        </p:sp>
        <p:sp>
          <p:nvSpPr>
            <p:cNvPr id="1048792" name="Text Box 16"/>
            <p:cNvSpPr txBox="1">
              <a:spLocks noChangeArrowheads="1"/>
            </p:cNvSpPr>
            <p:nvPr/>
          </p:nvSpPr>
          <p:spPr bwMode="auto">
            <a:xfrm>
              <a:off x="731" y="177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2</a:t>
              </a:r>
              <a:endParaRPr lang="en-US" sz="2400"/>
            </a:p>
          </p:txBody>
        </p:sp>
        <p:sp>
          <p:nvSpPr>
            <p:cNvPr id="1048793" name="Text Box 17"/>
            <p:cNvSpPr txBox="1">
              <a:spLocks noChangeArrowheads="1"/>
            </p:cNvSpPr>
            <p:nvPr/>
          </p:nvSpPr>
          <p:spPr bwMode="auto">
            <a:xfrm>
              <a:off x="2064" y="129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3</a:t>
              </a:r>
              <a:endParaRPr lang="en-US" sz="2400"/>
            </a:p>
          </p:txBody>
        </p:sp>
        <p:sp>
          <p:nvSpPr>
            <p:cNvPr id="1048794" name="Text Box 18"/>
            <p:cNvSpPr txBox="1">
              <a:spLocks noChangeArrowheads="1"/>
            </p:cNvSpPr>
            <p:nvPr/>
          </p:nvSpPr>
          <p:spPr bwMode="auto">
            <a:xfrm>
              <a:off x="1200" y="120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7</a:t>
              </a:r>
              <a:endParaRPr lang="en-US" sz="2400"/>
            </a:p>
          </p:txBody>
        </p:sp>
        <p:sp>
          <p:nvSpPr>
            <p:cNvPr id="1048795" name="Text Box 19"/>
            <p:cNvSpPr txBox="1">
              <a:spLocks noChangeArrowheads="1"/>
            </p:cNvSpPr>
            <p:nvPr/>
          </p:nvSpPr>
          <p:spPr bwMode="auto">
            <a:xfrm>
              <a:off x="720" y="139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6</a:t>
              </a:r>
              <a:endParaRPr lang="en-US" sz="2400"/>
            </a:p>
          </p:txBody>
        </p:sp>
        <p:sp>
          <p:nvSpPr>
            <p:cNvPr id="1048796" name="Text Box 20"/>
            <p:cNvSpPr txBox="1">
              <a:spLocks noChangeArrowheads="1"/>
            </p:cNvSpPr>
            <p:nvPr/>
          </p:nvSpPr>
          <p:spPr bwMode="auto">
            <a:xfrm>
              <a:off x="672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5</a:t>
              </a:r>
              <a:endParaRPr lang="en-US" sz="2400"/>
            </a:p>
          </p:txBody>
        </p:sp>
        <p:sp>
          <p:nvSpPr>
            <p:cNvPr id="1048797" name="Oval 21"/>
            <p:cNvSpPr>
              <a:spLocks noChangeArrowheads="1"/>
            </p:cNvSpPr>
            <p:nvPr/>
          </p:nvSpPr>
          <p:spPr bwMode="auto">
            <a:xfrm>
              <a:off x="480" y="12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798" name="Text Box 22"/>
            <p:cNvSpPr txBox="1">
              <a:spLocks noChangeArrowheads="1"/>
            </p:cNvSpPr>
            <p:nvPr/>
          </p:nvSpPr>
          <p:spPr bwMode="auto">
            <a:xfrm>
              <a:off x="528" y="110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</a:t>
              </a:r>
              <a:r>
                <a:rPr lang="en-US" sz="1800" baseline="-25000"/>
                <a:t>8</a:t>
              </a:r>
              <a:endParaRPr lang="en-US" sz="2400"/>
            </a:p>
          </p:txBody>
        </p:sp>
        <p:sp>
          <p:nvSpPr>
            <p:cNvPr id="1048799" name="Line 23"/>
            <p:cNvSpPr>
              <a:spLocks noChangeShapeType="1"/>
            </p:cNvSpPr>
            <p:nvPr/>
          </p:nvSpPr>
          <p:spPr bwMode="auto">
            <a:xfrm>
              <a:off x="445" y="2349"/>
              <a:ext cx="1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800" name="Line 24"/>
            <p:cNvSpPr>
              <a:spLocks noChangeShapeType="1"/>
            </p:cNvSpPr>
            <p:nvPr/>
          </p:nvSpPr>
          <p:spPr bwMode="auto">
            <a:xfrm>
              <a:off x="1056" y="1061"/>
              <a:ext cx="1" cy="19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801" name="Line 25"/>
            <p:cNvSpPr>
              <a:spLocks noChangeShapeType="1"/>
            </p:cNvSpPr>
            <p:nvPr/>
          </p:nvSpPr>
          <p:spPr bwMode="auto">
            <a:xfrm>
              <a:off x="432" y="17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802" name="Line 26"/>
            <p:cNvSpPr>
              <a:spLocks noChangeShapeType="1"/>
            </p:cNvSpPr>
            <p:nvPr/>
          </p:nvSpPr>
          <p:spPr bwMode="auto">
            <a:xfrm>
              <a:off x="1720" y="1063"/>
              <a:ext cx="0" cy="19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803" name="AutoShape 27"/>
            <p:cNvSpPr>
              <a:spLocks noChangeArrowheads="1"/>
            </p:cNvSpPr>
            <p:nvPr/>
          </p:nvSpPr>
          <p:spPr bwMode="auto">
            <a:xfrm>
              <a:off x="1872" y="3120"/>
              <a:ext cx="420" cy="651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804" name="AutoShape 28"/>
            <p:cNvSpPr>
              <a:spLocks noChangeArrowheads="1"/>
            </p:cNvSpPr>
            <p:nvPr/>
          </p:nvSpPr>
          <p:spPr bwMode="auto">
            <a:xfrm>
              <a:off x="1200" y="3120"/>
              <a:ext cx="420" cy="651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805" name="Line 29"/>
            <p:cNvSpPr>
              <a:spLocks noChangeShapeType="1"/>
            </p:cNvSpPr>
            <p:nvPr/>
          </p:nvSpPr>
          <p:spPr bwMode="auto">
            <a:xfrm>
              <a:off x="2112" y="2832"/>
              <a:ext cx="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806" name="Line 30"/>
            <p:cNvSpPr>
              <a:spLocks noChangeShapeType="1"/>
            </p:cNvSpPr>
            <p:nvPr/>
          </p:nvSpPr>
          <p:spPr bwMode="auto">
            <a:xfrm>
              <a:off x="768" y="2832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807" name="AutoShape 31"/>
            <p:cNvSpPr>
              <a:spLocks noChangeArrowheads="1"/>
            </p:cNvSpPr>
            <p:nvPr/>
          </p:nvSpPr>
          <p:spPr bwMode="auto">
            <a:xfrm>
              <a:off x="437" y="3135"/>
              <a:ext cx="420" cy="651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808" name="Line 32"/>
            <p:cNvSpPr>
              <a:spLocks noChangeShapeType="1"/>
            </p:cNvSpPr>
            <p:nvPr/>
          </p:nvSpPr>
          <p:spPr bwMode="auto">
            <a:xfrm>
              <a:off x="553" y="1644"/>
              <a:ext cx="0" cy="18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8809" name="TextBox 34"/>
          <p:cNvSpPr txBox="1"/>
          <p:nvPr/>
        </p:nvSpPr>
        <p:spPr>
          <a:xfrm>
            <a:off x="6084168" y="5877272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+mj-lt"/>
              </a:rPr>
              <a:t>Data buckets</a:t>
            </a:r>
          </a:p>
          <a:p>
            <a:pPr algn="ctr"/>
            <a:r>
              <a:rPr lang="en-US" sz="1800" b="1" dirty="0">
                <a:latin typeface="+mj-lt"/>
              </a:rPr>
              <a:t>Capacity =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735"/>
    </mc:Choice>
    <mc:Fallback xmlns="">
      <p:transition spd="slow" advTm="120735"/>
    </mc:Fallback>
  </mc:AlternateContent>
</p:sld>
</file>

<file path=ppt/theme/theme1.xml><?xml version="1.0" encoding="utf-8"?>
<a:theme xmlns:a="http://schemas.openxmlformats.org/drawingml/2006/main" name="Advantage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/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13016</TotalTime>
  <Words>3700</Words>
  <Application>Microsoft Macintosh PowerPoint</Application>
  <PresentationFormat>On-screen Show (4:3)</PresentationFormat>
  <Paragraphs>931</Paragraphs>
  <Slides>66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Cambria Math</vt:lpstr>
      <vt:lpstr>Symbol</vt:lpstr>
      <vt:lpstr>Times New Roman</vt:lpstr>
      <vt:lpstr>Wingdings</vt:lpstr>
      <vt:lpstr>Advantage</vt:lpstr>
      <vt:lpstr>Spatiotemporal Data Management and Analytics Spatial Data Organization 2</vt:lpstr>
      <vt:lpstr>Learning Modules</vt:lpstr>
      <vt:lpstr>Spatial Indexing</vt:lpstr>
      <vt:lpstr>Object Approximation</vt:lpstr>
      <vt:lpstr>Data Access Methods</vt:lpstr>
      <vt:lpstr>Grid File</vt:lpstr>
      <vt:lpstr>Grid File</vt:lpstr>
      <vt:lpstr>Grid File</vt:lpstr>
      <vt:lpstr>EXCELL</vt:lpstr>
      <vt:lpstr>Data Access Methods</vt:lpstr>
      <vt:lpstr>Uniform Decomposition</vt:lpstr>
      <vt:lpstr>Quadtree – Basic Idea</vt:lpstr>
      <vt:lpstr>Quadtree – Basic Idea</vt:lpstr>
      <vt:lpstr>Point Quadtree Construction</vt:lpstr>
      <vt:lpstr>Point Quadtree Construction</vt:lpstr>
      <vt:lpstr>Point Quadtree Deletion</vt:lpstr>
      <vt:lpstr>Point Quadtree Deletion</vt:lpstr>
      <vt:lpstr>Region Quadtree</vt:lpstr>
      <vt:lpstr>Region Quadtree</vt:lpstr>
      <vt:lpstr>Region Quadtree</vt:lpstr>
      <vt:lpstr>kd-Tree (k-dimensional Tree)</vt:lpstr>
      <vt:lpstr>kd-Tree Construction</vt:lpstr>
      <vt:lpstr>kd-Tree FindMin</vt:lpstr>
      <vt:lpstr>kd-Tree FindMin</vt:lpstr>
      <vt:lpstr>kd-Tree: Deletion</vt:lpstr>
      <vt:lpstr>Multidimensional Data</vt:lpstr>
      <vt:lpstr>Space-Filling Curves (I)</vt:lpstr>
      <vt:lpstr>Space-Filling Curves (II)</vt:lpstr>
      <vt:lpstr>Space-Filling Curves (III)</vt:lpstr>
      <vt:lpstr>Space-Filling Curves (IV)</vt:lpstr>
      <vt:lpstr>Space-Filling Curves (V)</vt:lpstr>
      <vt:lpstr> Z-Order</vt:lpstr>
      <vt:lpstr>Some Properties of Z-Values</vt:lpstr>
      <vt:lpstr>Z-Value Example</vt:lpstr>
      <vt:lpstr>Using Z-Values and B-Tree (I)</vt:lpstr>
      <vt:lpstr>Using Z-Values and B-Tree (II)</vt:lpstr>
      <vt:lpstr>Data Access Methods</vt:lpstr>
      <vt:lpstr>Indexing Objects with Spatial Extent</vt:lpstr>
      <vt:lpstr>Transformation: High Dimensional Points</vt:lpstr>
      <vt:lpstr>Endpoint Mapping</vt:lpstr>
      <vt:lpstr>Query Processing Using Endpoint Mapping</vt:lpstr>
      <vt:lpstr>Problems with Endpoint Mapping</vt:lpstr>
      <vt:lpstr>Transformation: Using Z-Ordering</vt:lpstr>
      <vt:lpstr>Transformation: Using Z-Ordering</vt:lpstr>
      <vt:lpstr>Redundancy in Z-Ordering</vt:lpstr>
      <vt:lpstr>Overlapping Regions</vt:lpstr>
      <vt:lpstr>R-Tree and R*-Tree</vt:lpstr>
      <vt:lpstr>R-Tree Range Query</vt:lpstr>
      <vt:lpstr>R-Tree Construction</vt:lpstr>
      <vt:lpstr>R-Tree Construction</vt:lpstr>
      <vt:lpstr>R-Tree Insertion</vt:lpstr>
      <vt:lpstr>R-Tree Handle Overflow</vt:lpstr>
      <vt:lpstr>R-Tree Splitting a Leaf</vt:lpstr>
      <vt:lpstr>R-Tree Splitting a Leaf</vt:lpstr>
      <vt:lpstr>R-Tree Insertion Example</vt:lpstr>
      <vt:lpstr>R-Tree Insertion Example</vt:lpstr>
      <vt:lpstr>R-Tree Insertion Example</vt:lpstr>
      <vt:lpstr>Query Processing Using R-Trees</vt:lpstr>
      <vt:lpstr>Clipping</vt:lpstr>
      <vt:lpstr>R+-Tree</vt:lpstr>
      <vt:lpstr>R+-Tree</vt:lpstr>
      <vt:lpstr>R+-Tree</vt:lpstr>
      <vt:lpstr>R+-Tree</vt:lpstr>
      <vt:lpstr>Query Processing Using R+-Trees</vt:lpstr>
      <vt:lpstr>Data Access Methods</vt:lpstr>
      <vt:lpstr>Indexing High Dimensional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INFS4205/7205  Spatial and Multimedia Databases (Section 1)</dc:title>
  <dc:creator>Xiaofang Zhou</dc:creator>
  <cp:lastModifiedBy>雷 李</cp:lastModifiedBy>
  <cp:revision>506</cp:revision>
  <dcterms:created xsi:type="dcterms:W3CDTF">2011-03-23T21:13:31Z</dcterms:created>
  <dcterms:modified xsi:type="dcterms:W3CDTF">2020-06-21T01:29:55Z</dcterms:modified>
</cp:coreProperties>
</file>