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467" r:id="rId3"/>
    <p:sldId id="304" r:id="rId4"/>
    <p:sldId id="336" r:id="rId5"/>
    <p:sldId id="413" r:id="rId6"/>
    <p:sldId id="414" r:id="rId7"/>
    <p:sldId id="416" r:id="rId8"/>
    <p:sldId id="468" r:id="rId9"/>
    <p:sldId id="299" r:id="rId10"/>
    <p:sldId id="300" r:id="rId11"/>
    <p:sldId id="417" r:id="rId12"/>
    <p:sldId id="278" r:id="rId13"/>
    <p:sldId id="279" r:id="rId14"/>
    <p:sldId id="281" r:id="rId15"/>
    <p:sldId id="282" r:id="rId16"/>
    <p:sldId id="286" r:id="rId17"/>
    <p:sldId id="335" r:id="rId18"/>
    <p:sldId id="471" r:id="rId19"/>
    <p:sldId id="454" r:id="rId20"/>
    <p:sldId id="446" r:id="rId21"/>
    <p:sldId id="447" r:id="rId22"/>
    <p:sldId id="448" r:id="rId23"/>
    <p:sldId id="449" r:id="rId24"/>
    <p:sldId id="450" r:id="rId25"/>
    <p:sldId id="45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EC"/>
    <a:srgbClr val="2E2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 autoAdjust="0"/>
    <p:restoredTop sz="93659"/>
  </p:normalViewPr>
  <p:slideViewPr>
    <p:cSldViewPr snapToGrid="0" snapToObjects="1">
      <p:cViewPr>
        <p:scale>
          <a:sx n="80" d="100"/>
          <a:sy n="80" d="100"/>
        </p:scale>
        <p:origin x="-141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9E1BD-B5B2-7348-A769-42AE8AE02AE7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DE42-F6F7-AB4A-B444-2295A6360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KaiTi" charset="-122"/>
                <a:ea typeface="KaiTi" charset="-122"/>
                <a:cs typeface="KaiT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aiTi" charset="-122"/>
                <a:ea typeface="KaiTi" charset="-122"/>
                <a:cs typeface="KaiTi" charset="-122"/>
              </a:defRPr>
            </a:lvl1pPr>
            <a:lvl2pPr>
              <a:defRPr>
                <a:latin typeface="KaiTi" charset="-122"/>
                <a:ea typeface="KaiTi" charset="-122"/>
                <a:cs typeface="KaiTi" charset="-122"/>
              </a:defRPr>
            </a:lvl2pPr>
            <a:lvl3pPr>
              <a:defRPr>
                <a:latin typeface="KaiTi" charset="-122"/>
                <a:ea typeface="KaiTi" charset="-122"/>
                <a:cs typeface="KaiTi" charset="-122"/>
              </a:defRPr>
            </a:lvl3pPr>
            <a:lvl4pPr>
              <a:defRPr>
                <a:latin typeface="KaiTi" charset="-122"/>
                <a:ea typeface="KaiTi" charset="-122"/>
                <a:cs typeface="KaiTi" charset="-122"/>
              </a:defRPr>
            </a:lvl4pPr>
            <a:lvl5pPr>
              <a:defRPr>
                <a:latin typeface="KaiTi" charset="-122"/>
                <a:ea typeface="KaiTi" charset="-122"/>
                <a:cs typeface="KaiTi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A9F7-C288-7549-B961-0D86B83726D1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B584-2E80-A648-9EC6-BC05E431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150215750@qq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《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计算机组成原理实验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》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/>
            </a:r>
            <a:br>
              <a:rPr lang="zh-CN" altLang="en-US" dirty="0" smtClean="0">
                <a:latin typeface="KaiTi" charset="0"/>
                <a:ea typeface="KaiTi" charset="0"/>
                <a:cs typeface="KaiTi" charset="0"/>
              </a:rPr>
            </a:br>
            <a:endParaRPr lang="en-US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en-US" dirty="0" smtClean="0">
                <a:latin typeface="KaiTi" charset="0"/>
                <a:ea typeface="KaiTi" charset="0"/>
                <a:cs typeface="KaiTi" charset="0"/>
              </a:rPr>
              <a:t>2020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年春季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武汉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大学计算机学院 蔡朝晖</a:t>
            </a:r>
            <a:endParaRPr lang="en-US" dirty="0">
              <a:latin typeface="KaiTi" charset="0"/>
              <a:ea typeface="KaiTi" charset="0"/>
              <a:cs typeface="KaiT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设计方法</a:t>
            </a:r>
            <a:endParaRPr lang="en-US" b="1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阅读项目说明，了解项目目标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阅读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MIPS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指令手册，了解待实现指令的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RTL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描述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数据通路设计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根据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RTL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，设计出每条指令的分数据通路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将所有的分数据通路合成完整的数据通路</a:t>
            </a:r>
          </a:p>
          <a:p>
            <a:pPr lvl="2">
              <a:buFont typeface="Arial" pitchFamily="34" charset="0"/>
              <a:buChar char="•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关键：综合出需要的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MUX</a:t>
            </a:r>
            <a:endParaRPr lang="zh-CN" altLang="en-US" dirty="0" smtClean="0">
              <a:latin typeface="KaiTi" charset="0"/>
              <a:ea typeface="KaiTi" charset="0"/>
              <a:cs typeface="KaiT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控制器设计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根据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RTL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，给出每条指令控制信号真值表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将所有指令的控制信号真指表合成完整真值表</a:t>
            </a:r>
          </a:p>
        </p:txBody>
      </p:sp>
    </p:spTree>
    <p:extLst>
      <p:ext uri="{BB962C8B-B14F-4D97-AF65-F5344CB8AC3E}">
        <p14:creationId xmlns:p14="http://schemas.microsoft.com/office/powerpoint/2010/main" val="22286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数据通路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0" y="2584940"/>
            <a:ext cx="9144000" cy="3120308"/>
            <a:chOff x="1524000" y="2584940"/>
            <a:chExt cx="9144000" cy="3120308"/>
          </a:xfrm>
        </p:grpSpPr>
        <p:sp>
          <p:nvSpPr>
            <p:cNvPr id="4" name="矩形 3"/>
            <p:cNvSpPr/>
            <p:nvPr/>
          </p:nvSpPr>
          <p:spPr bwMode="auto">
            <a:xfrm>
              <a:off x="1524000" y="5245216"/>
              <a:ext cx="9144000" cy="460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</a:pPr>
              <a:endParaRPr lang="zh-CN" altLang="en-US" sz="2800">
                <a:latin typeface="Times New Roman" pitchFamily="18" charset="0"/>
                <a:ea typeface="宋体" charset="-122"/>
                <a:sym typeface="Wingdings" pitchFamily="2" charset="2"/>
              </a:endParaRPr>
            </a:p>
          </p:txBody>
        </p:sp>
        <p:sp>
          <p:nvSpPr>
            <p:cNvPr id="5" name="Line 46"/>
            <p:cNvSpPr>
              <a:spLocks noChangeShapeType="1"/>
            </p:cNvSpPr>
            <p:nvPr/>
          </p:nvSpPr>
          <p:spPr bwMode="auto">
            <a:xfrm>
              <a:off x="3790932" y="3954035"/>
              <a:ext cx="1008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" name="Line 96"/>
            <p:cNvSpPr>
              <a:spLocks noChangeShapeType="1"/>
            </p:cNvSpPr>
            <p:nvPr/>
          </p:nvSpPr>
          <p:spPr bwMode="auto">
            <a:xfrm>
              <a:off x="3790932" y="3522235"/>
              <a:ext cx="1008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" name="Line 106"/>
            <p:cNvSpPr>
              <a:spLocks noChangeShapeType="1"/>
            </p:cNvSpPr>
            <p:nvPr/>
          </p:nvSpPr>
          <p:spPr bwMode="auto">
            <a:xfrm flipV="1">
              <a:off x="2928000" y="3872172"/>
              <a:ext cx="2236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" name="Line 134"/>
            <p:cNvSpPr>
              <a:spLocks noChangeShapeType="1"/>
            </p:cNvSpPr>
            <p:nvPr/>
          </p:nvSpPr>
          <p:spPr bwMode="auto">
            <a:xfrm flipV="1">
              <a:off x="1632000" y="3519044"/>
              <a:ext cx="14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" name="Line 135"/>
            <p:cNvSpPr>
              <a:spLocks noChangeShapeType="1"/>
            </p:cNvSpPr>
            <p:nvPr/>
          </p:nvSpPr>
          <p:spPr bwMode="auto">
            <a:xfrm>
              <a:off x="1991545" y="3522234"/>
              <a:ext cx="3649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356470" y="3160160"/>
              <a:ext cx="563559" cy="1368152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指令</a:t>
              </a:r>
              <a:endParaRPr lang="en-US" altLang="zh-CN" sz="1100" dirty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409230" y="3463996"/>
              <a:ext cx="49942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658943" y="3787090"/>
              <a:ext cx="24971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775520" y="3088996"/>
              <a:ext cx="216024" cy="93610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PC</a:t>
              </a:r>
              <a:endParaRPr kumimoji="1" lang="zh-CN" altLang="en-US" sz="11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15" name="Rectangle 41"/>
            <p:cNvSpPr>
              <a:spLocks noChangeAspect="1" noChangeArrowheads="1"/>
            </p:cNvSpPr>
            <p:nvPr/>
          </p:nvSpPr>
          <p:spPr bwMode="auto">
            <a:xfrm>
              <a:off x="3143672" y="3047254"/>
              <a:ext cx="648370" cy="1512888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3290392" y="3118692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3361829" y="3479054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3361829" y="3855292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3361829" y="4214067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  <p:grpSp>
          <p:nvGrpSpPr>
            <p:cNvPr id="20" name="组合 9"/>
            <p:cNvGrpSpPr/>
            <p:nvPr/>
          </p:nvGrpSpPr>
          <p:grpSpPr>
            <a:xfrm>
              <a:off x="1841300" y="3939340"/>
              <a:ext cx="72008" cy="80540"/>
              <a:chOff x="287524" y="3070225"/>
              <a:chExt cx="72008" cy="80540"/>
            </a:xfrm>
          </p:grpSpPr>
          <p:cxnSp>
            <p:nvCxnSpPr>
              <p:cNvPr id="21" name="直接连接符 20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组合 271"/>
            <p:cNvGrpSpPr/>
            <p:nvPr/>
          </p:nvGrpSpPr>
          <p:grpSpPr>
            <a:xfrm>
              <a:off x="3233347" y="4479946"/>
              <a:ext cx="72008" cy="80540"/>
              <a:chOff x="287524" y="3070225"/>
              <a:chExt cx="72008" cy="80540"/>
            </a:xfrm>
          </p:grpSpPr>
          <p:cxnSp>
            <p:nvCxnSpPr>
              <p:cNvPr id="24" name="直接连接符 23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 flipV="1">
              <a:off x="3791745" y="4385140"/>
              <a:ext cx="576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27" name="Group 131"/>
            <p:cNvGrpSpPr>
              <a:grpSpLocks/>
            </p:cNvGrpSpPr>
            <p:nvPr/>
          </p:nvGrpSpPr>
          <p:grpSpPr bwMode="auto">
            <a:xfrm flipV="1">
              <a:off x="1631999" y="2584940"/>
              <a:ext cx="5904000" cy="927232"/>
              <a:chOff x="4286" y="1525"/>
              <a:chExt cx="363" cy="272"/>
            </a:xfrm>
          </p:grpSpPr>
          <p:sp>
            <p:nvSpPr>
              <p:cNvPr id="28" name="Line 132"/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33"/>
              <p:cNvSpPr>
                <a:spLocks noChangeShapeType="1"/>
              </p:cNvSpPr>
              <p:nvPr/>
            </p:nvSpPr>
            <p:spPr bwMode="auto">
              <a:xfrm flipH="1" flipV="1">
                <a:off x="4286" y="1797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" name="Group 110"/>
            <p:cNvGrpSpPr>
              <a:grpSpLocks/>
            </p:cNvGrpSpPr>
            <p:nvPr/>
          </p:nvGrpSpPr>
          <p:grpSpPr bwMode="auto">
            <a:xfrm flipV="1">
              <a:off x="2129750" y="2872972"/>
              <a:ext cx="4464000" cy="646063"/>
              <a:chOff x="4286" y="1525"/>
              <a:chExt cx="362" cy="272"/>
            </a:xfrm>
          </p:grpSpPr>
          <p:sp>
            <p:nvSpPr>
              <p:cNvPr id="31" name="Line 111"/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112"/>
              <p:cNvSpPr>
                <a:spLocks noChangeShapeType="1"/>
              </p:cNvSpPr>
              <p:nvPr/>
            </p:nvSpPr>
            <p:spPr bwMode="auto">
              <a:xfrm flipH="1" flipV="1">
                <a:off x="4286" y="1797"/>
                <a:ext cx="3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" name="AutoShape 150"/>
            <p:cNvSpPr>
              <a:spLocks noChangeArrowheads="1"/>
            </p:cNvSpPr>
            <p:nvPr/>
          </p:nvSpPr>
          <p:spPr bwMode="auto">
            <a:xfrm>
              <a:off x="2094032" y="3483327"/>
              <a:ext cx="71438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5592000" y="3940978"/>
              <a:ext cx="1296088" cy="121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45" name="组合 61"/>
            <p:cNvGrpSpPr/>
            <p:nvPr/>
          </p:nvGrpSpPr>
          <p:grpSpPr>
            <a:xfrm>
              <a:off x="6888089" y="3709832"/>
              <a:ext cx="501799" cy="1179364"/>
              <a:chOff x="3132137" y="4337869"/>
              <a:chExt cx="582176" cy="1179364"/>
            </a:xfrm>
          </p:grpSpPr>
          <p:sp>
            <p:nvSpPr>
              <p:cNvPr id="46" name="Freeform 23"/>
              <p:cNvSpPr>
                <a:spLocks/>
              </p:cNvSpPr>
              <p:nvPr/>
            </p:nvSpPr>
            <p:spPr bwMode="auto">
              <a:xfrm rot="5400000">
                <a:off x="2833542" y="4636464"/>
                <a:ext cx="1179364" cy="582173"/>
              </a:xfrm>
              <a:custGeom>
                <a:avLst/>
                <a:gdLst>
                  <a:gd name="T0" fmla="*/ 0 w 907"/>
                  <a:gd name="T1" fmla="*/ 2147483647 h 454"/>
                  <a:gd name="T2" fmla="*/ 2147483647 w 907"/>
                  <a:gd name="T3" fmla="*/ 2147483647 h 454"/>
                  <a:gd name="T4" fmla="*/ 2147483647 w 907"/>
                  <a:gd name="T5" fmla="*/ 2147483647 h 454"/>
                  <a:gd name="T6" fmla="*/ 2147483647 w 907"/>
                  <a:gd name="T7" fmla="*/ 2147483647 h 454"/>
                  <a:gd name="T8" fmla="*/ 2147483647 w 907"/>
                  <a:gd name="T9" fmla="*/ 2147483647 h 454"/>
                  <a:gd name="T10" fmla="*/ 2147483647 w 907"/>
                  <a:gd name="T11" fmla="*/ 0 h 454"/>
                  <a:gd name="T12" fmla="*/ 2147483647 w 907"/>
                  <a:gd name="T13" fmla="*/ 0 h 454"/>
                  <a:gd name="T14" fmla="*/ 0 w 907"/>
                  <a:gd name="T15" fmla="*/ 2147483647 h 4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7"/>
                  <a:gd name="T25" fmla="*/ 0 h 454"/>
                  <a:gd name="T26" fmla="*/ 907 w 907"/>
                  <a:gd name="T27" fmla="*/ 454 h 4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7" h="454">
                    <a:moveTo>
                      <a:pt x="0" y="454"/>
                    </a:moveTo>
                    <a:lnTo>
                      <a:pt x="408" y="454"/>
                    </a:lnTo>
                    <a:lnTo>
                      <a:pt x="453" y="408"/>
                    </a:lnTo>
                    <a:lnTo>
                      <a:pt x="499" y="454"/>
                    </a:lnTo>
                    <a:lnTo>
                      <a:pt x="907" y="454"/>
                    </a:lnTo>
                    <a:lnTo>
                      <a:pt x="725" y="0"/>
                    </a:lnTo>
                    <a:lnTo>
                      <a:pt x="181" y="0"/>
                    </a:lnTo>
                    <a:lnTo>
                      <a:pt x="0" y="454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3199963" y="4804459"/>
                <a:ext cx="306862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1100" b="1" dirty="0">
                    <a:solidFill>
                      <a:srgbClr val="000000"/>
                    </a:solidFill>
                    <a:latin typeface="Cambria" pitchFamily="18" charset="0"/>
                  </a:rPr>
                  <a:t>ALU</a:t>
                </a:r>
                <a:endParaRPr kumimoji="0" lang="en-US" altLang="zh-CN" sz="1200" b="1" dirty="0">
                  <a:solidFill>
                    <a:srgbClr val="000000"/>
                  </a:solidFill>
                  <a:latin typeface="Cambria" pitchFamily="18" charset="0"/>
                </a:endParaRP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3332211" y="4581129"/>
                <a:ext cx="367273" cy="216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Zero</a:t>
                </a:r>
              </a:p>
              <a:p>
                <a:pPr algn="ct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 err="1">
                    <a:solidFill>
                      <a:srgbClr val="000000"/>
                    </a:solidFill>
                  </a:rPr>
                  <a:t>Ov</a:t>
                </a:r>
                <a:endParaRPr lang="en-US" altLang="zh-CN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3332211" y="5013176"/>
                <a:ext cx="382102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b">
                <a:no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fontAlgn="ctr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ALU</a:t>
                </a:r>
              </a:p>
              <a:p>
                <a:pPr algn="ctr" eaLnBrk="1" fontAlgn="ctr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结果</a:t>
                </a:r>
              </a:p>
            </p:txBody>
          </p:sp>
        </p:grp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7392144" y="4313131"/>
              <a:ext cx="1007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5" name="Line 164"/>
            <p:cNvSpPr>
              <a:spLocks noChangeShapeType="1"/>
            </p:cNvSpPr>
            <p:nvPr/>
          </p:nvSpPr>
          <p:spPr bwMode="auto">
            <a:xfrm flipH="1" flipV="1">
              <a:off x="8256240" y="3809076"/>
              <a:ext cx="0" cy="50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 flipV="1">
              <a:off x="6312024" y="4745178"/>
              <a:ext cx="0" cy="648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 flipV="1">
              <a:off x="3935760" y="5393252"/>
              <a:ext cx="864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8" name="Line 140"/>
            <p:cNvSpPr>
              <a:spLocks noChangeShapeType="1"/>
            </p:cNvSpPr>
            <p:nvPr/>
          </p:nvSpPr>
          <p:spPr bwMode="auto">
            <a:xfrm>
              <a:off x="4367809" y="5321245"/>
              <a:ext cx="141287" cy="144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9" name="Text Box 257"/>
            <p:cNvSpPr txBox="1">
              <a:spLocks noChangeArrowheads="1"/>
            </p:cNvSpPr>
            <p:nvPr/>
          </p:nvSpPr>
          <p:spPr bwMode="auto">
            <a:xfrm>
              <a:off x="4367808" y="5251388"/>
              <a:ext cx="215900" cy="7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b="1" dirty="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60" name="Line 263"/>
            <p:cNvSpPr>
              <a:spLocks noChangeShapeType="1"/>
            </p:cNvSpPr>
            <p:nvPr/>
          </p:nvSpPr>
          <p:spPr bwMode="auto">
            <a:xfrm>
              <a:off x="5447928" y="5395404"/>
              <a:ext cx="8640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61" name="组合 116"/>
            <p:cNvGrpSpPr/>
            <p:nvPr/>
          </p:nvGrpSpPr>
          <p:grpSpPr>
            <a:xfrm rot="10800000" flipH="1" flipV="1">
              <a:off x="4799856" y="5177228"/>
              <a:ext cx="650224" cy="292234"/>
              <a:chOff x="3132138" y="4581128"/>
              <a:chExt cx="717226" cy="29223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132138" y="4869180"/>
                <a:ext cx="71722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>
                <a:off x="3132138" y="4725144"/>
                <a:ext cx="0" cy="14821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flipV="1">
                <a:off x="3132138" y="4581128"/>
                <a:ext cx="717226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 flipV="1">
                <a:off x="3849364" y="4581128"/>
                <a:ext cx="0" cy="28805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6" name="TextBox 65"/>
              <p:cNvSpPr txBox="1"/>
              <p:nvPr/>
            </p:nvSpPr>
            <p:spPr>
              <a:xfrm>
                <a:off x="3159320" y="4665613"/>
                <a:ext cx="690044" cy="207749"/>
              </a:xfrm>
              <a:prstGeom prst="rect">
                <a:avLst/>
              </a:prstGeom>
              <a:noFill/>
            </p:spPr>
            <p:txBody>
              <a:bodyPr vert="horz" wrap="square" lIns="0" rIns="0" bIns="18000" rtlCol="0" anchor="b"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0000"/>
                    </a:solidFill>
                    <a:latin typeface="Cambria" pitchFamily="18" charset="0"/>
                  </a:rPr>
                  <a:t>扩展</a:t>
                </a:r>
              </a:p>
            </p:txBody>
          </p:sp>
        </p:grp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5676160" y="5325438"/>
              <a:ext cx="144462" cy="144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8" name="Text Box 258"/>
            <p:cNvSpPr txBox="1">
              <a:spLocks noChangeArrowheads="1"/>
            </p:cNvSpPr>
            <p:nvPr/>
          </p:nvSpPr>
          <p:spPr bwMode="auto">
            <a:xfrm>
              <a:off x="5663952" y="5251388"/>
              <a:ext cx="215900" cy="7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b="1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>
              <a:off x="5592000" y="4518867"/>
              <a:ext cx="8640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0" name="任意多边形 69"/>
            <p:cNvSpPr/>
            <p:nvPr/>
          </p:nvSpPr>
          <p:spPr bwMode="auto">
            <a:xfrm>
              <a:off x="6456040" y="4457148"/>
              <a:ext cx="216000" cy="360000"/>
            </a:xfrm>
            <a:custGeom>
              <a:avLst/>
              <a:gdLst>
                <a:gd name="connsiteX0" fmla="*/ 0 w 220980"/>
                <a:gd name="connsiteY0" fmla="*/ 0 h 800100"/>
                <a:gd name="connsiteX1" fmla="*/ 0 w 220980"/>
                <a:gd name="connsiteY1" fmla="*/ 800100 h 800100"/>
                <a:gd name="connsiteX2" fmla="*/ 220980 w 220980"/>
                <a:gd name="connsiteY2" fmla="*/ 716280 h 800100"/>
                <a:gd name="connsiteX3" fmla="*/ 220980 w 220980"/>
                <a:gd name="connsiteY3" fmla="*/ 68580 h 800100"/>
                <a:gd name="connsiteX4" fmla="*/ 0 w 22098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900" dirty="0">
                  <a:solidFill>
                    <a:srgbClr val="000000"/>
                  </a:solidFill>
                </a:rPr>
                <a:t>0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300" dirty="0">
                <a:solidFill>
                  <a:srgbClr val="000000"/>
                </a:solidFill>
              </a:endParaRP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9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" name="Line 55"/>
            <p:cNvSpPr>
              <a:spLocks noChangeShapeType="1"/>
            </p:cNvSpPr>
            <p:nvPr/>
          </p:nvSpPr>
          <p:spPr bwMode="auto">
            <a:xfrm>
              <a:off x="6312024" y="474518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6672064" y="4673172"/>
              <a:ext cx="2160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3" name="AutoShape 158"/>
            <p:cNvSpPr>
              <a:spLocks noChangeArrowheads="1"/>
            </p:cNvSpPr>
            <p:nvPr/>
          </p:nvSpPr>
          <p:spPr bwMode="auto">
            <a:xfrm>
              <a:off x="3900469" y="4340840"/>
              <a:ext cx="71438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4" name="Line 48"/>
            <p:cNvSpPr>
              <a:spLocks noChangeShapeType="1"/>
            </p:cNvSpPr>
            <p:nvPr/>
          </p:nvSpPr>
          <p:spPr bwMode="auto">
            <a:xfrm>
              <a:off x="3935760" y="4385140"/>
              <a:ext cx="0" cy="10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6" name="Line 253"/>
            <p:cNvSpPr>
              <a:spLocks noChangeShapeType="1"/>
            </p:cNvSpPr>
            <p:nvPr/>
          </p:nvSpPr>
          <p:spPr bwMode="auto">
            <a:xfrm>
              <a:off x="4151784" y="5609276"/>
              <a:ext cx="6264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77" name="组合 175"/>
            <p:cNvGrpSpPr/>
            <p:nvPr/>
          </p:nvGrpSpPr>
          <p:grpSpPr>
            <a:xfrm>
              <a:off x="8400256" y="4007692"/>
              <a:ext cx="648000" cy="1296988"/>
              <a:chOff x="3312847" y="4365104"/>
              <a:chExt cx="684861" cy="1296988"/>
            </a:xfrm>
          </p:grpSpPr>
          <p:sp>
            <p:nvSpPr>
              <p:cNvPr id="78" name="Rectangle 12"/>
              <p:cNvSpPr>
                <a:spLocks noChangeArrowheads="1"/>
              </p:cNvSpPr>
              <p:nvPr/>
            </p:nvSpPr>
            <p:spPr bwMode="auto">
              <a:xfrm>
                <a:off x="3312847" y="4365104"/>
                <a:ext cx="684861" cy="1296988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lIns="36000" rIns="36000" anchor="ctr">
                <a:no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 b="1" dirty="0">
                  <a:solidFill>
                    <a:srgbClr val="000000"/>
                  </a:solidFill>
                  <a:latin typeface="Helvetica" pitchFamily="80" charset="0"/>
                </a:endParaRPr>
              </a:p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 b="1" dirty="0">
                  <a:solidFill>
                    <a:srgbClr val="000000"/>
                  </a:solidFill>
                  <a:latin typeface="Helvetica" pitchFamily="80" charset="0"/>
                </a:endParaRPr>
              </a:p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 b="1" dirty="0">
                  <a:solidFill>
                    <a:srgbClr val="000000"/>
                  </a:solidFill>
                  <a:latin typeface="Helvetica" pitchFamily="80" charset="0"/>
                </a:endParaRPr>
              </a:p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 b="1" dirty="0">
                  <a:solidFill>
                    <a:srgbClr val="000000"/>
                  </a:solidFill>
                  <a:latin typeface="Helvetica" pitchFamily="80" charset="0"/>
                </a:endParaRPr>
              </a:p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 b="1" dirty="0">
                  <a:solidFill>
                    <a:srgbClr val="000000"/>
                  </a:solidFill>
                  <a:latin typeface="Helvetica" pitchFamily="80" charset="0"/>
                </a:endParaRPr>
              </a:p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>
                    <a:solidFill>
                      <a:srgbClr val="000000"/>
                    </a:solidFill>
                    <a:latin typeface="黑体" pitchFamily="49" charset="-122"/>
                  </a:rPr>
                  <a:t>数据</a:t>
                </a:r>
                <a:endParaRPr lang="en-US" altLang="zh-CN" sz="1100" dirty="0">
                  <a:solidFill>
                    <a:srgbClr val="000000"/>
                  </a:solidFill>
                  <a:latin typeface="黑体" pitchFamily="49" charset="-122"/>
                </a:endParaRPr>
              </a:p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100" dirty="0">
                    <a:solidFill>
                      <a:srgbClr val="000000"/>
                    </a:solidFill>
                    <a:latin typeface="黑体" pitchFamily="49" charset="-122"/>
                  </a:rPr>
                  <a:t>存储器</a:t>
                </a:r>
                <a:endParaRPr lang="en-US" altLang="zh-CN" sz="1200" dirty="0">
                  <a:solidFill>
                    <a:srgbClr val="000000"/>
                  </a:solidFill>
                  <a:latin typeface="Helvetica" pitchFamily="80" charset="0"/>
                </a:endParaRPr>
              </a:p>
            </p:txBody>
          </p:sp>
          <p:sp>
            <p:nvSpPr>
              <p:cNvPr id="79" name="Text Box 13"/>
              <p:cNvSpPr txBox="1">
                <a:spLocks noChangeArrowheads="1"/>
              </p:cNvSpPr>
              <p:nvPr/>
            </p:nvSpPr>
            <p:spPr bwMode="auto">
              <a:xfrm>
                <a:off x="3347864" y="4581128"/>
                <a:ext cx="606925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 err="1">
                    <a:solidFill>
                      <a:srgbClr val="000000"/>
                    </a:solidFill>
                  </a:rPr>
                  <a:t>Addr</a:t>
                </a:r>
                <a:endParaRPr lang="en-US" altLang="zh-CN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Text Box 13"/>
              <p:cNvSpPr txBox="1">
                <a:spLocks noChangeArrowheads="1"/>
              </p:cNvSpPr>
              <p:nvPr/>
            </p:nvSpPr>
            <p:spPr bwMode="auto">
              <a:xfrm>
                <a:off x="3680426" y="4759052"/>
                <a:ext cx="30346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 err="1">
                    <a:solidFill>
                      <a:srgbClr val="000000"/>
                    </a:solidFill>
                  </a:rPr>
                  <a:t>ReadData</a:t>
                </a:r>
                <a:endParaRPr lang="en-US" altLang="zh-CN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 Box 13"/>
              <p:cNvSpPr txBox="1">
                <a:spLocks noChangeArrowheads="1"/>
              </p:cNvSpPr>
              <p:nvPr/>
            </p:nvSpPr>
            <p:spPr bwMode="auto">
              <a:xfrm>
                <a:off x="3347864" y="5085184"/>
                <a:ext cx="33256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Write</a:t>
                </a:r>
              </a:p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  <p:sp>
          <p:nvSpPr>
            <p:cNvPr id="82" name="Line 186"/>
            <p:cNvSpPr>
              <a:spLocks noChangeShapeType="1"/>
            </p:cNvSpPr>
            <p:nvPr/>
          </p:nvSpPr>
          <p:spPr bwMode="auto">
            <a:xfrm flipV="1">
              <a:off x="9048257" y="4577020"/>
              <a:ext cx="1080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83" name="Group 30"/>
            <p:cNvGrpSpPr>
              <a:grpSpLocks/>
            </p:cNvGrpSpPr>
            <p:nvPr/>
          </p:nvGrpSpPr>
          <p:grpSpPr bwMode="auto">
            <a:xfrm>
              <a:off x="4151784" y="4817212"/>
              <a:ext cx="648000" cy="792000"/>
              <a:chOff x="2109" y="2931"/>
              <a:chExt cx="91" cy="227"/>
            </a:xfrm>
          </p:grpSpPr>
          <p:sp>
            <p:nvSpPr>
              <p:cNvPr id="84" name="Line 32"/>
              <p:cNvSpPr>
                <a:spLocks noChangeShapeType="1"/>
              </p:cNvSpPr>
              <p:nvPr/>
            </p:nvSpPr>
            <p:spPr bwMode="auto">
              <a:xfrm flipV="1">
                <a:off x="2109" y="2931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Line 33"/>
              <p:cNvSpPr>
                <a:spLocks noChangeShapeType="1"/>
              </p:cNvSpPr>
              <p:nvPr/>
            </p:nvSpPr>
            <p:spPr bwMode="auto">
              <a:xfrm>
                <a:off x="2109" y="2931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AutoShape 155"/>
            <p:cNvSpPr>
              <a:spLocks noChangeArrowheads="1"/>
            </p:cNvSpPr>
            <p:nvPr/>
          </p:nvSpPr>
          <p:spPr bwMode="auto">
            <a:xfrm>
              <a:off x="8214712" y="4286173"/>
              <a:ext cx="71438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7" name="AutoShape 153"/>
            <p:cNvSpPr>
              <a:spLocks noChangeArrowheads="1"/>
            </p:cNvSpPr>
            <p:nvPr/>
          </p:nvSpPr>
          <p:spPr bwMode="auto">
            <a:xfrm>
              <a:off x="6132001" y="4484172"/>
              <a:ext cx="71437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8" name="Line 160"/>
            <p:cNvSpPr>
              <a:spLocks noChangeShapeType="1"/>
            </p:cNvSpPr>
            <p:nvPr/>
          </p:nvSpPr>
          <p:spPr bwMode="auto">
            <a:xfrm flipV="1">
              <a:off x="6168000" y="5033212"/>
              <a:ext cx="223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9" name="Line 73"/>
            <p:cNvSpPr>
              <a:spLocks noChangeShapeType="1"/>
            </p:cNvSpPr>
            <p:nvPr/>
          </p:nvSpPr>
          <p:spPr bwMode="auto">
            <a:xfrm rot="16200000" flipH="1">
              <a:off x="5915981" y="4781185"/>
              <a:ext cx="50405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3935760" y="3088996"/>
              <a:ext cx="0" cy="1512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V="1">
              <a:off x="3935760" y="3088996"/>
              <a:ext cx="266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2" name="Line 164"/>
            <p:cNvSpPr>
              <a:spLocks noChangeShapeType="1"/>
            </p:cNvSpPr>
            <p:nvPr/>
          </p:nvSpPr>
          <p:spPr bwMode="auto">
            <a:xfrm flipV="1">
              <a:off x="7392144" y="2872972"/>
              <a:ext cx="144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93" name="组合 279"/>
            <p:cNvGrpSpPr/>
            <p:nvPr/>
          </p:nvGrpSpPr>
          <p:grpSpPr>
            <a:xfrm>
              <a:off x="6600056" y="2728954"/>
              <a:ext cx="792088" cy="694536"/>
              <a:chOff x="3132139" y="4725653"/>
              <a:chExt cx="863600" cy="927683"/>
            </a:xfrm>
          </p:grpSpPr>
          <p:sp>
            <p:nvSpPr>
              <p:cNvPr id="94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132139" y="4725653"/>
                <a:ext cx="863600" cy="92768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rIns="36000" anchor="b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100" dirty="0">
                    <a:solidFill>
                      <a:srgbClr val="000000"/>
                    </a:solidFill>
                    <a:latin typeface="黑体" pitchFamily="49" charset="-122"/>
                  </a:rPr>
                  <a:t>PC</a:t>
                </a:r>
                <a:r>
                  <a:rPr kumimoji="1" lang="zh-CN" altLang="en-US" sz="1100" dirty="0">
                    <a:solidFill>
                      <a:srgbClr val="000000"/>
                    </a:solidFill>
                    <a:latin typeface="黑体" pitchFamily="49" charset="-122"/>
                  </a:rPr>
                  <a:t>计算</a:t>
                </a:r>
              </a:p>
            </p:txBody>
          </p:sp>
          <p:sp>
            <p:nvSpPr>
              <p:cNvPr id="95" name="Text Box 17"/>
              <p:cNvSpPr txBox="1">
                <a:spLocks noChangeArrowheads="1"/>
              </p:cNvSpPr>
              <p:nvPr/>
            </p:nvSpPr>
            <p:spPr bwMode="auto">
              <a:xfrm>
                <a:off x="3132139" y="4825963"/>
                <a:ext cx="440792" cy="513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3600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PC</a:t>
                </a:r>
              </a:p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500" dirty="0">
                  <a:solidFill>
                    <a:srgbClr val="000000"/>
                  </a:solidFill>
                </a:endParaRPr>
              </a:p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IMM</a:t>
                </a:r>
              </a:p>
            </p:txBody>
          </p:sp>
          <p:sp>
            <p:nvSpPr>
              <p:cNvPr id="96" name="Text Box 22"/>
              <p:cNvSpPr txBox="1">
                <a:spLocks noChangeArrowheads="1"/>
              </p:cNvSpPr>
              <p:nvPr/>
            </p:nvSpPr>
            <p:spPr bwMode="auto">
              <a:xfrm>
                <a:off x="3420006" y="4825963"/>
                <a:ext cx="575733" cy="5138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36000" tIns="0" rIns="3600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NPC</a:t>
                </a:r>
              </a:p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" dirty="0">
                  <a:solidFill>
                    <a:srgbClr val="000000"/>
                  </a:solidFill>
                </a:endParaRPr>
              </a:p>
              <a:p>
                <a:pPr algn="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300" dirty="0">
                  <a:solidFill>
                    <a:srgbClr val="000000"/>
                  </a:solidFill>
                </a:endParaRPr>
              </a:p>
              <a:p>
                <a:pPr algn="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7" name="Line 164"/>
            <p:cNvSpPr>
              <a:spLocks noChangeShapeType="1"/>
            </p:cNvSpPr>
            <p:nvPr/>
          </p:nvSpPr>
          <p:spPr bwMode="auto">
            <a:xfrm flipH="1" flipV="1">
              <a:off x="7536160" y="2584940"/>
              <a:ext cx="0" cy="28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8" name="Line 48"/>
            <p:cNvSpPr>
              <a:spLocks noChangeShapeType="1"/>
            </p:cNvSpPr>
            <p:nvPr/>
          </p:nvSpPr>
          <p:spPr bwMode="auto">
            <a:xfrm>
              <a:off x="4079776" y="3088996"/>
              <a:ext cx="0" cy="864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9" name="Line 48"/>
            <p:cNvSpPr>
              <a:spLocks noChangeShapeType="1"/>
            </p:cNvSpPr>
            <p:nvPr/>
          </p:nvSpPr>
          <p:spPr bwMode="auto">
            <a:xfrm>
              <a:off x="4223792" y="3088996"/>
              <a:ext cx="0" cy="432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0" name="AutoShape 158"/>
            <p:cNvSpPr>
              <a:spLocks noChangeArrowheads="1"/>
            </p:cNvSpPr>
            <p:nvPr/>
          </p:nvSpPr>
          <p:spPr bwMode="auto">
            <a:xfrm>
              <a:off x="4037629" y="3923182"/>
              <a:ext cx="71438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1" name="AutoShape 158"/>
            <p:cNvSpPr>
              <a:spLocks noChangeArrowheads="1"/>
            </p:cNvSpPr>
            <p:nvPr/>
          </p:nvSpPr>
          <p:spPr bwMode="auto">
            <a:xfrm>
              <a:off x="4182409" y="3490564"/>
              <a:ext cx="71438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2" name="Line 263"/>
            <p:cNvSpPr>
              <a:spLocks noChangeShapeType="1"/>
            </p:cNvSpPr>
            <p:nvPr/>
          </p:nvSpPr>
          <p:spPr bwMode="auto">
            <a:xfrm>
              <a:off x="8256240" y="3803698"/>
              <a:ext cx="1656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3" name="Line 145"/>
            <p:cNvSpPr>
              <a:spLocks noChangeShapeType="1"/>
            </p:cNvSpPr>
            <p:nvPr/>
          </p:nvSpPr>
          <p:spPr bwMode="auto">
            <a:xfrm>
              <a:off x="5877304" y="3018998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4" name="Text Box 146"/>
            <p:cNvSpPr txBox="1">
              <a:spLocks noChangeArrowheads="1"/>
            </p:cNvSpPr>
            <p:nvPr/>
          </p:nvSpPr>
          <p:spPr bwMode="auto">
            <a:xfrm>
              <a:off x="5877303" y="2980898"/>
              <a:ext cx="2159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b="1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 flipV="1">
              <a:off x="4583094" y="4376172"/>
              <a:ext cx="217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6" name="Line 126"/>
            <p:cNvSpPr>
              <a:spLocks noChangeShapeType="1"/>
            </p:cNvSpPr>
            <p:nvPr/>
          </p:nvSpPr>
          <p:spPr bwMode="auto">
            <a:xfrm flipV="1">
              <a:off x="4151294" y="4529156"/>
              <a:ext cx="2159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7" name="Text Box 127"/>
            <p:cNvSpPr txBox="1">
              <a:spLocks noChangeArrowheads="1"/>
            </p:cNvSpPr>
            <p:nvPr/>
          </p:nvSpPr>
          <p:spPr bwMode="auto">
            <a:xfrm>
              <a:off x="4006832" y="4509090"/>
              <a:ext cx="14446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b="1" dirty="0">
                  <a:solidFill>
                    <a:srgbClr val="000000"/>
                  </a:solidFill>
                </a:rPr>
                <a:t>1F</a:t>
              </a:r>
            </a:p>
          </p:txBody>
        </p:sp>
        <p:sp>
          <p:nvSpPr>
            <p:cNvPr id="108" name="任意多边形 107"/>
            <p:cNvSpPr/>
            <p:nvPr/>
          </p:nvSpPr>
          <p:spPr bwMode="auto">
            <a:xfrm>
              <a:off x="4367832" y="4169164"/>
              <a:ext cx="216000" cy="432000"/>
            </a:xfrm>
            <a:custGeom>
              <a:avLst/>
              <a:gdLst>
                <a:gd name="connsiteX0" fmla="*/ 0 w 220980"/>
                <a:gd name="connsiteY0" fmla="*/ 0 h 800100"/>
                <a:gd name="connsiteX1" fmla="*/ 0 w 220980"/>
                <a:gd name="connsiteY1" fmla="*/ 800100 h 800100"/>
                <a:gd name="connsiteX2" fmla="*/ 220980 w 220980"/>
                <a:gd name="connsiteY2" fmla="*/ 716280 h 800100"/>
                <a:gd name="connsiteX3" fmla="*/ 220980 w 220980"/>
                <a:gd name="connsiteY3" fmla="*/ 68580 h 800100"/>
                <a:gd name="connsiteX4" fmla="*/ 0 w 22098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900" dirty="0">
                  <a:solidFill>
                    <a:srgbClr val="000000"/>
                  </a:solidFill>
                </a:rPr>
                <a:t>0</a:t>
              </a:r>
              <a:endParaRPr kumimoji="1" lang="en-US" altLang="zh-CN" sz="300" dirty="0">
                <a:solidFill>
                  <a:srgbClr val="000000"/>
                </a:solidFill>
              </a:endParaRP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900" dirty="0">
                  <a:solidFill>
                    <a:srgbClr val="000000"/>
                  </a:solidFill>
                </a:rPr>
                <a:t>1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900" dirty="0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109" name="Group 97"/>
            <p:cNvGrpSpPr>
              <a:grpSpLocks/>
            </p:cNvGrpSpPr>
            <p:nvPr/>
          </p:nvGrpSpPr>
          <p:grpSpPr bwMode="auto">
            <a:xfrm>
              <a:off x="4079858" y="3957210"/>
              <a:ext cx="287337" cy="247650"/>
              <a:chOff x="4286" y="1525"/>
              <a:chExt cx="362" cy="272"/>
            </a:xfrm>
          </p:grpSpPr>
          <p:sp>
            <p:nvSpPr>
              <p:cNvPr id="110" name="Line 98"/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Line 99"/>
              <p:cNvSpPr>
                <a:spLocks noChangeShapeType="1"/>
              </p:cNvSpPr>
              <p:nvPr/>
            </p:nvSpPr>
            <p:spPr bwMode="auto">
              <a:xfrm flipH="1">
                <a:off x="4286" y="179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14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2" name="AutoShape 147"/>
            <p:cNvSpPr>
              <a:spLocks noChangeArrowheads="1"/>
            </p:cNvSpPr>
            <p:nvPr/>
          </p:nvSpPr>
          <p:spPr bwMode="auto">
            <a:xfrm>
              <a:off x="4044933" y="3919111"/>
              <a:ext cx="71437" cy="71437"/>
            </a:xfrm>
            <a:prstGeom prst="octagon">
              <a:avLst>
                <a:gd name="adj" fmla="val 50000"/>
              </a:avLst>
            </a:prstGeom>
            <a:solidFill>
              <a:srgbClr val="000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grpSp>
          <p:nvGrpSpPr>
            <p:cNvPr id="114" name="组合 300"/>
            <p:cNvGrpSpPr/>
            <p:nvPr/>
          </p:nvGrpSpPr>
          <p:grpSpPr>
            <a:xfrm flipV="1">
              <a:off x="8832558" y="4025100"/>
              <a:ext cx="72008" cy="80540"/>
              <a:chOff x="287524" y="3070225"/>
              <a:chExt cx="72008" cy="80540"/>
            </a:xfrm>
          </p:grpSpPr>
          <p:cxnSp>
            <p:nvCxnSpPr>
              <p:cNvPr id="115" name="直接连接符 11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直接连接符 11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2" name="任意多边形 121"/>
            <p:cNvSpPr/>
            <p:nvPr/>
          </p:nvSpPr>
          <p:spPr bwMode="auto">
            <a:xfrm>
              <a:off x="10128472" y="4322660"/>
              <a:ext cx="216000" cy="432000"/>
            </a:xfrm>
            <a:custGeom>
              <a:avLst/>
              <a:gdLst>
                <a:gd name="connsiteX0" fmla="*/ 0 w 220980"/>
                <a:gd name="connsiteY0" fmla="*/ 0 h 800100"/>
                <a:gd name="connsiteX1" fmla="*/ 0 w 220980"/>
                <a:gd name="connsiteY1" fmla="*/ 800100 h 800100"/>
                <a:gd name="connsiteX2" fmla="*/ 220980 w 220980"/>
                <a:gd name="connsiteY2" fmla="*/ 716280 h 800100"/>
                <a:gd name="connsiteX3" fmla="*/ 220980 w 220980"/>
                <a:gd name="connsiteY3" fmla="*/ 68580 h 800100"/>
                <a:gd name="connsiteX4" fmla="*/ 0 w 22098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900" dirty="0">
                  <a:solidFill>
                    <a:srgbClr val="000000"/>
                  </a:solidFill>
                </a:rPr>
                <a:t>0</a:t>
              </a:r>
              <a:endParaRPr kumimoji="1" lang="en-US" altLang="zh-CN" sz="300" dirty="0">
                <a:solidFill>
                  <a:srgbClr val="000000"/>
                </a:solidFill>
              </a:endParaRP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900" dirty="0">
                  <a:solidFill>
                    <a:srgbClr val="000000"/>
                  </a:solidFill>
                </a:rPr>
                <a:t>1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9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3" name="Line 164"/>
            <p:cNvSpPr>
              <a:spLocks noChangeShapeType="1"/>
            </p:cNvSpPr>
            <p:nvPr/>
          </p:nvSpPr>
          <p:spPr bwMode="auto">
            <a:xfrm flipH="1" flipV="1">
              <a:off x="9912424" y="3809076"/>
              <a:ext cx="0" cy="57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4" name="Line 55"/>
            <p:cNvSpPr>
              <a:spLocks noChangeShapeType="1"/>
            </p:cNvSpPr>
            <p:nvPr/>
          </p:nvSpPr>
          <p:spPr bwMode="auto">
            <a:xfrm>
              <a:off x="9912424" y="4385140"/>
              <a:ext cx="216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6" name="Line 55"/>
            <p:cNvSpPr>
              <a:spLocks noChangeShapeType="1"/>
            </p:cNvSpPr>
            <p:nvPr/>
          </p:nvSpPr>
          <p:spPr bwMode="auto">
            <a:xfrm>
              <a:off x="9984432" y="4673172"/>
              <a:ext cx="144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grpSp>
          <p:nvGrpSpPr>
            <p:cNvPr id="127" name="Group 30"/>
            <p:cNvGrpSpPr>
              <a:grpSpLocks/>
            </p:cNvGrpSpPr>
            <p:nvPr/>
          </p:nvGrpSpPr>
          <p:grpSpPr bwMode="auto">
            <a:xfrm flipH="1">
              <a:off x="10344472" y="4529156"/>
              <a:ext cx="72000" cy="1080000"/>
              <a:chOff x="2109" y="2931"/>
              <a:chExt cx="91" cy="227"/>
            </a:xfrm>
          </p:grpSpPr>
          <p:sp>
            <p:nvSpPr>
              <p:cNvPr id="128" name="Line 32"/>
              <p:cNvSpPr>
                <a:spLocks noChangeShapeType="1"/>
              </p:cNvSpPr>
              <p:nvPr/>
            </p:nvSpPr>
            <p:spPr bwMode="auto">
              <a:xfrm flipV="1">
                <a:off x="2109" y="2931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Line 33"/>
              <p:cNvSpPr>
                <a:spLocks noChangeShapeType="1"/>
              </p:cNvSpPr>
              <p:nvPr/>
            </p:nvSpPr>
            <p:spPr bwMode="auto">
              <a:xfrm>
                <a:off x="2109" y="2931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0" name="组合 279"/>
            <p:cNvGrpSpPr/>
            <p:nvPr/>
          </p:nvGrpSpPr>
          <p:grpSpPr>
            <a:xfrm>
              <a:off x="4799856" y="3377028"/>
              <a:ext cx="791790" cy="1584000"/>
              <a:chOff x="3132139" y="3933056"/>
              <a:chExt cx="863600" cy="1800225"/>
            </a:xfrm>
          </p:grpSpPr>
          <p:sp>
            <p:nvSpPr>
              <p:cNvPr id="131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132139" y="3933056"/>
                <a:ext cx="863600" cy="1800225"/>
              </a:xfrm>
              <a:prstGeom prst="rect">
                <a:avLst/>
              </a:prstGeom>
              <a:solidFill>
                <a:srgbClr val="FFFFFF"/>
              </a:solidFill>
              <a:ln w="762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rIns="36000" anchor="ctr"/>
              <a:lstStyle/>
              <a:p>
                <a:pPr algn="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100" dirty="0">
                    <a:solidFill>
                      <a:srgbClr val="000000"/>
                    </a:solidFill>
                    <a:latin typeface="黑体" pitchFamily="49" charset="-122"/>
                  </a:rPr>
                  <a:t>寄存器堆</a:t>
                </a:r>
              </a:p>
            </p:txBody>
          </p:sp>
          <p:sp>
            <p:nvSpPr>
              <p:cNvPr id="132" name="Text Box 17"/>
              <p:cNvSpPr txBox="1">
                <a:spLocks noChangeArrowheads="1"/>
              </p:cNvSpPr>
              <p:nvPr/>
            </p:nvSpPr>
            <p:spPr bwMode="auto">
              <a:xfrm>
                <a:off x="3168333" y="4004493"/>
                <a:ext cx="171341" cy="174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A1</a:t>
                </a:r>
              </a:p>
            </p:txBody>
          </p:sp>
          <p:sp>
            <p:nvSpPr>
              <p:cNvPr id="133" name="Text Box 18"/>
              <p:cNvSpPr txBox="1">
                <a:spLocks noChangeArrowheads="1"/>
              </p:cNvSpPr>
              <p:nvPr/>
            </p:nvSpPr>
            <p:spPr bwMode="auto">
              <a:xfrm>
                <a:off x="3154044" y="4515705"/>
                <a:ext cx="171341" cy="174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A2</a:t>
                </a:r>
              </a:p>
            </p:txBody>
          </p:sp>
          <p:sp>
            <p:nvSpPr>
              <p:cNvPr id="134" name="Text Box 19"/>
              <p:cNvSpPr txBox="1">
                <a:spLocks noChangeArrowheads="1"/>
              </p:cNvSpPr>
              <p:nvPr/>
            </p:nvSpPr>
            <p:spPr bwMode="auto">
              <a:xfrm>
                <a:off x="3168333" y="5006730"/>
                <a:ext cx="171341" cy="174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A3</a:t>
                </a:r>
              </a:p>
            </p:txBody>
          </p:sp>
          <p:sp>
            <p:nvSpPr>
              <p:cNvPr id="135" name="Text Box 20"/>
              <p:cNvSpPr txBox="1">
                <a:spLocks noChangeArrowheads="1"/>
              </p:cNvSpPr>
              <p:nvPr/>
            </p:nvSpPr>
            <p:spPr bwMode="auto">
              <a:xfrm>
                <a:off x="3168333" y="5487969"/>
                <a:ext cx="234283" cy="174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WD</a:t>
                </a:r>
              </a:p>
            </p:txBody>
          </p:sp>
          <p:sp>
            <p:nvSpPr>
              <p:cNvPr id="136" name="Text Box 21"/>
              <p:cNvSpPr txBox="1">
                <a:spLocks noChangeArrowheads="1"/>
              </p:cNvSpPr>
              <p:nvPr/>
            </p:nvSpPr>
            <p:spPr bwMode="auto">
              <a:xfrm>
                <a:off x="3613234" y="4356685"/>
                <a:ext cx="359842" cy="176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RD1</a:t>
                </a:r>
              </a:p>
            </p:txBody>
          </p:sp>
          <p:sp>
            <p:nvSpPr>
              <p:cNvPr id="137" name="Text Box 22"/>
              <p:cNvSpPr txBox="1">
                <a:spLocks noChangeArrowheads="1"/>
              </p:cNvSpPr>
              <p:nvPr/>
            </p:nvSpPr>
            <p:spPr bwMode="auto">
              <a:xfrm>
                <a:off x="3613234" y="5189426"/>
                <a:ext cx="359842" cy="174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00" dirty="0">
                    <a:solidFill>
                      <a:srgbClr val="000000"/>
                    </a:solidFill>
                  </a:rPr>
                  <a:t>RD2</a:t>
                </a:r>
              </a:p>
            </p:txBody>
          </p:sp>
        </p:grpSp>
        <p:grpSp>
          <p:nvGrpSpPr>
            <p:cNvPr id="138" name="组合 300"/>
            <p:cNvGrpSpPr/>
            <p:nvPr/>
          </p:nvGrpSpPr>
          <p:grpSpPr>
            <a:xfrm>
              <a:off x="5375858" y="4880664"/>
              <a:ext cx="72008" cy="80540"/>
              <a:chOff x="287524" y="3070225"/>
              <a:chExt cx="72008" cy="80540"/>
            </a:xfrm>
          </p:grpSpPr>
          <p:cxnSp>
            <p:nvCxnSpPr>
              <p:cNvPr id="139" name="直接连接符 138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直接连接符 139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6" name="Line 164"/>
            <p:cNvSpPr>
              <a:spLocks noChangeShapeType="1"/>
            </p:cNvSpPr>
            <p:nvPr/>
          </p:nvSpPr>
          <p:spPr bwMode="auto">
            <a:xfrm flipV="1">
              <a:off x="6312312" y="3593172"/>
              <a:ext cx="367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47" name="Line 48"/>
            <p:cNvSpPr>
              <a:spLocks noChangeShapeType="1"/>
            </p:cNvSpPr>
            <p:nvPr/>
          </p:nvSpPr>
          <p:spPr bwMode="auto">
            <a:xfrm>
              <a:off x="9984432" y="3593172"/>
              <a:ext cx="0" cy="10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48" name="Line 48"/>
            <p:cNvSpPr>
              <a:spLocks noChangeShapeType="1"/>
            </p:cNvSpPr>
            <p:nvPr/>
          </p:nvSpPr>
          <p:spPr bwMode="auto">
            <a:xfrm>
              <a:off x="6312024" y="2873204"/>
              <a:ext cx="0" cy="72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49" name="AutoShape 158"/>
            <p:cNvSpPr>
              <a:spLocks noChangeArrowheads="1"/>
            </p:cNvSpPr>
            <p:nvPr/>
          </p:nvSpPr>
          <p:spPr bwMode="auto">
            <a:xfrm>
              <a:off x="6269922" y="2837660"/>
              <a:ext cx="71438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9199767" y="3468421"/>
            <a:ext cx="388574" cy="11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PC+4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功能部件</a:t>
            </a:r>
            <a:endParaRPr lang="zh-CN" altLang="en-US" b="1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626"/>
            <a:ext cx="9722296" cy="444834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数据通路是以功能部件为基础构造的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pPr lvl="1"/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数据通路：系统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pPr lvl="1"/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功能部件：子系统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构造数据通路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pPr lvl="1"/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Step0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：以功能部件为基础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pPr lvl="1"/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Step1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：给出执行</a:t>
            </a:r>
            <a:r>
              <a:rPr lang="zh-CN" altLang="en-US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每条指令所需部件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连接关系</a:t>
            </a:r>
            <a:endParaRPr lang="en-US" altLang="zh-CN" dirty="0" smtClean="0">
              <a:solidFill>
                <a:srgbClr val="FF0000"/>
              </a:solidFill>
              <a:latin typeface="KaiTi" charset="0"/>
              <a:ea typeface="KaiTi" charset="0"/>
              <a:cs typeface="KaiTi" charset="0"/>
            </a:endParaRPr>
          </a:p>
          <a:p>
            <a:pPr lvl="1"/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Step2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：综合出执行</a:t>
            </a:r>
            <a:r>
              <a:rPr lang="zh-CN" altLang="en-US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指令集所需部件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连接关系</a:t>
            </a:r>
            <a:endParaRPr lang="en-US" altLang="zh-CN" dirty="0" smtClean="0">
              <a:solidFill>
                <a:srgbClr val="FF0000"/>
              </a:solidFill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功能部件建模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pPr lvl="1"/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外部特性：数据通路设计关心的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pPr lvl="1"/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内部实现：基本与数据通路设计无关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功能部件建模：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PC</a:t>
            </a:r>
            <a:endParaRPr lang="zh-CN" altLang="en-US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9764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程序计数器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功能与控制</a:t>
            </a:r>
          </a:p>
          <a:p>
            <a:pPr lvl="1"/>
            <a:r>
              <a:rPr lang="en-US" altLang="zh-CN" dirty="0" err="1" smtClean="0">
                <a:latin typeface="KaiTi" charset="0"/>
                <a:ea typeface="KaiTi" charset="0"/>
                <a:cs typeface="KaiTi" charset="0"/>
              </a:rPr>
              <a:t>PCWr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决定写入（单周期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CPU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每个周期都写入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PC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，该信号可省略或为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1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）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pPr lvl="1"/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63182"/>
              </p:ext>
            </p:extLst>
          </p:nvPr>
        </p:nvGraphicFramePr>
        <p:xfrm>
          <a:off x="2135561" y="2564904"/>
          <a:ext cx="7965737" cy="410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737"/>
                <a:gridCol w="1476000"/>
                <a:gridCol w="5616000"/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输入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NPC[31:0]</a:t>
                      </a:r>
                    </a:p>
                    <a:p>
                      <a:r>
                        <a:rPr lang="en-US" altLang="zh-CN" sz="2000" dirty="0" err="1" smtClean="0">
                          <a:latin typeface="KaiTi" charset="0"/>
                          <a:ea typeface="KaiTi" charset="0"/>
                          <a:cs typeface="KaiTi" charset="0"/>
                        </a:rPr>
                        <a:t>PCWr</a:t>
                      </a:r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,</a:t>
                      </a:r>
                      <a:r>
                        <a:rPr lang="en-US" altLang="zh-CN" sz="2000" baseline="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 </a:t>
                      </a:r>
                      <a:r>
                        <a:rPr lang="en-US" altLang="zh-CN" sz="2000" dirty="0" err="1" smtClean="0">
                          <a:latin typeface="KaiTi" charset="0"/>
                          <a:ea typeface="KaiTi" charset="0"/>
                          <a:cs typeface="KaiTi" charset="0"/>
                        </a:rPr>
                        <a:t>clk</a:t>
                      </a:r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, </a:t>
                      </a:r>
                      <a:r>
                        <a:rPr lang="en-US" altLang="zh-CN" sz="2000" dirty="0" err="1" smtClean="0">
                          <a:latin typeface="KaiTi" charset="0"/>
                          <a:ea typeface="KaiTi" charset="0"/>
                          <a:cs typeface="KaiTi" charset="0"/>
                        </a:rPr>
                        <a:t>rst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/>
                </a:tc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输出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PC[31:0]</a:t>
                      </a:r>
                      <a:endParaRPr lang="en-US" altLang="zh-CN" sz="2000" dirty="0" smtClean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 smtClean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/>
                </a:tc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数据</a:t>
                      </a:r>
                      <a:endParaRPr lang="en-US" altLang="zh-CN" sz="2000" dirty="0" smtClean="0">
                        <a:latin typeface="KaiTi" charset="0"/>
                        <a:ea typeface="KaiTi" charset="0"/>
                        <a:cs typeface="KaiTi" charset="0"/>
                      </a:endParaRPr>
                    </a:p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结构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32</a:t>
                      </a:r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位寄存器</a:t>
                      </a:r>
                      <a:endParaRPr lang="en-US" altLang="zh-CN" sz="2000" dirty="0" smtClean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行为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功能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操作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异步复位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KaiTi" charset="0"/>
                          <a:ea typeface="KaiTi" charset="0"/>
                          <a:cs typeface="KaiTi" charset="0"/>
                        </a:rPr>
                        <a:t>rst</a:t>
                      </a:r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上升沿时</a:t>
                      </a:r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if </a:t>
                      </a:r>
                      <a:r>
                        <a:rPr lang="en-US" altLang="zh-CN" sz="2000" dirty="0" err="1" smtClean="0">
                          <a:latin typeface="KaiTi" charset="0"/>
                          <a:ea typeface="KaiTi" charset="0"/>
                          <a:cs typeface="KaiTi" charset="0"/>
                        </a:rPr>
                        <a:t>rst</a:t>
                      </a:r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 then PC</a:t>
                      </a:r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  <a:sym typeface="Wingdings 3"/>
                        </a:rPr>
                        <a:t></a:t>
                      </a:r>
                      <a:r>
                        <a:rPr lang="en-US" altLang="zh-CN" sz="2000" baseline="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 32’h00000000</a:t>
                      </a:r>
                      <a:endParaRPr lang="en-US" altLang="zh-CN" sz="2000" dirty="0" smtClean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同步加载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err="1" smtClean="0">
                          <a:latin typeface="KaiTi" charset="0"/>
                          <a:ea typeface="KaiTi" charset="0"/>
                          <a:cs typeface="KaiTi" charset="0"/>
                        </a:rPr>
                        <a:t>clk</a:t>
                      </a:r>
                      <a:r>
                        <a:rPr lang="zh-CN" altLang="en-US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上升沿时：</a:t>
                      </a:r>
                      <a:endParaRPr lang="en-US" altLang="zh-CN" sz="2000" dirty="0" smtClean="0">
                        <a:latin typeface="KaiTi" charset="0"/>
                        <a:ea typeface="KaiTi" charset="0"/>
                        <a:cs typeface="KaiTi" charset="0"/>
                      </a:endParaRPr>
                    </a:p>
                    <a:p>
                      <a:pPr algn="l"/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if</a:t>
                      </a:r>
                      <a:r>
                        <a:rPr lang="en-US" altLang="zh-CN" sz="2000" baseline="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 </a:t>
                      </a:r>
                      <a:r>
                        <a:rPr lang="en-US" altLang="zh-CN" sz="2000" dirty="0" err="1" smtClean="0">
                          <a:latin typeface="KaiTi" charset="0"/>
                          <a:ea typeface="KaiTi" charset="0"/>
                          <a:cs typeface="KaiTi" charset="0"/>
                        </a:rPr>
                        <a:t>PCWr</a:t>
                      </a:r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 then PC </a:t>
                      </a:r>
                      <a:r>
                        <a:rPr lang="en-US" altLang="zh-CN" sz="2000" dirty="0" smtClean="0">
                          <a:latin typeface="KaiTi" charset="0"/>
                          <a:ea typeface="KaiTi" charset="0"/>
                          <a:cs typeface="KaiTi" charset="0"/>
                          <a:sym typeface="Wingdings 3"/>
                        </a:rPr>
                        <a:t></a:t>
                      </a:r>
                      <a:r>
                        <a:rPr lang="en-US" altLang="zh-CN" sz="2000" baseline="0" dirty="0" smtClean="0">
                          <a:latin typeface="KaiTi" charset="0"/>
                          <a:ea typeface="KaiTi" charset="0"/>
                          <a:cs typeface="KaiTi" charset="0"/>
                        </a:rPr>
                        <a:t> NPC</a:t>
                      </a:r>
                      <a:endParaRPr lang="zh-CN" altLang="en-US" sz="2000" dirty="0">
                        <a:latin typeface="KaiTi" charset="0"/>
                        <a:ea typeface="KaiTi" charset="0"/>
                        <a:cs typeface="KaiTi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764705"/>
            <a:ext cx="1277739" cy="140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功能部件建模：寄存器堆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976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  <a:cs typeface="KaiTi" charset="0"/>
              </a:rPr>
              <a:t>功能与控制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KaiTi" charset="0"/>
            </a:endParaRPr>
          </a:p>
          <a:p>
            <a:pPr lvl="1"/>
            <a:r>
              <a:rPr lang="zh-CN" altLang="en-US" dirty="0" smtClean="0">
                <a:latin typeface="楷体" pitchFamily="49" charset="-122"/>
                <a:ea typeface="楷体" pitchFamily="49" charset="-122"/>
                <a:cs typeface="KaiTi" charset="0"/>
              </a:rPr>
              <a:t>读出：不需要控制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KaiTi" charset="0"/>
            </a:endParaRPr>
          </a:p>
          <a:p>
            <a:pPr lvl="1"/>
            <a:r>
              <a:rPr lang="zh-CN" altLang="en-US" dirty="0" smtClean="0">
                <a:latin typeface="楷体" pitchFamily="49" charset="-122"/>
                <a:ea typeface="楷体" pitchFamily="49" charset="-122"/>
                <a:cs typeface="KaiTi" charset="0"/>
              </a:rPr>
              <a:t>写入：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KaiTi" charset="0"/>
              </a:rPr>
              <a:t>RFWr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KaiTi" charset="0"/>
              </a:rPr>
              <a:t>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KaiTi" charset="0"/>
              </a:rPr>
              <a:t>1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113"/>
              </p:ext>
            </p:extLst>
          </p:nvPr>
        </p:nvGraphicFramePr>
        <p:xfrm>
          <a:off x="1631504" y="2555296"/>
          <a:ext cx="7272000" cy="425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/>
                <a:gridCol w="1979352"/>
                <a:gridCol w="4284648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输入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A1[4:0]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、</a:t>
                      </a: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A2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[4:0]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、</a:t>
                      </a: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A3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[4:0]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、</a:t>
                      </a: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WD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[31:0]</a:t>
                      </a:r>
                    </a:p>
                    <a:p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RFWr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、</a:t>
                      </a: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clk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输出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RD1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[31:0]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、</a:t>
                      </a: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RD2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[31:0]</a:t>
                      </a: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数据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结构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rf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[31:0]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，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32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个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32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位寄存器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行为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功能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操作</a:t>
                      </a: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读出寄存器值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RD1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rf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[A1]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；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RD2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rf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[A2]</a:t>
                      </a:r>
                      <a:endParaRPr lang="zh-CN" altLang="en-US" sz="24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 smtClean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写入寄存器值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clk</a:t>
                      </a:r>
                      <a:r>
                        <a:rPr lang="zh-CN" altLang="en-US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上升沿时</a:t>
                      </a:r>
                      <a:endParaRPr lang="en-US" altLang="zh-CN" sz="24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  <a:p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if (</a:t>
                      </a: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RFWr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) then</a:t>
                      </a:r>
                    </a:p>
                    <a:p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   </a:t>
                      </a:r>
                      <a:r>
                        <a:rPr lang="en-US" altLang="zh-CN" sz="24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rf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[A3]</a:t>
                      </a:r>
                      <a:r>
                        <a:rPr lang="en-US" altLang="zh-CN" sz="24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WD</a:t>
                      </a:r>
                      <a:endParaRPr lang="zh-CN" altLang="en-US" sz="24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8816639" y="325329"/>
            <a:ext cx="2744661" cy="2232000"/>
            <a:chOff x="8484139" y="764704"/>
            <a:chExt cx="2744661" cy="22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9084505" y="764704"/>
              <a:ext cx="1548001" cy="2232000"/>
              <a:chOff x="7236284" y="764704"/>
              <a:chExt cx="1800213" cy="2448000"/>
            </a:xfrm>
          </p:grpSpPr>
          <p:sp>
            <p:nvSpPr>
              <p:cNvPr id="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7236284" y="764704"/>
                <a:ext cx="1800212" cy="24480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rIns="36000" anchor="ctr"/>
              <a:lstStyle/>
              <a:p>
                <a:pPr algn="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寄存器堆</a:t>
                </a:r>
              </a:p>
            </p:txBody>
          </p:sp>
          <p:sp>
            <p:nvSpPr>
              <p:cNvPr id="9" name="Text Box 17"/>
              <p:cNvSpPr txBox="1">
                <a:spLocks noChangeArrowheads="1"/>
              </p:cNvSpPr>
              <p:nvPr/>
            </p:nvSpPr>
            <p:spPr bwMode="auto">
              <a:xfrm>
                <a:off x="7287569" y="861846"/>
                <a:ext cx="268441" cy="303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A1</a:t>
                </a:r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7267323" y="1557008"/>
                <a:ext cx="268441" cy="303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A2</a:t>
                </a:r>
              </a:p>
            </p:txBody>
          </p:sp>
          <p:sp>
            <p:nvSpPr>
              <p:cNvPr id="11" name="Text Box 19"/>
              <p:cNvSpPr txBox="1">
                <a:spLocks noChangeArrowheads="1"/>
              </p:cNvSpPr>
              <p:nvPr/>
            </p:nvSpPr>
            <p:spPr bwMode="auto">
              <a:xfrm>
                <a:off x="7287569" y="2224718"/>
                <a:ext cx="268441" cy="303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A3</a:t>
                </a:r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7287569" y="2879121"/>
                <a:ext cx="268441" cy="303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WD</a:t>
                </a:r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8368856" y="1340767"/>
                <a:ext cx="667641" cy="343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RD1</a:t>
                </a:r>
              </a:p>
            </p:txBody>
          </p:sp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8368856" y="2473152"/>
                <a:ext cx="667640" cy="303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RD2</a:t>
                </a: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>
              <a:off x="8488211" y="1001872"/>
              <a:ext cx="5962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484139" y="2234736"/>
              <a:ext cx="5962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484139" y="1601383"/>
              <a:ext cx="5962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488211" y="2831054"/>
              <a:ext cx="5962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0632506" y="1429401"/>
              <a:ext cx="5962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632506" y="2469025"/>
              <a:ext cx="5962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8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Kaiti TC" charset="-120"/>
              </a:rPr>
              <a:t>功能部件建模：</a:t>
            </a:r>
            <a:r>
              <a:rPr lang="en-US" altLang="zh-CN" b="1" dirty="0" err="1" smtClean="0">
                <a:latin typeface="楷体" pitchFamily="49" charset="-122"/>
                <a:ea typeface="楷体" pitchFamily="49" charset="-122"/>
                <a:cs typeface="Kaiti TC" charset="-120"/>
              </a:rPr>
              <a:t>ALU</a:t>
            </a:r>
            <a:endParaRPr lang="zh-CN" altLang="en-US" b="1" dirty="0">
              <a:latin typeface="楷体" pitchFamily="49" charset="-122"/>
              <a:ea typeface="楷体" pitchFamily="49" charset="-122"/>
              <a:cs typeface="Kaiti TC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4868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  <a:cs typeface="Kaiti TC" charset="-120"/>
              </a:rPr>
              <a:t>功能与控制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Kaiti TC" charset="-120"/>
            </a:endParaRPr>
          </a:p>
          <a:p>
            <a:pPr lvl="1"/>
            <a:r>
              <a:rPr lang="en-US" altLang="zh-CN" dirty="0" err="1" smtClean="0">
                <a:latin typeface="楷体" pitchFamily="49" charset="-122"/>
                <a:ea typeface="楷体" pitchFamily="49" charset="-122"/>
                <a:cs typeface="Kaiti TC" charset="-120"/>
              </a:rPr>
              <a:t>ALUOp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Kaiti TC" charset="-120"/>
              </a:rPr>
              <a:t>[2:0]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Kaiti TC" charset="-120"/>
              </a:rPr>
              <a:t>决定执行何种计算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Kaiti TC" charset="-120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  <a:cs typeface="Kaiti TC" charset="-120"/>
              </a:rPr>
              <a:t>Zero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Kaiti TC" charset="-120"/>
              </a:rPr>
              <a:t>：判断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Kaiti TC" charset="-120"/>
              </a:rPr>
              <a:t>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  <a:cs typeface="Kaiti TC" charset="-120"/>
              </a:rPr>
              <a:t>是否等于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Kaiti TC" charset="-120"/>
              </a:rPr>
              <a:t>B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05733"/>
              </p:ext>
            </p:extLst>
          </p:nvPr>
        </p:nvGraphicFramePr>
        <p:xfrm>
          <a:off x="1567542" y="2359735"/>
          <a:ext cx="9018207" cy="4450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285"/>
                <a:gridCol w="1636348"/>
                <a:gridCol w="1636348"/>
                <a:gridCol w="4727226"/>
              </a:tblGrid>
              <a:tr h="287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输入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A[31:0]</a:t>
                      </a:r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，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B[31:0]</a:t>
                      </a:r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，</a:t>
                      </a:r>
                      <a:r>
                        <a:rPr lang="en-US" altLang="zh-CN" sz="20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ALUOp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[2:0]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输出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C[31:0]</a:t>
                      </a:r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，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Zero</a:t>
                      </a: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50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行为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ALUOp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功能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操作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287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000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NOP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A</a:t>
                      </a:r>
                      <a:endParaRPr lang="en-US" altLang="zh-CN" sz="2000" baseline="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  <a:sym typeface="Wingdings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28705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001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ADD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A +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"/>
                        </a:rPr>
                        <a:t> B</a:t>
                      </a: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28705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010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SUB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A –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"/>
                        </a:rPr>
                        <a:t> B</a:t>
                      </a: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28705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011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AND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A &amp;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"/>
                        </a:rPr>
                        <a:t> B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28705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100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OR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A |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"/>
                        </a:rPr>
                        <a:t> B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28705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101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SLT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 </a:t>
                      </a:r>
                      <a:r>
                        <a:rPr lang="pt-BR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(A &lt; B) ? 32'd1 : 32'd0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28705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Courier New" panose="02070309020205020404" pitchFamily="49" charset="0"/>
                        <a:ea typeface="黑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110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SLTU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({1'b0, A} &lt; {1'b0, B}) ? 32'd1 : 32'd0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396503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others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SLTU</a:t>
                      </a:r>
                      <a:endParaRPr lang="zh-CN" altLang="en-US" sz="200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C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</a:t>
                      </a:r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 A</a:t>
                      </a:r>
                      <a:endParaRPr lang="en-US" altLang="zh-CN" sz="2000" baseline="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  <a:sym typeface="Wingdings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  <a:tr h="28705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---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A</a:t>
                      </a:r>
                      <a:r>
                        <a:rPr lang="zh-CN" altLang="en-US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等于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</a:rPr>
                        <a:t>B?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  <a:cs typeface="Kaiti TC" charset="-120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"/>
                        </a:rPr>
                        <a:t>Zero </a:t>
                      </a:r>
                      <a:r>
                        <a:rPr lang="en-US" altLang="zh-CN" sz="2000" dirty="0" smtClean="0">
                          <a:latin typeface="楷体" pitchFamily="49" charset="-122"/>
                          <a:ea typeface="楷体" pitchFamily="49" charset="-122"/>
                          <a:cs typeface="Kaiti TC" charset="-120"/>
                          <a:sym typeface="Wingdings 3"/>
                        </a:rPr>
                        <a:t> (C == 32'b0) ? 1 : 0</a:t>
                      </a:r>
                      <a:endParaRPr lang="en-US" altLang="zh-CN" sz="2000" baseline="0" dirty="0" smtClean="0">
                        <a:latin typeface="楷体" pitchFamily="49" charset="-122"/>
                        <a:ea typeface="楷体" pitchFamily="49" charset="-122"/>
                        <a:cs typeface="Kaiti TC" charset="-120"/>
                        <a:sym typeface="Wingdings"/>
                      </a:endParaRPr>
                    </a:p>
                  </a:txBody>
                  <a:tcPr marL="36000" marR="36000" marT="18000" marB="18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8472262" y="234535"/>
            <a:ext cx="2018482" cy="1512168"/>
            <a:chOff x="7740352" y="980728"/>
            <a:chExt cx="1226394" cy="1179364"/>
          </a:xfrm>
        </p:grpSpPr>
        <p:grpSp>
          <p:nvGrpSpPr>
            <p:cNvPr id="17" name="组合 61"/>
            <p:cNvGrpSpPr/>
            <p:nvPr/>
          </p:nvGrpSpPr>
          <p:grpSpPr>
            <a:xfrm>
              <a:off x="8102649" y="980728"/>
              <a:ext cx="501799" cy="1179364"/>
              <a:chOff x="3132137" y="4337869"/>
              <a:chExt cx="582176" cy="1179364"/>
            </a:xfrm>
          </p:grpSpPr>
          <p:sp>
            <p:nvSpPr>
              <p:cNvPr id="18" name="Freeform 23"/>
              <p:cNvSpPr>
                <a:spLocks/>
              </p:cNvSpPr>
              <p:nvPr/>
            </p:nvSpPr>
            <p:spPr bwMode="auto">
              <a:xfrm rot="5400000">
                <a:off x="2833542" y="4636464"/>
                <a:ext cx="1179364" cy="582173"/>
              </a:xfrm>
              <a:custGeom>
                <a:avLst/>
                <a:gdLst>
                  <a:gd name="T0" fmla="*/ 0 w 907"/>
                  <a:gd name="T1" fmla="*/ 2147483647 h 454"/>
                  <a:gd name="T2" fmla="*/ 2147483647 w 907"/>
                  <a:gd name="T3" fmla="*/ 2147483647 h 454"/>
                  <a:gd name="T4" fmla="*/ 2147483647 w 907"/>
                  <a:gd name="T5" fmla="*/ 2147483647 h 454"/>
                  <a:gd name="T6" fmla="*/ 2147483647 w 907"/>
                  <a:gd name="T7" fmla="*/ 2147483647 h 454"/>
                  <a:gd name="T8" fmla="*/ 2147483647 w 907"/>
                  <a:gd name="T9" fmla="*/ 2147483647 h 454"/>
                  <a:gd name="T10" fmla="*/ 2147483647 w 907"/>
                  <a:gd name="T11" fmla="*/ 0 h 454"/>
                  <a:gd name="T12" fmla="*/ 2147483647 w 907"/>
                  <a:gd name="T13" fmla="*/ 0 h 454"/>
                  <a:gd name="T14" fmla="*/ 0 w 907"/>
                  <a:gd name="T15" fmla="*/ 2147483647 h 4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7"/>
                  <a:gd name="T25" fmla="*/ 0 h 454"/>
                  <a:gd name="T26" fmla="*/ 907 w 907"/>
                  <a:gd name="T27" fmla="*/ 454 h 4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7" h="454">
                    <a:moveTo>
                      <a:pt x="0" y="454"/>
                    </a:moveTo>
                    <a:lnTo>
                      <a:pt x="408" y="454"/>
                    </a:lnTo>
                    <a:lnTo>
                      <a:pt x="453" y="408"/>
                    </a:lnTo>
                    <a:lnTo>
                      <a:pt x="499" y="454"/>
                    </a:lnTo>
                    <a:lnTo>
                      <a:pt x="907" y="454"/>
                    </a:lnTo>
                    <a:lnTo>
                      <a:pt x="725" y="0"/>
                    </a:lnTo>
                    <a:lnTo>
                      <a:pt x="181" y="0"/>
                    </a:lnTo>
                    <a:lnTo>
                      <a:pt x="0" y="454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Kaiti TC" charset="-120"/>
                </a:endParaRPr>
              </a:p>
            </p:txBody>
          </p:sp>
          <p:sp>
            <p:nvSpPr>
              <p:cNvPr id="19" name="Text Box 24"/>
              <p:cNvSpPr txBox="1">
                <a:spLocks noChangeArrowheads="1"/>
              </p:cNvSpPr>
              <p:nvPr/>
            </p:nvSpPr>
            <p:spPr bwMode="auto">
              <a:xfrm>
                <a:off x="3199963" y="4791241"/>
                <a:ext cx="247462" cy="288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1800" b="1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ALU</a:t>
                </a:r>
                <a:endParaRPr kumimoji="0" lang="en-US" altLang="zh-CN" sz="20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Kaiti TC" charset="-120"/>
                </a:endParaRPr>
              </a:p>
            </p:txBody>
          </p:sp>
          <p:sp>
            <p:nvSpPr>
              <p:cNvPr id="20" name="Text Box 25"/>
              <p:cNvSpPr txBox="1">
                <a:spLocks noChangeArrowheads="1"/>
              </p:cNvSpPr>
              <p:nvPr/>
            </p:nvSpPr>
            <p:spPr bwMode="auto">
              <a:xfrm>
                <a:off x="3332211" y="4581129"/>
                <a:ext cx="367273" cy="216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fontAlgn="ctr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Zero</a:t>
                </a:r>
              </a:p>
            </p:txBody>
          </p:sp>
          <p:sp>
            <p:nvSpPr>
              <p:cNvPr id="21" name="Text Box 26"/>
              <p:cNvSpPr txBox="1">
                <a:spLocks noChangeArrowheads="1"/>
              </p:cNvSpPr>
              <p:nvPr/>
            </p:nvSpPr>
            <p:spPr bwMode="auto">
              <a:xfrm>
                <a:off x="3332211" y="5013176"/>
                <a:ext cx="382102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b">
                <a:no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ctr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fontAlgn="ctr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ALU</a:t>
                </a:r>
              </a:p>
              <a:p>
                <a:pPr algn="ctr" eaLnBrk="1" fontAlgn="ctr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srgbClr val="000000"/>
                    </a:solidFill>
                    <a:latin typeface="楷体" pitchFamily="49" charset="-122"/>
                    <a:ea typeface="楷体" pitchFamily="49" charset="-122"/>
                    <a:cs typeface="Kaiti TC" charset="-120"/>
                  </a:rPr>
                  <a:t>结果</a:t>
                </a: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7740352" y="1223988"/>
              <a:ext cx="3622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740352" y="1844824"/>
              <a:ext cx="3622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604448" y="1772816"/>
              <a:ext cx="3622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604448" y="1268760"/>
              <a:ext cx="3622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82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功能部件及其控制信号使用约束</a:t>
            </a:r>
            <a:endParaRPr lang="zh-CN" altLang="en-US" b="1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RF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、</a:t>
            </a:r>
            <a:r>
              <a:rPr lang="en-US" altLang="zh-CN" dirty="0" err="1">
                <a:latin typeface="KaiTi" charset="0"/>
                <a:ea typeface="KaiTi" charset="0"/>
                <a:cs typeface="KaiTi" charset="0"/>
              </a:rPr>
              <a:t>DM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：需要写使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能</a:t>
            </a: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 err="1" smtClean="0">
                <a:latin typeface="KaiTi" charset="0"/>
                <a:ea typeface="KaiTi" charset="0"/>
                <a:cs typeface="KaiTi" charset="0"/>
              </a:rPr>
              <a:t>RFWr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/</a:t>
            </a:r>
            <a:r>
              <a:rPr lang="en-US" altLang="zh-CN" dirty="0" err="1" smtClean="0">
                <a:latin typeface="KaiTi" charset="0"/>
                <a:ea typeface="KaiTi" charset="0"/>
                <a:cs typeface="KaiTi" charset="0"/>
              </a:rPr>
              <a:t>DMWr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：只能在特定时间有效，其他时间则必须无效</a:t>
            </a:r>
            <a:endParaRPr lang="en-US" altLang="zh-CN" dirty="0">
              <a:latin typeface="KaiTi" charset="0"/>
              <a:ea typeface="KaiTi" charset="0"/>
              <a:cs typeface="KaiTi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注意时钟沿与状态间的关系</a:t>
            </a: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寄存器的值：上升沿前准备，上升沿写入</a:t>
            </a:r>
          </a:p>
          <a:p>
            <a:pPr>
              <a:lnSpc>
                <a:spcPct val="110000"/>
              </a:lnSpc>
            </a:pPr>
            <a:endParaRPr lang="en-US" altLang="zh-CN" dirty="0" smtClean="0">
              <a:latin typeface="KaiTi" charset="0"/>
              <a:ea typeface="KaiTi" charset="0"/>
              <a:cs typeface="KaiT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推荐工作流程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安装软件</a:t>
            </a:r>
            <a:endParaRPr lang="en-US" altLang="zh-CN" dirty="0" smtClean="0"/>
          </a:p>
          <a:p>
            <a:r>
              <a:rPr lang="zh-CN" altLang="en-US" dirty="0" smtClean="0"/>
              <a:t>学习软件基本使用方法</a:t>
            </a:r>
            <a:endParaRPr lang="en-US" altLang="zh-CN" dirty="0" smtClean="0"/>
          </a:p>
          <a:p>
            <a:r>
              <a:rPr lang="zh-CN" altLang="en-US" dirty="0" smtClean="0"/>
              <a:t>根据给定的代码，学习</a:t>
            </a:r>
            <a:r>
              <a:rPr lang="en-US" altLang="zh-CN" dirty="0" smtClean="0"/>
              <a:t>Verilog</a:t>
            </a:r>
          </a:p>
          <a:p>
            <a:r>
              <a:rPr lang="zh-CN" altLang="en-US" dirty="0" smtClean="0"/>
              <a:t>并行地设计你的系统</a:t>
            </a:r>
            <a:endParaRPr lang="en-US" altLang="zh-CN" dirty="0" smtClean="0"/>
          </a:p>
          <a:p>
            <a:r>
              <a:rPr lang="zh-CN" altLang="en-US" dirty="0" smtClean="0"/>
              <a:t>单指令调试，修改设计，调试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根据测试用例调试，修改设计，调试</a:t>
            </a:r>
            <a:r>
              <a:rPr lang="en-US" altLang="zh-CN" dirty="0" smtClean="0"/>
              <a:t>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目录</a:t>
            </a:r>
            <a:endParaRPr lang="zh-CN" altLang="en-US" b="1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实验目的</a:t>
            </a:r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&amp;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实验内容</a:t>
            </a:r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&amp;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考核方式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设计方法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Verilog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语言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 err="1" smtClean="0"/>
              <a:t>ModelSim</a:t>
            </a:r>
            <a:r>
              <a:rPr lang="zh-CN" altLang="en-US" b="1" dirty="0"/>
              <a:t>使用及示例分析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Mars</a:t>
            </a:r>
            <a:r>
              <a:rPr lang="zh-CN" altLang="en-US" b="1" dirty="0" smtClean="0">
                <a:solidFill>
                  <a:srgbClr val="FF0000"/>
                </a:solidFill>
              </a:rPr>
              <a:t>使用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/>
              <a:t>Nexys</a:t>
            </a:r>
            <a:r>
              <a:rPr lang="en-US" altLang="zh-CN" b="1" dirty="0" smtClean="0"/>
              <a:t> DDR</a:t>
            </a:r>
            <a:r>
              <a:rPr lang="zh-CN" altLang="en-US" b="1" dirty="0" smtClean="0"/>
              <a:t>开发版介绍</a:t>
            </a:r>
            <a:endParaRPr lang="en-US" altLang="zh-CN" b="1" dirty="0" smtClean="0"/>
          </a:p>
          <a:p>
            <a:r>
              <a:rPr lang="en-US" altLang="zh-CN" b="1" dirty="0" err="1" smtClean="0"/>
              <a:t>Vivado</a:t>
            </a:r>
            <a:r>
              <a:rPr lang="zh-CN" altLang="en-US" b="1" dirty="0"/>
              <a:t>使用及示例分析</a:t>
            </a:r>
            <a:endParaRPr lang="en-US" altLang="zh-CN" b="1" dirty="0" smtClean="0"/>
          </a:p>
          <a:p>
            <a:r>
              <a:rPr lang="zh-CN" altLang="en-US" b="1" dirty="0"/>
              <a:t>学</a:t>
            </a:r>
            <a:r>
              <a:rPr lang="zh-CN" altLang="en-US" b="1" dirty="0" smtClean="0"/>
              <a:t>号排序实验具体要求</a:t>
            </a:r>
            <a:endParaRPr lang="en-US" altLang="zh-CN" b="1" dirty="0" smtClean="0"/>
          </a:p>
          <a:p>
            <a:r>
              <a:rPr lang="zh-CN" altLang="en-US" b="1" dirty="0" smtClean="0"/>
              <a:t>一些提醒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612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Mars</a:t>
            </a:r>
            <a:r>
              <a:rPr lang="zh-CN" altLang="en-US" dirty="0" smtClean="0">
                <a:solidFill>
                  <a:prstClr val="black"/>
                </a:solidFill>
              </a:rPr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MIPS</a:t>
            </a:r>
            <a:r>
              <a:rPr lang="zh-CN" altLang="en-US" dirty="0"/>
              <a:t>汇编程序和运行时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r>
              <a:rPr lang="en-US" altLang="zh-CN" dirty="0"/>
              <a:t>MIPS</a:t>
            </a:r>
            <a:r>
              <a:rPr lang="zh-CN" altLang="en-US" dirty="0"/>
              <a:t>汇编语言程序设计的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9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目录</a:t>
            </a:r>
            <a:endParaRPr lang="zh-CN" altLang="en-US" b="1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实验目的</a:t>
            </a:r>
            <a:r>
              <a:rPr lang="en-US" altLang="zh-CN" b="1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实验内容</a:t>
            </a:r>
            <a:r>
              <a:rPr lang="en-US" altLang="zh-CN" b="1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考核方式</a:t>
            </a:r>
            <a:endParaRPr lang="en-US" altLang="zh-CN" b="1" dirty="0" smtClean="0">
              <a:solidFill>
                <a:srgbClr val="FF0000"/>
              </a:solidFill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设计方法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Verilog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语言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 err="1" smtClean="0"/>
              <a:t>ModelSim</a:t>
            </a:r>
            <a:r>
              <a:rPr lang="zh-CN" altLang="en-US" b="1" dirty="0"/>
              <a:t>使用及示例分析</a:t>
            </a:r>
            <a:endParaRPr lang="en-US" altLang="zh-CN" b="1" dirty="0" smtClean="0"/>
          </a:p>
          <a:p>
            <a:r>
              <a:rPr lang="en-US" altLang="zh-CN" b="1" dirty="0" smtClean="0"/>
              <a:t>Mars</a:t>
            </a:r>
            <a:r>
              <a:rPr lang="zh-CN" altLang="en-US" b="1" dirty="0" smtClean="0"/>
              <a:t>使用</a:t>
            </a:r>
            <a:endParaRPr lang="en-US" altLang="zh-CN" b="1" dirty="0" smtClean="0"/>
          </a:p>
          <a:p>
            <a:r>
              <a:rPr lang="en-US" altLang="zh-CN" b="1" dirty="0" err="1" smtClean="0"/>
              <a:t>Nexys</a:t>
            </a:r>
            <a:r>
              <a:rPr lang="en-US" altLang="zh-CN" b="1" dirty="0" smtClean="0"/>
              <a:t> DDR</a:t>
            </a:r>
            <a:r>
              <a:rPr lang="zh-CN" altLang="en-US" b="1" dirty="0" smtClean="0"/>
              <a:t>开发版介绍</a:t>
            </a:r>
            <a:endParaRPr lang="en-US" altLang="zh-CN" b="1" dirty="0" smtClean="0"/>
          </a:p>
          <a:p>
            <a:r>
              <a:rPr lang="en-US" altLang="zh-CN" b="1" dirty="0" err="1" smtClean="0"/>
              <a:t>Vivado</a:t>
            </a:r>
            <a:r>
              <a:rPr lang="zh-CN" altLang="en-US" b="1" dirty="0"/>
              <a:t>使用及示例分析</a:t>
            </a:r>
            <a:endParaRPr lang="en-US" altLang="zh-CN" b="1" dirty="0" smtClean="0"/>
          </a:p>
          <a:p>
            <a:r>
              <a:rPr lang="zh-CN" altLang="en-US" b="1" dirty="0"/>
              <a:t>学</a:t>
            </a:r>
            <a:r>
              <a:rPr lang="zh-CN" altLang="en-US" b="1" dirty="0" smtClean="0"/>
              <a:t>号排序实验具体要求</a:t>
            </a:r>
            <a:endParaRPr lang="en-US" altLang="zh-CN" b="1" dirty="0" smtClean="0"/>
          </a:p>
          <a:p>
            <a:r>
              <a:rPr lang="zh-CN" altLang="en-US" b="1" dirty="0" smtClean="0"/>
              <a:t>一些提醒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644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7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MISP ASM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599553"/>
            <a:ext cx="379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KaiTi" charset="-122"/>
                <a:ea typeface="KaiTi" charset="-122"/>
              </a:rPr>
              <a:t>\</a:t>
            </a:r>
            <a:r>
              <a:rPr lang="en-US" altLang="zh-CN" sz="2000" dirty="0" smtClean="0">
                <a:solidFill>
                  <a:prstClr val="black"/>
                </a:solidFill>
                <a:latin typeface="KaiTi" charset="-122"/>
                <a:ea typeface="KaiTi" charset="-122"/>
              </a:rPr>
              <a:t>source\mipstestloopjal_sim.asm</a:t>
            </a:r>
            <a:r>
              <a:rPr lang="zh-CN" altLang="en-US" sz="2000" dirty="0" smtClean="0">
                <a:solidFill>
                  <a:prstClr val="black"/>
                </a:solidFill>
                <a:latin typeface="KaiTi" charset="-122"/>
                <a:ea typeface="KaiTi" charset="-122"/>
              </a:rPr>
              <a:t>是仿真示例中运行的程序</a:t>
            </a:r>
            <a:r>
              <a:rPr lang="en-US" altLang="zh-CN" sz="2000" dirty="0" smtClean="0">
                <a:solidFill>
                  <a:prstClr val="black"/>
                </a:solidFill>
                <a:latin typeface="KaiTi" charset="-122"/>
                <a:ea typeface="KaiTi" charset="-122"/>
              </a:rPr>
              <a:t> 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33" y="556042"/>
            <a:ext cx="7213691" cy="561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 Memory Configuration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276350"/>
            <a:ext cx="4933950" cy="558165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2550"/>
            <a:ext cx="41529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3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打开文件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汇编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File-&gt;Open…</a:t>
            </a:r>
          </a:p>
          <a:p>
            <a:r>
              <a:rPr lang="en-US" altLang="zh-CN" sz="2000" dirty="0" smtClean="0"/>
              <a:t>/source/mipstestloop.asm</a:t>
            </a:r>
          </a:p>
          <a:p>
            <a:r>
              <a:rPr lang="en-US" altLang="zh-CN" sz="2000" dirty="0" smtClean="0"/>
              <a:t>Assemble</a:t>
            </a:r>
          </a:p>
          <a:p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55" y="106315"/>
            <a:ext cx="5314950" cy="678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4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设置断点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46" y="1478146"/>
            <a:ext cx="8844409" cy="44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6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寄存器内容查看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6" y="1517576"/>
            <a:ext cx="742791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84" y="495300"/>
            <a:ext cx="309562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5" y="1690687"/>
            <a:ext cx="7077409" cy="522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Hex</a:t>
            </a:r>
            <a:r>
              <a:rPr lang="zh-CN" altLang="en-US" dirty="0" smtClean="0"/>
              <a:t>代码导出方法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61258" y="1318440"/>
            <a:ext cx="3035135" cy="42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File-&gt;Dump Memory…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055" y="-57150"/>
            <a:ext cx="49815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66" y="2654494"/>
            <a:ext cx="2071752" cy="39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5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r>
              <a:rPr lang="zh-CN" altLang="en-US" dirty="0"/>
              <a:t>融会贯通计算机组</a:t>
            </a:r>
            <a:r>
              <a:rPr lang="zh-CN" altLang="en-US" dirty="0" smtClean="0"/>
              <a:t>成原理课程</a:t>
            </a:r>
            <a:r>
              <a:rPr lang="zh-CN" altLang="en-US" dirty="0"/>
              <a:t>所教授的知识，通过对知识的综合应用，加深对</a:t>
            </a:r>
            <a:r>
              <a:rPr lang="en-US" altLang="zh-CN" dirty="0"/>
              <a:t>CPU</a:t>
            </a:r>
            <a:r>
              <a:rPr lang="zh-CN" altLang="en-US" dirty="0"/>
              <a:t>系统各模块的工作原理及相互联系的认识。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r>
              <a:rPr lang="zh-CN" altLang="en-US" dirty="0" smtClean="0"/>
              <a:t>学习</a:t>
            </a:r>
            <a:r>
              <a:rPr lang="zh-CN" altLang="en-US" dirty="0"/>
              <a:t>采用</a:t>
            </a:r>
            <a:r>
              <a:rPr lang="en-US" altLang="zh-CN" dirty="0"/>
              <a:t>EDA</a:t>
            </a:r>
            <a:r>
              <a:rPr lang="zh-CN" altLang="en-US" dirty="0"/>
              <a:t>（</a:t>
            </a:r>
            <a:r>
              <a:rPr lang="en-US" altLang="en-US" dirty="0"/>
              <a:t>Electronic Design Automation</a:t>
            </a:r>
            <a:r>
              <a:rPr lang="zh-CN" altLang="en-US" dirty="0"/>
              <a:t>）技术设计</a:t>
            </a:r>
            <a:r>
              <a:rPr lang="en-US" altLang="zh-CN" dirty="0"/>
              <a:t>MIPS</a:t>
            </a:r>
            <a:r>
              <a:rPr lang="zh-CN" altLang="en-US" dirty="0"/>
              <a:t>单周期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流水线</a:t>
            </a:r>
            <a:r>
              <a:rPr lang="en-US" altLang="zh-CN" dirty="0"/>
              <a:t>CPU</a:t>
            </a:r>
            <a:r>
              <a:rPr lang="zh-CN" altLang="en-US" dirty="0"/>
              <a:t>的技术与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r>
              <a:rPr lang="zh-CN" altLang="en-US" dirty="0" smtClean="0"/>
              <a:t>培养</a:t>
            </a:r>
            <a:r>
              <a:rPr lang="zh-CN" altLang="en-US" dirty="0"/>
              <a:t>科学研究的独立工作能力，取得</a:t>
            </a:r>
            <a:r>
              <a:rPr lang="en-US" altLang="zh-CN" dirty="0"/>
              <a:t>CPU</a:t>
            </a:r>
            <a:r>
              <a:rPr lang="zh-CN" altLang="en-US" dirty="0"/>
              <a:t>设计与仿真的实践和</a:t>
            </a:r>
            <a:r>
              <a:rPr lang="zh-CN" altLang="en-US" dirty="0" smtClean="0"/>
              <a:t>经验。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0000"/>
              </a:buClr>
              <a:buSzPct val="129000"/>
              <a:buFont typeface="Courier New" charset="0"/>
              <a:buChar char="o"/>
            </a:pPr>
            <a:r>
              <a:rPr lang="zh-CN" altLang="en-US" dirty="0">
                <a:latin typeface="+mn-ea"/>
              </a:rPr>
              <a:t>了解</a:t>
            </a:r>
            <a:r>
              <a:rPr lang="en-US" altLang="zh-CN" dirty="0"/>
              <a:t>SOC</a:t>
            </a:r>
            <a:r>
              <a:rPr lang="zh-CN" altLang="en-US" dirty="0" smtClean="0">
                <a:latin typeface="+mn-ea"/>
              </a:rPr>
              <a:t>系统，并在</a:t>
            </a:r>
            <a:r>
              <a:rPr lang="en-US" altLang="zh-CN" dirty="0"/>
              <a:t>FPGA</a:t>
            </a:r>
            <a:r>
              <a:rPr lang="zh-CN" altLang="en-US" dirty="0" smtClean="0">
                <a:latin typeface="+mn-ea"/>
              </a:rPr>
              <a:t>开发板上实现</a:t>
            </a:r>
            <a:r>
              <a:rPr lang="zh-CN" altLang="en-US" dirty="0">
                <a:latin typeface="+mn-ea"/>
              </a:rPr>
              <a:t>简单的</a:t>
            </a:r>
            <a:r>
              <a:rPr lang="en-US" altLang="zh-CN" dirty="0"/>
              <a:t>SOC</a:t>
            </a:r>
            <a:r>
              <a:rPr lang="zh-CN" altLang="en-US" dirty="0" smtClean="0">
                <a:latin typeface="+mn-ea"/>
              </a:rPr>
              <a:t>系统。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577"/>
            <a:ext cx="10515600" cy="1006475"/>
          </a:xfrm>
        </p:spPr>
        <p:txBody>
          <a:bodyPr/>
          <a:lstStyle/>
          <a:p>
            <a:r>
              <a:rPr lang="zh-CN" altLang="en-US" dirty="0" smtClean="0"/>
              <a:t>考核方式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5" y="1288055"/>
            <a:ext cx="10819410" cy="54210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考勤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占总成绩</a:t>
            </a:r>
            <a:r>
              <a:rPr lang="en-US" altLang="zh-CN" dirty="0" smtClean="0"/>
              <a:t>15%</a:t>
            </a:r>
          </a:p>
          <a:p>
            <a:r>
              <a:rPr lang="zh-CN" altLang="en-US" dirty="0" smtClean="0"/>
              <a:t>面试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实验报告</a:t>
            </a:r>
            <a:endParaRPr lang="en-US" altLang="zh-CN" dirty="0"/>
          </a:p>
          <a:p>
            <a:pPr lvl="1"/>
            <a:r>
              <a:rPr lang="zh-CN" altLang="en-US" dirty="0"/>
              <a:t>占总成绩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85% </a:t>
            </a:r>
            <a:r>
              <a:rPr lang="zh-CN" altLang="en-US" dirty="0" smtClean="0"/>
              <a:t>（单周期</a:t>
            </a:r>
            <a:r>
              <a:rPr lang="en-US" altLang="zh-CN" dirty="0" smtClean="0"/>
              <a:t>CPU 55% + </a:t>
            </a:r>
            <a:r>
              <a:rPr lang="zh-CN" altLang="en-US" dirty="0" smtClean="0"/>
              <a:t>流水线</a:t>
            </a:r>
            <a:r>
              <a:rPr lang="en-US" altLang="zh-CN" dirty="0" smtClean="0"/>
              <a:t>CPU 30%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</a:t>
            </a:r>
            <a:r>
              <a:rPr lang="zh-CN" altLang="en-US" dirty="0"/>
              <a:t>完成后由老师或教辅</a:t>
            </a:r>
            <a:r>
              <a:rPr lang="zh-CN" altLang="en-US" dirty="0" smtClean="0"/>
              <a:t>现场验收并回答问题</a:t>
            </a:r>
            <a:endParaRPr lang="en-US" altLang="zh-CN" dirty="0" smtClean="0"/>
          </a:p>
          <a:p>
            <a:pPr lvl="1"/>
            <a:r>
              <a:rPr lang="zh-CN" altLang="en-US" dirty="0"/>
              <a:t>面试内容包括但不限于代码调试、运行操作、结果展示、现场实现新增指令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实验报告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年*月*日</a:t>
            </a:r>
            <a:r>
              <a:rPr lang="en-US" altLang="zh-CN" dirty="0" smtClean="0"/>
              <a:t>24:00 (</a:t>
            </a:r>
            <a:r>
              <a:rPr lang="zh-CN" altLang="en-US" dirty="0" smtClean="0"/>
              <a:t>最后一次课</a:t>
            </a:r>
            <a:r>
              <a:rPr lang="zh-CN" altLang="en-US" dirty="0" smtClean="0"/>
              <a:t>为*月*日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发送至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150215750</a:t>
            </a:r>
            <a:r>
              <a:rPr lang="en-US" dirty="0" smtClean="0">
                <a:hlinkClick r:id="rId2"/>
              </a:rPr>
              <a:t>@</a:t>
            </a:r>
            <a:r>
              <a:rPr lang="en-US" altLang="zh-CN" dirty="0" smtClean="0">
                <a:hlinkClick r:id="rId2"/>
              </a:rPr>
              <a:t>qq</a:t>
            </a:r>
            <a:r>
              <a:rPr lang="en-US" dirty="0" smtClean="0">
                <a:hlinkClick r:id="rId2"/>
              </a:rPr>
              <a:t>.com</a:t>
            </a:r>
            <a:endParaRPr lang="en-US" dirty="0" smtClean="0"/>
          </a:p>
          <a:p>
            <a:pPr lvl="1"/>
            <a:r>
              <a:rPr lang="zh-CN" altLang="en-US" dirty="0"/>
              <a:t>实验报告和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单周期</a:t>
            </a:r>
            <a:r>
              <a:rPr lang="en-US" altLang="zh-CN" dirty="0"/>
              <a:t>CPU</a:t>
            </a:r>
            <a:r>
              <a:rPr lang="zh-CN" altLang="en-US" dirty="0"/>
              <a:t>和流水线</a:t>
            </a:r>
            <a:r>
              <a:rPr lang="en-US" altLang="zh-CN" dirty="0"/>
              <a:t>CPU</a:t>
            </a:r>
            <a:r>
              <a:rPr lang="zh-CN" altLang="en-US" dirty="0"/>
              <a:t>写在一</a:t>
            </a:r>
            <a:r>
              <a:rPr lang="zh-CN" altLang="en-US" dirty="0" smtClean="0"/>
              <a:t>个实验报告文档</a:t>
            </a:r>
            <a:r>
              <a:rPr lang="zh-CN" altLang="en-US" dirty="0"/>
              <a:t>里，分章节写（实验报告</a:t>
            </a:r>
            <a:r>
              <a:rPr lang="zh-CN" altLang="en-US" dirty="0" smtClean="0"/>
              <a:t>模板供</a:t>
            </a:r>
            <a:r>
              <a:rPr lang="zh-CN" altLang="en-US" dirty="0"/>
              <a:t>参考，按照实际实现的模块来写，与自己提交的代码保持一致</a:t>
            </a:r>
            <a:r>
              <a:rPr lang="zh-CN" altLang="en-US" dirty="0" smtClean="0"/>
              <a:t>）。</a:t>
            </a:r>
            <a:endParaRPr lang="en-US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单周期</a:t>
            </a:r>
            <a:r>
              <a:rPr lang="en-US" altLang="zh-CN" dirty="0"/>
              <a:t>CPU</a:t>
            </a:r>
            <a:r>
              <a:rPr lang="zh-CN" altLang="en-US" dirty="0"/>
              <a:t>和流水线</a:t>
            </a:r>
            <a:r>
              <a:rPr lang="en-US" altLang="zh-CN" dirty="0"/>
              <a:t>CPU</a:t>
            </a:r>
            <a:r>
              <a:rPr lang="zh-CN" altLang="en-US" dirty="0"/>
              <a:t>的完整</a:t>
            </a:r>
            <a:r>
              <a:rPr lang="zh-CN" altLang="en-US" dirty="0" smtClean="0"/>
              <a:t>代码，每个</a:t>
            </a:r>
            <a:r>
              <a:rPr lang="en-US" altLang="zh-CN" dirty="0" err="1" smtClean="0"/>
              <a:t>ModelSim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Vivado</a:t>
            </a:r>
            <a:r>
              <a:rPr lang="zh-CN" altLang="en-US" dirty="0" smtClean="0"/>
              <a:t>工程一个文件夹，需要</a:t>
            </a:r>
            <a:r>
              <a:rPr lang="zh-CN" altLang="en-US" dirty="0"/>
              <a:t>的文件都在各自的目录或子目录中（包括测试的代码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文件），</a:t>
            </a:r>
            <a:r>
              <a:rPr lang="zh-CN" altLang="en-US" dirty="0"/>
              <a:t>不要引用非本工程目录或子目录中的</a:t>
            </a:r>
            <a:r>
              <a:rPr lang="zh-CN" altLang="en-US" dirty="0" smtClean="0"/>
              <a:t>文件，并且</a:t>
            </a:r>
            <a:r>
              <a:rPr lang="zh-CN" altLang="en-US" dirty="0"/>
              <a:t>不要把不相关的代码或其他文件放入。提交的</a:t>
            </a:r>
            <a:r>
              <a:rPr lang="zh-CN" altLang="en-US" dirty="0" smtClean="0"/>
              <a:t>工程应可直接运行）。</a:t>
            </a:r>
            <a:endParaRPr lang="en-US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代码压缩成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zip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文件，和实验报告一起作为附件发送，文件名格式分别为“学号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_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姓名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_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实验代码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.zip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”和“学号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_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姓名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_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实验报告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.</a:t>
            </a:r>
            <a:r>
              <a:rPr lang="en-US" altLang="zh-CN" dirty="0" err="1">
                <a:latin typeface="KaiTi" charset="0"/>
                <a:ea typeface="KaiTi" charset="0"/>
                <a:cs typeface="KaiTi" charset="0"/>
              </a:rPr>
              <a:t>docx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”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。邮件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主题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为 “学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号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_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姓名</a:t>
            </a:r>
            <a:r>
              <a:rPr lang="en-US" altLang="zh-CN" dirty="0">
                <a:latin typeface="KaiTi" charset="0"/>
                <a:ea typeface="KaiTi" charset="0"/>
                <a:cs typeface="KaiTi" charset="0"/>
              </a:rPr>
              <a:t>_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实验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报告：班级”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用你的学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号、姓名和班级替换</a:t>
            </a:r>
            <a:r>
              <a:rPr lang="zh-CN" altLang="en-US" dirty="0">
                <a:latin typeface="KaiTi" charset="0"/>
                <a:ea typeface="KaiTi" charset="0"/>
                <a:cs typeface="KaiTi" charset="0"/>
              </a:rPr>
              <a:t>文件名中的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“学号”、“姓名”和“班级”。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示例说明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，支持</a:t>
            </a:r>
            <a:r>
              <a:rPr lang="en-US" altLang="zh-CN" dirty="0" smtClean="0"/>
              <a:t>15</a:t>
            </a:r>
            <a:r>
              <a:rPr lang="zh-CN" altLang="en-US" dirty="0" smtClean="0"/>
              <a:t>条指令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add/sub/and/or/</a:t>
            </a:r>
            <a:r>
              <a:rPr lang="en-US" altLang="zh-CN" dirty="0" err="1" smtClean="0"/>
              <a:t>slt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sltu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addu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subu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lvl="1"/>
            <a:r>
              <a:rPr lang="en-US" altLang="zh-CN" dirty="0" err="1" smtClean="0"/>
              <a:t>addi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ori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beq</a:t>
            </a:r>
            <a:endParaRPr lang="en-US" altLang="zh-CN" dirty="0"/>
          </a:p>
          <a:p>
            <a:pPr lvl="1"/>
            <a:r>
              <a:rPr lang="en-US" altLang="zh-CN" dirty="0" smtClean="0"/>
              <a:t>j/</a:t>
            </a:r>
            <a:r>
              <a:rPr lang="en-US" altLang="zh-CN" dirty="0" err="1" smtClean="0">
                <a:solidFill>
                  <a:srgbClr val="00B0F0"/>
                </a:solidFill>
              </a:rPr>
              <a:t>jal</a:t>
            </a:r>
            <a:r>
              <a:rPr lang="en-US" altLang="zh-CN" dirty="0" smtClean="0">
                <a:solidFill>
                  <a:srgbClr val="00B0F0"/>
                </a:solidFill>
              </a:rPr>
              <a:t> (</a:t>
            </a:r>
            <a:r>
              <a:rPr lang="zh-CN" altLang="en-US" dirty="0" smtClean="0">
                <a:solidFill>
                  <a:srgbClr val="00B0F0"/>
                </a:solidFill>
              </a:rPr>
              <a:t>将比较有无</a:t>
            </a:r>
            <a:r>
              <a:rPr lang="en-US" altLang="zh-CN" dirty="0" err="1" smtClean="0">
                <a:solidFill>
                  <a:srgbClr val="00B0F0"/>
                </a:solidFill>
              </a:rPr>
              <a:t>jal</a:t>
            </a:r>
            <a:r>
              <a:rPr lang="zh-CN" altLang="en-US" dirty="0" smtClean="0">
                <a:solidFill>
                  <a:srgbClr val="00B0F0"/>
                </a:solidFill>
              </a:rPr>
              <a:t>指令的两个</a:t>
            </a:r>
            <a:r>
              <a:rPr lang="en-US" altLang="zh-CN" dirty="0" err="1" smtClean="0">
                <a:solidFill>
                  <a:srgbClr val="00B0F0"/>
                </a:solidFill>
              </a:rPr>
              <a:t>scpu</a:t>
            </a:r>
            <a:r>
              <a:rPr lang="zh-CN" altLang="en-US" dirty="0" smtClean="0">
                <a:solidFill>
                  <a:srgbClr val="00B0F0"/>
                </a:solidFill>
              </a:rPr>
              <a:t>的区别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</a:p>
          <a:p>
            <a:r>
              <a:rPr lang="zh-CN" altLang="en-US" dirty="0" smtClean="0"/>
              <a:t>单周期</a:t>
            </a:r>
            <a:r>
              <a:rPr lang="en-US" altLang="zh-CN" dirty="0" smtClean="0"/>
              <a:t>CPU </a:t>
            </a:r>
            <a:r>
              <a:rPr lang="en-US" altLang="zh-CN" dirty="0" err="1" smtClean="0"/>
              <a:t>ModelSim</a:t>
            </a:r>
            <a:r>
              <a:rPr lang="en-US" altLang="zh-CN" dirty="0" smtClean="0"/>
              <a:t> </a:t>
            </a:r>
            <a:r>
              <a:rPr lang="zh-CN" altLang="en-US" dirty="0" smtClean="0"/>
              <a:t>仿真工程 </a:t>
            </a:r>
            <a:r>
              <a:rPr lang="en-US" altLang="zh-CN" dirty="0" smtClean="0"/>
              <a:t>SCPUSIM </a:t>
            </a:r>
            <a:r>
              <a:rPr lang="zh-CN" altLang="en-US" dirty="0" smtClean="0"/>
              <a:t>（支持</a:t>
            </a:r>
            <a:r>
              <a:rPr lang="en-US" altLang="zh-CN" dirty="0" err="1" smtClean="0"/>
              <a:t>jal</a:t>
            </a:r>
            <a:r>
              <a:rPr lang="zh-CN" altLang="en-US" dirty="0" smtClean="0"/>
              <a:t>指令）</a:t>
            </a:r>
            <a:endParaRPr lang="en-US" altLang="zh-CN" dirty="0" smtClean="0"/>
          </a:p>
          <a:p>
            <a:r>
              <a:rPr lang="zh-CN" altLang="en-US" dirty="0"/>
              <a:t>单周期</a:t>
            </a:r>
            <a:r>
              <a:rPr lang="en-US" altLang="zh-CN" dirty="0"/>
              <a:t>CPU 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仿真工程 </a:t>
            </a:r>
            <a:r>
              <a:rPr lang="en-US" altLang="zh-CN" dirty="0" err="1" smtClean="0"/>
              <a:t>SCPUSIM_woJAL</a:t>
            </a:r>
            <a:r>
              <a:rPr lang="zh-CN" altLang="en-US" dirty="0" smtClean="0"/>
              <a:t>（不支持</a:t>
            </a:r>
            <a:r>
              <a:rPr lang="en-US" altLang="zh-CN" dirty="0" err="1"/>
              <a:t>jal</a:t>
            </a:r>
            <a:r>
              <a:rPr lang="zh-CN" altLang="en-US" dirty="0"/>
              <a:t>指令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73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单周期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5256" cy="47533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对示例单周期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进行指令扩展，至少支持</a:t>
            </a:r>
            <a:r>
              <a:rPr lang="zh-CN" altLang="en-US" dirty="0"/>
              <a:t>以下</a:t>
            </a:r>
            <a:r>
              <a:rPr lang="zh-CN" altLang="en-US" dirty="0" smtClean="0"/>
              <a:t>指令（</a:t>
            </a:r>
            <a:r>
              <a:rPr lang="zh-CN" altLang="en-US" dirty="0" smtClean="0">
                <a:solidFill>
                  <a:srgbClr val="FF0000"/>
                </a:solidFill>
              </a:rPr>
              <a:t>红色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404EC"/>
                </a:solidFill>
              </a:rPr>
              <a:t>蓝色</a:t>
            </a:r>
            <a:r>
              <a:rPr lang="zh-CN" altLang="en-US" dirty="0" smtClean="0"/>
              <a:t>为增加的指令）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add/sub/and/or/</a:t>
            </a:r>
            <a:r>
              <a:rPr lang="en-US" altLang="zh-CN" dirty="0" err="1" smtClean="0"/>
              <a:t>slt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sltu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addu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subu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lvl="1"/>
            <a:r>
              <a:rPr lang="en-US" altLang="zh-CN" dirty="0" err="1"/>
              <a:t>addi</a:t>
            </a:r>
            <a:r>
              <a:rPr lang="en-US" altLang="zh-CN" dirty="0"/>
              <a:t>/</a:t>
            </a:r>
            <a:r>
              <a:rPr lang="en-US" altLang="zh-CN" dirty="0" err="1"/>
              <a:t>ori</a:t>
            </a:r>
            <a:r>
              <a:rPr lang="en-US" altLang="zh-CN" dirty="0"/>
              <a:t>/</a:t>
            </a:r>
            <a:r>
              <a:rPr lang="en-US" altLang="zh-CN" dirty="0" err="1"/>
              <a:t>lw</a:t>
            </a:r>
            <a:r>
              <a:rPr lang="en-US" altLang="zh-CN" dirty="0"/>
              <a:t>/</a:t>
            </a:r>
            <a:r>
              <a:rPr lang="en-US" altLang="zh-CN" dirty="0" err="1"/>
              <a:t>sw</a:t>
            </a:r>
            <a:r>
              <a:rPr lang="en-US" altLang="zh-CN" dirty="0"/>
              <a:t>/</a:t>
            </a:r>
            <a:r>
              <a:rPr lang="en-US" altLang="zh-CN" dirty="0" err="1"/>
              <a:t>beq</a:t>
            </a:r>
            <a:endParaRPr lang="en-US" altLang="zh-CN" dirty="0"/>
          </a:p>
          <a:p>
            <a:pPr lvl="1"/>
            <a:r>
              <a:rPr lang="en-US" altLang="zh-CN" dirty="0" smtClean="0"/>
              <a:t>j/</a:t>
            </a:r>
            <a:r>
              <a:rPr lang="en-US" altLang="zh-CN" dirty="0" err="1" smtClean="0"/>
              <a:t>jal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sll</a:t>
            </a:r>
            <a:r>
              <a:rPr lang="en-US" altLang="zh-CN" dirty="0" smtClean="0">
                <a:solidFill>
                  <a:srgbClr val="FF0000"/>
                </a:solidFill>
              </a:rPr>
              <a:t>/nor/</a:t>
            </a:r>
            <a:r>
              <a:rPr lang="en-US" altLang="zh-CN" dirty="0" err="1" smtClean="0">
                <a:solidFill>
                  <a:srgbClr val="FF0000"/>
                </a:solidFill>
              </a:rPr>
              <a:t>lui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slti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bne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andi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srl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sllv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srlv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jr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jalr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404EC"/>
                </a:solidFill>
              </a:rPr>
              <a:t>xor</a:t>
            </a:r>
            <a:r>
              <a:rPr lang="en-US" altLang="zh-CN" dirty="0" smtClean="0">
                <a:solidFill>
                  <a:srgbClr val="0404EC"/>
                </a:solidFill>
              </a:rPr>
              <a:t>/</a:t>
            </a:r>
            <a:r>
              <a:rPr lang="en-US" altLang="zh-CN" dirty="0" err="1" smtClean="0">
                <a:solidFill>
                  <a:srgbClr val="0404EC"/>
                </a:solidFill>
              </a:rPr>
              <a:t>sra</a:t>
            </a:r>
            <a:r>
              <a:rPr lang="en-US" altLang="zh-CN" dirty="0" smtClean="0">
                <a:solidFill>
                  <a:srgbClr val="0404EC"/>
                </a:solidFill>
              </a:rPr>
              <a:t>/</a:t>
            </a:r>
            <a:r>
              <a:rPr lang="en-US" altLang="zh-CN" dirty="0" err="1" smtClean="0">
                <a:solidFill>
                  <a:srgbClr val="0404EC"/>
                </a:solidFill>
              </a:rPr>
              <a:t>srav</a:t>
            </a:r>
            <a:endParaRPr lang="en-US" altLang="zh-CN" dirty="0" smtClean="0">
              <a:solidFill>
                <a:srgbClr val="0404EC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404EC"/>
                </a:solidFill>
              </a:rPr>
              <a:t>lb</a:t>
            </a:r>
            <a:r>
              <a:rPr lang="en-US" altLang="zh-CN" dirty="0" smtClean="0">
                <a:solidFill>
                  <a:srgbClr val="0404EC"/>
                </a:solidFill>
              </a:rPr>
              <a:t>/</a:t>
            </a:r>
            <a:r>
              <a:rPr lang="en-US" altLang="zh-CN" dirty="0" err="1" smtClean="0">
                <a:solidFill>
                  <a:srgbClr val="0404EC"/>
                </a:solidFill>
              </a:rPr>
              <a:t>lh</a:t>
            </a:r>
            <a:r>
              <a:rPr lang="en-US" altLang="zh-CN" dirty="0" smtClean="0">
                <a:solidFill>
                  <a:srgbClr val="0404EC"/>
                </a:solidFill>
              </a:rPr>
              <a:t>/</a:t>
            </a:r>
            <a:r>
              <a:rPr lang="en-US" altLang="zh-CN" dirty="0" err="1" smtClean="0">
                <a:solidFill>
                  <a:srgbClr val="0404EC"/>
                </a:solidFill>
              </a:rPr>
              <a:t>lbu</a:t>
            </a:r>
            <a:r>
              <a:rPr lang="en-US" altLang="zh-CN" dirty="0" smtClean="0">
                <a:solidFill>
                  <a:srgbClr val="0404EC"/>
                </a:solidFill>
              </a:rPr>
              <a:t>/</a:t>
            </a:r>
            <a:r>
              <a:rPr lang="en-US" altLang="zh-CN" dirty="0" err="1" smtClean="0">
                <a:solidFill>
                  <a:srgbClr val="0404EC"/>
                </a:solidFill>
              </a:rPr>
              <a:t>lhu</a:t>
            </a:r>
            <a:r>
              <a:rPr lang="en-US" altLang="zh-CN" dirty="0">
                <a:solidFill>
                  <a:srgbClr val="0404EC"/>
                </a:solidFill>
              </a:rPr>
              <a:t>/</a:t>
            </a:r>
            <a:r>
              <a:rPr lang="en-US" altLang="zh-CN" dirty="0" err="1" smtClean="0">
                <a:solidFill>
                  <a:srgbClr val="0404EC"/>
                </a:solidFill>
              </a:rPr>
              <a:t>sb</a:t>
            </a:r>
            <a:r>
              <a:rPr lang="en-US" altLang="zh-CN" dirty="0" smtClean="0">
                <a:solidFill>
                  <a:srgbClr val="0404EC"/>
                </a:solidFill>
              </a:rPr>
              <a:t>/</a:t>
            </a:r>
            <a:r>
              <a:rPr lang="en-US" altLang="zh-CN" dirty="0" err="1" smtClean="0">
                <a:solidFill>
                  <a:srgbClr val="0404EC"/>
                </a:solidFill>
              </a:rPr>
              <a:t>sh</a:t>
            </a:r>
            <a:r>
              <a:rPr lang="en-US" altLang="zh-CN" dirty="0" smtClean="0">
                <a:solidFill>
                  <a:srgbClr val="0404EC"/>
                </a:solidFill>
              </a:rPr>
              <a:t> </a:t>
            </a:r>
            <a:r>
              <a:rPr lang="en-US" altLang="zh-CN" dirty="0">
                <a:solidFill>
                  <a:srgbClr val="0404EC"/>
                </a:solidFill>
              </a:rPr>
              <a:t>(</a:t>
            </a:r>
            <a:r>
              <a:rPr lang="zh-CN" altLang="en-US" dirty="0">
                <a:solidFill>
                  <a:srgbClr val="0404EC"/>
                </a:solidFill>
              </a:rPr>
              <a:t>数据在内存中以小端形式存储</a:t>
            </a:r>
            <a:r>
              <a:rPr lang="en-US" altLang="zh-CN" dirty="0">
                <a:solidFill>
                  <a:srgbClr val="0404EC"/>
                </a:solidFill>
              </a:rPr>
              <a:t>little endian)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验收要求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实验报告（占</a:t>
            </a:r>
            <a:r>
              <a:rPr lang="en-US" altLang="zh-CN" dirty="0" smtClean="0"/>
              <a:t>55%</a:t>
            </a:r>
            <a:r>
              <a:rPr lang="zh-CN" altLang="en-US" dirty="0" smtClean="0"/>
              <a:t>，以下二选一）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ModelSim</a:t>
            </a:r>
            <a:r>
              <a:rPr lang="zh-CN" altLang="en-US" dirty="0" smtClean="0"/>
              <a:t>仿真中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加载</a:t>
            </a:r>
            <a:r>
              <a:rPr lang="en-US" altLang="zh-CN" dirty="0"/>
              <a:t>mipstest_extloop.asm</a:t>
            </a:r>
            <a:r>
              <a:rPr lang="zh-CN" altLang="en-US" dirty="0" smtClean="0"/>
              <a:t>和</a:t>
            </a:r>
            <a:r>
              <a:rPr lang="en-US" altLang="zh-CN" dirty="0"/>
              <a:t>extendedtest.asm</a:t>
            </a:r>
            <a:r>
              <a:rPr lang="zh-CN" altLang="en-US" dirty="0" smtClean="0"/>
              <a:t>对应代码运行正确 （</a:t>
            </a:r>
            <a:r>
              <a:rPr lang="en-US" altLang="zh-CN" dirty="0" smtClean="0"/>
              <a:t>up to 45%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如果单周期</a:t>
            </a:r>
            <a:r>
              <a:rPr lang="en-US" altLang="zh-CN" dirty="0" smtClean="0"/>
              <a:t>SCPU</a:t>
            </a:r>
            <a:r>
              <a:rPr lang="zh-CN" altLang="en-US" dirty="0" smtClean="0"/>
              <a:t>只完成仿真，没有下载到开发板，需扩展上述 </a:t>
            </a:r>
            <a:r>
              <a:rPr lang="zh-CN" altLang="en-US" dirty="0" smtClean="0">
                <a:solidFill>
                  <a:srgbClr val="FF0000"/>
                </a:solidFill>
              </a:rPr>
              <a:t>红色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zh-CN" altLang="en-US" dirty="0" smtClean="0">
                <a:solidFill>
                  <a:srgbClr val="0404EC"/>
                </a:solidFill>
              </a:rPr>
              <a:t>蓝色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extendedtest.asm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Mars</a:t>
            </a:r>
            <a:r>
              <a:rPr lang="zh-CN" altLang="en-US" dirty="0" smtClean="0"/>
              <a:t>中做对比时，需设置为</a:t>
            </a:r>
            <a:r>
              <a:rPr lang="en-US" altLang="zh-CN" dirty="0"/>
              <a:t>Settings -&gt; Memory Configuration -&gt; Compact, Data at address 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Nexys</a:t>
            </a:r>
            <a:r>
              <a:rPr lang="en-US" altLang="zh-CN" dirty="0"/>
              <a:t> </a:t>
            </a:r>
            <a:r>
              <a:rPr lang="en-US" altLang="zh-CN" dirty="0" smtClean="0"/>
              <a:t>4 DDR </a:t>
            </a:r>
            <a:r>
              <a:rPr lang="zh-CN" altLang="en-US" dirty="0" smtClean="0"/>
              <a:t>开发板上正确实现学号排序 </a:t>
            </a:r>
            <a:r>
              <a:rPr lang="en-US" altLang="zh-CN" dirty="0" smtClean="0"/>
              <a:t>(up to 55%)</a:t>
            </a:r>
          </a:p>
          <a:p>
            <a:pPr lvl="2"/>
            <a:r>
              <a:rPr lang="zh-CN" altLang="en-US" dirty="0"/>
              <a:t>具体</a:t>
            </a:r>
            <a:r>
              <a:rPr lang="zh-CN" altLang="en-US" dirty="0" smtClean="0"/>
              <a:t>说明见后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实现下板仿真，只需扩展上述 </a:t>
            </a:r>
            <a:r>
              <a:rPr lang="zh-CN" altLang="en-US" dirty="0" smtClean="0">
                <a:solidFill>
                  <a:srgbClr val="FF0000"/>
                </a:solidFill>
              </a:rPr>
              <a:t>红色</a:t>
            </a:r>
            <a:r>
              <a:rPr lang="zh-CN" altLang="en-US" dirty="0" smtClean="0"/>
              <a:t> 指令</a:t>
            </a:r>
            <a:endParaRPr lang="en-US" altLang="zh-CN" dirty="0" smtClean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15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实验参考书</a:t>
            </a:r>
            <a:endParaRPr lang="zh-CN" altLang="en-US" dirty="0"/>
          </a:p>
        </p:txBody>
      </p:sp>
      <p:pic>
        <p:nvPicPr>
          <p:cNvPr id="32770" name="Picture 2" descr="C:\Users\Q. Liu\Desktop\数字逻辑与组成原理实践教程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40" y="1516867"/>
            <a:ext cx="3157675" cy="44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 descr="C:\Users\Q. Liu\Desktop\计算机组成原理与设计——Verilog HDL版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93" y="1516867"/>
            <a:ext cx="3152789" cy="44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76" y="1454644"/>
            <a:ext cx="3182587" cy="446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701443" y="6141913"/>
            <a:ext cx="895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2019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年春计算机组成原理实验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\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工具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\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Veriglog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教程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\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计算机原理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与设计：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Verilog HDL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4282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目录</a:t>
            </a:r>
            <a:endParaRPr lang="zh-CN" altLang="en-US" b="1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实验目的</a:t>
            </a:r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&amp;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实验内容</a:t>
            </a:r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&amp;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考核方式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KaiTi" charset="0"/>
                <a:ea typeface="KaiTi" charset="0"/>
                <a:cs typeface="KaiTi" charset="0"/>
              </a:rPr>
              <a:t>设计方法</a:t>
            </a:r>
            <a:endParaRPr lang="en-US" altLang="zh-CN" b="1" dirty="0" smtClean="0">
              <a:solidFill>
                <a:srgbClr val="FF0000"/>
              </a:solidFill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 smtClean="0">
                <a:latin typeface="KaiTi" charset="0"/>
                <a:ea typeface="KaiTi" charset="0"/>
                <a:cs typeface="KaiTi" charset="0"/>
              </a:rPr>
              <a:t>Verilog</a:t>
            </a:r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语言</a:t>
            </a:r>
            <a:endParaRPr lang="en-US" altLang="zh-CN" b="1" dirty="0" smtClean="0">
              <a:latin typeface="KaiTi" charset="0"/>
              <a:ea typeface="KaiTi" charset="0"/>
              <a:cs typeface="KaiTi" charset="0"/>
            </a:endParaRPr>
          </a:p>
          <a:p>
            <a:r>
              <a:rPr lang="en-US" altLang="zh-CN" b="1" dirty="0" err="1" smtClean="0"/>
              <a:t>ModelSim</a:t>
            </a:r>
            <a:r>
              <a:rPr lang="zh-CN" altLang="en-US" b="1" dirty="0"/>
              <a:t>使用及示例分析</a:t>
            </a:r>
            <a:endParaRPr lang="en-US" altLang="zh-CN" b="1" dirty="0" smtClean="0"/>
          </a:p>
          <a:p>
            <a:r>
              <a:rPr lang="en-US" altLang="zh-CN" b="1" dirty="0" smtClean="0"/>
              <a:t>Mars</a:t>
            </a:r>
            <a:r>
              <a:rPr lang="zh-CN" altLang="en-US" b="1" dirty="0" smtClean="0"/>
              <a:t>使用</a:t>
            </a:r>
            <a:endParaRPr lang="en-US" altLang="zh-CN" b="1" dirty="0" smtClean="0"/>
          </a:p>
          <a:p>
            <a:r>
              <a:rPr lang="en-US" altLang="zh-CN" b="1" dirty="0" err="1" smtClean="0"/>
              <a:t>Nexys</a:t>
            </a:r>
            <a:r>
              <a:rPr lang="en-US" altLang="zh-CN" b="1" dirty="0" smtClean="0"/>
              <a:t> DDR</a:t>
            </a:r>
            <a:r>
              <a:rPr lang="zh-CN" altLang="en-US" b="1" dirty="0" smtClean="0"/>
              <a:t>开发版介绍</a:t>
            </a:r>
            <a:endParaRPr lang="en-US" altLang="zh-CN" b="1" dirty="0" smtClean="0"/>
          </a:p>
          <a:p>
            <a:r>
              <a:rPr lang="en-US" altLang="zh-CN" b="1" dirty="0" err="1" smtClean="0"/>
              <a:t>Vivado</a:t>
            </a:r>
            <a:r>
              <a:rPr lang="zh-CN" altLang="en-US" b="1" dirty="0"/>
              <a:t>使用及示例分析</a:t>
            </a:r>
            <a:endParaRPr lang="en-US" altLang="zh-CN" b="1" dirty="0" smtClean="0"/>
          </a:p>
          <a:p>
            <a:r>
              <a:rPr lang="zh-CN" altLang="en-US" b="1" dirty="0"/>
              <a:t>学</a:t>
            </a:r>
            <a:r>
              <a:rPr lang="zh-CN" altLang="en-US" b="1" dirty="0" smtClean="0"/>
              <a:t>号排序实验具体要求</a:t>
            </a:r>
            <a:endParaRPr lang="en-US" altLang="zh-CN" b="1" dirty="0" smtClean="0"/>
          </a:p>
          <a:p>
            <a:r>
              <a:rPr lang="zh-CN" altLang="en-US" b="1" dirty="0" smtClean="0"/>
              <a:t>一些提醒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7631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KaiTi" charset="0"/>
                <a:ea typeface="KaiTi" charset="0"/>
                <a:cs typeface="KaiTi" charset="0"/>
              </a:rPr>
              <a:t>方法概述</a:t>
            </a:r>
            <a:endParaRPr lang="en-US" b="1" dirty="0">
              <a:latin typeface="KaiTi" charset="0"/>
              <a:ea typeface="KaiTi" charset="0"/>
              <a:cs typeface="KaiT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数据通路设计：解决静态拓扑</a:t>
            </a:r>
          </a:p>
          <a:p>
            <a:pPr lvl="1"/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功能部件，即子系统的功能设计</a:t>
            </a:r>
          </a:p>
          <a:p>
            <a:pPr lvl="1"/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功能部件间的静态连接关系</a:t>
            </a:r>
          </a:p>
          <a:p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控制器设计：解决动态执行</a:t>
            </a:r>
          </a:p>
          <a:p>
            <a:pPr lvl="1"/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选择信息流的动态路径，核心问题是解决</a:t>
            </a:r>
            <a:r>
              <a:rPr lang="en-US" altLang="zh-CN" dirty="0" smtClean="0">
                <a:latin typeface="KaiTi" charset="0"/>
                <a:ea typeface="KaiTi" charset="0"/>
                <a:cs typeface="KaiTi" charset="0"/>
              </a:rPr>
              <a:t>MUX</a:t>
            </a:r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的选择</a:t>
            </a:r>
          </a:p>
          <a:p>
            <a:pPr lvl="1"/>
            <a:r>
              <a:rPr lang="zh-CN" altLang="en-US" dirty="0" smtClean="0">
                <a:latin typeface="KaiTi" charset="0"/>
                <a:ea typeface="KaiTi" charset="0"/>
                <a:cs typeface="KaiTi" charset="0"/>
              </a:rPr>
              <a:t>在正确的时间给出正确的控制信号取值，决定功能部件的功能</a:t>
            </a:r>
            <a:endParaRPr lang="en-US" dirty="0">
              <a:latin typeface="KaiTi" charset="0"/>
              <a:ea typeface="KaiTi" charset="0"/>
              <a:cs typeface="KaiT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11614</TotalTime>
  <Words>1423</Words>
  <Application>Microsoft Office PowerPoint</Application>
  <PresentationFormat>自定义</PresentationFormat>
  <Paragraphs>296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《计算机组成原理实验》 </vt:lpstr>
      <vt:lpstr>目录</vt:lpstr>
      <vt:lpstr>实验目的</vt:lpstr>
      <vt:lpstr>考核方式</vt:lpstr>
      <vt:lpstr>参考示例说明</vt:lpstr>
      <vt:lpstr>实验内容一——单周期CPU</vt:lpstr>
      <vt:lpstr>实验参考书</vt:lpstr>
      <vt:lpstr>目录</vt:lpstr>
      <vt:lpstr>方法概述</vt:lpstr>
      <vt:lpstr>设计方法</vt:lpstr>
      <vt:lpstr>单周期CPU数据通路</vt:lpstr>
      <vt:lpstr>功能部件</vt:lpstr>
      <vt:lpstr>功能部件建模：PC</vt:lpstr>
      <vt:lpstr>功能部件建模：寄存器堆</vt:lpstr>
      <vt:lpstr>功能部件建模：ALU</vt:lpstr>
      <vt:lpstr>功能部件及其控制信号使用约束</vt:lpstr>
      <vt:lpstr>推荐工作流程</vt:lpstr>
      <vt:lpstr>目录</vt:lpstr>
      <vt:lpstr>Mars使用</vt:lpstr>
      <vt:lpstr>MISP ASM代码 </vt:lpstr>
      <vt:lpstr>MIPS Memory Configuration</vt:lpstr>
      <vt:lpstr>打开文件&amp;汇编</vt:lpstr>
      <vt:lpstr>设置断点</vt:lpstr>
      <vt:lpstr>运行 &amp; 寄存器内容查看</vt:lpstr>
      <vt:lpstr>Hex代码导出方法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实验说明</dc:title>
  <dc:creator>Qin Liu</dc:creator>
  <cp:lastModifiedBy>Windows 用户</cp:lastModifiedBy>
  <cp:revision>326</cp:revision>
  <dcterms:created xsi:type="dcterms:W3CDTF">2016-02-24T07:46:05Z</dcterms:created>
  <dcterms:modified xsi:type="dcterms:W3CDTF">2020-02-16T09:25:15Z</dcterms:modified>
</cp:coreProperties>
</file>