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6" r:id="rId11"/>
    <p:sldId id="271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5ECC-29E5-40BE-9643-934A0966D7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9B6-7CAC-4FB3-9E6F-0F4E70320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49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5ECC-29E5-40BE-9643-934A0966D7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9B6-7CAC-4FB3-9E6F-0F4E70320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26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5ECC-29E5-40BE-9643-934A0966D7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9B6-7CAC-4FB3-9E6F-0F4E7032043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90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5ECC-29E5-40BE-9643-934A0966D7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9B6-7CAC-4FB3-9E6F-0F4E70320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036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5ECC-29E5-40BE-9643-934A0966D7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9B6-7CAC-4FB3-9E6F-0F4E7032043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6725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5ECC-29E5-40BE-9643-934A0966D7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9B6-7CAC-4FB3-9E6F-0F4E70320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535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5ECC-29E5-40BE-9643-934A0966D7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9B6-7CAC-4FB3-9E6F-0F4E70320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785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5ECC-29E5-40BE-9643-934A0966D7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9B6-7CAC-4FB3-9E6F-0F4E70320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07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5ECC-29E5-40BE-9643-934A0966D7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9B6-7CAC-4FB3-9E6F-0F4E70320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73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5ECC-29E5-40BE-9643-934A0966D7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9B6-7CAC-4FB3-9E6F-0F4E70320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5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5ECC-29E5-40BE-9643-934A0966D7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9B6-7CAC-4FB3-9E6F-0F4E70320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39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5ECC-29E5-40BE-9643-934A0966D7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9B6-7CAC-4FB3-9E6F-0F4E70320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9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5ECC-29E5-40BE-9643-934A0966D7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9B6-7CAC-4FB3-9E6F-0F4E70320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65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5ECC-29E5-40BE-9643-934A0966D7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9B6-7CAC-4FB3-9E6F-0F4E70320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53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5ECC-29E5-40BE-9643-934A0966D7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9B6-7CAC-4FB3-9E6F-0F4E70320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9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5ECC-29E5-40BE-9643-934A0966D7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9B6-7CAC-4FB3-9E6F-0F4E70320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93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25ECC-29E5-40BE-9643-934A0966D7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D919B6-7CAC-4FB3-9E6F-0F4E70320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093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524" y="869932"/>
            <a:ext cx="5887646" cy="1646302"/>
          </a:xfrm>
        </p:spPr>
        <p:txBody>
          <a:bodyPr/>
          <a:lstStyle/>
          <a:p>
            <a:pPr algn="l"/>
            <a:r>
              <a:rPr lang="en-IN" sz="3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Stock Price Prediction Using Deep Learning</a:t>
            </a:r>
            <a:br>
              <a:rPr lang="en-IN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3617" y="4440447"/>
            <a:ext cx="6301113" cy="1096899"/>
          </a:xfrm>
        </p:spPr>
        <p:txBody>
          <a:bodyPr>
            <a:norm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Data Science, </a:t>
            </a:r>
          </a:p>
          <a:p>
            <a:pPr algn="ctr"/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Homi Bhabha State University, Mumbai400032</a:t>
            </a:r>
            <a:endParaRPr lang="en-I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942524" y="2083242"/>
            <a:ext cx="628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Longenus 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</a:p>
        </p:txBody>
      </p:sp>
    </p:spTree>
    <p:extLst>
      <p:ext uri="{BB962C8B-B14F-4D97-AF65-F5344CB8AC3E}">
        <p14:creationId xmlns:p14="http://schemas.microsoft.com/office/powerpoint/2010/main" val="125726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3D4CC0-F71A-CBC2-BFEF-2EDCC2050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9" y="69240"/>
            <a:ext cx="5360378" cy="323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5FE6655-3C04-EEDC-8E61-5882A8585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769" y="69240"/>
            <a:ext cx="5445200" cy="32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DDD4DB6-F65F-937D-0B3C-7089BE4E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9" y="3429000"/>
            <a:ext cx="5360378" cy="330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7AFF94-5FC3-B1E5-30DC-AF786F576500}"/>
              </a:ext>
            </a:extLst>
          </p:cNvPr>
          <p:cNvSpPr txBox="1"/>
          <p:nvPr/>
        </p:nvSpPr>
        <p:spPr>
          <a:xfrm>
            <a:off x="5562769" y="4980582"/>
            <a:ext cx="6101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No Of Trades : 100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Profit: $209.44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Returns: 2.09%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Sharpe Ratio: 0.51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Drawdown: -1.02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2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8E80D1-D2FA-3888-1E91-87072A0B4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20471"/>
              </p:ext>
            </p:extLst>
          </p:nvPr>
        </p:nvGraphicFramePr>
        <p:xfrm>
          <a:off x="633046" y="1178169"/>
          <a:ext cx="9056080" cy="4714190"/>
        </p:xfrm>
        <a:graphic>
          <a:graphicData uri="http://schemas.openxmlformats.org/drawingml/2006/table">
            <a:tbl>
              <a:tblPr/>
              <a:tblGrid>
                <a:gridCol w="1132010">
                  <a:extLst>
                    <a:ext uri="{9D8B030D-6E8A-4147-A177-3AD203B41FA5}">
                      <a16:colId xmlns:a16="http://schemas.microsoft.com/office/drawing/2014/main" val="2508553998"/>
                    </a:ext>
                  </a:extLst>
                </a:gridCol>
                <a:gridCol w="1132010">
                  <a:extLst>
                    <a:ext uri="{9D8B030D-6E8A-4147-A177-3AD203B41FA5}">
                      <a16:colId xmlns:a16="http://schemas.microsoft.com/office/drawing/2014/main" val="3996858305"/>
                    </a:ext>
                  </a:extLst>
                </a:gridCol>
                <a:gridCol w="1132010">
                  <a:extLst>
                    <a:ext uri="{9D8B030D-6E8A-4147-A177-3AD203B41FA5}">
                      <a16:colId xmlns:a16="http://schemas.microsoft.com/office/drawing/2014/main" val="3006358119"/>
                    </a:ext>
                  </a:extLst>
                </a:gridCol>
                <a:gridCol w="1132010">
                  <a:extLst>
                    <a:ext uri="{9D8B030D-6E8A-4147-A177-3AD203B41FA5}">
                      <a16:colId xmlns:a16="http://schemas.microsoft.com/office/drawing/2014/main" val="3089078085"/>
                    </a:ext>
                  </a:extLst>
                </a:gridCol>
                <a:gridCol w="1132010">
                  <a:extLst>
                    <a:ext uri="{9D8B030D-6E8A-4147-A177-3AD203B41FA5}">
                      <a16:colId xmlns:a16="http://schemas.microsoft.com/office/drawing/2014/main" val="1751735665"/>
                    </a:ext>
                  </a:extLst>
                </a:gridCol>
                <a:gridCol w="1132010">
                  <a:extLst>
                    <a:ext uri="{9D8B030D-6E8A-4147-A177-3AD203B41FA5}">
                      <a16:colId xmlns:a16="http://schemas.microsoft.com/office/drawing/2014/main" val="1297227244"/>
                    </a:ext>
                  </a:extLst>
                </a:gridCol>
                <a:gridCol w="1132010">
                  <a:extLst>
                    <a:ext uri="{9D8B030D-6E8A-4147-A177-3AD203B41FA5}">
                      <a16:colId xmlns:a16="http://schemas.microsoft.com/office/drawing/2014/main" val="30212825"/>
                    </a:ext>
                  </a:extLst>
                </a:gridCol>
                <a:gridCol w="1132010">
                  <a:extLst>
                    <a:ext uri="{9D8B030D-6E8A-4147-A177-3AD203B41FA5}">
                      <a16:colId xmlns:a16="http://schemas.microsoft.com/office/drawing/2014/main" val="1751930026"/>
                    </a:ext>
                  </a:extLst>
                </a:gridCol>
              </a:tblGrid>
              <a:tr h="688255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R-Squared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Strengths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Weaknesses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Profit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Returns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Sharpe Ratio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Drawdown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615604"/>
                  </a:ext>
                </a:extLst>
              </a:tr>
              <a:tr h="1164739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0.8587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Strong at capturing long-term dependencies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Longer training time, higher computational cost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$-68.42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-0.68%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-0.99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013376"/>
                  </a:ext>
                </a:extLst>
              </a:tr>
              <a:tr h="1323568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GRU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0.8636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Faster training, good for short-to-medium dependencies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effective with long-term dependencies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$103.90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1.04%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-1.01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703688"/>
                  </a:ext>
                </a:extLst>
              </a:tr>
              <a:tr h="1482396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0.81862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Combines LSTM and GRU strengths, achieves better accuracy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Higher complexity than GRU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$209.44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2.09%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-1.02</a:t>
                      </a:r>
                    </a:p>
                  </a:txBody>
                  <a:tcPr marL="44107" marR="44107" marT="22054" marB="22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3356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8A51BB-FE8D-F167-A72F-2CD35361959B}"/>
              </a:ext>
            </a:extLst>
          </p:cNvPr>
          <p:cNvSpPr txBox="1"/>
          <p:nvPr/>
        </p:nvSpPr>
        <p:spPr>
          <a:xfrm>
            <a:off x="633046" y="553915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No Of Trades : 100 </a:t>
            </a:r>
          </a:p>
        </p:txBody>
      </p:sp>
    </p:spTree>
    <p:extLst>
      <p:ext uri="{BB962C8B-B14F-4D97-AF65-F5344CB8AC3E}">
        <p14:creationId xmlns:p14="http://schemas.microsoft.com/office/powerpoint/2010/main" val="322485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92299E7-F1D0-2BB4-1020-7594F10941DC}"/>
              </a:ext>
            </a:extLst>
          </p:cNvPr>
          <p:cNvSpPr txBox="1"/>
          <p:nvPr/>
        </p:nvSpPr>
        <p:spPr>
          <a:xfrm>
            <a:off x="105508" y="729763"/>
            <a:ext cx="699867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Model:</a:t>
            </a:r>
            <a:r>
              <a:rPr kumimoji="0" lang="en-US" altLang="en-US" sz="1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hybrid model outperformed both LSTM and GRU across key metrics (MSE, RMSE, MAE), effectively combining the strengths of both models.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Accuracy:</a:t>
            </a:r>
            <a:r>
              <a:rPr kumimoji="0" lang="en-US" altLang="en-US" sz="1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hybrid model showed the lowest error rates, indicating more accurate stock price predictions.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Comparison:</a:t>
            </a:r>
            <a:r>
              <a:rPr kumimoji="0" lang="en-US" altLang="en-US" sz="1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While LSTM captured long-term dependencies well, and GRU excelled in efficiency and convergence speed, the hybrid model balanced both effectively.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on Overfitting:</a:t>
            </a:r>
            <a:r>
              <a:rPr kumimoji="0" lang="en-US" altLang="en-US" sz="1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hybrid model demonstrated lower risk of overfitting due to its combined architecture and regularization techniques.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5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05DA4A-1237-C7FA-E0C5-6895BA48676E}"/>
              </a:ext>
            </a:extLst>
          </p:cNvPr>
          <p:cNvSpPr txBox="1"/>
          <p:nvPr/>
        </p:nvSpPr>
        <p:spPr>
          <a:xfrm>
            <a:off x="219808" y="720969"/>
            <a:ext cx="62073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Model Advantage: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leveraging LSTM’s long-term dependency capture and GRU’s faster convergence, the hybrid model achieved improved accuracy, making it a strong candidate for stock price forecasting.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Flexibility: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hybrid model adapts well to various patterns in stock data, making it suitable for both short- and long-term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hybrid approach could be highly applicable for financial analysts and traders who require precise predictions for effective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Further improvements can explore optimized configurations of the hybrid model or test it on other financial datasets for broader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67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FD954-1E61-F88B-11AA-E1B2B6E2B54C}"/>
              </a:ext>
            </a:extLst>
          </p:cNvPr>
          <p:cNvSpPr txBox="1"/>
          <p:nvPr/>
        </p:nvSpPr>
        <p:spPr>
          <a:xfrm>
            <a:off x="3648807" y="2798104"/>
            <a:ext cx="7236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…</a:t>
            </a:r>
          </a:p>
        </p:txBody>
      </p:sp>
    </p:spTree>
    <p:extLst>
      <p:ext uri="{BB962C8B-B14F-4D97-AF65-F5344CB8AC3E}">
        <p14:creationId xmlns:p14="http://schemas.microsoft.com/office/powerpoint/2010/main" val="315205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predict future stock prices by leveraging deep learning models, providing valuable insights for investors and financial analysts.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forecasting accuracy, we explore and compare various deep learning architectures, including Long ShortTerm Memory (LSTM), Gated Recurrent Units (GRU), and a hybrid model combining both. This study highlights the strengths of each model in capturing complex stock market patterns.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30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0823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ECEC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Deep Learning Over Machine Learning</a:t>
            </a:r>
            <a:br>
              <a:rPr lang="en-US" sz="2800" u="sng" dirty="0">
                <a:solidFill>
                  <a:srgbClr val="ECEC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97" y="1415333"/>
            <a:ext cx="8596668" cy="3966072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ECEC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ECEC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Deep Learning: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ECEC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Captures Complex Patterns: Deep learning models are highly effective at identifying intricate and sequential patterns in stock data, which are essential for accurate price forecasting.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ECEC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with Large Datasets: Deep learning handles large datasets efficiently, making it wellsuited for financial data where high volume and frequency are common.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ECEC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Feature Extraction: Unlike traditional machine learning, deep learning automates feature extraction, saving time and enhancing accuracy by learning critical patterns directly from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ECEC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It Matters for Stock Prediction: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ECEC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learning’s ability to capture trends and dependencies in sequential data is crucial for stock prediction, allowing models to analyze both short-term fluctuations and longterm trends for better forecasting.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64236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endParaRPr lang="en-IN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52" y="1500631"/>
            <a:ext cx="6062925" cy="393301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Used:   ITC / Time Frame :  15 minutes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stock data with key features: Open, High, Low, Close, and prices. This data provides a comprehensive view of stock trends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Characteristics: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Steps: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Scaling: All features are scaled between 0 and 1 using MinMax normalization to ensure consistent input values across the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Creation: Data is structured into sequences with a 60day lookback period to capture time dependencies for each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Splitting: The dataset is divided into training, validation, and test sets to ensure robust model training and evaluation.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preprocessing enhances model performance by normalizing values and enabling sequential learning for stock price prediction.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F6BAE-AA96-FDDE-2E42-1C92B95E4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477" y="1715516"/>
            <a:ext cx="5522362" cy="3933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331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74929"/>
            <a:ext cx="3433490" cy="858741"/>
          </a:xfrm>
        </p:spPr>
        <p:txBody>
          <a:bodyPr>
            <a:normAutofit fontScale="90000"/>
          </a:bodyPr>
          <a:lstStyle/>
          <a:p>
            <a:r>
              <a:rPr lang="en-US" sz="31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Description </a:t>
            </a:r>
            <a:br>
              <a:rPr lang="en-US" sz="31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973C7-2D46-D62A-CA71-6CDBE44C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222" y="3429000"/>
            <a:ext cx="5404397" cy="32092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D2E32C9A-3E57-51B2-69A8-E96E2CC2A3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5790" y="905232"/>
            <a:ext cx="5467472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LSTM (Long ShortTerm Memory): Captures longterm dependencies in sequential data. Dropout layers are used to prevent overfitting.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Shape: Sequential data with a 60day lookback to learn patterns over two months.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Adam, for adaptive learning rates and improved convergence.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 Mean Squared Error (MSE) to minimize squared differences between predicted and actual values.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Metrics: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RMSE: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0.3241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 squared: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0.8587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MSE: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0.1050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Effective in handling time series data, showing strong results in capturing longterm price trends in stock data.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8436CB4-3556-54B8-3D95-2EAFE9C1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222" y="79131"/>
            <a:ext cx="5404397" cy="320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59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B49AC8-0D3F-B561-7D96-44C6F107C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9" y="70339"/>
            <a:ext cx="5606830" cy="315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37C3D4C-B9AE-9807-A7C9-F2DCFFD0B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047" y="70339"/>
            <a:ext cx="5685872" cy="315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7F0C23C-C7D2-AC3E-AF91-010B741A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9" y="3314700"/>
            <a:ext cx="5606830" cy="335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016B3A-7899-6447-4067-E13D734047F0}"/>
              </a:ext>
            </a:extLst>
          </p:cNvPr>
          <p:cNvSpPr txBox="1"/>
          <p:nvPr/>
        </p:nvSpPr>
        <p:spPr>
          <a:xfrm>
            <a:off x="5673529" y="5196033"/>
            <a:ext cx="61018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No of Trades : 100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Profit: $-68.42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Returns: -0.68%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Sharpe Ratio: 0.62 Maximum Drawdown: -0.99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9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9986"/>
            <a:ext cx="2908704" cy="1084028"/>
          </a:xfrm>
        </p:spPr>
        <p:txBody>
          <a:bodyPr>
            <a:normAutofit fontScale="90000"/>
          </a:bodyPr>
          <a:lstStyle/>
          <a:p>
            <a:r>
              <a:rPr lang="en-US" sz="31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Description  </a:t>
            </a:r>
            <a:br>
              <a:rPr lang="en-US" sz="31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89" y="720968"/>
            <a:ext cx="6249704" cy="516987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GRU (Gated Recurrent Unit): Uses a simpler gate structure than LSTM, enabling faster training. Dropout layers help reduce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Configuration: Similar to LSTM, capturing dependencies in stock data. Efficient for short and mediumterm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Optimizer: RMSprop, suitable for stable learning in recurrent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 Function: Mean Squared Error (MSE) to minimize squared prediction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Metrics: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RMSE:  0.1016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R-Squared: 0.8636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MSE:  0.1016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Balances simplicity and effectiveness, capturing sequential patterns with lower computational complexity.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A894D-6C71-952D-7B5E-7AF7C5776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190" y="3429000"/>
            <a:ext cx="5403487" cy="3421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52E30F1-CB1F-DAFF-F97C-E0CC89E9B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835" y="264619"/>
            <a:ext cx="5451842" cy="304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D53E1B-5733-98A2-0CF5-A733C92A9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" y="61545"/>
            <a:ext cx="5475883" cy="3094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22AC194-ABC0-D868-F8A6-BE6EBD1F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717" y="61545"/>
            <a:ext cx="5475884" cy="309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B4ECA11-5B4E-3438-00A2-16D154119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" y="3332285"/>
            <a:ext cx="5580184" cy="338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6500BD-763E-7D55-9D97-667076EEC64F}"/>
              </a:ext>
            </a:extLst>
          </p:cNvPr>
          <p:cNvSpPr txBox="1"/>
          <p:nvPr/>
        </p:nvSpPr>
        <p:spPr>
          <a:xfrm>
            <a:off x="5811716" y="4964225"/>
            <a:ext cx="3276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No Of Trades : 100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Profit: $103.90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Returns: 1.04%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Sharpe Ratio: 1.00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Drawdown: -1.01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57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Description</a:t>
            </a:r>
            <a:br>
              <a:rPr lang="en-US" sz="31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Model (LSTM + GRU)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03" y="1608126"/>
            <a:ext cx="6409266" cy="388077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LSTM and GRU layers for improved prediction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captures long-term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 processes shortterm dependencies for faster response.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Details: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Layer: First layer, learns longterm dependencies from the input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 Layer: Follows the LSTM to capture shorter-term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Final layer that produces the prediction (e.g., stock price).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Metrics: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RMSE:  0.36166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R-Squared : 0.81862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MSE:   0.1351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905B6-2B27-15FA-DD9F-CC7626992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60" y="3429000"/>
            <a:ext cx="5714365" cy="3375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45510D4-82AD-C353-C990-16BB63B84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60" y="150812"/>
            <a:ext cx="5714365" cy="315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4639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163</TotalTime>
  <Words>1058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Facet</vt:lpstr>
      <vt:lpstr>Project Title: Stock Price Prediction Using Deep Learning  </vt:lpstr>
      <vt:lpstr> Introduction </vt:lpstr>
      <vt:lpstr>Why Deep Learning Over Machine Learning </vt:lpstr>
      <vt:lpstr>Data Description</vt:lpstr>
      <vt:lpstr>Model Description  LSTM </vt:lpstr>
      <vt:lpstr>PowerPoint Presentation</vt:lpstr>
      <vt:lpstr>Model Description   GRU </vt:lpstr>
      <vt:lpstr>PowerPoint Presentation</vt:lpstr>
      <vt:lpstr>Model Description Hybrid Model (LSTM + GRU)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Stock Price Prediction Using Deep Learning</dc:title>
  <dc:creator>acer</dc:creator>
  <cp:lastModifiedBy>LoNgEnUs dsilva</cp:lastModifiedBy>
  <cp:revision>9</cp:revision>
  <dcterms:created xsi:type="dcterms:W3CDTF">2024-11-13T17:26:49Z</dcterms:created>
  <dcterms:modified xsi:type="dcterms:W3CDTF">2024-12-03T13:16:39Z</dcterms:modified>
</cp:coreProperties>
</file>