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Raleway"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08" autoAdjust="0"/>
  </p:normalViewPr>
  <p:slideViewPr>
    <p:cSldViewPr snapToGrid="0">
      <p:cViewPr varScale="1">
        <p:scale>
          <a:sx n="172" d="100"/>
          <a:sy n="172" d="100"/>
        </p:scale>
        <p:origin x="148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1678228b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1678228b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1678228b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1678228b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31678228b7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31678228b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1678228b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31678228b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31678228b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31678228b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1678228b7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1678228b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9f92659b4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9f92659b4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900" dirty="0">
              <a:solidFill>
                <a:srgbClr val="1A1A1A"/>
              </a:solidFill>
              <a:latin typeface="Raleway"/>
              <a:ea typeface="Raleway"/>
              <a:cs typeface="Raleway"/>
              <a:sym typeface="Ralewa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9f92659b4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9f92659b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ltLang="zh-CN" dirty="0">
                <a:solidFill>
                  <a:schemeClr val="dk1"/>
                </a:solidFill>
              </a:rPr>
              <a:t>Next, </a:t>
            </a:r>
            <a:r>
              <a:rPr lang="en-GB" dirty="0">
                <a:solidFill>
                  <a:schemeClr val="dk1"/>
                </a:solidFill>
              </a:rPr>
              <a:t>let’s look at some methods for tuning physical design. </a:t>
            </a:r>
          </a:p>
          <a:p>
            <a:pPr marL="0" lvl="0" indent="0" algn="l" rtl="0">
              <a:spcBef>
                <a:spcPts val="0"/>
              </a:spcBef>
              <a:spcAft>
                <a:spcPts val="0"/>
              </a:spcAft>
              <a:buClr>
                <a:schemeClr val="dk1"/>
              </a:buClr>
              <a:buSzPts val="1100"/>
              <a:buFont typeface="Arial"/>
              <a:buNone/>
            </a:pPr>
            <a:endParaRPr lang="en-GB"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The first two are online strategies.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GB" dirty="0">
                <a:solidFill>
                  <a:schemeClr val="dk1"/>
                </a:solidFill>
              </a:rPr>
              <a:t>DBA bandits is a form of online index selection method. It uses multi-arm bandit, which is a form of Markov decision process. Unlike traditional methods that rely on possibly inaccurate cost models, MABs learn from actual performance observations. They balance between exploring untried actions and exploiting actions that maximize the observed rewards. Compared to other learning techniques for physical design, MABs offer regret bounds, ensuring the suitability of dynamically proposed indices.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HMAB is the first online learned approach to tune multiple PDS in an integrated search space. It is a hierarchical structure for MABs for physical design tuning, which comprises two layers. The first layer is responsible for candidate physical design structure (PDS) selection, and the second one selects the final configuration considering all the candidate structures together. The proposed solution combines the advantages of integrated and iterative search approaches for PDS tuning, and extends the existing contextual and combinatorial bandit to handle large action spaces and make use of parallel processing capabilities. It uses a hybrid approach, learning from actual query execution while minimally utilising optimiser knowledge to reduce exploration space, leading to better recommendations and reduced PDS creation time.</a:t>
            </a:r>
            <a:endParaRPr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9f92659b4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9f92659b4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3168c31b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3168c31b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99bf837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99bf837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3168c31b1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3168c31b1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3168c31b1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3168c31b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3168c31b1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168c31b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99bf8377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599bf8377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9f92659b4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9f92659b4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a126c898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a126c898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99bf8377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99bf837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9b5a0d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59b5a0d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9b5a0de8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9b5a0de8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sz="850" dirty="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9b5a0de8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59b5a0de8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9b5a0de8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59b5a0de8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dirty="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1678228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31678228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1678228b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1678228b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Self-driving Databases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Team 23	Yuan Cao, Jiahao Chen, Zhiquan Lai, Mingyang Liu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QueryBot5000</a:t>
            </a:r>
            <a:endParaRPr/>
          </a:p>
          <a:p>
            <a:pPr marL="0" lvl="0" indent="0" algn="l" rtl="0">
              <a:spcBef>
                <a:spcPts val="0"/>
              </a:spcBef>
              <a:spcAft>
                <a:spcPts val="0"/>
              </a:spcAft>
              <a:buNone/>
            </a:pPr>
            <a:endParaRPr/>
          </a:p>
        </p:txBody>
      </p:sp>
      <p:sp>
        <p:nvSpPr>
          <p:cNvPr id="147" name="Google Shape;147;p22"/>
          <p:cNvSpPr txBox="1">
            <a:spLocks noGrp="1"/>
          </p:cNvSpPr>
          <p:nvPr>
            <p:ph type="body" idx="1"/>
          </p:nvPr>
        </p:nvSpPr>
        <p:spPr>
          <a:xfrm>
            <a:off x="5036175" y="1318650"/>
            <a:ext cx="5097900" cy="20823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three main components: </a:t>
            </a:r>
            <a:endParaRPr sz="1400"/>
          </a:p>
          <a:p>
            <a:pPr marL="914400" lvl="1" indent="-298450" algn="l" rtl="0">
              <a:lnSpc>
                <a:spcPct val="150000"/>
              </a:lnSpc>
              <a:spcBef>
                <a:spcPts val="0"/>
              </a:spcBef>
              <a:spcAft>
                <a:spcPts val="0"/>
              </a:spcAft>
              <a:buSzPts val="1100"/>
              <a:buChar char="○"/>
            </a:pPr>
            <a:r>
              <a:rPr lang="en-GB"/>
              <a:t>Pre-Processor</a:t>
            </a:r>
            <a:endParaRPr/>
          </a:p>
          <a:p>
            <a:pPr marL="914400" lvl="1" indent="-298450" algn="l" rtl="0">
              <a:lnSpc>
                <a:spcPct val="150000"/>
              </a:lnSpc>
              <a:spcBef>
                <a:spcPts val="0"/>
              </a:spcBef>
              <a:spcAft>
                <a:spcPts val="0"/>
              </a:spcAft>
              <a:buSzPts val="1100"/>
              <a:buChar char="○"/>
            </a:pPr>
            <a:r>
              <a:rPr lang="en-GB"/>
              <a:t>Clusterer</a:t>
            </a:r>
            <a:endParaRPr/>
          </a:p>
          <a:p>
            <a:pPr marL="914400" lvl="1" indent="-298450" algn="l" rtl="0">
              <a:lnSpc>
                <a:spcPct val="150000"/>
              </a:lnSpc>
              <a:spcBef>
                <a:spcPts val="0"/>
              </a:spcBef>
              <a:spcAft>
                <a:spcPts val="0"/>
              </a:spcAft>
              <a:buSzPts val="1100"/>
              <a:buChar char="○"/>
            </a:pPr>
            <a:r>
              <a:rPr lang="en-GB"/>
              <a:t>Forecaster</a:t>
            </a:r>
            <a:endParaRPr/>
          </a:p>
        </p:txBody>
      </p:sp>
      <p:pic>
        <p:nvPicPr>
          <p:cNvPr id="148" name="Google Shape;148;p22"/>
          <p:cNvPicPr preferRelativeResize="0"/>
          <p:nvPr/>
        </p:nvPicPr>
        <p:blipFill>
          <a:blip r:embed="rId3">
            <a:alphaModFix/>
          </a:blip>
          <a:stretch>
            <a:fillRect/>
          </a:stretch>
        </p:blipFill>
        <p:spPr>
          <a:xfrm>
            <a:off x="0" y="2523094"/>
            <a:ext cx="9144000" cy="20050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Pre-Processor</a:t>
            </a:r>
            <a:endParaRPr/>
          </a:p>
          <a:p>
            <a:pPr marL="0" lvl="0" indent="0" algn="l" rtl="0">
              <a:spcBef>
                <a:spcPts val="0"/>
              </a:spcBef>
              <a:spcAft>
                <a:spcPts val="0"/>
              </a:spcAft>
              <a:buNone/>
            </a:pPr>
            <a:endParaRPr/>
          </a:p>
        </p:txBody>
      </p:sp>
      <p:pic>
        <p:nvPicPr>
          <p:cNvPr id="154" name="Google Shape;154;p23"/>
          <p:cNvPicPr preferRelativeResize="0"/>
          <p:nvPr/>
        </p:nvPicPr>
        <p:blipFill rotWithShape="1">
          <a:blip r:embed="rId3">
            <a:alphaModFix/>
          </a:blip>
          <a:srcRect r="45598"/>
          <a:stretch/>
        </p:blipFill>
        <p:spPr>
          <a:xfrm>
            <a:off x="4221850" y="3066775"/>
            <a:ext cx="4974475" cy="2005000"/>
          </a:xfrm>
          <a:prstGeom prst="rect">
            <a:avLst/>
          </a:prstGeom>
          <a:noFill/>
          <a:ln>
            <a:noFill/>
          </a:ln>
        </p:spPr>
      </p:pic>
      <p:sp>
        <p:nvSpPr>
          <p:cNvPr id="155" name="Google Shape;155;p23"/>
          <p:cNvSpPr txBox="1">
            <a:spLocks noGrp="1"/>
          </p:cNvSpPr>
          <p:nvPr>
            <p:ph type="body" idx="1"/>
          </p:nvPr>
        </p:nvSpPr>
        <p:spPr>
          <a:xfrm>
            <a:off x="472225" y="2055175"/>
            <a:ext cx="5097900" cy="2562300"/>
          </a:xfrm>
          <a:prstGeom prst="rect">
            <a:avLst/>
          </a:prstGeom>
        </p:spPr>
        <p:txBody>
          <a:bodyPr spcFirstLastPara="1" wrap="square" lIns="91425" tIns="91425" rIns="91425" bIns="91425" anchor="t" anchorCtr="0">
            <a:normAutofit fontScale="40000" lnSpcReduction="20000"/>
          </a:bodyPr>
          <a:lstStyle/>
          <a:p>
            <a:pPr marL="457200" lvl="0" indent="-320040" algn="l" rtl="0">
              <a:lnSpc>
                <a:spcPct val="150000"/>
              </a:lnSpc>
              <a:spcBef>
                <a:spcPts val="0"/>
              </a:spcBef>
              <a:spcAft>
                <a:spcPts val="0"/>
              </a:spcAft>
              <a:buSzPct val="100000"/>
              <a:buChar char="●"/>
            </a:pPr>
            <a:r>
              <a:rPr lang="en-GB" sz="3600"/>
              <a:t>Replace all constant entries with identifiers</a:t>
            </a:r>
            <a:endParaRPr sz="3600"/>
          </a:p>
          <a:p>
            <a:pPr marL="457200" lvl="0" indent="-320040" algn="l" rtl="0">
              <a:lnSpc>
                <a:spcPct val="150000"/>
              </a:lnSpc>
              <a:spcBef>
                <a:spcPts val="0"/>
              </a:spcBef>
              <a:spcAft>
                <a:spcPts val="0"/>
              </a:spcAft>
              <a:buSzPct val="100000"/>
              <a:buChar char="●"/>
            </a:pPr>
            <a:r>
              <a:rPr lang="en-GB" sz="3600"/>
              <a:t>Normalisation of queries formats</a:t>
            </a:r>
            <a:endParaRPr sz="3600"/>
          </a:p>
          <a:p>
            <a:pPr marL="457200" lvl="0" indent="-320040" algn="l" rtl="0">
              <a:lnSpc>
                <a:spcPct val="150000"/>
              </a:lnSpc>
              <a:spcBef>
                <a:spcPts val="0"/>
              </a:spcBef>
              <a:spcAft>
                <a:spcPts val="0"/>
              </a:spcAft>
              <a:buSzPct val="100000"/>
              <a:buChar char="●"/>
            </a:pPr>
            <a:r>
              <a:rPr lang="en-GB" sz="3600"/>
              <a:t>Advantage</a:t>
            </a:r>
            <a:endParaRPr sz="3600"/>
          </a:p>
          <a:p>
            <a:pPr marL="914400" lvl="1" indent="-320040" algn="l" rtl="0">
              <a:lnSpc>
                <a:spcPct val="150000"/>
              </a:lnSpc>
              <a:spcBef>
                <a:spcPts val="0"/>
              </a:spcBef>
              <a:spcAft>
                <a:spcPts val="0"/>
              </a:spcAft>
              <a:buSzPct val="100000"/>
              <a:buChar char="○"/>
            </a:pPr>
            <a:r>
              <a:rPr lang="en-GB" sz="3600"/>
              <a:t>simple to implement and is mainly string processing</a:t>
            </a:r>
            <a:endParaRPr sz="3600"/>
          </a:p>
          <a:p>
            <a:pPr marL="457200" lvl="0" indent="-320040" algn="l" rtl="0">
              <a:lnSpc>
                <a:spcPct val="150000"/>
              </a:lnSpc>
              <a:spcBef>
                <a:spcPts val="0"/>
              </a:spcBef>
              <a:spcAft>
                <a:spcPts val="0"/>
              </a:spcAft>
              <a:buSzPct val="100000"/>
              <a:buChar char="●"/>
            </a:pPr>
            <a:r>
              <a:rPr lang="en-GB" sz="3600"/>
              <a:t>Disadvantage</a:t>
            </a:r>
            <a:endParaRPr sz="3600"/>
          </a:p>
          <a:p>
            <a:pPr marL="914400" lvl="1" indent="-320040" algn="l" rtl="0">
              <a:lnSpc>
                <a:spcPct val="150000"/>
              </a:lnSpc>
              <a:spcBef>
                <a:spcPts val="0"/>
              </a:spcBef>
              <a:spcAft>
                <a:spcPts val="0"/>
              </a:spcAft>
              <a:buSzPct val="100000"/>
              <a:buChar char="○"/>
            </a:pPr>
            <a:r>
              <a:rPr lang="en-GB" sz="3600"/>
              <a:t>matches will miss</a:t>
            </a:r>
            <a:endParaRPr sz="3600"/>
          </a:p>
          <a:p>
            <a:pPr marL="457200" lvl="0" indent="0" algn="l" rtl="0">
              <a:lnSpc>
                <a:spcPct val="150000"/>
              </a:lnSpc>
              <a:spcBef>
                <a:spcPts val="1200"/>
              </a:spcBef>
              <a:spcAft>
                <a:spcPts val="1200"/>
              </a:spcAft>
              <a:buNone/>
            </a:pPr>
            <a:endParaRPr sz="1400"/>
          </a:p>
        </p:txBody>
      </p:sp>
      <p:sp>
        <p:nvSpPr>
          <p:cNvPr id="156" name="Google Shape;156;p23"/>
          <p:cNvSpPr txBox="1"/>
          <p:nvPr/>
        </p:nvSpPr>
        <p:spPr>
          <a:xfrm>
            <a:off x="3216625" y="1491575"/>
            <a:ext cx="595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Clusterer</a:t>
            </a:r>
            <a:endParaRPr/>
          </a:p>
          <a:p>
            <a:pPr marL="0" lvl="0" indent="0" algn="l" rtl="0">
              <a:spcBef>
                <a:spcPts val="0"/>
              </a:spcBef>
              <a:spcAft>
                <a:spcPts val="0"/>
              </a:spcAft>
              <a:buNone/>
            </a:pPr>
            <a:endParaRPr/>
          </a:p>
        </p:txBody>
      </p:sp>
      <p:sp>
        <p:nvSpPr>
          <p:cNvPr id="162" name="Google Shape;162;p24"/>
          <p:cNvSpPr txBox="1">
            <a:spLocks noGrp="1"/>
          </p:cNvSpPr>
          <p:nvPr>
            <p:ph type="body" idx="1"/>
          </p:nvPr>
        </p:nvSpPr>
        <p:spPr>
          <a:xfrm>
            <a:off x="472225" y="2055175"/>
            <a:ext cx="5444100" cy="20823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Further reduce the total number of templates</a:t>
            </a:r>
            <a:endParaRPr sz="1400"/>
          </a:p>
          <a:p>
            <a:pPr marL="914400" lvl="1" indent="-317500" algn="l" rtl="0">
              <a:lnSpc>
                <a:spcPct val="150000"/>
              </a:lnSpc>
              <a:spcBef>
                <a:spcPts val="0"/>
              </a:spcBef>
              <a:spcAft>
                <a:spcPts val="0"/>
              </a:spcAft>
              <a:buSzPts val="1400"/>
              <a:buChar char="○"/>
            </a:pPr>
            <a:r>
              <a:rPr lang="en-GB" sz="1400"/>
              <a:t>Clustering Features</a:t>
            </a:r>
            <a:endParaRPr sz="1400"/>
          </a:p>
          <a:p>
            <a:pPr marL="914400" lvl="1" indent="-317500" algn="l" rtl="0">
              <a:lnSpc>
                <a:spcPct val="150000"/>
              </a:lnSpc>
              <a:spcBef>
                <a:spcPts val="0"/>
              </a:spcBef>
              <a:spcAft>
                <a:spcPts val="0"/>
              </a:spcAft>
              <a:buSzPts val="1400"/>
              <a:buChar char="○"/>
            </a:pPr>
            <a:r>
              <a:rPr lang="en-GB" sz="1400"/>
              <a:t>On-line Clustering</a:t>
            </a:r>
            <a:endParaRPr sz="1400"/>
          </a:p>
          <a:p>
            <a:pPr marL="914400" lvl="1" indent="-317500" algn="l" rtl="0">
              <a:lnSpc>
                <a:spcPct val="150000"/>
              </a:lnSpc>
              <a:spcBef>
                <a:spcPts val="0"/>
              </a:spcBef>
              <a:spcAft>
                <a:spcPts val="0"/>
              </a:spcAft>
              <a:buSzPts val="1400"/>
              <a:buChar char="○"/>
            </a:pPr>
            <a:r>
              <a:rPr lang="en-GB" sz="1400"/>
              <a:t>Cluster Pruning</a:t>
            </a:r>
            <a:endParaRPr sz="1400"/>
          </a:p>
        </p:txBody>
      </p:sp>
      <p:pic>
        <p:nvPicPr>
          <p:cNvPr id="163" name="Google Shape;163;p24"/>
          <p:cNvPicPr preferRelativeResize="0"/>
          <p:nvPr/>
        </p:nvPicPr>
        <p:blipFill rotWithShape="1">
          <a:blip r:embed="rId3">
            <a:alphaModFix/>
          </a:blip>
          <a:srcRect l="53517" r="22582"/>
          <a:stretch/>
        </p:blipFill>
        <p:spPr>
          <a:xfrm>
            <a:off x="6145625" y="2487225"/>
            <a:ext cx="2185402" cy="20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Clustering Features </a:t>
            </a:r>
            <a:endParaRPr/>
          </a:p>
          <a:p>
            <a:pPr marL="0" lvl="0" indent="0" algn="l" rtl="0">
              <a:spcBef>
                <a:spcPts val="0"/>
              </a:spcBef>
              <a:spcAft>
                <a:spcPts val="0"/>
              </a:spcAft>
              <a:buNone/>
            </a:pPr>
            <a:endParaRPr/>
          </a:p>
        </p:txBody>
      </p:sp>
      <p:sp>
        <p:nvSpPr>
          <p:cNvPr id="169" name="Google Shape;169;p25"/>
          <p:cNvSpPr txBox="1">
            <a:spLocks noGrp="1"/>
          </p:cNvSpPr>
          <p:nvPr>
            <p:ph type="body" idx="1"/>
          </p:nvPr>
        </p:nvSpPr>
        <p:spPr>
          <a:xfrm>
            <a:off x="472225" y="2055175"/>
            <a:ext cx="5444100" cy="20823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Physical</a:t>
            </a:r>
            <a:endParaRPr sz="1400"/>
          </a:p>
          <a:p>
            <a:pPr marL="457200" lvl="0" indent="-317500" algn="l" rtl="0">
              <a:lnSpc>
                <a:spcPct val="150000"/>
              </a:lnSpc>
              <a:spcBef>
                <a:spcPts val="0"/>
              </a:spcBef>
              <a:spcAft>
                <a:spcPts val="0"/>
              </a:spcAft>
              <a:buSzPts val="1400"/>
              <a:buChar char="●"/>
            </a:pPr>
            <a:r>
              <a:rPr lang="en-GB" sz="1400"/>
              <a:t>Logical</a:t>
            </a:r>
            <a:endParaRPr sz="1400"/>
          </a:p>
          <a:p>
            <a:pPr marL="457200" lvl="0" indent="-317500" algn="l" rtl="0">
              <a:lnSpc>
                <a:spcPct val="150000"/>
              </a:lnSpc>
              <a:spcBef>
                <a:spcPts val="0"/>
              </a:spcBef>
              <a:spcAft>
                <a:spcPts val="0"/>
              </a:spcAft>
              <a:buClr>
                <a:schemeClr val="dk2"/>
              </a:buClr>
              <a:buSzPts val="1400"/>
              <a:buChar char="●"/>
            </a:pPr>
            <a:r>
              <a:rPr lang="en-GB" sz="1400" b="1">
                <a:solidFill>
                  <a:schemeClr val="dk2"/>
                </a:solidFill>
              </a:rPr>
              <a:t>Arrival rate history</a:t>
            </a:r>
            <a:endParaRPr sz="1400" b="1">
              <a:solidFill>
                <a:schemeClr val="dk2"/>
              </a:solidFill>
            </a:endParaRPr>
          </a:p>
        </p:txBody>
      </p:sp>
      <p:pic>
        <p:nvPicPr>
          <p:cNvPr id="170" name="Google Shape;170;p25"/>
          <p:cNvPicPr preferRelativeResize="0"/>
          <p:nvPr/>
        </p:nvPicPr>
        <p:blipFill>
          <a:blip r:embed="rId3">
            <a:alphaModFix/>
          </a:blip>
          <a:stretch>
            <a:fillRect/>
          </a:stretch>
        </p:blipFill>
        <p:spPr>
          <a:xfrm>
            <a:off x="4045560" y="2112950"/>
            <a:ext cx="4762940" cy="183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On-line Clustering (Algorithm)</a:t>
            </a:r>
            <a:endParaRPr/>
          </a:p>
          <a:p>
            <a:pPr marL="0" lvl="0" indent="0" algn="l" rtl="0">
              <a:spcBef>
                <a:spcPts val="0"/>
              </a:spcBef>
              <a:spcAft>
                <a:spcPts val="0"/>
              </a:spcAft>
              <a:buNone/>
            </a:pPr>
            <a:endParaRPr/>
          </a:p>
        </p:txBody>
      </p:sp>
      <p:sp>
        <p:nvSpPr>
          <p:cNvPr id="176" name="Google Shape;176;p26"/>
          <p:cNvSpPr txBox="1">
            <a:spLocks noGrp="1"/>
          </p:cNvSpPr>
          <p:nvPr>
            <p:ph type="body" idx="1"/>
          </p:nvPr>
        </p:nvSpPr>
        <p:spPr>
          <a:xfrm>
            <a:off x="337600" y="1591300"/>
            <a:ext cx="6458100" cy="2082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400"/>
          </a:p>
          <a:p>
            <a:pPr marL="457200" lvl="0" indent="-317500" algn="l" rtl="0">
              <a:lnSpc>
                <a:spcPct val="150000"/>
              </a:lnSpc>
              <a:spcBef>
                <a:spcPts val="1200"/>
              </a:spcBef>
              <a:spcAft>
                <a:spcPts val="0"/>
              </a:spcAft>
              <a:buClr>
                <a:schemeClr val="dk2"/>
              </a:buClr>
              <a:buSzPts val="1400"/>
              <a:buChar char="●"/>
            </a:pPr>
            <a:r>
              <a:rPr lang="en-GB" sz="1400" b="1">
                <a:solidFill>
                  <a:schemeClr val="dk2"/>
                </a:solidFill>
              </a:rPr>
              <a:t>Calculates new template similarity score with the existing cluster</a:t>
            </a:r>
            <a:endParaRPr sz="1400" b="1">
              <a:solidFill>
                <a:schemeClr val="dk2"/>
              </a:solidFill>
            </a:endParaRPr>
          </a:p>
          <a:p>
            <a:pPr marL="457200" lvl="0" indent="-317500" algn="l" rtl="0">
              <a:lnSpc>
                <a:spcPct val="150000"/>
              </a:lnSpc>
              <a:spcBef>
                <a:spcPts val="0"/>
              </a:spcBef>
              <a:spcAft>
                <a:spcPts val="0"/>
              </a:spcAft>
              <a:buClr>
                <a:schemeClr val="dk2"/>
              </a:buClr>
              <a:buSzPts val="1400"/>
              <a:buChar char="●"/>
            </a:pPr>
            <a:r>
              <a:rPr lang="en-GB" sz="1400" b="1">
                <a:solidFill>
                  <a:schemeClr val="dk2"/>
                </a:solidFill>
              </a:rPr>
              <a:t>Re-compare templates that are already part of the cluster with centre.</a:t>
            </a:r>
            <a:endParaRPr sz="1400" b="1">
              <a:solidFill>
                <a:schemeClr val="dk2"/>
              </a:solidFill>
            </a:endParaRPr>
          </a:p>
          <a:p>
            <a:pPr marL="457200" lvl="0" indent="-317500" algn="l" rtl="0">
              <a:lnSpc>
                <a:spcPct val="150000"/>
              </a:lnSpc>
              <a:spcBef>
                <a:spcPts val="0"/>
              </a:spcBef>
              <a:spcAft>
                <a:spcPts val="0"/>
              </a:spcAft>
              <a:buClr>
                <a:schemeClr val="dk2"/>
              </a:buClr>
              <a:buSzPts val="1400"/>
              <a:buChar char="●"/>
            </a:pPr>
            <a:r>
              <a:rPr lang="en-GB" sz="1400" b="1">
                <a:solidFill>
                  <a:schemeClr val="dk2"/>
                </a:solidFill>
              </a:rPr>
              <a:t>Merge</a:t>
            </a:r>
            <a:endParaRPr sz="1400" b="1">
              <a:solidFill>
                <a:schemeClr val="dk2"/>
              </a:solidFill>
            </a:endParaRPr>
          </a:p>
        </p:txBody>
      </p:sp>
      <p:pic>
        <p:nvPicPr>
          <p:cNvPr id="177" name="Google Shape;177;p26"/>
          <p:cNvPicPr preferRelativeResize="0"/>
          <p:nvPr/>
        </p:nvPicPr>
        <p:blipFill>
          <a:blip r:embed="rId3">
            <a:alphaModFix/>
          </a:blip>
          <a:stretch>
            <a:fillRect/>
          </a:stretch>
        </p:blipFill>
        <p:spPr>
          <a:xfrm>
            <a:off x="2394675" y="2751827"/>
            <a:ext cx="6632602" cy="2145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DBMind</a:t>
            </a:r>
            <a:endParaRPr/>
          </a:p>
          <a:p>
            <a:pPr marL="0" lvl="0" indent="0" algn="l" rtl="0">
              <a:spcBef>
                <a:spcPts val="0"/>
              </a:spcBef>
              <a:spcAft>
                <a:spcPts val="0"/>
              </a:spcAft>
              <a:buNone/>
            </a:pPr>
            <a:endParaRPr/>
          </a:p>
        </p:txBody>
      </p:sp>
      <p:sp>
        <p:nvSpPr>
          <p:cNvPr id="183" name="Google Shape;183;p27"/>
          <p:cNvSpPr txBox="1">
            <a:spLocks noGrp="1"/>
          </p:cNvSpPr>
          <p:nvPr>
            <p:ph type="body" idx="1"/>
          </p:nvPr>
        </p:nvSpPr>
        <p:spPr>
          <a:xfrm>
            <a:off x="4046100" y="1530600"/>
            <a:ext cx="5097900" cy="20823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Automatic index selection </a:t>
            </a:r>
            <a:endParaRPr sz="1400"/>
          </a:p>
          <a:p>
            <a:pPr marL="914400" lvl="0" indent="0" algn="l" rtl="0">
              <a:lnSpc>
                <a:spcPct val="150000"/>
              </a:lnSpc>
              <a:spcBef>
                <a:spcPts val="1200"/>
              </a:spcBef>
              <a:spcAft>
                <a:spcPts val="1200"/>
              </a:spcAft>
              <a:buNone/>
            </a:pPr>
            <a:endParaRPr/>
          </a:p>
        </p:txBody>
      </p:sp>
      <p:pic>
        <p:nvPicPr>
          <p:cNvPr id="184" name="Google Shape;184;p27"/>
          <p:cNvPicPr preferRelativeResize="0"/>
          <p:nvPr/>
        </p:nvPicPr>
        <p:blipFill>
          <a:blip r:embed="rId3">
            <a:alphaModFix/>
          </a:blip>
          <a:stretch>
            <a:fillRect/>
          </a:stretch>
        </p:blipFill>
        <p:spPr>
          <a:xfrm>
            <a:off x="827907" y="2306150"/>
            <a:ext cx="7225344" cy="237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Behaviour Modelling</a:t>
            </a:r>
            <a:endParaRPr/>
          </a:p>
        </p:txBody>
      </p:sp>
      <p:sp>
        <p:nvSpPr>
          <p:cNvPr id="190" name="Google Shape;190;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ModelBot2 (MB2) [6]</a:t>
            </a:r>
            <a:endParaRPr/>
          </a:p>
          <a:p>
            <a:pPr marL="457200" lvl="0" indent="-311150" algn="l" rtl="0">
              <a:spcBef>
                <a:spcPts val="1200"/>
              </a:spcBef>
              <a:spcAft>
                <a:spcPts val="0"/>
              </a:spcAft>
              <a:buSzPts val="1300"/>
              <a:buChar char="●"/>
            </a:pPr>
            <a:r>
              <a:rPr lang="en-GB"/>
              <a:t>Generates models offline</a:t>
            </a:r>
            <a:endParaRPr/>
          </a:p>
          <a:p>
            <a:pPr marL="457200" lvl="0" indent="-311150" algn="l" rtl="0">
              <a:spcBef>
                <a:spcPts val="0"/>
              </a:spcBef>
              <a:spcAft>
                <a:spcPts val="0"/>
              </a:spcAft>
              <a:buSzPts val="1300"/>
              <a:buChar char="●"/>
            </a:pPr>
            <a:r>
              <a:rPr lang="en-GB"/>
              <a:t>Debuggable, explainable, and adaptable</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GB"/>
              <a:t>OU-Units</a:t>
            </a:r>
            <a:endParaRPr/>
          </a:p>
          <a:p>
            <a:pPr marL="914400" lvl="1" indent="-298450" algn="l" rtl="0">
              <a:spcBef>
                <a:spcPts val="0"/>
              </a:spcBef>
              <a:spcAft>
                <a:spcPts val="0"/>
              </a:spcAft>
              <a:buSzPts val="1100"/>
              <a:buChar char="○"/>
            </a:pPr>
            <a:r>
              <a:rPr lang="en-GB"/>
              <a:t>Reduce input dimensions</a:t>
            </a:r>
            <a:endParaRPr/>
          </a:p>
          <a:p>
            <a:pPr marL="457200" lvl="0" indent="-311150" algn="l" rtl="0">
              <a:spcBef>
                <a:spcPts val="0"/>
              </a:spcBef>
              <a:spcAft>
                <a:spcPts val="0"/>
              </a:spcAft>
              <a:buSzPts val="1300"/>
              <a:buChar char="●"/>
            </a:pPr>
            <a:r>
              <a:rPr lang="en-GB"/>
              <a:t>Interference model</a:t>
            </a:r>
            <a:endParaRPr/>
          </a:p>
        </p:txBody>
      </p:sp>
      <p:pic>
        <p:nvPicPr>
          <p:cNvPr id="191" name="Google Shape;191;p28"/>
          <p:cNvPicPr preferRelativeResize="0"/>
          <p:nvPr/>
        </p:nvPicPr>
        <p:blipFill>
          <a:blip r:embed="rId3">
            <a:alphaModFix/>
          </a:blip>
          <a:stretch>
            <a:fillRect/>
          </a:stretch>
        </p:blipFill>
        <p:spPr>
          <a:xfrm>
            <a:off x="4759975" y="1848800"/>
            <a:ext cx="4081825" cy="272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Physical Design Tuning</a:t>
            </a:r>
            <a:endParaRPr/>
          </a:p>
        </p:txBody>
      </p:sp>
      <p:sp>
        <p:nvSpPr>
          <p:cNvPr id="197" name="Google Shape;197;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DBA Bandits [7]</a:t>
            </a:r>
            <a:endParaRPr/>
          </a:p>
          <a:p>
            <a:pPr marL="914400" lvl="1" indent="-298450" algn="l" rtl="0">
              <a:spcBef>
                <a:spcPts val="0"/>
              </a:spcBef>
              <a:spcAft>
                <a:spcPts val="0"/>
              </a:spcAft>
              <a:buSzPts val="1100"/>
              <a:buChar char="○"/>
            </a:pPr>
            <a:r>
              <a:rPr lang="en-GB"/>
              <a:t>Multi-armed bandit (MAB)</a:t>
            </a:r>
            <a:endParaRPr/>
          </a:p>
          <a:p>
            <a:pPr marL="914400" lvl="1" indent="-298450" algn="l" rtl="0">
              <a:spcBef>
                <a:spcPts val="0"/>
              </a:spcBef>
              <a:spcAft>
                <a:spcPts val="0"/>
              </a:spcAft>
              <a:buSzPts val="1100"/>
              <a:buChar char="○"/>
            </a:pPr>
            <a:r>
              <a:rPr lang="en-GB"/>
              <a:t>Regret bounds</a:t>
            </a:r>
            <a:endParaRPr/>
          </a:p>
          <a:p>
            <a:pPr marL="0" lvl="0" indent="0" algn="l" rtl="0">
              <a:spcBef>
                <a:spcPts val="1200"/>
              </a:spcBef>
              <a:spcAft>
                <a:spcPts val="0"/>
              </a:spcAft>
              <a:buNone/>
            </a:pPr>
            <a:endParaRPr/>
          </a:p>
          <a:p>
            <a:pPr marL="457200" lvl="0" indent="-311785" algn="l" rtl="0">
              <a:lnSpc>
                <a:spcPct val="105000"/>
              </a:lnSpc>
              <a:spcBef>
                <a:spcPts val="1200"/>
              </a:spcBef>
              <a:spcAft>
                <a:spcPts val="0"/>
              </a:spcAft>
              <a:buSzPts val="1310"/>
              <a:buChar char="●"/>
            </a:pPr>
            <a:r>
              <a:rPr lang="en-GB" sz="1310"/>
              <a:t>Hierarchical </a:t>
            </a:r>
            <a:r>
              <a:rPr lang="en-GB" sz="1170"/>
              <a:t>Multi-armed Bandit (HMAB) [8]</a:t>
            </a:r>
            <a:endParaRPr sz="1170"/>
          </a:p>
          <a:p>
            <a:pPr marL="914400" lvl="1" indent="-302894" algn="l" rtl="0">
              <a:lnSpc>
                <a:spcPct val="105000"/>
              </a:lnSpc>
              <a:spcBef>
                <a:spcPts val="0"/>
              </a:spcBef>
              <a:spcAft>
                <a:spcPts val="0"/>
              </a:spcAft>
              <a:buSzPts val="1170"/>
              <a:buChar char="○"/>
            </a:pPr>
            <a:r>
              <a:rPr lang="en-GB" sz="1170"/>
              <a:t>Layer 1: candidate physical design structure (PDS) selection</a:t>
            </a:r>
            <a:endParaRPr sz="1170"/>
          </a:p>
          <a:p>
            <a:pPr marL="914400" lvl="1" indent="-302894" algn="l" rtl="0">
              <a:lnSpc>
                <a:spcPct val="105000"/>
              </a:lnSpc>
              <a:spcBef>
                <a:spcPts val="0"/>
              </a:spcBef>
              <a:spcAft>
                <a:spcPts val="0"/>
              </a:spcAft>
              <a:buSzPts val="1170"/>
              <a:buChar char="○"/>
            </a:pPr>
            <a:r>
              <a:rPr lang="en-GB" sz="1170"/>
              <a:t>Layer 2: selects the final configuration</a:t>
            </a:r>
            <a:endParaRPr sz="117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Physical Design Tuning</a:t>
            </a:r>
            <a:endParaRPr/>
          </a:p>
        </p:txBody>
      </p:sp>
      <p:sp>
        <p:nvSpPr>
          <p:cNvPr id="203" name="Google Shape;203;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785" algn="l" rtl="0">
              <a:lnSpc>
                <a:spcPct val="105000"/>
              </a:lnSpc>
              <a:spcBef>
                <a:spcPts val="0"/>
              </a:spcBef>
              <a:spcAft>
                <a:spcPts val="0"/>
              </a:spcAft>
              <a:buSzPts val="1310"/>
              <a:buChar char="●"/>
            </a:pPr>
            <a:r>
              <a:rPr lang="en-GB" sz="1310"/>
              <a:t>Storage structure selection [9]</a:t>
            </a:r>
            <a:endParaRPr sz="1310"/>
          </a:p>
          <a:p>
            <a:pPr marL="914400" lvl="1" indent="-302894" algn="l" rtl="0">
              <a:lnSpc>
                <a:spcPct val="105000"/>
              </a:lnSpc>
              <a:spcBef>
                <a:spcPts val="0"/>
              </a:spcBef>
              <a:spcAft>
                <a:spcPts val="0"/>
              </a:spcAft>
              <a:buSzPts val="1170"/>
              <a:buChar char="○"/>
            </a:pPr>
            <a:r>
              <a:rPr lang="en-GB" sz="1170"/>
              <a:t>Pruning</a:t>
            </a:r>
            <a:endParaRPr sz="1170"/>
          </a:p>
          <a:p>
            <a:pPr marL="914400" lvl="1" indent="-302894" algn="l" rtl="0">
              <a:lnSpc>
                <a:spcPct val="105000"/>
              </a:lnSpc>
              <a:spcBef>
                <a:spcPts val="0"/>
              </a:spcBef>
              <a:spcAft>
                <a:spcPts val="0"/>
              </a:spcAft>
              <a:buSzPts val="1170"/>
              <a:buChar char="○"/>
            </a:pPr>
            <a:r>
              <a:rPr lang="en-GB" sz="1170"/>
              <a:t>Generating candidates</a:t>
            </a:r>
            <a:endParaRPr sz="1170"/>
          </a:p>
          <a:p>
            <a:pPr marL="914400" lvl="1" indent="-302894" algn="l" rtl="0">
              <a:lnSpc>
                <a:spcPct val="105000"/>
              </a:lnSpc>
              <a:spcBef>
                <a:spcPts val="0"/>
              </a:spcBef>
              <a:spcAft>
                <a:spcPts val="0"/>
              </a:spcAft>
              <a:buSzPts val="1170"/>
              <a:buChar char="○"/>
            </a:pPr>
            <a:r>
              <a:rPr lang="en-GB" sz="1170"/>
              <a:t>Evaluation</a:t>
            </a:r>
            <a:endParaRPr sz="1170"/>
          </a:p>
          <a:p>
            <a:pPr marL="0" lvl="0" indent="0" algn="l" rtl="0">
              <a:lnSpc>
                <a:spcPct val="105000"/>
              </a:lnSpc>
              <a:spcBef>
                <a:spcPts val="1200"/>
              </a:spcBef>
              <a:spcAft>
                <a:spcPts val="0"/>
              </a:spcAft>
              <a:buClr>
                <a:srgbClr val="000000"/>
              </a:buClr>
              <a:buSzPts val="770"/>
              <a:buFont typeface="Arial"/>
              <a:buNone/>
            </a:pPr>
            <a:endParaRPr sz="200"/>
          </a:p>
          <a:p>
            <a:pPr marL="457200" lvl="0" indent="-311785" algn="l" rtl="0">
              <a:lnSpc>
                <a:spcPct val="105000"/>
              </a:lnSpc>
              <a:spcBef>
                <a:spcPts val="1200"/>
              </a:spcBef>
              <a:spcAft>
                <a:spcPts val="0"/>
              </a:spcAft>
              <a:buSzPts val="1310"/>
              <a:buChar char="●"/>
            </a:pPr>
            <a:r>
              <a:rPr lang="en-GB" sz="1310"/>
              <a:t>Explain-Tun [10]</a:t>
            </a:r>
            <a:endParaRPr sz="1310"/>
          </a:p>
          <a:p>
            <a:pPr marL="914400" lvl="1" indent="-302894" algn="l" rtl="0">
              <a:lnSpc>
                <a:spcPct val="105000"/>
              </a:lnSpc>
              <a:spcBef>
                <a:spcPts val="0"/>
              </a:spcBef>
              <a:spcAft>
                <a:spcPts val="0"/>
              </a:spcAft>
              <a:buSzPts val="1170"/>
              <a:buChar char="○"/>
            </a:pPr>
            <a:r>
              <a:rPr lang="en-GB" sz="1170"/>
              <a:t>Decision-Tree &amp; Random-Forest</a:t>
            </a:r>
            <a:endParaRPr sz="1170"/>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Optimisation method</a:t>
            </a:r>
            <a:endParaRPr/>
          </a:p>
        </p:txBody>
      </p:sp>
      <p:sp>
        <p:nvSpPr>
          <p:cNvPr id="209" name="Google Shape;209;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Replicated training [11]</a:t>
            </a:r>
            <a:endParaRPr/>
          </a:p>
          <a:p>
            <a:pPr marL="457200" lvl="0" indent="-311150" algn="l" rtl="0">
              <a:spcBef>
                <a:spcPts val="0"/>
              </a:spcBef>
              <a:spcAft>
                <a:spcPts val="0"/>
              </a:spcAft>
              <a:buSzPts val="1300"/>
              <a:buChar char="●"/>
            </a:pPr>
            <a:r>
              <a:rPr lang="en-GB"/>
              <a:t>Column compression [12]</a:t>
            </a:r>
            <a:endParaRPr/>
          </a:p>
          <a:p>
            <a:pPr marL="457200" lvl="0" indent="-311150" algn="l" rtl="0">
              <a:spcBef>
                <a:spcPts val="0"/>
              </a:spcBef>
              <a:spcAft>
                <a:spcPts val="0"/>
              </a:spcAft>
              <a:buSzPts val="1300"/>
              <a:buChar char="●"/>
            </a:pPr>
            <a:r>
              <a:rPr lang="en-GB"/>
              <a:t>Tscout [13]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Outline</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GB" sz="1500"/>
              <a:t>Background</a:t>
            </a:r>
            <a:endParaRPr sz="1500"/>
          </a:p>
          <a:p>
            <a:pPr marL="457200" lvl="0" indent="-323850" algn="l" rtl="0">
              <a:spcBef>
                <a:spcPts val="0"/>
              </a:spcBef>
              <a:spcAft>
                <a:spcPts val="0"/>
              </a:spcAft>
              <a:buSzPts val="1500"/>
              <a:buChar char="●"/>
            </a:pPr>
            <a:r>
              <a:rPr lang="en-GB" sz="1500"/>
              <a:t>Architecture</a:t>
            </a:r>
            <a:endParaRPr sz="1500"/>
          </a:p>
          <a:p>
            <a:pPr marL="457200" lvl="0" indent="-323850" algn="l" rtl="0">
              <a:spcBef>
                <a:spcPts val="0"/>
              </a:spcBef>
              <a:spcAft>
                <a:spcPts val="0"/>
              </a:spcAft>
              <a:buSzPts val="1500"/>
              <a:buChar char="●"/>
            </a:pPr>
            <a:r>
              <a:rPr lang="en-GB" sz="1500"/>
              <a:t>Workload prediction</a:t>
            </a:r>
            <a:endParaRPr sz="1500"/>
          </a:p>
          <a:p>
            <a:pPr marL="457200" lvl="0" indent="-323850" algn="l" rtl="0">
              <a:spcBef>
                <a:spcPts val="0"/>
              </a:spcBef>
              <a:spcAft>
                <a:spcPts val="0"/>
              </a:spcAft>
              <a:buSzPts val="1500"/>
              <a:buChar char="●"/>
            </a:pPr>
            <a:r>
              <a:rPr lang="en-GB" sz="1500"/>
              <a:t>Behaviour modelling</a:t>
            </a:r>
            <a:endParaRPr sz="1500"/>
          </a:p>
          <a:p>
            <a:pPr marL="457200" lvl="0" indent="-323850" algn="l" rtl="0">
              <a:spcBef>
                <a:spcPts val="0"/>
              </a:spcBef>
              <a:spcAft>
                <a:spcPts val="0"/>
              </a:spcAft>
              <a:buSzPts val="1500"/>
              <a:buChar char="●"/>
            </a:pPr>
            <a:r>
              <a:rPr lang="en-GB" sz="1500"/>
              <a:t>Physical design tuning</a:t>
            </a:r>
            <a:endParaRPr sz="1500"/>
          </a:p>
          <a:p>
            <a:pPr marL="457200" lvl="0" indent="-323850" algn="l" rtl="0">
              <a:spcBef>
                <a:spcPts val="0"/>
              </a:spcBef>
              <a:spcAft>
                <a:spcPts val="0"/>
              </a:spcAft>
              <a:buSzPts val="1500"/>
              <a:buChar char="●"/>
            </a:pPr>
            <a:r>
              <a:rPr lang="en-GB" sz="1500"/>
              <a:t>Optimisations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Replicated training</a:t>
            </a:r>
            <a:endParaRPr/>
          </a:p>
        </p:txBody>
      </p:sp>
      <p:sp>
        <p:nvSpPr>
          <p:cNvPr id="215" name="Google Shape;215;p32"/>
          <p:cNvSpPr txBox="1">
            <a:spLocks noGrp="1"/>
          </p:cNvSpPr>
          <p:nvPr>
            <p:ph type="body" idx="1"/>
          </p:nvPr>
        </p:nvSpPr>
        <p:spPr>
          <a:xfrm>
            <a:off x="729450" y="2078875"/>
            <a:ext cx="7688700" cy="28548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GB" b="1"/>
              <a:t>Machine-learning </a:t>
            </a:r>
            <a:r>
              <a:rPr lang="en-GB"/>
              <a:t>model utilisation</a:t>
            </a:r>
            <a:endParaRPr/>
          </a:p>
          <a:p>
            <a:pPr marL="457200" lvl="0" indent="-311150" algn="l" rtl="0">
              <a:lnSpc>
                <a:spcPct val="150000"/>
              </a:lnSpc>
              <a:spcBef>
                <a:spcPts val="0"/>
              </a:spcBef>
              <a:spcAft>
                <a:spcPts val="0"/>
              </a:spcAft>
              <a:buSzPts val="1300"/>
              <a:buChar char="❏"/>
            </a:pPr>
            <a:r>
              <a:rPr lang="en-GB" b="1"/>
              <a:t>Distributed master-replica architecture</a:t>
            </a:r>
            <a:endParaRPr b="1"/>
          </a:p>
          <a:p>
            <a:pPr marL="914400" lvl="1" indent="-311150" algn="l" rtl="0">
              <a:lnSpc>
                <a:spcPct val="150000"/>
              </a:lnSpc>
              <a:spcBef>
                <a:spcPts val="0"/>
              </a:spcBef>
              <a:spcAft>
                <a:spcPts val="0"/>
              </a:spcAft>
              <a:buSzPts val="1300"/>
              <a:buChar char="❏"/>
            </a:pPr>
            <a:r>
              <a:rPr lang="en-GB" sz="1300"/>
              <a:t>Master node</a:t>
            </a:r>
            <a:endParaRPr sz="1300"/>
          </a:p>
          <a:p>
            <a:pPr marL="914400" lvl="1" indent="-311150" algn="l" rtl="0">
              <a:lnSpc>
                <a:spcPct val="150000"/>
              </a:lnSpc>
              <a:spcBef>
                <a:spcPts val="0"/>
              </a:spcBef>
              <a:spcAft>
                <a:spcPts val="0"/>
              </a:spcAft>
              <a:buSzPts val="1300"/>
              <a:buChar char="❏"/>
            </a:pPr>
            <a:r>
              <a:rPr lang="en-GB" sz="1300"/>
              <a:t>Replica</a:t>
            </a:r>
            <a:endParaRPr sz="1300"/>
          </a:p>
          <a:p>
            <a:pPr marL="457200" lvl="0" indent="-311150" algn="l" rtl="0">
              <a:lnSpc>
                <a:spcPct val="150000"/>
              </a:lnSpc>
              <a:spcBef>
                <a:spcPts val="0"/>
              </a:spcBef>
              <a:spcAft>
                <a:spcPts val="0"/>
              </a:spcAft>
              <a:buSzPts val="1300"/>
              <a:buChar char="❏"/>
            </a:pPr>
            <a:r>
              <a:rPr lang="en-GB" b="1"/>
              <a:t>Importance</a:t>
            </a:r>
            <a:r>
              <a:rPr lang="en-GB"/>
              <a:t>:</a:t>
            </a:r>
            <a:endParaRPr/>
          </a:p>
          <a:p>
            <a:pPr marL="914400" lvl="1" indent="-311150" algn="l" rtl="0">
              <a:lnSpc>
                <a:spcPct val="150000"/>
              </a:lnSpc>
              <a:spcBef>
                <a:spcPts val="0"/>
              </a:spcBef>
              <a:spcAft>
                <a:spcPts val="0"/>
              </a:spcAft>
              <a:buSzPts val="1300"/>
              <a:buChar char="❏"/>
            </a:pPr>
            <a:r>
              <a:rPr lang="en-GB" sz="1300"/>
              <a:t>Balances the resource-intensive task </a:t>
            </a:r>
            <a:endParaRPr sz="1300"/>
          </a:p>
          <a:p>
            <a:pPr marL="914400" lvl="1" indent="-311150" algn="l" rtl="0">
              <a:lnSpc>
                <a:spcPct val="150000"/>
              </a:lnSpc>
              <a:spcBef>
                <a:spcPts val="0"/>
              </a:spcBef>
              <a:spcAft>
                <a:spcPts val="0"/>
              </a:spcAft>
              <a:buSzPts val="1300"/>
              <a:buChar char="❏"/>
            </a:pPr>
            <a:r>
              <a:rPr lang="en-GB" sz="1300"/>
              <a:t>Imposes performance overhead </a:t>
            </a:r>
            <a:endParaRPr sz="1300"/>
          </a:p>
          <a:p>
            <a:pPr marL="914400" lvl="1" indent="-311150" algn="l" rtl="0">
              <a:lnSpc>
                <a:spcPct val="150000"/>
              </a:lnSpc>
              <a:spcBef>
                <a:spcPts val="0"/>
              </a:spcBef>
              <a:spcAft>
                <a:spcPts val="0"/>
              </a:spcAft>
              <a:buSzPts val="1300"/>
              <a:buChar char="❏"/>
            </a:pPr>
            <a:r>
              <a:rPr lang="en-GB" sz="1300"/>
              <a:t>Enable autonomous capabilities</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Column-based compression（GD）</a:t>
            </a:r>
            <a:endParaRPr/>
          </a:p>
        </p:txBody>
      </p:sp>
      <p:sp>
        <p:nvSpPr>
          <p:cNvPr id="221" name="Google Shape;221;p33"/>
          <p:cNvSpPr txBox="1">
            <a:spLocks noGrp="1"/>
          </p:cNvSpPr>
          <p:nvPr>
            <p:ph type="body" idx="1"/>
          </p:nvPr>
        </p:nvSpPr>
        <p:spPr>
          <a:xfrm>
            <a:off x="727650" y="1929825"/>
            <a:ext cx="7688700" cy="2940600"/>
          </a:xfrm>
          <a:prstGeom prst="rect">
            <a:avLst/>
          </a:prstGeom>
        </p:spPr>
        <p:txBody>
          <a:bodyPr spcFirstLastPara="1" wrap="square" lIns="91425" tIns="91425" rIns="91425" bIns="91425" anchor="t" anchorCtr="0">
            <a:noAutofit/>
          </a:bodyPr>
          <a:lstStyle/>
          <a:p>
            <a:pPr marL="457200" lvl="0" indent="-304800" algn="l" rtl="0">
              <a:lnSpc>
                <a:spcPct val="120000"/>
              </a:lnSpc>
              <a:spcBef>
                <a:spcPts val="0"/>
              </a:spcBef>
              <a:spcAft>
                <a:spcPts val="0"/>
              </a:spcAft>
              <a:buSzPts val="1200"/>
              <a:buChar char="❏"/>
            </a:pPr>
            <a:r>
              <a:rPr lang="en-GB" sz="1200"/>
              <a:t>Shared type values within columns</a:t>
            </a:r>
            <a:endParaRPr sz="1200"/>
          </a:p>
          <a:p>
            <a:pPr marL="457200" lvl="0" indent="-304800" algn="l" rtl="0">
              <a:lnSpc>
                <a:spcPct val="120000"/>
              </a:lnSpc>
              <a:spcBef>
                <a:spcPts val="0"/>
              </a:spcBef>
              <a:spcAft>
                <a:spcPts val="0"/>
              </a:spcAft>
              <a:buSzPts val="1200"/>
              <a:buChar char="❏"/>
            </a:pPr>
            <a:r>
              <a:rPr lang="en-GB" sz="1200" b="1"/>
              <a:t>Generalized deduplication (GD):</a:t>
            </a:r>
            <a:endParaRPr sz="1200" b="1"/>
          </a:p>
          <a:p>
            <a:pPr marL="914400" lvl="1" indent="-304800" algn="l" rtl="0">
              <a:lnSpc>
                <a:spcPct val="120000"/>
              </a:lnSpc>
              <a:spcBef>
                <a:spcPts val="0"/>
              </a:spcBef>
              <a:spcAft>
                <a:spcPts val="0"/>
              </a:spcAft>
              <a:buSzPts val="1200"/>
              <a:buChar char="❏"/>
            </a:pPr>
            <a:r>
              <a:rPr lang="en-GB" sz="1200"/>
              <a:t>Phase: </a:t>
            </a:r>
            <a:endParaRPr sz="1200"/>
          </a:p>
          <a:p>
            <a:pPr marL="1371600" lvl="2" indent="-304800" algn="l" rtl="0">
              <a:lnSpc>
                <a:spcPct val="120000"/>
              </a:lnSpc>
              <a:spcBef>
                <a:spcPts val="0"/>
              </a:spcBef>
              <a:spcAft>
                <a:spcPts val="0"/>
              </a:spcAft>
              <a:buSzPts val="1200"/>
              <a:buChar char="❏"/>
            </a:pPr>
            <a:r>
              <a:rPr lang="en-GB" sz="1200"/>
              <a:t>Transform function:  input → base + deviation</a:t>
            </a:r>
            <a:endParaRPr sz="1200"/>
          </a:p>
          <a:p>
            <a:pPr marL="1371600" lvl="2" indent="-304800" algn="l" rtl="0">
              <a:lnSpc>
                <a:spcPct val="120000"/>
              </a:lnSpc>
              <a:spcBef>
                <a:spcPts val="0"/>
              </a:spcBef>
              <a:spcAft>
                <a:spcPts val="0"/>
              </a:spcAft>
              <a:buSzPts val="1200"/>
              <a:buChar char="❏"/>
            </a:pPr>
            <a:r>
              <a:rPr lang="en-GB" sz="1200"/>
              <a:t>Deduplicate base + determine base index</a:t>
            </a:r>
            <a:endParaRPr sz="1200"/>
          </a:p>
          <a:p>
            <a:pPr marL="457200" lvl="0" indent="-304800" algn="l" rtl="0">
              <a:lnSpc>
                <a:spcPct val="120000"/>
              </a:lnSpc>
              <a:spcBef>
                <a:spcPts val="0"/>
              </a:spcBef>
              <a:spcAft>
                <a:spcPts val="0"/>
              </a:spcAft>
              <a:buSzPts val="1200"/>
              <a:buChar char="❏"/>
            </a:pPr>
            <a:r>
              <a:rPr lang="en-GB" sz="1200" b="1"/>
              <a:t>Advantage:</a:t>
            </a:r>
            <a:endParaRPr sz="1200" b="1"/>
          </a:p>
          <a:p>
            <a:pPr marL="914400" lvl="1" indent="-304800" algn="l" rtl="0">
              <a:lnSpc>
                <a:spcPct val="120000"/>
              </a:lnSpc>
              <a:spcBef>
                <a:spcPts val="0"/>
              </a:spcBef>
              <a:spcAft>
                <a:spcPts val="0"/>
              </a:spcAft>
              <a:buSzPts val="1200"/>
              <a:buChar char="❏"/>
            </a:pPr>
            <a:r>
              <a:rPr lang="en-GB" sz="1200"/>
              <a:t>Enhance query performance</a:t>
            </a:r>
            <a:endParaRPr sz="1200"/>
          </a:p>
          <a:p>
            <a:pPr marL="914400" lvl="1" indent="-304800" algn="l" rtl="0">
              <a:lnSpc>
                <a:spcPct val="120000"/>
              </a:lnSpc>
              <a:spcBef>
                <a:spcPts val="0"/>
              </a:spcBef>
              <a:spcAft>
                <a:spcPts val="0"/>
              </a:spcAft>
              <a:buSzPts val="1200"/>
              <a:buChar char="❏"/>
            </a:pPr>
            <a:r>
              <a:rPr lang="en-GB" sz="1200"/>
              <a:t>Higher compression ratio (than row-based)</a:t>
            </a:r>
            <a:endParaRPr sz="1200"/>
          </a:p>
          <a:p>
            <a:pPr marL="914400" lvl="1" indent="-304800" algn="l" rtl="0">
              <a:lnSpc>
                <a:spcPct val="120000"/>
              </a:lnSpc>
              <a:spcBef>
                <a:spcPts val="0"/>
              </a:spcBef>
              <a:spcAft>
                <a:spcPts val="0"/>
              </a:spcAft>
              <a:buSzPts val="1200"/>
              <a:buChar char="❏"/>
            </a:pPr>
            <a:r>
              <a:rPr lang="en-GB" sz="1200"/>
              <a:t>Reduce I/O and disk space usage</a:t>
            </a:r>
            <a:endParaRPr sz="1200"/>
          </a:p>
          <a:p>
            <a:pPr marL="457200" lvl="0" indent="-304800" algn="l" rtl="0">
              <a:lnSpc>
                <a:spcPct val="120000"/>
              </a:lnSpc>
              <a:spcBef>
                <a:spcPts val="0"/>
              </a:spcBef>
              <a:spcAft>
                <a:spcPts val="0"/>
              </a:spcAft>
              <a:buSzPts val="1200"/>
              <a:buChar char="❏"/>
            </a:pPr>
            <a:r>
              <a:rPr lang="en-GB" sz="1200" b="1"/>
              <a:t>Optimization:</a:t>
            </a:r>
            <a:endParaRPr sz="1200" b="1"/>
          </a:p>
          <a:p>
            <a:pPr marL="914400" lvl="1" indent="-304800" algn="l" rtl="0">
              <a:lnSpc>
                <a:spcPct val="120000"/>
              </a:lnSpc>
              <a:spcBef>
                <a:spcPts val="0"/>
              </a:spcBef>
              <a:spcAft>
                <a:spcPts val="0"/>
              </a:spcAft>
              <a:buSzPts val="1200"/>
              <a:buChar char="❏"/>
            </a:pPr>
            <a:r>
              <a:rPr lang="en-GB" sz="1200"/>
              <a:t>Automatic deviation size selection</a:t>
            </a:r>
            <a:endParaRPr sz="1200"/>
          </a:p>
          <a:p>
            <a:pPr marL="914400" lvl="1" indent="-304800" algn="l" rtl="0">
              <a:lnSpc>
                <a:spcPct val="120000"/>
              </a:lnSpc>
              <a:spcBef>
                <a:spcPts val="0"/>
              </a:spcBef>
              <a:spcAft>
                <a:spcPts val="0"/>
              </a:spcAft>
              <a:buSzPts val="1200"/>
              <a:buChar char="❏"/>
            </a:pPr>
            <a:r>
              <a:rPr lang="en-GB" sz="1200"/>
              <a:t>Different compression strategies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Tscout</a:t>
            </a:r>
            <a:endParaRPr/>
          </a:p>
        </p:txBody>
      </p:sp>
      <p:sp>
        <p:nvSpPr>
          <p:cNvPr id="227" name="Google Shape;227;p34"/>
          <p:cNvSpPr txBox="1">
            <a:spLocks noGrp="1"/>
          </p:cNvSpPr>
          <p:nvPr>
            <p:ph type="body" idx="1"/>
          </p:nvPr>
        </p:nvSpPr>
        <p:spPr>
          <a:xfrm>
            <a:off x="727650" y="2024625"/>
            <a:ext cx="7688700" cy="2261100"/>
          </a:xfrm>
          <a:prstGeom prst="rect">
            <a:avLst/>
          </a:prstGeom>
        </p:spPr>
        <p:txBody>
          <a:bodyPr spcFirstLastPara="1" wrap="square" lIns="91425" tIns="91425" rIns="91425" bIns="91425" anchor="t" anchorCtr="0">
            <a:normAutofit/>
          </a:bodyPr>
          <a:lstStyle/>
          <a:p>
            <a:pPr marL="457200" lvl="0" indent="-304800" algn="l" rtl="0">
              <a:lnSpc>
                <a:spcPct val="150000"/>
              </a:lnSpc>
              <a:spcBef>
                <a:spcPts val="0"/>
              </a:spcBef>
              <a:spcAft>
                <a:spcPts val="0"/>
              </a:spcAft>
              <a:buSzPts val="1200"/>
              <a:buChar char="❏"/>
            </a:pPr>
            <a:r>
              <a:rPr lang="en-GB" sz="1200"/>
              <a:t>Offline vs </a:t>
            </a:r>
            <a:r>
              <a:rPr lang="en-GB" sz="1200" b="1"/>
              <a:t>online</a:t>
            </a:r>
            <a:r>
              <a:rPr lang="en-GB" sz="1200"/>
              <a:t> training data</a:t>
            </a:r>
            <a:endParaRPr sz="1200"/>
          </a:p>
          <a:p>
            <a:pPr marL="457200" lvl="0" indent="-304800" algn="l" rtl="0">
              <a:lnSpc>
                <a:spcPct val="150000"/>
              </a:lnSpc>
              <a:spcBef>
                <a:spcPts val="0"/>
              </a:spcBef>
              <a:spcAft>
                <a:spcPts val="0"/>
              </a:spcAft>
              <a:buSzPts val="1200"/>
              <a:buChar char="❏"/>
            </a:pPr>
            <a:r>
              <a:rPr lang="en-GB" sz="1200" b="1"/>
              <a:t>Kernel-space</a:t>
            </a:r>
            <a:r>
              <a:rPr lang="en-GB" sz="1200"/>
              <a:t> vs user-space</a:t>
            </a:r>
            <a:r>
              <a:rPr lang="en-GB" sz="1200" b="1"/>
              <a:t> </a:t>
            </a:r>
            <a:r>
              <a:rPr lang="en-GB" sz="1200"/>
              <a:t>data collection</a:t>
            </a:r>
            <a:endParaRPr sz="1200"/>
          </a:p>
          <a:p>
            <a:pPr marL="457200" lvl="0" indent="-304800" algn="l" rtl="0">
              <a:lnSpc>
                <a:spcPct val="150000"/>
              </a:lnSpc>
              <a:spcBef>
                <a:spcPts val="0"/>
              </a:spcBef>
              <a:spcAft>
                <a:spcPts val="0"/>
              </a:spcAft>
              <a:buSzPts val="1200"/>
              <a:buChar char="❏"/>
            </a:pPr>
            <a:r>
              <a:rPr lang="en-GB" sz="1200" b="1"/>
              <a:t>Internal </a:t>
            </a:r>
            <a:r>
              <a:rPr lang="en-GB" sz="1200"/>
              <a:t>vs External</a:t>
            </a:r>
            <a:endParaRPr sz="1200"/>
          </a:p>
          <a:p>
            <a:pPr marL="457200" lvl="0" indent="-304800" algn="l" rtl="0">
              <a:lnSpc>
                <a:spcPct val="150000"/>
              </a:lnSpc>
              <a:spcBef>
                <a:spcPts val="0"/>
              </a:spcBef>
              <a:spcAft>
                <a:spcPts val="0"/>
              </a:spcAft>
              <a:buSzPts val="1200"/>
              <a:buChar char="❏"/>
            </a:pPr>
            <a:r>
              <a:rPr lang="en-GB" sz="1200"/>
              <a:t>Tscout:</a:t>
            </a:r>
            <a:endParaRPr sz="1200"/>
          </a:p>
          <a:p>
            <a:pPr marL="914400" lvl="1" indent="-304800" algn="l" rtl="0">
              <a:lnSpc>
                <a:spcPct val="150000"/>
              </a:lnSpc>
              <a:spcBef>
                <a:spcPts val="0"/>
              </a:spcBef>
              <a:spcAft>
                <a:spcPts val="0"/>
              </a:spcAft>
              <a:buSzPts val="1200"/>
              <a:buChar char="❏"/>
            </a:pPr>
            <a:r>
              <a:rPr lang="en-GB" sz="1200"/>
              <a:t>Setup phase</a:t>
            </a:r>
            <a:endParaRPr sz="1200"/>
          </a:p>
          <a:p>
            <a:pPr marL="914400" lvl="1" indent="-304800" algn="l" rtl="0">
              <a:lnSpc>
                <a:spcPct val="150000"/>
              </a:lnSpc>
              <a:spcBef>
                <a:spcPts val="0"/>
              </a:spcBef>
              <a:spcAft>
                <a:spcPts val="0"/>
              </a:spcAft>
              <a:buSzPts val="1200"/>
              <a:buChar char="❏"/>
            </a:pPr>
            <a:r>
              <a:rPr lang="en-GB" sz="1200"/>
              <a:t>Runtime phase</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p:nvPr/>
        </p:nvSpPr>
        <p:spPr>
          <a:xfrm>
            <a:off x="3286350" y="2171550"/>
            <a:ext cx="2571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000"/>
              <a:t>Thank you</a:t>
            </a:r>
            <a:endParaRPr sz="4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238" name="Google Shape;238;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sz="1000">
                <a:solidFill>
                  <a:srgbClr val="222222"/>
                </a:solidFill>
                <a:highlight>
                  <a:srgbClr val="FFFFFF"/>
                </a:highlight>
                <a:latin typeface="Arial"/>
                <a:ea typeface="Arial"/>
                <a:cs typeface="Arial"/>
                <a:sym typeface="Arial"/>
              </a:rPr>
              <a:t>[1] Pavlo, A., Butrovich, M., Ma, L., Menon, P., Lim, W.S., Van Aken, D. and Zhang, W., 2021. Make your database system dream of electric sheep: towards self-driving operation. </a:t>
            </a:r>
            <a:r>
              <a:rPr lang="en-GB" sz="1000" i="1">
                <a:solidFill>
                  <a:srgbClr val="222222"/>
                </a:solidFill>
                <a:highlight>
                  <a:srgbClr val="FFFFFF"/>
                </a:highlight>
                <a:latin typeface="Arial"/>
                <a:ea typeface="Arial"/>
                <a:cs typeface="Arial"/>
                <a:sym typeface="Arial"/>
              </a:rPr>
              <a:t>Proceedings of the VLDB Endowment</a:t>
            </a:r>
            <a:r>
              <a:rPr lang="en-GB" sz="1000">
                <a:solidFill>
                  <a:srgbClr val="222222"/>
                </a:solidFill>
                <a:highlight>
                  <a:srgbClr val="FFFFFF"/>
                </a:highlight>
                <a:latin typeface="Arial"/>
                <a:ea typeface="Arial"/>
                <a:cs typeface="Arial"/>
                <a:sym typeface="Arial"/>
              </a:rPr>
              <a:t>, </a:t>
            </a:r>
            <a:r>
              <a:rPr lang="en-GB" sz="1000" i="1">
                <a:solidFill>
                  <a:srgbClr val="222222"/>
                </a:solidFill>
                <a:highlight>
                  <a:srgbClr val="FFFFFF"/>
                </a:highlight>
                <a:latin typeface="Arial"/>
                <a:ea typeface="Arial"/>
                <a:cs typeface="Arial"/>
                <a:sym typeface="Arial"/>
              </a:rPr>
              <a:t>14</a:t>
            </a:r>
            <a:r>
              <a:rPr lang="en-GB" sz="1000">
                <a:solidFill>
                  <a:srgbClr val="222222"/>
                </a:solidFill>
                <a:highlight>
                  <a:srgbClr val="FFFFFF"/>
                </a:highlight>
                <a:latin typeface="Arial"/>
                <a:ea typeface="Arial"/>
                <a:cs typeface="Arial"/>
                <a:sym typeface="Arial"/>
              </a:rPr>
              <a:t>(12), pp.3211-3221.</a:t>
            </a:r>
            <a:endParaRPr sz="1000">
              <a:solidFill>
                <a:srgbClr val="222222"/>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275"/>
              <a:buNone/>
            </a:pPr>
            <a:r>
              <a:rPr lang="en-GB" sz="1000">
                <a:solidFill>
                  <a:srgbClr val="222222"/>
                </a:solidFill>
                <a:highlight>
                  <a:srgbClr val="FFFFFF"/>
                </a:highlight>
                <a:latin typeface="Arial"/>
                <a:ea typeface="Arial"/>
                <a:cs typeface="Arial"/>
                <a:sym typeface="Arial"/>
              </a:rPr>
              <a:t>[2] Pavlo, A., Angulo, G., Arulraj, J., Lin, H., Lin, J., Ma, L., Menon, P., Mowry, T.C., Perron, M., Quah, I. and Santurkar, S., 2017, January. Self-Driving Database Management Systems. In </a:t>
            </a:r>
            <a:r>
              <a:rPr lang="en-GB" sz="1000" i="1">
                <a:solidFill>
                  <a:srgbClr val="222222"/>
                </a:solidFill>
                <a:highlight>
                  <a:srgbClr val="FFFFFF"/>
                </a:highlight>
                <a:latin typeface="Arial"/>
                <a:ea typeface="Arial"/>
                <a:cs typeface="Arial"/>
                <a:sym typeface="Arial"/>
              </a:rPr>
              <a:t>CIDR</a:t>
            </a:r>
            <a:r>
              <a:rPr lang="en-GB" sz="1000">
                <a:solidFill>
                  <a:srgbClr val="222222"/>
                </a:solidFill>
                <a:highlight>
                  <a:srgbClr val="FFFFFF"/>
                </a:highlight>
                <a:latin typeface="Arial"/>
                <a:ea typeface="Arial"/>
                <a:cs typeface="Arial"/>
                <a:sym typeface="Arial"/>
              </a:rPr>
              <a:t> (Vol. 4, p. 1).</a:t>
            </a:r>
            <a:endParaRPr sz="1000">
              <a:solidFill>
                <a:srgbClr val="222222"/>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275"/>
              <a:buNone/>
            </a:pPr>
            <a:r>
              <a:rPr lang="en-GB" sz="1000">
                <a:solidFill>
                  <a:srgbClr val="222222"/>
                </a:solidFill>
                <a:highlight>
                  <a:srgbClr val="FFFFFF"/>
                </a:highlight>
                <a:latin typeface="Arial"/>
                <a:ea typeface="Arial"/>
                <a:cs typeface="Arial"/>
                <a:sym typeface="Arial"/>
              </a:rPr>
              <a:t>[3] Kossmann, J., 2018. Self-Driving: From General Purpose to Specialized DBMSs. In </a:t>
            </a:r>
            <a:r>
              <a:rPr lang="en-GB" sz="1000" i="1">
                <a:solidFill>
                  <a:srgbClr val="222222"/>
                </a:solidFill>
                <a:highlight>
                  <a:srgbClr val="FFFFFF"/>
                </a:highlight>
                <a:latin typeface="Arial"/>
                <a:ea typeface="Arial"/>
                <a:cs typeface="Arial"/>
                <a:sym typeface="Arial"/>
              </a:rPr>
              <a:t>PhD@ VLDB</a:t>
            </a:r>
            <a:r>
              <a:rPr lang="en-GB" sz="1000">
                <a:solidFill>
                  <a:srgbClr val="222222"/>
                </a:solidFill>
                <a:highlight>
                  <a:srgbClr val="FFFFFF"/>
                </a:highlight>
                <a:latin typeface="Arial"/>
                <a:ea typeface="Arial"/>
                <a:cs typeface="Arial"/>
                <a:sym typeface="Arial"/>
              </a:rPr>
              <a:t>.</a:t>
            </a:r>
            <a:endParaRPr sz="1000">
              <a:solidFill>
                <a:srgbClr val="222222"/>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275"/>
              <a:buNone/>
            </a:pPr>
            <a:r>
              <a:rPr lang="en-GB" sz="1000">
                <a:solidFill>
                  <a:srgbClr val="222222"/>
                </a:solidFill>
                <a:highlight>
                  <a:srgbClr val="FFFFFF"/>
                </a:highlight>
                <a:latin typeface="Arial"/>
                <a:ea typeface="Arial"/>
                <a:cs typeface="Arial"/>
                <a:sym typeface="Arial"/>
              </a:rPr>
              <a:t>[4] Ma, L., Van Aken, D., Hefny, A., Mezerhane, G., Pavlo, A. and Gordon, G.J., 2018, May. Query-based workload forecasting for self-driving database management systems. In </a:t>
            </a:r>
            <a:r>
              <a:rPr lang="en-GB" sz="1000" i="1">
                <a:solidFill>
                  <a:srgbClr val="222222"/>
                </a:solidFill>
                <a:highlight>
                  <a:srgbClr val="FFFFFF"/>
                </a:highlight>
                <a:latin typeface="Arial"/>
                <a:ea typeface="Arial"/>
                <a:cs typeface="Arial"/>
                <a:sym typeface="Arial"/>
              </a:rPr>
              <a:t>Proceedings of the 2018 International Conference on Management of Data</a:t>
            </a:r>
            <a:r>
              <a:rPr lang="en-GB" sz="1000">
                <a:solidFill>
                  <a:srgbClr val="222222"/>
                </a:solidFill>
                <a:highlight>
                  <a:srgbClr val="FFFFFF"/>
                </a:highlight>
                <a:latin typeface="Arial"/>
                <a:ea typeface="Arial"/>
                <a:cs typeface="Arial"/>
                <a:sym typeface="Arial"/>
              </a:rPr>
              <a:t> (pp. 631-645).</a:t>
            </a:r>
            <a:endParaRPr sz="1000">
              <a:solidFill>
                <a:srgbClr val="222222"/>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275"/>
              <a:buNone/>
            </a:pPr>
            <a:r>
              <a:rPr lang="en-GB" sz="1000">
                <a:solidFill>
                  <a:srgbClr val="222222"/>
                </a:solidFill>
                <a:highlight>
                  <a:srgbClr val="FFFFFF"/>
                </a:highlight>
                <a:latin typeface="Arial"/>
                <a:ea typeface="Arial"/>
                <a:cs typeface="Arial"/>
                <a:sym typeface="Arial"/>
              </a:rPr>
              <a:t>[5] Zhou, X., Jin, L., Sun, J., Zhao, X., Yu, X., Feng, J., Li, S., Wang, T., Li, K. and Liu, L., 2021. Dbmind: A self-driving platform in opengauss. </a:t>
            </a:r>
            <a:r>
              <a:rPr lang="en-GB" sz="1000" i="1">
                <a:solidFill>
                  <a:srgbClr val="222222"/>
                </a:solidFill>
                <a:highlight>
                  <a:srgbClr val="FFFFFF"/>
                </a:highlight>
                <a:latin typeface="Arial"/>
                <a:ea typeface="Arial"/>
                <a:cs typeface="Arial"/>
                <a:sym typeface="Arial"/>
              </a:rPr>
              <a:t>Proceedings of the VLDB Endowment</a:t>
            </a:r>
            <a:r>
              <a:rPr lang="en-GB" sz="1000">
                <a:solidFill>
                  <a:srgbClr val="222222"/>
                </a:solidFill>
                <a:highlight>
                  <a:srgbClr val="FFFFFF"/>
                </a:highlight>
                <a:latin typeface="Arial"/>
                <a:ea typeface="Arial"/>
                <a:cs typeface="Arial"/>
                <a:sym typeface="Arial"/>
              </a:rPr>
              <a:t>, </a:t>
            </a:r>
            <a:r>
              <a:rPr lang="en-GB" sz="1000" i="1">
                <a:solidFill>
                  <a:srgbClr val="222222"/>
                </a:solidFill>
                <a:highlight>
                  <a:srgbClr val="FFFFFF"/>
                </a:highlight>
                <a:latin typeface="Arial"/>
                <a:ea typeface="Arial"/>
                <a:cs typeface="Arial"/>
                <a:sym typeface="Arial"/>
              </a:rPr>
              <a:t>14</a:t>
            </a:r>
            <a:r>
              <a:rPr lang="en-GB" sz="1000">
                <a:solidFill>
                  <a:srgbClr val="222222"/>
                </a:solidFill>
                <a:highlight>
                  <a:srgbClr val="FFFFFF"/>
                </a:highlight>
                <a:latin typeface="Arial"/>
                <a:ea typeface="Arial"/>
                <a:cs typeface="Arial"/>
                <a:sym typeface="Arial"/>
              </a:rPr>
              <a:t>(12), pp.2743-2746.</a:t>
            </a:r>
            <a:endParaRPr sz="1000">
              <a:solidFill>
                <a:srgbClr val="222222"/>
              </a:solidFill>
              <a:highlight>
                <a:srgbClr val="FFFFFF"/>
              </a:highlight>
              <a:latin typeface="Arial"/>
              <a:ea typeface="Arial"/>
              <a:cs typeface="Arial"/>
              <a:sym typeface="Arial"/>
            </a:endParaRPr>
          </a:p>
          <a:p>
            <a:pPr marL="0" lvl="0" indent="0" algn="l" rtl="0">
              <a:lnSpc>
                <a:spcPct val="95000"/>
              </a:lnSpc>
              <a:spcBef>
                <a:spcPts val="1200"/>
              </a:spcBef>
              <a:spcAft>
                <a:spcPts val="1200"/>
              </a:spcAft>
              <a:buSzPts val="275"/>
              <a:buNone/>
            </a:pPr>
            <a:r>
              <a:rPr lang="en-GB" sz="1000">
                <a:solidFill>
                  <a:srgbClr val="222222"/>
                </a:solidFill>
                <a:highlight>
                  <a:srgbClr val="FFFFFF"/>
                </a:highlight>
                <a:latin typeface="Arial"/>
                <a:ea typeface="Arial"/>
                <a:cs typeface="Arial"/>
                <a:sym typeface="Arial"/>
              </a:rPr>
              <a:t>[6] Ma, L., Zhang, W., Jiao, J., Wang, W., Butrovich, M., Lim, W.S., Menon, P. and Pavlo, A., 2021, June. MB2: decomposed behavior modeling for self-driving database management systems. In </a:t>
            </a:r>
            <a:r>
              <a:rPr lang="en-GB" sz="1000" i="1">
                <a:solidFill>
                  <a:srgbClr val="222222"/>
                </a:solidFill>
                <a:highlight>
                  <a:srgbClr val="FFFFFF"/>
                </a:highlight>
                <a:latin typeface="Arial"/>
                <a:ea typeface="Arial"/>
                <a:cs typeface="Arial"/>
                <a:sym typeface="Arial"/>
              </a:rPr>
              <a:t>Proceedings of the 2021 International Conference on Management of Data</a:t>
            </a:r>
            <a:r>
              <a:rPr lang="en-GB" sz="1000">
                <a:solidFill>
                  <a:srgbClr val="222222"/>
                </a:solidFill>
                <a:highlight>
                  <a:srgbClr val="FFFFFF"/>
                </a:highlight>
                <a:latin typeface="Arial"/>
                <a:ea typeface="Arial"/>
                <a:cs typeface="Arial"/>
                <a:sym typeface="Arial"/>
              </a:rPr>
              <a:t> (pp. 1248-1261).</a:t>
            </a: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body" idx="1"/>
          </p:nvPr>
        </p:nvSpPr>
        <p:spPr>
          <a:xfrm>
            <a:off x="729450" y="1360400"/>
            <a:ext cx="7688700" cy="387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sz="1000">
                <a:solidFill>
                  <a:srgbClr val="222222"/>
                </a:solidFill>
                <a:highlight>
                  <a:srgbClr val="FFFFFF"/>
                </a:highlight>
                <a:latin typeface="Arial"/>
                <a:ea typeface="Arial"/>
                <a:cs typeface="Arial"/>
                <a:sym typeface="Arial"/>
              </a:rPr>
              <a:t>[7] Perera, R.M., Oetomo, B., Rubinstein, B.I. and Borovica-Gajic, R., 2021, April. DBA bandits: Self-driving index tuning under ad-hoc, analytical workloads with safety guarantees. In </a:t>
            </a:r>
            <a:r>
              <a:rPr lang="en-GB" sz="1000" i="1">
                <a:solidFill>
                  <a:srgbClr val="222222"/>
                </a:solidFill>
                <a:highlight>
                  <a:srgbClr val="FFFFFF"/>
                </a:highlight>
                <a:latin typeface="Arial"/>
                <a:ea typeface="Arial"/>
                <a:cs typeface="Arial"/>
                <a:sym typeface="Arial"/>
              </a:rPr>
              <a:t>2021 IEEE 37th International Conference on Data Engineering (ICDE)</a:t>
            </a:r>
            <a:r>
              <a:rPr lang="en-GB" sz="1000">
                <a:solidFill>
                  <a:srgbClr val="222222"/>
                </a:solidFill>
                <a:highlight>
                  <a:srgbClr val="FFFFFF"/>
                </a:highlight>
                <a:latin typeface="Arial"/>
                <a:ea typeface="Arial"/>
                <a:cs typeface="Arial"/>
                <a:sym typeface="Arial"/>
              </a:rPr>
              <a:t> (pp. 600-611). IEEE.</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[8] Perera, R.M., Oetomo, B., Rubinstein, B.I. and Borovica-Gajic, R., 2022. HMAB: self-driving hierarchy of bandits for integrated physical database design tuning. </a:t>
            </a:r>
            <a:r>
              <a:rPr lang="en-GB" sz="1000" i="1">
                <a:solidFill>
                  <a:srgbClr val="222222"/>
                </a:solidFill>
                <a:highlight>
                  <a:srgbClr val="FFFFFF"/>
                </a:highlight>
                <a:latin typeface="Arial"/>
                <a:ea typeface="Arial"/>
                <a:cs typeface="Arial"/>
                <a:sym typeface="Arial"/>
              </a:rPr>
              <a:t>Proceedings of the VLDB Endowment</a:t>
            </a:r>
            <a:r>
              <a:rPr lang="en-GB" sz="1000">
                <a:solidFill>
                  <a:srgbClr val="222222"/>
                </a:solidFill>
                <a:highlight>
                  <a:srgbClr val="FFFFFF"/>
                </a:highlight>
                <a:latin typeface="Arial"/>
                <a:ea typeface="Arial"/>
                <a:cs typeface="Arial"/>
                <a:sym typeface="Arial"/>
              </a:rPr>
              <a:t>, </a:t>
            </a:r>
            <a:r>
              <a:rPr lang="en-GB" sz="1000" i="1">
                <a:solidFill>
                  <a:srgbClr val="222222"/>
                </a:solidFill>
                <a:highlight>
                  <a:srgbClr val="FFFFFF"/>
                </a:highlight>
                <a:latin typeface="Arial"/>
                <a:ea typeface="Arial"/>
                <a:cs typeface="Arial"/>
                <a:sym typeface="Arial"/>
              </a:rPr>
              <a:t>16</a:t>
            </a:r>
            <a:r>
              <a:rPr lang="en-GB" sz="1000">
                <a:solidFill>
                  <a:srgbClr val="222222"/>
                </a:solidFill>
                <a:highlight>
                  <a:srgbClr val="FFFFFF"/>
                </a:highlight>
                <a:latin typeface="Arial"/>
                <a:ea typeface="Arial"/>
                <a:cs typeface="Arial"/>
                <a:sym typeface="Arial"/>
              </a:rPr>
              <a:t>(2), pp.216-229.</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[9] Wang, H., Wei, Y. and Yan, H., 2023. Automatic single table storage structure selection for hybrid workload. </a:t>
            </a:r>
            <a:r>
              <a:rPr lang="en-GB" sz="1000" i="1">
                <a:solidFill>
                  <a:srgbClr val="222222"/>
                </a:solidFill>
                <a:highlight>
                  <a:srgbClr val="FFFFFF"/>
                </a:highlight>
                <a:latin typeface="Arial"/>
                <a:ea typeface="Arial"/>
                <a:cs typeface="Arial"/>
                <a:sym typeface="Arial"/>
              </a:rPr>
              <a:t>Knowledge and Information Systems</a:t>
            </a:r>
            <a:r>
              <a:rPr lang="en-GB" sz="1000">
                <a:solidFill>
                  <a:srgbClr val="222222"/>
                </a:solidFill>
                <a:highlight>
                  <a:srgbClr val="FFFFFF"/>
                </a:highlight>
                <a:latin typeface="Arial"/>
                <a:ea typeface="Arial"/>
                <a:cs typeface="Arial"/>
                <a:sym typeface="Arial"/>
              </a:rPr>
              <a:t>, pp.1-27.</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[10] Ouared, A., Amrani, M. and Schobbens, P.Y., 2023. Explainable AI for DBA: Bridging the DBA's experience and machine learning in tuning database systems. </a:t>
            </a:r>
            <a:r>
              <a:rPr lang="en-GB" sz="1000" i="1">
                <a:solidFill>
                  <a:srgbClr val="222222"/>
                </a:solidFill>
                <a:highlight>
                  <a:srgbClr val="FFFFFF"/>
                </a:highlight>
                <a:latin typeface="Arial"/>
                <a:ea typeface="Arial"/>
                <a:cs typeface="Arial"/>
                <a:sym typeface="Arial"/>
              </a:rPr>
              <a:t>Concurrency and Computation: Practice and Experience</a:t>
            </a:r>
            <a:r>
              <a:rPr lang="en-GB" sz="1000">
                <a:solidFill>
                  <a:srgbClr val="222222"/>
                </a:solidFill>
                <a:highlight>
                  <a:srgbClr val="FFFFFF"/>
                </a:highlight>
                <a:latin typeface="Arial"/>
                <a:ea typeface="Arial"/>
                <a:cs typeface="Arial"/>
                <a:sym typeface="Arial"/>
              </a:rPr>
              <a:t>, p.e7698.</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[11] Mezerhane, G.E.A., 2019. </a:t>
            </a:r>
            <a:r>
              <a:rPr lang="en-GB" sz="1000" i="1">
                <a:solidFill>
                  <a:srgbClr val="222222"/>
                </a:solidFill>
                <a:highlight>
                  <a:srgbClr val="FFFFFF"/>
                </a:highlight>
                <a:latin typeface="Arial"/>
                <a:ea typeface="Arial"/>
                <a:cs typeface="Arial"/>
                <a:sym typeface="Arial"/>
              </a:rPr>
              <a:t>Replicated Training in Self-Driving Database Management Systems</a:t>
            </a:r>
            <a:r>
              <a:rPr lang="en-GB" sz="1000">
                <a:solidFill>
                  <a:srgbClr val="222222"/>
                </a:solidFill>
                <a:highlight>
                  <a:srgbClr val="FFFFFF"/>
                </a:highlight>
                <a:latin typeface="Arial"/>
                <a:ea typeface="Arial"/>
                <a:cs typeface="Arial"/>
                <a:sym typeface="Arial"/>
              </a:rPr>
              <a:t> (Doctoral dissertation, Carnegie Mellon University Pittsburgh, PA).</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[13] Fehér, M., Lucani, D.E. and Chatzigeorgiou, I., 2022. An Adaptive Column Compression Family for Self-Driving Databases. </a:t>
            </a:r>
            <a:r>
              <a:rPr lang="en-GB" sz="1000" i="1">
                <a:solidFill>
                  <a:srgbClr val="222222"/>
                </a:solidFill>
                <a:highlight>
                  <a:srgbClr val="FFFFFF"/>
                </a:highlight>
                <a:latin typeface="Arial"/>
                <a:ea typeface="Arial"/>
                <a:cs typeface="Arial"/>
                <a:sym typeface="Arial"/>
              </a:rPr>
              <a:t>arXiv preprint arXiv:2209.02334</a:t>
            </a:r>
            <a:r>
              <a:rPr lang="en-GB" sz="1000">
                <a:solidFill>
                  <a:srgbClr val="222222"/>
                </a:solidFill>
                <a:highlight>
                  <a:srgbClr val="FFFFFF"/>
                </a:highlight>
                <a:latin typeface="Arial"/>
                <a:ea typeface="Arial"/>
                <a:cs typeface="Arial"/>
                <a:sym typeface="Arial"/>
              </a:rPr>
              <a:t>.</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r>
              <a:rPr lang="en-GB" sz="1000">
                <a:solidFill>
                  <a:srgbClr val="222222"/>
                </a:solidFill>
                <a:highlight>
                  <a:srgbClr val="FFFFFF"/>
                </a:highlight>
                <a:latin typeface="Arial"/>
                <a:ea typeface="Arial"/>
                <a:cs typeface="Arial"/>
                <a:sym typeface="Arial"/>
              </a:rPr>
              <a:t>[14] Butrovich, M., Lim, W.S., Ma, L., Rollinson, J., Zhang, W., Xia, Y. and Pavlo, A., 2022, June. Tastes Great! Less Filling! High Performance and Accurate Training Data Collection for Self-Driving Database Management Systems. In </a:t>
            </a:r>
            <a:r>
              <a:rPr lang="en-GB" sz="1000" i="1">
                <a:solidFill>
                  <a:srgbClr val="222222"/>
                </a:solidFill>
                <a:highlight>
                  <a:srgbClr val="FFFFFF"/>
                </a:highlight>
                <a:latin typeface="Arial"/>
                <a:ea typeface="Arial"/>
                <a:cs typeface="Arial"/>
                <a:sym typeface="Arial"/>
              </a:rPr>
              <a:t>Proceedings of the 2022 International Conference on Management of Data</a:t>
            </a:r>
            <a:r>
              <a:rPr lang="en-GB" sz="1000">
                <a:solidFill>
                  <a:srgbClr val="222222"/>
                </a:solidFill>
                <a:highlight>
                  <a:srgbClr val="FFFFFF"/>
                </a:highlight>
                <a:latin typeface="Arial"/>
                <a:ea typeface="Arial"/>
                <a:cs typeface="Arial"/>
                <a:sym typeface="Arial"/>
              </a:rPr>
              <a:t> (pp. 617-630).</a:t>
            </a: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0"/>
              </a:spcAft>
              <a:buNone/>
            </a:pPr>
            <a:endParaRPr sz="1000">
              <a:solidFill>
                <a:srgbClr val="222222"/>
              </a:solidFill>
              <a:highlight>
                <a:srgbClr val="FFFFFF"/>
              </a:highlight>
              <a:latin typeface="Arial"/>
              <a:ea typeface="Arial"/>
              <a:cs typeface="Arial"/>
              <a:sym typeface="Arial"/>
            </a:endParaRPr>
          </a:p>
          <a:p>
            <a:pPr marL="0" lvl="0" indent="0" algn="l" rtl="0">
              <a:spcBef>
                <a:spcPts val="1200"/>
              </a:spcBef>
              <a:spcAft>
                <a:spcPts val="1200"/>
              </a:spcAft>
              <a:buNone/>
            </a:pP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Background</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Motivation: increasing complexity of modern DBMSs</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GB"/>
              <a:t>Basics</a:t>
            </a:r>
            <a:endParaRPr/>
          </a:p>
          <a:p>
            <a:pPr marL="914400" lvl="1" indent="-298450" algn="l" rtl="0">
              <a:spcBef>
                <a:spcPts val="0"/>
              </a:spcBef>
              <a:spcAft>
                <a:spcPts val="0"/>
              </a:spcAft>
              <a:buSzPts val="1100"/>
              <a:buChar char="○"/>
            </a:pPr>
            <a:r>
              <a:rPr lang="en-GB"/>
              <a:t>Storage and computational hardware</a:t>
            </a:r>
            <a:endParaRPr/>
          </a:p>
          <a:p>
            <a:pPr marL="914400" lvl="1" indent="-298450" algn="l" rtl="0">
              <a:spcBef>
                <a:spcPts val="0"/>
              </a:spcBef>
              <a:spcAft>
                <a:spcPts val="0"/>
              </a:spcAft>
              <a:buSzPts val="1100"/>
              <a:buChar char="○"/>
            </a:pPr>
            <a:r>
              <a:rPr lang="en-GB"/>
              <a:t>Cloud technologies</a:t>
            </a:r>
            <a:endParaRPr/>
          </a:p>
          <a:p>
            <a:pPr marL="914400" lvl="1" indent="-298450" algn="l" rtl="0">
              <a:spcBef>
                <a:spcPts val="0"/>
              </a:spcBef>
              <a:spcAft>
                <a:spcPts val="0"/>
              </a:spcAft>
              <a:buSzPts val="1100"/>
              <a:buChar char="○"/>
            </a:pPr>
            <a:r>
              <a:rPr lang="en-GB"/>
              <a:t>Machine learning</a:t>
            </a:r>
            <a:endParaRPr/>
          </a:p>
        </p:txBody>
      </p:sp>
      <p:pic>
        <p:nvPicPr>
          <p:cNvPr id="100" name="Google Shape;100;p15"/>
          <p:cNvPicPr preferRelativeResize="0"/>
          <p:nvPr/>
        </p:nvPicPr>
        <p:blipFill>
          <a:blip r:embed="rId3">
            <a:alphaModFix/>
          </a:blip>
          <a:stretch>
            <a:fillRect/>
          </a:stretch>
        </p:blipFill>
        <p:spPr>
          <a:xfrm>
            <a:off x="5024825" y="2575438"/>
            <a:ext cx="3813524" cy="1267975"/>
          </a:xfrm>
          <a:prstGeom prst="rect">
            <a:avLst/>
          </a:prstGeom>
          <a:noFill/>
          <a:ln>
            <a:noFill/>
          </a:ln>
        </p:spPr>
      </p:pic>
      <p:sp>
        <p:nvSpPr>
          <p:cNvPr id="101" name="Google Shape;101;p15"/>
          <p:cNvSpPr txBox="1"/>
          <p:nvPr/>
        </p:nvSpPr>
        <p:spPr>
          <a:xfrm>
            <a:off x="5909225" y="3843400"/>
            <a:ext cx="2988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Lato"/>
                <a:ea typeface="Lato"/>
                <a:cs typeface="Lato"/>
                <a:sym typeface="Lato"/>
              </a:rPr>
              <a:t>Levels of autonomy in DBMSs [1]</a:t>
            </a:r>
            <a:endParaRPr sz="1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a:t>
            </a:r>
            <a:endParaRPr/>
          </a:p>
        </p:txBody>
      </p:sp>
      <p:sp>
        <p:nvSpPr>
          <p:cNvPr id="107" name="Google Shape;107;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SzPts val="1400"/>
              <a:buChar char="●"/>
            </a:pPr>
            <a:r>
              <a:rPr lang="en-GB" sz="1400"/>
              <a:t>Peloton [2]</a:t>
            </a:r>
            <a:endParaRPr sz="1400"/>
          </a:p>
          <a:p>
            <a:pPr marL="457200" lvl="0" indent="-317500" algn="l" rtl="0">
              <a:lnSpc>
                <a:spcPct val="200000"/>
              </a:lnSpc>
              <a:spcBef>
                <a:spcPts val="0"/>
              </a:spcBef>
              <a:spcAft>
                <a:spcPts val="0"/>
              </a:spcAft>
              <a:buSzPts val="1400"/>
              <a:buChar char="●"/>
            </a:pPr>
            <a:r>
              <a:rPr lang="en-GB" sz="1400"/>
              <a:t>Generalized Self-Driving Framework [3]</a:t>
            </a:r>
            <a:endParaRPr sz="1400"/>
          </a:p>
          <a:p>
            <a:pPr marL="457200" lvl="0" indent="-317500" algn="l" rtl="0">
              <a:lnSpc>
                <a:spcPct val="200000"/>
              </a:lnSpc>
              <a:spcBef>
                <a:spcPts val="0"/>
              </a:spcBef>
              <a:spcAft>
                <a:spcPts val="0"/>
              </a:spcAft>
              <a:buSzPts val="1400"/>
              <a:buChar char="●"/>
            </a:pPr>
            <a:r>
              <a:rPr lang="en-GB" sz="1400"/>
              <a:t>NoisePage [1]</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Peloton </a:t>
            </a:r>
            <a:endParaRPr/>
          </a:p>
        </p:txBody>
      </p:sp>
      <p:sp>
        <p:nvSpPr>
          <p:cNvPr id="113" name="Google Shape;113;p17"/>
          <p:cNvSpPr txBox="1">
            <a:spLocks noGrp="1"/>
          </p:cNvSpPr>
          <p:nvPr>
            <p:ph type="body" idx="1"/>
          </p:nvPr>
        </p:nvSpPr>
        <p:spPr>
          <a:xfrm>
            <a:off x="729450" y="2078875"/>
            <a:ext cx="7688700" cy="25557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Goal</a:t>
            </a:r>
            <a:endParaRPr sz="1400"/>
          </a:p>
          <a:p>
            <a:pPr marL="457200" lvl="0" indent="-317500" algn="l" rtl="0">
              <a:lnSpc>
                <a:spcPct val="150000"/>
              </a:lnSpc>
              <a:spcBef>
                <a:spcPts val="0"/>
              </a:spcBef>
              <a:spcAft>
                <a:spcPts val="0"/>
              </a:spcAft>
              <a:buSzPts val="1400"/>
              <a:buChar char="●"/>
            </a:pPr>
            <a:r>
              <a:rPr lang="en-GB" sz="1400"/>
              <a:t>Main Components:</a:t>
            </a:r>
            <a:endParaRPr sz="1400"/>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Workload Classification</a:t>
            </a:r>
            <a:endParaRPr>
              <a:solidFill>
                <a:srgbClr val="000000"/>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Workload Forecasting</a:t>
            </a:r>
            <a:endParaRPr>
              <a:solidFill>
                <a:srgbClr val="000000"/>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Action Planning &amp; Execution Workload</a:t>
            </a:r>
            <a:endParaRPr>
              <a:solidFill>
                <a:srgbClr val="000000"/>
              </a:solidFill>
              <a:highlight>
                <a:srgbClr val="FFFFFF"/>
              </a:highlight>
              <a:latin typeface="Arial"/>
              <a:ea typeface="Arial"/>
              <a:cs typeface="Arial"/>
              <a:sym typeface="Arial"/>
            </a:endParaRPr>
          </a:p>
          <a:p>
            <a:pPr marL="457200" lvl="0" indent="-311150" algn="l" rtl="0">
              <a:lnSpc>
                <a:spcPct val="150000"/>
              </a:lnSpc>
              <a:spcBef>
                <a:spcPts val="0"/>
              </a:spcBef>
              <a:spcAft>
                <a:spcPts val="0"/>
              </a:spcAft>
              <a:buClr>
                <a:srgbClr val="000000"/>
              </a:buClr>
              <a:buSzPts val="1300"/>
              <a:buFont typeface="Arial"/>
              <a:buChar char="●"/>
            </a:pPr>
            <a:r>
              <a:rPr lang="en-GB">
                <a:solidFill>
                  <a:srgbClr val="000000"/>
                </a:solidFill>
                <a:highlight>
                  <a:srgbClr val="FFFFFF"/>
                </a:highlight>
                <a:latin typeface="Arial"/>
                <a:ea typeface="Arial"/>
                <a:cs typeface="Arial"/>
                <a:sym typeface="Arial"/>
              </a:rPr>
              <a:t>Challenges</a:t>
            </a:r>
            <a:endParaRPr>
              <a:solidFill>
                <a:srgbClr val="000000"/>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human distrust and explainability</a:t>
            </a:r>
            <a:endParaRPr>
              <a:solidFill>
                <a:srgbClr val="000000"/>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hints from the DBA on whether the system should focus more on optimizing OLTP or OLAP</a:t>
            </a:r>
            <a:endParaRPr>
              <a:solidFill>
                <a:srgbClr val="000000"/>
              </a:solidFill>
              <a:highlight>
                <a:srgbClr val="FFFFFF"/>
              </a:highlight>
              <a:latin typeface="Arial"/>
              <a:ea typeface="Arial"/>
              <a:cs typeface="Arial"/>
              <a:sym typeface="Arial"/>
            </a:endParaRPr>
          </a:p>
          <a:p>
            <a:pPr marL="914400" lvl="1" indent="-298450" algn="l" rtl="0">
              <a:lnSpc>
                <a:spcPct val="150000"/>
              </a:lnSpc>
              <a:spcBef>
                <a:spcPts val="0"/>
              </a:spcBef>
              <a:spcAft>
                <a:spcPts val="0"/>
              </a:spcAft>
              <a:buClr>
                <a:srgbClr val="000000"/>
              </a:buClr>
              <a:buSzPts val="1100"/>
              <a:buFont typeface="Arial"/>
              <a:buChar char="○"/>
            </a:pPr>
            <a:r>
              <a:rPr lang="en-GB">
                <a:solidFill>
                  <a:srgbClr val="000000"/>
                </a:solidFill>
                <a:highlight>
                  <a:srgbClr val="FFFFFF"/>
                </a:highlight>
                <a:latin typeface="Arial"/>
                <a:ea typeface="Arial"/>
                <a:cs typeface="Arial"/>
                <a:sym typeface="Arial"/>
              </a:rPr>
              <a:t>override mechanism for DBAs</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Generalized Self-Driving Framework</a:t>
            </a:r>
            <a:endParaRPr/>
          </a:p>
        </p:txBody>
      </p:sp>
      <p:sp>
        <p:nvSpPr>
          <p:cNvPr id="119" name="Google Shape;119;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18"/>
          <p:cNvPicPr preferRelativeResize="0"/>
          <p:nvPr/>
        </p:nvPicPr>
        <p:blipFill>
          <a:blip r:embed="rId3">
            <a:alphaModFix/>
          </a:blip>
          <a:stretch>
            <a:fillRect/>
          </a:stretch>
        </p:blipFill>
        <p:spPr>
          <a:xfrm>
            <a:off x="1666450" y="2078875"/>
            <a:ext cx="5671897" cy="2261100"/>
          </a:xfrm>
          <a:prstGeom prst="rect">
            <a:avLst/>
          </a:prstGeom>
          <a:noFill/>
          <a:ln>
            <a:noFill/>
          </a:ln>
        </p:spPr>
      </p:pic>
      <p:sp>
        <p:nvSpPr>
          <p:cNvPr id="121" name="Google Shape;121;p18"/>
          <p:cNvSpPr txBox="1"/>
          <p:nvPr/>
        </p:nvSpPr>
        <p:spPr>
          <a:xfrm>
            <a:off x="4144800" y="4403650"/>
            <a:ext cx="487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NoisePage</a:t>
            </a:r>
            <a:endParaRPr/>
          </a:p>
        </p:txBody>
      </p:sp>
      <p:sp>
        <p:nvSpPr>
          <p:cNvPr id="127" name="Google Shape;127;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GB" sz="1400"/>
              <a:t>three main components: </a:t>
            </a:r>
            <a:endParaRPr sz="1400"/>
          </a:p>
          <a:p>
            <a:pPr marL="914400" lvl="1" indent="-298450" algn="l" rtl="0">
              <a:lnSpc>
                <a:spcPct val="150000"/>
              </a:lnSpc>
              <a:spcBef>
                <a:spcPts val="0"/>
              </a:spcBef>
              <a:spcAft>
                <a:spcPts val="0"/>
              </a:spcAft>
              <a:buSzPts val="1100"/>
              <a:buChar char="○"/>
            </a:pPr>
            <a:r>
              <a:rPr lang="en-GB"/>
              <a:t>workload forecasting, </a:t>
            </a:r>
            <a:endParaRPr/>
          </a:p>
          <a:p>
            <a:pPr marL="914400" lvl="1" indent="-298450" algn="l" rtl="0">
              <a:lnSpc>
                <a:spcPct val="150000"/>
              </a:lnSpc>
              <a:spcBef>
                <a:spcPts val="0"/>
              </a:spcBef>
              <a:spcAft>
                <a:spcPts val="0"/>
              </a:spcAft>
              <a:buSzPts val="1100"/>
              <a:buChar char="○"/>
            </a:pPr>
            <a:r>
              <a:rPr lang="en-GB"/>
              <a:t>behavior modeling</a:t>
            </a:r>
            <a:endParaRPr/>
          </a:p>
          <a:p>
            <a:pPr marL="914400" lvl="1" indent="-298450" algn="l" rtl="0">
              <a:lnSpc>
                <a:spcPct val="150000"/>
              </a:lnSpc>
              <a:spcBef>
                <a:spcPts val="0"/>
              </a:spcBef>
              <a:spcAft>
                <a:spcPts val="0"/>
              </a:spcAft>
              <a:buSzPts val="1100"/>
              <a:buChar char="○"/>
            </a:pPr>
            <a:r>
              <a:rPr lang="en-GB"/>
              <a:t>action planning</a:t>
            </a:r>
            <a:endParaRPr/>
          </a:p>
        </p:txBody>
      </p:sp>
      <p:pic>
        <p:nvPicPr>
          <p:cNvPr id="128" name="Google Shape;128;p19"/>
          <p:cNvPicPr preferRelativeResize="0"/>
          <p:nvPr/>
        </p:nvPicPr>
        <p:blipFill rotWithShape="1">
          <a:blip r:embed="rId3">
            <a:alphaModFix/>
          </a:blip>
          <a:srcRect l="15469"/>
          <a:stretch/>
        </p:blipFill>
        <p:spPr>
          <a:xfrm>
            <a:off x="3545650" y="1972225"/>
            <a:ext cx="5327101" cy="2261100"/>
          </a:xfrm>
          <a:prstGeom prst="rect">
            <a:avLst/>
          </a:prstGeom>
          <a:noFill/>
          <a:ln>
            <a:noFill/>
          </a:ln>
        </p:spPr>
      </p:pic>
      <p:sp>
        <p:nvSpPr>
          <p:cNvPr id="129" name="Google Shape;129;p19"/>
          <p:cNvSpPr txBox="1"/>
          <p:nvPr/>
        </p:nvSpPr>
        <p:spPr>
          <a:xfrm>
            <a:off x="5771350" y="4233325"/>
            <a:ext cx="310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Workload Prediction</a:t>
            </a:r>
            <a:endParaRPr/>
          </a:p>
        </p:txBody>
      </p:sp>
      <p:sp>
        <p:nvSpPr>
          <p:cNvPr id="135" name="Google Shape;135;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SzPts val="1400"/>
              <a:buChar char="●"/>
            </a:pPr>
            <a:r>
              <a:rPr lang="en-GB" sz="1400"/>
              <a:t>General Approaches</a:t>
            </a:r>
            <a:endParaRPr sz="1400"/>
          </a:p>
          <a:p>
            <a:pPr marL="457200" lvl="0" indent="-317500" algn="l" rtl="0">
              <a:lnSpc>
                <a:spcPct val="200000"/>
              </a:lnSpc>
              <a:spcBef>
                <a:spcPts val="0"/>
              </a:spcBef>
              <a:spcAft>
                <a:spcPts val="0"/>
              </a:spcAft>
              <a:buSzPts val="1400"/>
              <a:buChar char="●"/>
            </a:pPr>
            <a:r>
              <a:rPr lang="en-GB" sz="1400"/>
              <a:t>QueryBot5000 [4]</a:t>
            </a:r>
            <a:endParaRPr sz="1400"/>
          </a:p>
          <a:p>
            <a:pPr marL="457200" lvl="0" indent="-317500" algn="l" rtl="0">
              <a:lnSpc>
                <a:spcPct val="200000"/>
              </a:lnSpc>
              <a:spcBef>
                <a:spcPts val="0"/>
              </a:spcBef>
              <a:spcAft>
                <a:spcPts val="0"/>
              </a:spcAft>
              <a:buSzPts val="1400"/>
              <a:buChar char="●"/>
            </a:pPr>
            <a:r>
              <a:rPr lang="en-GB" sz="1400"/>
              <a:t>DBMind [5]</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General Approaches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1" name="Google Shape;141;p21"/>
          <p:cNvSpPr txBox="1">
            <a:spLocks noGrp="1"/>
          </p:cNvSpPr>
          <p:nvPr>
            <p:ph type="body" idx="1"/>
          </p:nvPr>
        </p:nvSpPr>
        <p:spPr>
          <a:xfrm>
            <a:off x="729450" y="2236250"/>
            <a:ext cx="5097900" cy="20823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AutoNum type="arabicPeriod"/>
            </a:pPr>
            <a:r>
              <a:rPr lang="en-GB" sz="1400"/>
              <a:t>Collecting Metrics </a:t>
            </a:r>
            <a:endParaRPr sz="1400"/>
          </a:p>
          <a:p>
            <a:pPr marL="457200" lvl="0" indent="-317500" algn="l" rtl="0">
              <a:lnSpc>
                <a:spcPct val="150000"/>
              </a:lnSpc>
              <a:spcBef>
                <a:spcPts val="0"/>
              </a:spcBef>
              <a:spcAft>
                <a:spcPts val="0"/>
              </a:spcAft>
              <a:buSzPts val="1400"/>
              <a:buAutoNum type="arabicPeriod"/>
            </a:pPr>
            <a:r>
              <a:rPr lang="en-GB" sz="1400"/>
              <a:t>Time-Series Analysis</a:t>
            </a:r>
            <a:endParaRPr sz="1400"/>
          </a:p>
          <a:p>
            <a:pPr marL="457200" lvl="0" indent="-317500" algn="l" rtl="0">
              <a:lnSpc>
                <a:spcPct val="150000"/>
              </a:lnSpc>
              <a:spcBef>
                <a:spcPts val="0"/>
              </a:spcBef>
              <a:spcAft>
                <a:spcPts val="0"/>
              </a:spcAft>
              <a:buSzPts val="1400"/>
              <a:buAutoNum type="arabicPeriod"/>
            </a:pPr>
            <a:r>
              <a:rPr lang="en-GB" sz="1400"/>
              <a:t>Machine Learning Models / Deep learning Models</a:t>
            </a:r>
            <a:endParaRPr sz="1400"/>
          </a:p>
          <a:p>
            <a:pPr marL="457200" lvl="0" indent="-317500" algn="l" rtl="0">
              <a:lnSpc>
                <a:spcPct val="150000"/>
              </a:lnSpc>
              <a:spcBef>
                <a:spcPts val="0"/>
              </a:spcBef>
              <a:spcAft>
                <a:spcPts val="0"/>
              </a:spcAft>
              <a:buSzPts val="1400"/>
              <a:buAutoNum type="arabicPeriod"/>
            </a:pPr>
            <a:r>
              <a:rPr lang="en-GB" sz="1400"/>
              <a:t>Validate and Update Models</a:t>
            </a:r>
            <a:endParaRPr sz="1400"/>
          </a:p>
          <a:p>
            <a:pPr marL="0" lvl="0" indent="0" algn="l" rtl="0">
              <a:lnSpc>
                <a:spcPct val="150000"/>
              </a:lnSpc>
              <a:spcBef>
                <a:spcPts val="1200"/>
              </a:spcBef>
              <a:spcAft>
                <a:spcPts val="1200"/>
              </a:spcAft>
              <a:buNone/>
            </a:pPr>
            <a:endParaRPr sz="14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1361</Words>
  <Application>Microsoft Office PowerPoint</Application>
  <PresentationFormat>On-screen Show (16:9)</PresentationFormat>
  <Paragraphs>154</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Roboto</vt:lpstr>
      <vt:lpstr>Lato</vt:lpstr>
      <vt:lpstr>Raleway</vt:lpstr>
      <vt:lpstr>Streamline</vt:lpstr>
      <vt:lpstr>Self-driving Databases</vt:lpstr>
      <vt:lpstr>Outline</vt:lpstr>
      <vt:lpstr>Background</vt:lpstr>
      <vt:lpstr>Architecture</vt:lpstr>
      <vt:lpstr>Peloton </vt:lpstr>
      <vt:lpstr>Generalized Self-Driving Framework</vt:lpstr>
      <vt:lpstr>NoisePage</vt:lpstr>
      <vt:lpstr>Workload Prediction</vt:lpstr>
      <vt:lpstr>General Approaches  </vt:lpstr>
      <vt:lpstr>QueryBot5000 </vt:lpstr>
      <vt:lpstr>Pre-Processor </vt:lpstr>
      <vt:lpstr>Clusterer </vt:lpstr>
      <vt:lpstr>Clustering Features  </vt:lpstr>
      <vt:lpstr>On-line Clustering (Algorithm) </vt:lpstr>
      <vt:lpstr>DBMind </vt:lpstr>
      <vt:lpstr>Behaviour Modelling</vt:lpstr>
      <vt:lpstr>Physical Design Tuning</vt:lpstr>
      <vt:lpstr>Physical Design Tuning</vt:lpstr>
      <vt:lpstr>Optimisation method</vt:lpstr>
      <vt:lpstr>Replicated training</vt:lpstr>
      <vt:lpstr>Column-based compression（GD）</vt:lpstr>
      <vt:lpstr>Tscout</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Self-driving Databases</dc:title>
  <cp:lastModifiedBy>Jiahao Chen</cp:lastModifiedBy>
  <cp:revision>3</cp:revision>
  <dcterms:modified xsi:type="dcterms:W3CDTF">2023-08-01T01:08:38Z</dcterms:modified>
</cp:coreProperties>
</file>