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83" r:id="rId4"/>
    <p:sldId id="299" r:id="rId5"/>
    <p:sldId id="259" r:id="rId6"/>
    <p:sldId id="306" r:id="rId7"/>
    <p:sldId id="308" r:id="rId8"/>
    <p:sldId id="314" r:id="rId9"/>
    <p:sldId id="313" r:id="rId10"/>
    <p:sldId id="305" r:id="rId11"/>
    <p:sldId id="309" r:id="rId12"/>
    <p:sldId id="311" r:id="rId13"/>
    <p:sldId id="312" r:id="rId14"/>
    <p:sldId id="315" r:id="rId15"/>
  </p:sldIdLst>
  <p:sldSz cx="9144000" cy="6858000" type="screen4x3"/>
  <p:notesSz cx="6797675" cy="99266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DAA64"/>
    <a:srgbClr val="FD8B1D"/>
    <a:srgbClr val="F2F2F2"/>
    <a:srgbClr val="FAAA0A"/>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85155" autoAdjust="0"/>
  </p:normalViewPr>
  <p:slideViewPr>
    <p:cSldViewPr showGuides="1">
      <p:cViewPr varScale="1">
        <p:scale>
          <a:sx n="98" d="100"/>
          <a:sy n="98" d="100"/>
        </p:scale>
        <p:origin x="2250" y="84"/>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57" d="100"/>
        <a:sy n="57" d="100"/>
      </p:scale>
      <p:origin x="0" y="0"/>
    </p:cViewPr>
  </p:sorterViewPr>
  <p:notesViewPr>
    <p:cSldViewPr showGuides="1">
      <p:cViewPr varScale="1">
        <p:scale>
          <a:sx n="81" d="100"/>
          <a:sy n="81" d="100"/>
        </p:scale>
        <p:origin x="-3972"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Espace réservé de la date 2"/>
          <p:cNvSpPr>
            <a:spLocks noGrp="1"/>
          </p:cNvSpPr>
          <p:nvPr>
            <p:ph type="dt" sz="quarter" idx="1"/>
          </p:nvPr>
        </p:nvSpPr>
        <p:spPr>
          <a:xfrm>
            <a:off x="0" y="0"/>
            <a:ext cx="2945659" cy="273048"/>
          </a:xfrm>
          <a:prstGeom prst="rect">
            <a:avLst/>
          </a:prstGeom>
        </p:spPr>
        <p:txBody>
          <a:bodyPr vert="horz" lIns="91440" tIns="45720" rIns="91440" bIns="45720" rtlCol="0"/>
          <a:lstStyle>
            <a:lvl1pPr algn="r">
              <a:defRPr sz="1200"/>
            </a:lvl1pPr>
          </a:lstStyle>
          <a:p>
            <a:pPr algn="l"/>
            <a:fld id="{25A4067D-61B0-4742-8835-E25FC136DC96}" type="datetime1">
              <a:rPr lang="fr-FR" smtClean="0"/>
              <a:t>21/07/2020</a:t>
            </a:fld>
            <a:endParaRPr lang="en-GB" dirty="0"/>
          </a:p>
        </p:txBody>
      </p:sp>
      <p:sp>
        <p:nvSpPr>
          <p:cNvPr id="4" name="Espace réservé du pied de page 3"/>
          <p:cNvSpPr>
            <a:spLocks noGrp="1"/>
          </p:cNvSpPr>
          <p:nvPr>
            <p:ph type="ftr" sz="quarter" idx="2"/>
          </p:nvPr>
        </p:nvSpPr>
        <p:spPr>
          <a:xfrm>
            <a:off x="543853" y="9485352"/>
            <a:ext cx="5663296" cy="277524"/>
          </a:xfrm>
          <a:prstGeom prst="rect">
            <a:avLst/>
          </a:prstGeom>
        </p:spPr>
        <p:txBody>
          <a:bodyPr vert="horz" lIns="91440" tIns="45720" rIns="91440" bIns="45720" rtlCol="0" anchor="ctr"/>
          <a:lstStyle>
            <a:lvl1pPr algn="l">
              <a:defRPr sz="1200"/>
            </a:lvl1pPr>
          </a:lstStyle>
          <a:p>
            <a:r>
              <a:rPr lang="en-GB" sz="1100" dirty="0" smtClean="0"/>
              <a:t>Titre de la présentation</a:t>
            </a:r>
            <a:endParaRPr lang="en-GB" sz="1100" dirty="0"/>
          </a:p>
        </p:txBody>
      </p:sp>
      <p:sp>
        <p:nvSpPr>
          <p:cNvPr id="5" name="Espace réservé du numéro de diapositive 4"/>
          <p:cNvSpPr>
            <a:spLocks noGrp="1"/>
          </p:cNvSpPr>
          <p:nvPr>
            <p:ph type="sldNum" sz="quarter" idx="3"/>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1" y="0"/>
            <a:ext cx="3256087" cy="496332"/>
          </a:xfrm>
          <a:prstGeom prst="rect">
            <a:avLst/>
          </a:prstGeom>
        </p:spPr>
        <p:txBody>
          <a:bodyPr vert="horz" lIns="91440" tIns="45720" rIns="91440" bIns="45720" rtlCol="0"/>
          <a:lstStyle>
            <a:lvl1pPr algn="l">
              <a:defRPr sz="1200"/>
            </a:lvl1pPr>
          </a:lstStyle>
          <a:p>
            <a:fld id="{FE3CB151-E7C7-4E9D-B3B7-D8B3468E7D5C}" type="datetime1">
              <a:rPr lang="fr-FR" smtClean="0"/>
              <a:t>21/07/2020</a:t>
            </a:fld>
            <a:endParaRPr lang="fr-FR" dirty="0"/>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878557" y="4715153"/>
            <a:ext cx="5040560" cy="4466987"/>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Espace réservé du pied de page 3"/>
          <p:cNvSpPr>
            <a:spLocks noGrp="1"/>
          </p:cNvSpPr>
          <p:nvPr>
            <p:ph type="ftr" sz="quarter" idx="4"/>
          </p:nvPr>
        </p:nvSpPr>
        <p:spPr>
          <a:xfrm>
            <a:off x="543853" y="9485352"/>
            <a:ext cx="4853473" cy="277524"/>
          </a:xfrm>
          <a:prstGeom prst="rect">
            <a:avLst/>
          </a:prstGeom>
        </p:spPr>
        <p:txBody>
          <a:bodyPr vert="horz" lIns="91440" tIns="45720" rIns="91440" bIns="45720" rtlCol="0" anchor="ctr"/>
          <a:lstStyle>
            <a:lvl1pPr algn="l">
              <a:defRPr sz="1200"/>
            </a:lvl1pPr>
          </a:lstStyle>
          <a:p>
            <a:r>
              <a:rPr lang="en-GB" sz="1100" dirty="0" smtClean="0"/>
              <a:t>Titre de la présentation</a:t>
            </a:r>
            <a:endParaRPr lang="en-GB" sz="1100" dirty="0"/>
          </a:p>
        </p:txBody>
      </p:sp>
      <p:sp>
        <p:nvSpPr>
          <p:cNvPr id="15" name="Espace réservé du numéro de diapositive 4"/>
          <p:cNvSpPr>
            <a:spLocks noGrp="1"/>
          </p:cNvSpPr>
          <p:nvPr>
            <p:ph type="sldNum" sz="quarter" idx="5"/>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p:sp>
      <p:sp>
        <p:nvSpPr>
          <p:cNvPr id="11" name="Espace réservé des commentaires 10"/>
          <p:cNvSpPr>
            <a:spLocks noGrp="1"/>
          </p:cNvSpPr>
          <p:nvPr>
            <p:ph type="body" idx="1"/>
          </p:nvPr>
        </p:nvSpPr>
        <p:spPr/>
        <p:txBody>
          <a:bodyPr/>
          <a:lstStyle/>
          <a:p>
            <a:r>
              <a:rPr lang="fr-FR" dirty="0" smtClean="0"/>
              <a:t>Patrick</a:t>
            </a:r>
            <a:r>
              <a:rPr lang="fr-FR" baseline="0" dirty="0" smtClean="0"/>
              <a:t> MEYER – Tuteur de stage</a:t>
            </a:r>
          </a:p>
          <a:p>
            <a:r>
              <a:rPr lang="fr-FR" baseline="0" dirty="0" smtClean="0"/>
              <a:t>Alexandre PERY – Mon Référent technique </a:t>
            </a:r>
            <a:endParaRPr lang="fr-FR" dirty="0"/>
          </a:p>
        </p:txBody>
      </p:sp>
      <p:sp>
        <p:nvSpPr>
          <p:cNvPr id="14" name="Espace réservé du pied de page 13"/>
          <p:cNvSpPr>
            <a:spLocks noGrp="1"/>
          </p:cNvSpPr>
          <p:nvPr>
            <p:ph type="ftr" sz="quarter" idx="12"/>
          </p:nvPr>
        </p:nvSpPr>
        <p:spPr/>
        <p:txBody>
          <a:bodyPr/>
          <a:lstStyle/>
          <a:p>
            <a:r>
              <a:rPr lang="en-GB" sz="1100" dirty="0" smtClean="0"/>
              <a:t>Titre de la présentation</a:t>
            </a:r>
            <a:endParaRPr lang="en-GB" sz="1100" dirty="0"/>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a:t>
            </a:fld>
            <a:endParaRPr lang="en-GB" sz="1100" dirty="0"/>
          </a:p>
        </p:txBody>
      </p:sp>
      <p:sp>
        <p:nvSpPr>
          <p:cNvPr id="2" name="Espace réservé de la date 1"/>
          <p:cNvSpPr>
            <a:spLocks noGrp="1"/>
          </p:cNvSpPr>
          <p:nvPr>
            <p:ph type="dt" idx="14"/>
          </p:nvPr>
        </p:nvSpPr>
        <p:spPr/>
        <p:txBody>
          <a:bodyPr/>
          <a:lstStyle/>
          <a:p>
            <a:fld id="{17182D26-FEB3-413A-958E-380E52475008}" type="datetime1">
              <a:rPr lang="fr-FR" smtClean="0"/>
              <a:t>21/07/2020</a:t>
            </a:fld>
            <a:endParaRPr lang="fr-FR" dirty="0"/>
          </a:p>
        </p:txBody>
      </p:sp>
    </p:spTree>
    <p:extLst>
      <p:ext uri="{BB962C8B-B14F-4D97-AF65-F5344CB8AC3E}">
        <p14:creationId xmlns:p14="http://schemas.microsoft.com/office/powerpoint/2010/main" val="261542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72157BAB-96C5-4A48-B3F5-0EF898C01BDE}" type="datetime1">
              <a:rPr lang="fr-FR" smtClean="0"/>
              <a:t>21/07/2020</a:t>
            </a:fld>
            <a:endParaRPr lang="fr-FR" dirty="0"/>
          </a:p>
        </p:txBody>
      </p:sp>
      <p:sp>
        <p:nvSpPr>
          <p:cNvPr id="5" name="Espace réservé du pied de page 4"/>
          <p:cNvSpPr>
            <a:spLocks noGrp="1"/>
          </p:cNvSpPr>
          <p:nvPr>
            <p:ph type="ftr" sz="quarter" idx="11"/>
          </p:nvPr>
        </p:nvSpPr>
        <p:spPr/>
        <p:txBody>
          <a:bodyPr/>
          <a:lstStyle/>
          <a:p>
            <a:r>
              <a:rPr lang="en-GB" sz="1100" dirty="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a:t>
            </a:fld>
            <a:endParaRPr lang="en-GB" sz="1100" dirty="0"/>
          </a:p>
        </p:txBody>
      </p:sp>
    </p:spTree>
    <p:extLst>
      <p:ext uri="{BB962C8B-B14F-4D97-AF65-F5344CB8AC3E}">
        <p14:creationId xmlns:p14="http://schemas.microsoft.com/office/powerpoint/2010/main" val="428040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Ne pas prendre Visual</a:t>
            </a:r>
            <a:r>
              <a:rPr lang="fr-FR" baseline="0" dirty="0" smtClean="0"/>
              <a:t> 2017 car il fait la mise a jour </a:t>
            </a:r>
            <a:r>
              <a:rPr lang="fr-FR" baseline="0" smtClean="0"/>
              <a:t>du projet.</a:t>
            </a:r>
            <a:endParaRPr lang="fr-FR"/>
          </a:p>
        </p:txBody>
      </p:sp>
      <p:sp>
        <p:nvSpPr>
          <p:cNvPr id="4" name="Espace réservé de la date 3"/>
          <p:cNvSpPr>
            <a:spLocks noGrp="1"/>
          </p:cNvSpPr>
          <p:nvPr>
            <p:ph type="dt" idx="10"/>
          </p:nvPr>
        </p:nvSpPr>
        <p:spPr/>
        <p:txBody>
          <a:bodyPr/>
          <a:lstStyle/>
          <a:p>
            <a:fld id="{FE3CB151-E7C7-4E9D-B3B7-D8B3468E7D5C}" type="datetime1">
              <a:rPr lang="fr-FR" smtClean="0"/>
              <a:t>21/07/2020</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a:t>
            </a:fld>
            <a:endParaRPr lang="en-GB" sz="1100" dirty="0"/>
          </a:p>
        </p:txBody>
      </p:sp>
    </p:spTree>
    <p:extLst>
      <p:ext uri="{BB962C8B-B14F-4D97-AF65-F5344CB8AC3E}">
        <p14:creationId xmlns:p14="http://schemas.microsoft.com/office/powerpoint/2010/main" val="1685514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smtClean="0"/>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4" name="ZoneTexte 13"/>
          <p:cNvSpPr txBox="1"/>
          <p:nvPr userDrawn="1"/>
        </p:nvSpPr>
        <p:spPr>
          <a:xfrm>
            <a:off x="438666" y="6400987"/>
            <a:ext cx="2698800" cy="276999"/>
          </a:xfrm>
          <a:prstGeom prst="rect">
            <a:avLst/>
          </a:prstGeom>
          <a:noFill/>
        </p:spPr>
        <p:txBody>
          <a:bodyPr wrap="square" rtlCol="0">
            <a:spAutoFit/>
          </a:bodyPr>
          <a:lstStyle/>
          <a:p>
            <a:r>
              <a:rPr lang="fr-FR" sz="1200" dirty="0">
                <a:solidFill>
                  <a:schemeClr val="accent1"/>
                </a:solidFill>
              </a:rPr>
              <a:t>Delivering Transformation. Together</a:t>
            </a:r>
            <a:r>
              <a:rPr lang="fr-FR" sz="1200" dirty="0" smtClean="0">
                <a:solidFill>
                  <a:schemeClr val="accent1"/>
                </a:solidFill>
              </a:rPr>
              <a:t>.*</a:t>
            </a:r>
            <a:endParaRPr lang="fr-FR" sz="1200" dirty="0">
              <a:solidFill>
                <a:schemeClr val="accent1"/>
              </a:solidFill>
            </a:endParaRP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smtClean="0">
                <a:solidFill>
                  <a:schemeClr val="bg1">
                    <a:lumMod val="50000"/>
                  </a:schemeClr>
                </a:solidFill>
              </a:rPr>
              <a:t>*Réussir la transformation. Ensemble.</a:t>
            </a:r>
            <a:endParaRPr lang="fr-FR" sz="700" dirty="0">
              <a:solidFill>
                <a:schemeClr val="bg1">
                  <a:lumMod val="50000"/>
                </a:schemeClr>
              </a:solidFill>
            </a:endParaRPr>
          </a:p>
        </p:txBody>
      </p:sp>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8" name="Titre 7"/>
          <p:cNvSpPr>
            <a:spLocks noGrp="1"/>
          </p:cNvSpPr>
          <p:nvPr>
            <p:ph type="title"/>
          </p:nvPr>
        </p:nvSpPr>
        <p:spPr bwMode="gray"/>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Tree>
    <p:extLst>
      <p:ext uri="{BB962C8B-B14F-4D97-AF65-F5344CB8AC3E}">
        <p14:creationId xmlns:p14="http://schemas.microsoft.com/office/powerpoint/2010/main" val="13966416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2802411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8" name="Titre 7"/>
          <p:cNvSpPr>
            <a:spLocks noGrp="1"/>
          </p:cNvSpPr>
          <p:nvPr>
            <p:ph type="title"/>
          </p:nvPr>
        </p:nvSpPr>
        <p:spPr bwMode="gray"/>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Tree>
    <p:extLst>
      <p:ext uri="{BB962C8B-B14F-4D97-AF65-F5344CB8AC3E}">
        <p14:creationId xmlns:p14="http://schemas.microsoft.com/office/powerpoint/2010/main" val="28701692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bwMode="gray"/>
        <p:txBody>
          <a:bodyPr/>
          <a:lstStyle/>
          <a:p>
            <a:endParaRPr lang="fr-FR" dirty="0"/>
          </a:p>
        </p:txBody>
      </p:sp>
      <p:sp>
        <p:nvSpPr>
          <p:cNvPr id="4" name="Espace réservé du pied de page 3"/>
          <p:cNvSpPr>
            <a:spLocks noGrp="1"/>
          </p:cNvSpPr>
          <p:nvPr>
            <p:ph type="ftr" sz="quarter" idx="11"/>
          </p:nvPr>
        </p:nvSpPr>
        <p:spPr bwMode="gray"/>
        <p:txBody>
          <a:bodyPr/>
          <a:lstStyle/>
          <a:p>
            <a:endParaRPr lang="fr-FR"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39831729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dirty="0"/>
          </a:p>
        </p:txBody>
      </p:sp>
      <p:sp>
        <p:nvSpPr>
          <p:cNvPr id="3" name="Espace réservé du pied de page 2"/>
          <p:cNvSpPr>
            <a:spLocks noGrp="1"/>
          </p:cNvSpPr>
          <p:nvPr>
            <p:ph type="ftr" sz="quarter" idx="11"/>
          </p:nvPr>
        </p:nvSpPr>
        <p:spPr bwMode="gray"/>
        <p:txBody>
          <a:bodyPr/>
          <a:lstStyle/>
          <a:p>
            <a:endParaRPr lang="fr-FR" dirty="0"/>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dirty="0"/>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 name="Espace réservé de la date 2"/>
          <p:cNvSpPr>
            <a:spLocks noGrp="1"/>
          </p:cNvSpPr>
          <p:nvPr>
            <p:ph type="dt" sz="half" idx="10"/>
          </p:nvPr>
        </p:nvSpPr>
        <p:spPr bwMode="gray"/>
        <p:txBody>
          <a:bodyPr/>
          <a:lstStyle/>
          <a:p>
            <a:endParaRPr lang="fr-FR" dirty="0"/>
          </a:p>
        </p:txBody>
      </p:sp>
      <p:sp>
        <p:nvSpPr>
          <p:cNvPr id="4" name="Espace réservé du pied de page 3"/>
          <p:cNvSpPr>
            <a:spLocks noGrp="1"/>
          </p:cNvSpPr>
          <p:nvPr>
            <p:ph type="ftr" sz="quarter" idx="11"/>
          </p:nvPr>
        </p:nvSpPr>
        <p:spPr bwMode="gray"/>
        <p:txBody>
          <a:bodyPr/>
          <a:lstStyle/>
          <a:p>
            <a:endParaRPr lang="fr-FR"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smtClean="0">
                <a:solidFill>
                  <a:schemeClr val="bg1"/>
                </a:solidFill>
                <a:latin typeface="+mn-lt"/>
              </a:rPr>
              <a:t>CONTACTS</a:t>
            </a:r>
            <a:endParaRPr lang="it-IT" sz="2800" b="0" dirty="0">
              <a:solidFill>
                <a:schemeClr val="bg1"/>
              </a:solidFill>
              <a:latin typeface="+mn-lt"/>
            </a:endParaRPr>
          </a:p>
        </p:txBody>
      </p:sp>
    </p:spTree>
    <p:extLst>
      <p:ext uri="{BB962C8B-B14F-4D97-AF65-F5344CB8AC3E}">
        <p14:creationId xmlns:p14="http://schemas.microsoft.com/office/powerpoint/2010/main" val="2096406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 name="Espace réservé de la date 2"/>
          <p:cNvSpPr>
            <a:spLocks noGrp="1"/>
          </p:cNvSpPr>
          <p:nvPr>
            <p:ph type="dt" sz="half" idx="10"/>
          </p:nvPr>
        </p:nvSpPr>
        <p:spPr bwMode="gray"/>
        <p:txBody>
          <a:bodyPr/>
          <a:lstStyle/>
          <a:p>
            <a:endParaRPr lang="fr-FR" dirty="0"/>
          </a:p>
        </p:txBody>
      </p:sp>
      <p:sp>
        <p:nvSpPr>
          <p:cNvPr id="4" name="Espace réservé du pied de page 3"/>
          <p:cNvSpPr>
            <a:spLocks noGrp="1"/>
          </p:cNvSpPr>
          <p:nvPr>
            <p:ph type="ftr" sz="quarter" idx="11"/>
          </p:nvPr>
        </p:nvSpPr>
        <p:spPr bwMode="gray"/>
        <p:txBody>
          <a:bodyPr/>
          <a:lstStyle/>
          <a:p>
            <a:endParaRPr lang="fr-FR"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19142697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hapter">
    <p:spTree>
      <p:nvGrpSpPr>
        <p:cNvPr id="1" name=""/>
        <p:cNvGrpSpPr/>
        <p:nvPr/>
      </p:nvGrpSpPr>
      <p:grpSpPr>
        <a:xfrm>
          <a:off x="0" y="0"/>
          <a:ext cx="0" cy="0"/>
          <a:chOff x="0" y="0"/>
          <a:chExt cx="0" cy="0"/>
        </a:xfrm>
      </p:grpSpPr>
      <p:sp>
        <p:nvSpPr>
          <p:cNvPr id="3" name="Espace réservé pour une image  2"/>
          <p:cNvSpPr>
            <a:spLocks noGrp="1"/>
          </p:cNvSpPr>
          <p:nvPr>
            <p:ph type="pic" sz="quarter" idx="15" hasCustomPrompt="1"/>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en-GB" dirty="0" smtClean="0"/>
              <a:t>Click on the icon to insert a picture</a:t>
            </a:r>
          </a:p>
          <a:p>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4" name="Titre 1"/>
          <p:cNvSpPr>
            <a:spLocks noGrp="1"/>
          </p:cNvSpPr>
          <p:nvPr>
            <p:ph type="ctrTitle" hasCustomPrompt="1"/>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25" name="Sous-titre 2"/>
          <p:cNvSpPr>
            <a:spLocks noGrp="1"/>
          </p:cNvSpPr>
          <p:nvPr>
            <p:ph type="subTitle" idx="1" hasCustomPrompt="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5449182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smtClean="0"/>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a:solidFill>
                  <a:schemeClr val="accent1"/>
                </a:solidFill>
              </a:rPr>
              <a:t>Delivering Transformation. Together</a:t>
            </a:r>
            <a:r>
              <a:rPr lang="fr-FR" sz="1200" dirty="0" smtClean="0">
                <a:solidFill>
                  <a:schemeClr val="accent1"/>
                </a:solidFill>
              </a:rPr>
              <a:t>.*</a:t>
            </a:r>
            <a:endParaRPr lang="fr-FR" sz="1200" dirty="0">
              <a:solidFill>
                <a:schemeClr val="accent1"/>
              </a:solidFill>
            </a:endParaRP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smtClean="0">
                <a:solidFill>
                  <a:schemeClr val="bg1">
                    <a:lumMod val="50000"/>
                  </a:schemeClr>
                </a:solidFill>
              </a:rPr>
              <a:t>*Réussir la transformation. Ensemble.</a:t>
            </a:r>
            <a:endParaRPr lang="fr-FR" sz="700" dirty="0">
              <a:solidFill>
                <a:schemeClr val="bg1">
                  <a:lumMod val="50000"/>
                </a:schemeClr>
              </a:solidFill>
            </a:endParaRPr>
          </a:p>
        </p:txBody>
      </p:sp>
    </p:spTree>
    <p:extLst>
      <p:ext uri="{BB962C8B-B14F-4D97-AF65-F5344CB8AC3E}">
        <p14:creationId xmlns:p14="http://schemas.microsoft.com/office/powerpoint/2010/main" val="1849499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smtClean="0"/>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a:solidFill>
                  <a:schemeClr val="accent1"/>
                </a:solidFill>
              </a:rPr>
              <a:t>Delivering Transformation. Together</a:t>
            </a:r>
            <a:r>
              <a:rPr lang="fr-FR" sz="1200" dirty="0" smtClean="0">
                <a:solidFill>
                  <a:schemeClr val="accent1"/>
                </a:solidFill>
              </a:rPr>
              <a:t>.*</a:t>
            </a:r>
            <a:endParaRPr lang="fr-FR" sz="1200" dirty="0">
              <a:solidFill>
                <a:schemeClr val="accent1"/>
              </a:solidFill>
            </a:endParaRPr>
          </a:p>
        </p:txBody>
      </p:sp>
      <p:sp>
        <p:nvSpPr>
          <p:cNvPr id="14" name="ZoneTexte 13"/>
          <p:cNvSpPr txBox="1"/>
          <p:nvPr userDrawn="1"/>
        </p:nvSpPr>
        <p:spPr>
          <a:xfrm rot="16200000">
            <a:off x="-701250" y="5720016"/>
            <a:ext cx="1618680" cy="200055"/>
          </a:xfrm>
          <a:prstGeom prst="rect">
            <a:avLst/>
          </a:prstGeom>
          <a:noFill/>
        </p:spPr>
        <p:txBody>
          <a:bodyPr wrap="square" rtlCol="0">
            <a:spAutoFit/>
          </a:bodyPr>
          <a:lstStyle/>
          <a:p>
            <a:r>
              <a:rPr lang="fr-FR" sz="700" dirty="0" smtClean="0">
                <a:solidFill>
                  <a:schemeClr val="bg1">
                    <a:lumMod val="50000"/>
                  </a:schemeClr>
                </a:solidFill>
              </a:rPr>
              <a:t>*Réussir la transformation. Ensemble.</a:t>
            </a:r>
            <a:endParaRPr lang="fr-FR" sz="700" dirty="0">
              <a:solidFill>
                <a:schemeClr val="bg1">
                  <a:lumMod val="50000"/>
                </a:schemeClr>
              </a:solidFill>
            </a:endParaRPr>
          </a:p>
        </p:txBody>
      </p:sp>
    </p:spTree>
    <p:extLst>
      <p:ext uri="{BB962C8B-B14F-4D97-AF65-F5344CB8AC3E}">
        <p14:creationId xmlns:p14="http://schemas.microsoft.com/office/powerpoint/2010/main" val="8605936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smtClean="0"/>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smtClean="0"/>
              <a:t>Cliquez pour modifier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smtClean="0"/>
              <a:t>Cliquez pour modifier les styles du texte du masque</a:t>
            </a:r>
          </a:p>
          <a:p>
            <a:pPr lvl="1"/>
            <a:r>
              <a:rPr lang="fr-FR" smtClean="0"/>
              <a:t>Deuxième niveau</a:t>
            </a:r>
          </a:p>
        </p:txBody>
      </p:sp>
      <p:sp>
        <p:nvSpPr>
          <p:cNvPr id="3" name="Espace réservé de la date 2"/>
          <p:cNvSpPr>
            <a:spLocks noGrp="1"/>
          </p:cNvSpPr>
          <p:nvPr>
            <p:ph type="dt" sz="half" idx="10"/>
          </p:nvPr>
        </p:nvSpPr>
        <p:spPr bwMode="gray"/>
        <p:txBody>
          <a:bodyPr/>
          <a:lstStyle/>
          <a:p>
            <a:endParaRPr lang="fr-FR" dirty="0"/>
          </a:p>
        </p:txBody>
      </p:sp>
      <p:sp>
        <p:nvSpPr>
          <p:cNvPr id="4" name="Espace réservé du pied de page 3"/>
          <p:cNvSpPr>
            <a:spLocks noGrp="1"/>
          </p:cNvSpPr>
          <p:nvPr>
            <p:ph type="ftr" sz="quarter" idx="11"/>
          </p:nvPr>
        </p:nvSpPr>
        <p:spPr bwMode="gray"/>
        <p:txBody>
          <a:bodyPr/>
          <a:lstStyle/>
          <a:p>
            <a:endParaRPr lang="fr-FR"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smtClean="0">
                <a:solidFill>
                  <a:schemeClr val="bg1"/>
                </a:solidFill>
                <a:latin typeface="+mn-lt"/>
              </a:rPr>
              <a:t>Sommaire</a:t>
            </a:r>
            <a:endParaRPr lang="it-IT" sz="2800" b="0" dirty="0">
              <a:solidFill>
                <a:schemeClr val="bg1"/>
              </a:solidFill>
              <a:latin typeface="+mn-lt"/>
            </a:endParaRPr>
          </a:p>
        </p:txBody>
      </p:sp>
    </p:spTree>
    <p:extLst>
      <p:ext uri="{BB962C8B-B14F-4D97-AF65-F5344CB8AC3E}">
        <p14:creationId xmlns:p14="http://schemas.microsoft.com/office/powerpoint/2010/main" val="3236977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dirty="0" smtClean="0"/>
              <a:t>Cliquez sur l'icône pour ajouter une image</a:t>
            </a:r>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smtClean="0"/>
              <a:t>Cliquez pour modifier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Cliquez pour modifier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smtClean="0"/>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smtClean="0"/>
              <a:t>Cliquez pour modifier les styles du texte du masque</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dirty="0" smtClean="0"/>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smtClean="0"/>
              <a:t>Modifiez le style du titre</a:t>
            </a:r>
            <a:endParaRPr lang="fr-FR" dirty="0"/>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smtClean="0"/>
              <a:t>Modifiez les styles du texte du masque</a:t>
            </a:r>
          </a:p>
          <a:p>
            <a:pPr lvl="1"/>
            <a:r>
              <a:rPr lang="fr-FR" dirty="0" smtClean="0"/>
              <a:t>Deuxième niveau</a:t>
            </a:r>
          </a:p>
          <a:p>
            <a:pPr lvl="2"/>
            <a:r>
              <a:rPr lang="fr-FR" dirty="0" smtClean="0"/>
              <a:t>Troisième niveau</a:t>
            </a:r>
          </a:p>
        </p:txBody>
      </p:sp>
      <p:pic>
        <p:nvPicPr>
          <p:cNvPr id="15" name="Image 14"/>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 id="2147483673" r:id="rId17"/>
  </p:sldLayoutIdLst>
  <p:timing>
    <p:tnLst>
      <p:par>
        <p:cTn id="1" dur="indefinite" restart="never" nodeType="tmRoot"/>
      </p:par>
    </p:tnLst>
  </p:timing>
  <p:hf hdr="0" ft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20"/>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www.meistertask.com/"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innersource.soprasteria.com/" TargetMode="External"/><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8.xml"/><Relationship Id="rId7" Type="http://schemas.openxmlformats.org/officeDocument/2006/relationships/hyperlink" Target="http://localhost:8081/"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localhost:%3cport%3e/" TargetMode="External"/><Relationship Id="rId5" Type="http://schemas.openxmlformats.org/officeDocument/2006/relationships/image" Target="../media/image2.pn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539552" y="3535986"/>
            <a:ext cx="8424936" cy="757110"/>
          </a:xfrm>
        </p:spPr>
        <p:txBody>
          <a:bodyPr/>
          <a:lstStyle/>
          <a:p>
            <a:pPr algn="ctr"/>
            <a:r>
              <a:rPr lang="fr-FR" b="1" dirty="0" smtClean="0"/>
              <a:t>ATOM</a:t>
            </a:r>
            <a:br>
              <a:rPr lang="fr-FR" b="1" dirty="0" smtClean="0"/>
            </a:br>
            <a:r>
              <a:rPr lang="fr-FR" b="1" dirty="0" smtClean="0"/>
              <a:t>GUIDE DU DÉVELOPPEUR</a:t>
            </a:r>
            <a:endParaRPr lang="fr-FR" b="1" dirty="0"/>
          </a:p>
        </p:txBody>
      </p:sp>
      <p:sp>
        <p:nvSpPr>
          <p:cNvPr id="3" name="Sous-titre 2"/>
          <p:cNvSpPr>
            <a:spLocks noGrp="1"/>
          </p:cNvSpPr>
          <p:nvPr>
            <p:ph type="subTitle" idx="1"/>
            <p:custDataLst>
              <p:tags r:id="rId2"/>
            </p:custDataLst>
          </p:nvPr>
        </p:nvSpPr>
        <p:spPr>
          <a:xfrm>
            <a:off x="418356" y="6093296"/>
            <a:ext cx="6457215" cy="276999"/>
          </a:xfrm>
        </p:spPr>
        <p:txBody>
          <a:bodyPr/>
          <a:lstStyle/>
          <a:p>
            <a:r>
              <a:rPr lang="fr-FR" sz="1800" i="1" dirty="0" smtClean="0"/>
              <a:t>14 octobre 2019</a:t>
            </a:r>
            <a:endParaRPr lang="fr-FR" sz="1800" i="1"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a:t>
            </a:fld>
            <a:endParaRPr lang="fr-FR" dirty="0"/>
          </a:p>
        </p:txBody>
      </p:sp>
    </p:spTree>
    <p:extLst>
      <p:ext uri="{BB962C8B-B14F-4D97-AF65-F5344CB8AC3E}">
        <p14:creationId xmlns:p14="http://schemas.microsoft.com/office/powerpoint/2010/main" val="166292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4" b="14"/>
          <a:stretch>
            <a:fillRect/>
          </a:stretch>
        </p:blipFill>
        <p:spPr/>
      </p:pic>
      <p:sp>
        <p:nvSpPr>
          <p:cNvPr id="5" name="Titre 4"/>
          <p:cNvSpPr>
            <a:spLocks noGrp="1"/>
          </p:cNvSpPr>
          <p:nvPr>
            <p:ph type="ctrTitle"/>
          </p:nvPr>
        </p:nvSpPr>
        <p:spPr>
          <a:xfrm>
            <a:off x="551884" y="4218559"/>
            <a:ext cx="7332484" cy="424711"/>
          </a:xfrm>
        </p:spPr>
        <p:txBody>
          <a:bodyPr/>
          <a:lstStyle/>
          <a:p>
            <a:r>
              <a:rPr lang="fr-FR" dirty="0" smtClean="0"/>
              <a:t>MODIFICATION</a:t>
            </a:r>
            <a:endParaRPr lang="fr-FR" dirty="0"/>
          </a:p>
        </p:txBody>
      </p:sp>
      <p:sp>
        <p:nvSpPr>
          <p:cNvPr id="9" name="Espace réservé du numéro de diapositive 8"/>
          <p:cNvSpPr>
            <a:spLocks noGrp="1"/>
          </p:cNvSpPr>
          <p:nvPr>
            <p:ph type="sldNum" sz="quarter" idx="14"/>
          </p:nvPr>
        </p:nvSpPr>
        <p:spPr/>
        <p:txBody>
          <a:bodyPr/>
          <a:lstStyle/>
          <a:p>
            <a:fld id="{AF43E6FD-AB27-4108-A2FC-346BB5F75E3F}" type="slidenum">
              <a:rPr lang="fr-FR" smtClean="0"/>
              <a:pPr/>
              <a:t>10</a:t>
            </a:fld>
            <a:endParaRPr lang="fr-FR" dirty="0"/>
          </a:p>
        </p:txBody>
      </p:sp>
    </p:spTree>
    <p:extLst>
      <p:ext uri="{BB962C8B-B14F-4D97-AF65-F5344CB8AC3E}">
        <p14:creationId xmlns:p14="http://schemas.microsoft.com/office/powerpoint/2010/main" val="347791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p:txBody>
          <a:bodyPr/>
          <a:lstStyle/>
          <a:p>
            <a:r>
              <a:rPr lang="fr-FR" dirty="0" smtClean="0"/>
              <a:t>MODIFICATION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11</a:t>
            </a:fld>
            <a:endParaRPr lang="fr-FR" dirty="0"/>
          </a:p>
        </p:txBody>
      </p:sp>
      <p:sp>
        <p:nvSpPr>
          <p:cNvPr id="9" name="Espace réservé du texte 4"/>
          <p:cNvSpPr>
            <a:spLocks noGrp="1"/>
          </p:cNvSpPr>
          <p:nvPr>
            <p:ph type="body" sz="quarter" idx="13"/>
            <p:custDataLst>
              <p:tags r:id="rId2"/>
            </p:custDataLst>
          </p:nvPr>
        </p:nvSpPr>
        <p:spPr>
          <a:xfrm>
            <a:off x="544439" y="656624"/>
            <a:ext cx="8045450" cy="269875"/>
          </a:xfrm>
        </p:spPr>
        <p:txBody>
          <a:bodyPr/>
          <a:lstStyle/>
          <a:p>
            <a:r>
              <a:rPr lang="fr-FR" smtClean="0"/>
              <a:t>ARBORESCENCE DU PROJET</a:t>
            </a:r>
            <a:endParaRPr lang="fr-FR" dirty="0"/>
          </a:p>
        </p:txBody>
      </p:sp>
      <p:sp>
        <p:nvSpPr>
          <p:cNvPr id="10" name="Espace réservé du contenu 1"/>
          <p:cNvSpPr txBox="1">
            <a:spLocks/>
          </p:cNvSpPr>
          <p:nvPr>
            <p:custDataLst>
              <p:tags r:id="rId3"/>
            </p:custDataLst>
          </p:nvPr>
        </p:nvSpPr>
        <p:spPr bwMode="gray">
          <a:xfrm>
            <a:off x="611560" y="1260142"/>
            <a:ext cx="8088511" cy="5040560"/>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5"/>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err="1" smtClean="0"/>
              <a:t>AskerClient</a:t>
            </a:r>
            <a:r>
              <a:rPr lang="fr-FR" dirty="0" smtClean="0"/>
              <a:t> Server : Librairie permettant la gestion client/serveur</a:t>
            </a:r>
          </a:p>
          <a:p>
            <a:r>
              <a:rPr lang="fr-FR" dirty="0" err="1" smtClean="0"/>
              <a:t>aspNETserve</a:t>
            </a:r>
            <a:r>
              <a:rPr lang="fr-FR" dirty="0" smtClean="0"/>
              <a:t> </a:t>
            </a:r>
            <a:r>
              <a:rPr lang="fr-FR" dirty="0"/>
              <a:t>/ </a:t>
            </a:r>
            <a:r>
              <a:rPr lang="fr-FR" dirty="0" err="1"/>
              <a:t>aspNETserve.Core</a:t>
            </a:r>
            <a:r>
              <a:rPr lang="fr-FR" dirty="0"/>
              <a:t> </a:t>
            </a:r>
            <a:r>
              <a:rPr lang="fr-FR" dirty="0" smtClean="0"/>
              <a:t>: Serveur ASP embarqué </a:t>
            </a:r>
          </a:p>
          <a:p>
            <a:r>
              <a:rPr lang="fr-FR" dirty="0" smtClean="0"/>
              <a:t>BDD : Contient toutes les requêtes SQL ayant été exécutées sur la Base de Données à chaque nouvelle version pour la faire évoluer</a:t>
            </a:r>
          </a:p>
          <a:p>
            <a:r>
              <a:rPr lang="fr-FR" dirty="0" err="1" smtClean="0"/>
              <a:t>CdsManagement</a:t>
            </a:r>
            <a:r>
              <a:rPr lang="fr-FR" dirty="0" smtClean="0"/>
              <a:t> : Contient le code source de toute l’appli web de gestion du CDS (ressources, rôles, projets, calendrier des congés, compétences …</a:t>
            </a:r>
            <a:r>
              <a:rPr lang="fr-FR" dirty="0" err="1" smtClean="0"/>
              <a:t>etc</a:t>
            </a:r>
            <a:r>
              <a:rPr lang="fr-FR" dirty="0" smtClean="0"/>
              <a:t>)</a:t>
            </a:r>
          </a:p>
          <a:p>
            <a:r>
              <a:rPr lang="fr-FR" dirty="0" err="1" smtClean="0"/>
              <a:t>Launcher</a:t>
            </a:r>
            <a:r>
              <a:rPr lang="fr-FR" dirty="0" smtClean="0"/>
              <a:t> : Lanceur qui vérifie la version et gère l’exécution du serveur/client </a:t>
            </a:r>
          </a:p>
          <a:p>
            <a:r>
              <a:rPr lang="fr-FR" dirty="0" smtClean="0"/>
              <a:t>Network Console : Console permettant d’</a:t>
            </a:r>
            <a:r>
              <a:rPr lang="fr-FR" dirty="0" err="1" smtClean="0"/>
              <a:t>intéragir</a:t>
            </a:r>
            <a:r>
              <a:rPr lang="fr-FR" dirty="0" smtClean="0"/>
              <a:t> avec le serveur ou client </a:t>
            </a:r>
            <a:r>
              <a:rPr lang="fr-FR" dirty="0" err="1" smtClean="0"/>
              <a:t>Atom</a:t>
            </a:r>
            <a:r>
              <a:rPr lang="fr-FR" dirty="0" smtClean="0"/>
              <a:t> sur le réseau</a:t>
            </a:r>
          </a:p>
          <a:p>
            <a:r>
              <a:rPr lang="fr-FR" dirty="0" err="1" smtClean="0"/>
              <a:t>RedirectServer</a:t>
            </a:r>
            <a:r>
              <a:rPr lang="fr-FR" dirty="0" smtClean="0"/>
              <a:t> : Obsolète</a:t>
            </a:r>
          </a:p>
          <a:p>
            <a:endParaRPr lang="fr-FR" dirty="0" smtClean="0"/>
          </a:p>
          <a:p>
            <a:pPr marL="0" indent="0">
              <a:buNone/>
            </a:pPr>
            <a:endParaRPr lang="fr-FR" dirty="0" smtClean="0"/>
          </a:p>
        </p:txBody>
      </p:sp>
    </p:spTree>
    <p:extLst>
      <p:ext uri="{BB962C8B-B14F-4D97-AF65-F5344CB8AC3E}">
        <p14:creationId xmlns:p14="http://schemas.microsoft.com/office/powerpoint/2010/main" val="134610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551884" y="4218559"/>
            <a:ext cx="6451431" cy="424711"/>
          </a:xfrm>
        </p:spPr>
        <p:txBody>
          <a:bodyPr/>
          <a:lstStyle/>
          <a:p>
            <a:pPr lvl="1" algn="l" defTabSz="914199" rtl="0">
              <a:lnSpc>
                <a:spcPct val="90000"/>
              </a:lnSpc>
              <a:spcBef>
                <a:spcPct val="0"/>
              </a:spcBef>
            </a:pPr>
            <a:r>
              <a:rPr lang="fr-FR" sz="2400" dirty="0" smtClean="0"/>
              <a:t>EXÉCUTION</a:t>
            </a:r>
            <a:endParaRPr lang="fr-FR" sz="2400" dirty="0"/>
          </a:p>
        </p:txBody>
      </p:sp>
      <p:pic>
        <p:nvPicPr>
          <p:cNvPr id="8" name="Espace réservé pour une image  8"/>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l="81" r="81"/>
          <a:stretch/>
        </p:blipFill>
        <p:spPr/>
      </p:pic>
      <p:sp>
        <p:nvSpPr>
          <p:cNvPr id="12" name="Espace réservé du numéro de diapositive 11"/>
          <p:cNvSpPr>
            <a:spLocks noGrp="1"/>
          </p:cNvSpPr>
          <p:nvPr>
            <p:ph type="sldNum" sz="quarter" idx="14"/>
          </p:nvPr>
        </p:nvSpPr>
        <p:spPr/>
        <p:txBody>
          <a:bodyPr/>
          <a:lstStyle/>
          <a:p>
            <a:fld id="{AF43E6FD-AB27-4108-A2FC-346BB5F75E3F}" type="slidenum">
              <a:rPr lang="fr-FR" smtClean="0"/>
              <a:pPr/>
              <a:t>12</a:t>
            </a:fld>
            <a:endParaRPr lang="fr-FR" dirty="0"/>
          </a:p>
        </p:txBody>
      </p:sp>
    </p:spTree>
    <p:extLst>
      <p:ext uri="{BB962C8B-B14F-4D97-AF65-F5344CB8AC3E}">
        <p14:creationId xmlns:p14="http://schemas.microsoft.com/office/powerpoint/2010/main" val="419096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p:txBody>
          <a:bodyPr/>
          <a:lstStyle/>
          <a:p>
            <a:r>
              <a:rPr lang="fr-FR" dirty="0" smtClean="0"/>
              <a:t>EXÉCUTION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13</a:t>
            </a:fld>
            <a:endParaRPr lang="fr-FR" dirty="0"/>
          </a:p>
        </p:txBody>
      </p:sp>
      <p:sp>
        <p:nvSpPr>
          <p:cNvPr id="9" name="Espace réservé du texte 4"/>
          <p:cNvSpPr>
            <a:spLocks noGrp="1"/>
          </p:cNvSpPr>
          <p:nvPr>
            <p:ph type="body" sz="quarter" idx="13"/>
            <p:custDataLst>
              <p:tags r:id="rId2"/>
            </p:custDataLst>
          </p:nvPr>
        </p:nvSpPr>
        <p:spPr>
          <a:xfrm>
            <a:off x="544439" y="656624"/>
            <a:ext cx="8045450" cy="269875"/>
          </a:xfrm>
        </p:spPr>
        <p:txBody>
          <a:bodyPr/>
          <a:lstStyle/>
          <a:p>
            <a:r>
              <a:rPr lang="fr-FR" dirty="0" smtClean="0"/>
              <a:t>SÉLECTION DE L’EXÉCUTABLE</a:t>
            </a:r>
            <a:endParaRPr lang="fr-FR" dirty="0"/>
          </a:p>
        </p:txBody>
      </p:sp>
      <p:sp>
        <p:nvSpPr>
          <p:cNvPr id="10" name="Espace réservé du contenu 1"/>
          <p:cNvSpPr txBox="1">
            <a:spLocks/>
          </p:cNvSpPr>
          <p:nvPr>
            <p:custDataLst>
              <p:tags r:id="rId3"/>
            </p:custDataLst>
          </p:nvPr>
        </p:nvSpPr>
        <p:spPr bwMode="gray">
          <a:xfrm>
            <a:off x="611560" y="1260142"/>
            <a:ext cx="8088511" cy="5040560"/>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5"/>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smtClean="0">
                <a:solidFill>
                  <a:srgbClr val="232323"/>
                </a:solidFill>
              </a:rPr>
              <a:t>Pour tester le client, clic droit sur </a:t>
            </a:r>
            <a:r>
              <a:rPr lang="fr-FR" dirty="0" err="1" smtClean="0">
                <a:solidFill>
                  <a:srgbClr val="232323"/>
                </a:solidFill>
              </a:rPr>
              <a:t>CdsManagement</a:t>
            </a:r>
            <a:r>
              <a:rPr lang="fr-FR" dirty="0" smtClean="0">
                <a:solidFill>
                  <a:srgbClr val="232323"/>
                </a:solidFill>
              </a:rPr>
              <a:t> dans le Solution Explorer </a:t>
            </a:r>
            <a:r>
              <a:rPr lang="fr-FR" dirty="0" smtClean="0">
                <a:solidFill>
                  <a:srgbClr val="232323"/>
                </a:solidFill>
                <a:sym typeface="Wingdings" panose="05000000000000000000" pitchFamily="2" charset="2"/>
              </a:rPr>
              <a:t> set as </a:t>
            </a:r>
            <a:r>
              <a:rPr lang="fr-FR" dirty="0" err="1" smtClean="0">
                <a:solidFill>
                  <a:srgbClr val="232323"/>
                </a:solidFill>
                <a:sym typeface="Wingdings" panose="05000000000000000000" pitchFamily="2" charset="2"/>
              </a:rPr>
              <a:t>StartUp</a:t>
            </a:r>
            <a:r>
              <a:rPr lang="fr-FR" dirty="0" smtClean="0">
                <a:solidFill>
                  <a:srgbClr val="232323"/>
                </a:solidFill>
                <a:sym typeface="Wingdings" panose="05000000000000000000" pitchFamily="2" charset="2"/>
              </a:rPr>
              <a:t> Project</a:t>
            </a:r>
          </a:p>
          <a:p>
            <a:r>
              <a:rPr lang="fr-FR" dirty="0" smtClean="0">
                <a:solidFill>
                  <a:srgbClr val="232323"/>
                </a:solidFill>
                <a:sym typeface="Wingdings" panose="05000000000000000000" pitchFamily="2" charset="2"/>
              </a:rPr>
              <a:t>Pour tester le </a:t>
            </a:r>
            <a:r>
              <a:rPr lang="fr-FR" dirty="0" err="1" smtClean="0">
                <a:solidFill>
                  <a:srgbClr val="232323"/>
                </a:solidFill>
                <a:sym typeface="Wingdings" panose="05000000000000000000" pitchFamily="2" charset="2"/>
              </a:rPr>
              <a:t>launcher</a:t>
            </a:r>
            <a:r>
              <a:rPr lang="fr-FR" dirty="0" smtClean="0">
                <a:solidFill>
                  <a:srgbClr val="232323"/>
                </a:solidFill>
                <a:sym typeface="Wingdings" panose="05000000000000000000" pitchFamily="2" charset="2"/>
              </a:rPr>
              <a:t>, clic droit sur </a:t>
            </a:r>
            <a:r>
              <a:rPr lang="fr-FR" dirty="0" err="1" smtClean="0">
                <a:solidFill>
                  <a:srgbClr val="232323"/>
                </a:solidFill>
                <a:sym typeface="Wingdings" panose="05000000000000000000" pitchFamily="2" charset="2"/>
              </a:rPr>
              <a:t>Launcher</a:t>
            </a:r>
            <a:r>
              <a:rPr lang="fr-FR" dirty="0" smtClean="0">
                <a:solidFill>
                  <a:srgbClr val="232323"/>
                </a:solidFill>
                <a:sym typeface="Wingdings" panose="05000000000000000000" pitchFamily="2" charset="2"/>
              </a:rPr>
              <a:t> dans le Solution Explorer  set as </a:t>
            </a:r>
            <a:r>
              <a:rPr lang="fr-FR" dirty="0" err="1" smtClean="0">
                <a:solidFill>
                  <a:srgbClr val="232323"/>
                </a:solidFill>
                <a:sym typeface="Wingdings" panose="05000000000000000000" pitchFamily="2" charset="2"/>
              </a:rPr>
              <a:t>StartUp</a:t>
            </a:r>
            <a:r>
              <a:rPr lang="fr-FR" dirty="0" smtClean="0">
                <a:solidFill>
                  <a:srgbClr val="232323"/>
                </a:solidFill>
                <a:sym typeface="Wingdings" panose="05000000000000000000" pitchFamily="2" charset="2"/>
              </a:rPr>
              <a:t> Project</a:t>
            </a:r>
            <a:endParaRPr lang="fr-FR" dirty="0">
              <a:solidFill>
                <a:srgbClr val="232323"/>
              </a:solidFill>
            </a:endParaRPr>
          </a:p>
        </p:txBody>
      </p:sp>
    </p:spTree>
    <p:extLst>
      <p:ext uri="{BB962C8B-B14F-4D97-AF65-F5344CB8AC3E}">
        <p14:creationId xmlns:p14="http://schemas.microsoft.com/office/powerpoint/2010/main" val="391025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p:txBody>
          <a:bodyPr/>
          <a:lstStyle/>
          <a:p>
            <a:r>
              <a:rPr lang="fr-FR" dirty="0" smtClean="0"/>
              <a:t>EXÉCUTION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14</a:t>
            </a:fld>
            <a:endParaRPr lang="fr-FR" dirty="0"/>
          </a:p>
        </p:txBody>
      </p:sp>
      <p:sp>
        <p:nvSpPr>
          <p:cNvPr id="9" name="Espace réservé du texte 4"/>
          <p:cNvSpPr>
            <a:spLocks noGrp="1"/>
          </p:cNvSpPr>
          <p:nvPr>
            <p:ph type="body" sz="quarter" idx="13"/>
            <p:custDataLst>
              <p:tags r:id="rId2"/>
            </p:custDataLst>
          </p:nvPr>
        </p:nvSpPr>
        <p:spPr>
          <a:xfrm>
            <a:off x="544439" y="656624"/>
            <a:ext cx="8045450" cy="269875"/>
          </a:xfrm>
        </p:spPr>
        <p:txBody>
          <a:bodyPr/>
          <a:lstStyle/>
          <a:p>
            <a:r>
              <a:rPr lang="fr-FR" dirty="0" smtClean="0"/>
              <a:t>DERNIÈRE LIGNE DROITE</a:t>
            </a:r>
            <a:endParaRPr lang="fr-FR" dirty="0"/>
          </a:p>
        </p:txBody>
      </p:sp>
      <p:sp>
        <p:nvSpPr>
          <p:cNvPr id="10" name="Espace réservé du contenu 1"/>
          <p:cNvSpPr txBox="1">
            <a:spLocks/>
          </p:cNvSpPr>
          <p:nvPr>
            <p:custDataLst>
              <p:tags r:id="rId3"/>
            </p:custDataLst>
          </p:nvPr>
        </p:nvSpPr>
        <p:spPr bwMode="gray">
          <a:xfrm>
            <a:off x="611560" y="1196752"/>
            <a:ext cx="8088511" cy="5040560"/>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5"/>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smtClean="0">
                <a:solidFill>
                  <a:srgbClr val="232323"/>
                </a:solidFill>
              </a:rPr>
              <a:t>Pour exécuter le projet, choisir un navigateur dans le menu dédié, puis cliquer sur la flèche verte</a:t>
            </a:r>
          </a:p>
          <a:p>
            <a:pPr lvl="1"/>
            <a:r>
              <a:rPr lang="fr-FR" dirty="0" smtClean="0">
                <a:solidFill>
                  <a:srgbClr val="232323"/>
                </a:solidFill>
              </a:rPr>
              <a:t>Les plus stables étant Firefox et Google Chrome</a:t>
            </a:r>
          </a:p>
          <a:p>
            <a:endParaRPr lang="fr-FR" dirty="0">
              <a:solidFill>
                <a:srgbClr val="232323"/>
              </a:solidFill>
            </a:endParaRPr>
          </a:p>
          <a:p>
            <a:endParaRPr lang="fr-FR" dirty="0" smtClean="0">
              <a:solidFill>
                <a:srgbClr val="232323"/>
              </a:solidFill>
            </a:endParaRPr>
          </a:p>
          <a:p>
            <a:endParaRPr lang="fr-FR" dirty="0" smtClean="0">
              <a:solidFill>
                <a:srgbClr val="232323"/>
              </a:solidFill>
            </a:endParaRPr>
          </a:p>
          <a:p>
            <a:endParaRPr lang="fr-FR" dirty="0" smtClean="0">
              <a:solidFill>
                <a:srgbClr val="232323"/>
              </a:solidFill>
            </a:endParaRPr>
          </a:p>
          <a:p>
            <a:r>
              <a:rPr lang="fr-FR" dirty="0" smtClean="0">
                <a:solidFill>
                  <a:srgbClr val="232323"/>
                </a:solidFill>
              </a:rPr>
              <a:t>Arrivé sur la page de Login ATOM, il faudra saisir l’identifiant et le mot de passe figurant dans votre BDD locale</a:t>
            </a:r>
          </a:p>
          <a:p>
            <a:pPr lvl="1"/>
            <a:r>
              <a:rPr lang="fr-FR" dirty="0" smtClean="0">
                <a:solidFill>
                  <a:srgbClr val="232323"/>
                </a:solidFill>
              </a:rPr>
              <a:t>Ce mot de passe peut être différent de celui de la version déployée d’ATOM selon la date de la BDD</a:t>
            </a:r>
            <a:endParaRPr lang="fr-FR" dirty="0">
              <a:solidFill>
                <a:srgbClr val="232323"/>
              </a:solidFill>
            </a:endParaRPr>
          </a:p>
        </p:txBody>
      </p:sp>
      <p:pic>
        <p:nvPicPr>
          <p:cNvPr id="2" name="Image 1"/>
          <p:cNvPicPr>
            <a:picLocks noChangeAspect="1"/>
          </p:cNvPicPr>
          <p:nvPr/>
        </p:nvPicPr>
        <p:blipFill>
          <a:blip r:embed="rId6"/>
          <a:stretch>
            <a:fillRect/>
          </a:stretch>
        </p:blipFill>
        <p:spPr>
          <a:xfrm>
            <a:off x="3741415" y="2636912"/>
            <a:ext cx="1828800" cy="1609725"/>
          </a:xfrm>
          <a:prstGeom prst="rect">
            <a:avLst/>
          </a:prstGeom>
        </p:spPr>
      </p:pic>
    </p:spTree>
    <p:extLst>
      <p:ext uri="{BB962C8B-B14F-4D97-AF65-F5344CB8AC3E}">
        <p14:creationId xmlns:p14="http://schemas.microsoft.com/office/powerpoint/2010/main" val="34644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custDataLst>
              <p:tags r:id="rId1"/>
            </p:custDataLst>
          </p:nvPr>
        </p:nvSpPr>
        <p:spPr/>
        <p:txBody>
          <a:bodyPr/>
          <a:lstStyle/>
          <a:p>
            <a:pPr lvl="1"/>
            <a:r>
              <a:rPr lang="fr-FR" sz="2400" b="0" dirty="0" smtClean="0">
                <a:solidFill>
                  <a:srgbClr val="CF022B"/>
                </a:solidFill>
              </a:rPr>
              <a:t>1|</a:t>
            </a:r>
            <a:r>
              <a:rPr lang="fr-FR" sz="2400" b="0" dirty="0" smtClean="0"/>
              <a:t>Lancement</a:t>
            </a:r>
            <a:endParaRPr lang="fr-FR" sz="2400" b="0" dirty="0"/>
          </a:p>
          <a:p>
            <a:pPr lvl="1">
              <a:buClr>
                <a:srgbClr val="CF022B"/>
              </a:buClr>
              <a:buSzPct val="90000"/>
            </a:pPr>
            <a:r>
              <a:rPr lang="fr-FR" sz="2400" b="0" dirty="0" smtClean="0">
                <a:solidFill>
                  <a:srgbClr val="CF022B"/>
                </a:solidFill>
              </a:rPr>
              <a:t>2|</a:t>
            </a:r>
            <a:r>
              <a:rPr lang="fr-FR" sz="2400" b="0" dirty="0" smtClean="0"/>
              <a:t>Configuration</a:t>
            </a:r>
            <a:endParaRPr lang="fr-FR" dirty="0" smtClean="0">
              <a:solidFill>
                <a:srgbClr val="CF022B"/>
              </a:solidFill>
            </a:endParaRPr>
          </a:p>
          <a:p>
            <a:r>
              <a:rPr lang="fr-FR" dirty="0" smtClean="0">
                <a:solidFill>
                  <a:srgbClr val="CF022B"/>
                </a:solidFill>
              </a:rPr>
              <a:t>3|</a:t>
            </a:r>
            <a:r>
              <a:rPr lang="fr-FR" dirty="0" smtClean="0"/>
              <a:t>Modification</a:t>
            </a:r>
          </a:p>
          <a:p>
            <a:r>
              <a:rPr lang="fr-FR" dirty="0" smtClean="0">
                <a:solidFill>
                  <a:srgbClr val="CF022B"/>
                </a:solidFill>
              </a:rPr>
              <a:t>4|</a:t>
            </a:r>
            <a:r>
              <a:rPr lang="fr-FR" dirty="0" smtClean="0"/>
              <a:t>Exécution</a:t>
            </a:r>
            <a:endParaRPr lang="fr-FR" dirty="0"/>
          </a:p>
          <a:p>
            <a:endParaRPr lang="fr-FR" dirty="0" smtClean="0"/>
          </a:p>
        </p:txBody>
      </p:sp>
      <p:sp>
        <p:nvSpPr>
          <p:cNvPr id="7" name="Espace réservé du numéro de diapositive 6"/>
          <p:cNvSpPr>
            <a:spLocks noGrp="1"/>
          </p:cNvSpPr>
          <p:nvPr>
            <p:ph type="sldNum" sz="quarter" idx="12"/>
          </p:nvPr>
        </p:nvSpPr>
        <p:spPr/>
        <p:txBody>
          <a:bodyPr/>
          <a:lstStyle/>
          <a:p>
            <a:fld id="{AF43E6FD-AB27-4108-A2FC-346BB5F75E3F}" type="slidenum">
              <a:rPr lang="fr-FR" smtClean="0"/>
              <a:pPr/>
              <a:t>2</a:t>
            </a:fld>
            <a:endParaRPr lang="fr-FR" dirty="0"/>
          </a:p>
        </p:txBody>
      </p:sp>
    </p:spTree>
    <p:extLst>
      <p:ext uri="{BB962C8B-B14F-4D97-AF65-F5344CB8AC3E}">
        <p14:creationId xmlns:p14="http://schemas.microsoft.com/office/powerpoint/2010/main" val="21341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551884" y="4218559"/>
            <a:ext cx="6451431" cy="424711"/>
          </a:xfrm>
        </p:spPr>
        <p:txBody>
          <a:bodyPr/>
          <a:lstStyle/>
          <a:p>
            <a:pPr lvl="1" algn="l" defTabSz="914199" rtl="0">
              <a:lnSpc>
                <a:spcPct val="90000"/>
              </a:lnSpc>
              <a:spcBef>
                <a:spcPct val="0"/>
              </a:spcBef>
            </a:pPr>
            <a:r>
              <a:rPr lang="fr-FR" sz="2400" dirty="0" smtClean="0"/>
              <a:t>LANCEMENT</a:t>
            </a:r>
            <a:endParaRPr lang="fr-FR" sz="2400" dirty="0"/>
          </a:p>
        </p:txBody>
      </p:sp>
      <p:pic>
        <p:nvPicPr>
          <p:cNvPr id="8" name="Espace réservé pour une image  8"/>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l="81" r="81"/>
          <a:stretch/>
        </p:blipFill>
        <p:spPr/>
      </p:pic>
      <p:sp>
        <p:nvSpPr>
          <p:cNvPr id="12" name="Espace réservé du numéro de diapositive 11"/>
          <p:cNvSpPr>
            <a:spLocks noGrp="1"/>
          </p:cNvSpPr>
          <p:nvPr>
            <p:ph type="sldNum" sz="quarter" idx="14"/>
          </p:nvPr>
        </p:nvSpPr>
        <p:spPr/>
        <p:txBody>
          <a:bodyPr/>
          <a:lstStyle/>
          <a:p>
            <a:fld id="{AF43E6FD-AB27-4108-A2FC-346BB5F75E3F}" type="slidenum">
              <a:rPr lang="fr-FR" smtClean="0"/>
              <a:pPr/>
              <a:t>3</a:t>
            </a:fld>
            <a:endParaRPr lang="fr-FR" dirty="0"/>
          </a:p>
        </p:txBody>
      </p:sp>
    </p:spTree>
    <p:extLst>
      <p:ext uri="{BB962C8B-B14F-4D97-AF65-F5344CB8AC3E}">
        <p14:creationId xmlns:p14="http://schemas.microsoft.com/office/powerpoint/2010/main" val="112717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custDataLst>
              <p:tags r:id="rId1"/>
            </p:custDataLst>
          </p:nvPr>
        </p:nvSpPr>
        <p:spPr>
          <a:xfrm>
            <a:off x="271105" y="1094678"/>
            <a:ext cx="8691938" cy="5286650"/>
          </a:xfrm>
        </p:spPr>
        <p:txBody>
          <a:bodyPr/>
          <a:lstStyle/>
          <a:p>
            <a:r>
              <a:rPr lang="fr-FR" dirty="0" smtClean="0"/>
              <a:t>Avoir un </a:t>
            </a:r>
            <a:r>
              <a:rPr lang="fr-FR" dirty="0"/>
              <a:t>compte actif sur </a:t>
            </a:r>
            <a:r>
              <a:rPr lang="fr-FR" dirty="0">
                <a:hlinkClick r:id="rId6"/>
              </a:rPr>
              <a:t>https://</a:t>
            </a:r>
            <a:r>
              <a:rPr lang="fr-FR" dirty="0" smtClean="0">
                <a:hlinkClick r:id="rId6"/>
              </a:rPr>
              <a:t>innersource.soprasteria.com</a:t>
            </a:r>
            <a:r>
              <a:rPr lang="fr-FR" dirty="0" smtClean="0"/>
              <a:t> et avoir accès </a:t>
            </a:r>
            <a:r>
              <a:rPr lang="fr-FR" dirty="0"/>
              <a:t>au projet </a:t>
            </a:r>
            <a:r>
              <a:rPr lang="fr-FR" dirty="0" smtClean="0"/>
              <a:t>ATOM/</a:t>
            </a:r>
            <a:r>
              <a:rPr lang="fr-FR" dirty="0" err="1" smtClean="0"/>
              <a:t>atom</a:t>
            </a:r>
            <a:endParaRPr lang="fr-FR" dirty="0" smtClean="0"/>
          </a:p>
          <a:p>
            <a:pPr lvl="1"/>
            <a:r>
              <a:rPr lang="fr-FR" dirty="0" smtClean="0"/>
              <a:t>Demander une invitation à un admin du projet (Stéphane BRUDER</a:t>
            </a:r>
            <a:r>
              <a:rPr lang="fr-FR" dirty="0"/>
              <a:t>, Alexandre </a:t>
            </a:r>
            <a:r>
              <a:rPr lang="fr-FR" dirty="0" smtClean="0"/>
              <a:t>PERY, </a:t>
            </a:r>
            <a:r>
              <a:rPr lang="fr-FR" dirty="0"/>
              <a:t>Fabien </a:t>
            </a:r>
            <a:r>
              <a:rPr lang="fr-FR" dirty="0" smtClean="0"/>
              <a:t>FOUILLOY)</a:t>
            </a:r>
          </a:p>
          <a:p>
            <a:pPr marL="473075" lvl="1" indent="0">
              <a:buNone/>
            </a:pPr>
            <a:endParaRPr lang="fr-FR" dirty="0" smtClean="0"/>
          </a:p>
          <a:p>
            <a:r>
              <a:rPr lang="fr-FR" dirty="0" smtClean="0"/>
              <a:t>De préférence, il faudra également avoir un </a:t>
            </a:r>
            <a:r>
              <a:rPr lang="fr-FR" dirty="0"/>
              <a:t>compte actif sur </a:t>
            </a:r>
            <a:r>
              <a:rPr lang="fr-FR" dirty="0">
                <a:hlinkClick r:id="rId7"/>
              </a:rPr>
              <a:t>https://</a:t>
            </a:r>
            <a:r>
              <a:rPr lang="fr-FR" dirty="0" smtClean="0">
                <a:hlinkClick r:id="rId7"/>
              </a:rPr>
              <a:t>www.meistertask.com</a:t>
            </a:r>
            <a:r>
              <a:rPr lang="fr-FR" dirty="0" smtClean="0"/>
              <a:t> afin de pouvoir prendre en charge les bugs et évolution</a:t>
            </a:r>
          </a:p>
          <a:p>
            <a:pPr lvl="1"/>
            <a:r>
              <a:rPr lang="fr-FR" dirty="0"/>
              <a:t>Demander une invitation à un admin du projet (Stéphane BRUDER, Alexandre PERY, Fabien </a:t>
            </a:r>
            <a:r>
              <a:rPr lang="fr-FR" dirty="0" smtClean="0"/>
              <a:t>FOUILLOY</a:t>
            </a:r>
          </a:p>
          <a:p>
            <a:pPr marL="473075" lvl="1" indent="0">
              <a:buNone/>
            </a:pPr>
            <a:endParaRPr lang="fr-FR" dirty="0" smtClean="0"/>
          </a:p>
          <a:p>
            <a:r>
              <a:rPr lang="fr-FR" dirty="0" smtClean="0"/>
              <a:t>Prévoir une version récente de Visual Studio (2015 de préférence)</a:t>
            </a:r>
          </a:p>
          <a:p>
            <a:pPr lvl="1"/>
            <a:r>
              <a:rPr lang="fr-FR" dirty="0" smtClean="0"/>
              <a:t>Installée par défaut sur la plupart des postes EID, possibilité de demander l’installation dans le cas contraire</a:t>
            </a:r>
          </a:p>
        </p:txBody>
      </p:sp>
      <p:sp>
        <p:nvSpPr>
          <p:cNvPr id="3" name="Titre 2"/>
          <p:cNvSpPr>
            <a:spLocks noGrp="1"/>
          </p:cNvSpPr>
          <p:nvPr>
            <p:ph type="title"/>
            <p:custDataLst>
              <p:tags r:id="rId2"/>
            </p:custDataLst>
          </p:nvPr>
        </p:nvSpPr>
        <p:spPr/>
        <p:txBody>
          <a:bodyPr/>
          <a:lstStyle/>
          <a:p>
            <a:r>
              <a:rPr lang="fr-FR" sz="2000" dirty="0" smtClean="0"/>
              <a:t>LANCEMENT</a:t>
            </a:r>
            <a:endParaRPr lang="fr-FR" dirty="0"/>
          </a:p>
        </p:txBody>
      </p:sp>
      <p:sp>
        <p:nvSpPr>
          <p:cNvPr id="5" name="Espace réservé du texte 4"/>
          <p:cNvSpPr>
            <a:spLocks noGrp="1"/>
          </p:cNvSpPr>
          <p:nvPr>
            <p:ph type="body" sz="quarter" idx="13"/>
            <p:custDataLst>
              <p:tags r:id="rId3"/>
            </p:custDataLst>
          </p:nvPr>
        </p:nvSpPr>
        <p:spPr/>
        <p:txBody>
          <a:bodyPr/>
          <a:lstStyle/>
          <a:p>
            <a:r>
              <a:rPr lang="fr-FR" dirty="0"/>
              <a:t>Prérequis</a:t>
            </a:r>
          </a:p>
        </p:txBody>
      </p:sp>
      <p:sp>
        <p:nvSpPr>
          <p:cNvPr id="12" name="Espace réservé du numéro de diapositive 11"/>
          <p:cNvSpPr>
            <a:spLocks noGrp="1"/>
          </p:cNvSpPr>
          <p:nvPr>
            <p:ph type="sldNum" sz="quarter" idx="12"/>
          </p:nvPr>
        </p:nvSpPr>
        <p:spPr/>
        <p:txBody>
          <a:bodyPr/>
          <a:lstStyle/>
          <a:p>
            <a:fld id="{AF43E6FD-AB27-4108-A2FC-346BB5F75E3F}" type="slidenum">
              <a:rPr lang="fr-FR" smtClean="0"/>
              <a:pPr/>
              <a:t>4</a:t>
            </a:fld>
            <a:endParaRPr lang="fr-FR" dirty="0"/>
          </a:p>
        </p:txBody>
      </p:sp>
    </p:spTree>
    <p:extLst>
      <p:ext uri="{BB962C8B-B14F-4D97-AF65-F5344CB8AC3E}">
        <p14:creationId xmlns:p14="http://schemas.microsoft.com/office/powerpoint/2010/main" val="30386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custDataLst>
              <p:tags r:id="rId1"/>
            </p:custDataLst>
          </p:nvPr>
        </p:nvSpPr>
        <p:spPr>
          <a:xfrm>
            <a:off x="271105" y="1094678"/>
            <a:ext cx="8691938" cy="5286650"/>
          </a:xfrm>
        </p:spPr>
        <p:txBody>
          <a:bodyPr/>
          <a:lstStyle/>
          <a:p>
            <a:r>
              <a:rPr lang="fr-FR" dirty="0" smtClean="0"/>
              <a:t>Fichier </a:t>
            </a:r>
            <a:r>
              <a:rPr lang="fr-FR" dirty="0" smtClean="0">
                <a:sym typeface="Wingdings" panose="05000000000000000000" pitchFamily="2" charset="2"/>
              </a:rPr>
              <a:t> Ouvrir  Projet/Solution</a:t>
            </a:r>
          </a:p>
          <a:p>
            <a:endParaRPr lang="fr-FR" dirty="0" smtClean="0">
              <a:sym typeface="Wingdings" panose="05000000000000000000" pitchFamily="2" charset="2"/>
            </a:endParaRPr>
          </a:p>
          <a:p>
            <a:endParaRPr lang="fr-FR" dirty="0">
              <a:sym typeface="Wingdings" panose="05000000000000000000" pitchFamily="2" charset="2"/>
            </a:endParaRPr>
          </a:p>
          <a:p>
            <a:endParaRPr lang="fr-FR" dirty="0" smtClean="0">
              <a:sym typeface="Wingdings" panose="05000000000000000000" pitchFamily="2" charset="2"/>
            </a:endParaRPr>
          </a:p>
          <a:p>
            <a:pPr marL="0" indent="0">
              <a:buNone/>
            </a:pPr>
            <a:endParaRPr lang="fr-FR" dirty="0" smtClean="0">
              <a:sym typeface="Wingdings" panose="05000000000000000000" pitchFamily="2" charset="2"/>
            </a:endParaRPr>
          </a:p>
          <a:p>
            <a:r>
              <a:rPr lang="fr-FR" dirty="0" smtClean="0">
                <a:sym typeface="Wingdings" panose="05000000000000000000" pitchFamily="2" charset="2"/>
              </a:rPr>
              <a:t>Choisir « DeploySolution.sln » dans le répertoire du même nom</a:t>
            </a:r>
          </a:p>
        </p:txBody>
      </p:sp>
      <p:sp>
        <p:nvSpPr>
          <p:cNvPr id="3" name="Titre 2"/>
          <p:cNvSpPr>
            <a:spLocks noGrp="1"/>
          </p:cNvSpPr>
          <p:nvPr>
            <p:ph type="title"/>
            <p:custDataLst>
              <p:tags r:id="rId2"/>
            </p:custDataLst>
          </p:nvPr>
        </p:nvSpPr>
        <p:spPr/>
        <p:txBody>
          <a:bodyPr/>
          <a:lstStyle/>
          <a:p>
            <a:r>
              <a:rPr lang="fr-FR" sz="2000" dirty="0" smtClean="0"/>
              <a:t>LANCEMENT</a:t>
            </a:r>
            <a:endParaRPr lang="fr-FR" dirty="0"/>
          </a:p>
        </p:txBody>
      </p:sp>
      <p:sp>
        <p:nvSpPr>
          <p:cNvPr id="5" name="Espace réservé du texte 4"/>
          <p:cNvSpPr>
            <a:spLocks noGrp="1"/>
          </p:cNvSpPr>
          <p:nvPr>
            <p:ph type="body" sz="quarter" idx="13"/>
            <p:custDataLst>
              <p:tags r:id="rId3"/>
            </p:custDataLst>
          </p:nvPr>
        </p:nvSpPr>
        <p:spPr/>
        <p:txBody>
          <a:bodyPr/>
          <a:lstStyle/>
          <a:p>
            <a:r>
              <a:rPr lang="fr-FR" dirty="0" smtClean="0"/>
              <a:t>LA SOLUTION</a:t>
            </a:r>
            <a:endParaRPr lang="fr-FR" dirty="0"/>
          </a:p>
        </p:txBody>
      </p:sp>
      <p:sp>
        <p:nvSpPr>
          <p:cNvPr id="12" name="Espace réservé du numéro de diapositive 11"/>
          <p:cNvSpPr>
            <a:spLocks noGrp="1"/>
          </p:cNvSpPr>
          <p:nvPr>
            <p:ph type="sldNum" sz="quarter" idx="12"/>
          </p:nvPr>
        </p:nvSpPr>
        <p:spPr/>
        <p:txBody>
          <a:bodyPr/>
          <a:lstStyle/>
          <a:p>
            <a:fld id="{AF43E6FD-AB27-4108-A2FC-346BB5F75E3F}" type="slidenum">
              <a:rPr lang="fr-FR" smtClean="0"/>
              <a:pPr/>
              <a:t>5</a:t>
            </a:fld>
            <a:endParaRPr lang="fr-FR" dirty="0"/>
          </a:p>
        </p:txBody>
      </p:sp>
      <p:pic>
        <p:nvPicPr>
          <p:cNvPr id="4" name="Image 3"/>
          <p:cNvPicPr>
            <a:picLocks noChangeAspect="1"/>
          </p:cNvPicPr>
          <p:nvPr/>
        </p:nvPicPr>
        <p:blipFill>
          <a:blip r:embed="rId5"/>
          <a:stretch>
            <a:fillRect/>
          </a:stretch>
        </p:blipFill>
        <p:spPr>
          <a:xfrm>
            <a:off x="4634960" y="1094678"/>
            <a:ext cx="3744416" cy="2437802"/>
          </a:xfrm>
          <a:prstGeom prst="rect">
            <a:avLst/>
          </a:prstGeom>
        </p:spPr>
      </p:pic>
      <p:pic>
        <p:nvPicPr>
          <p:cNvPr id="6" name="Image 5"/>
          <p:cNvPicPr>
            <a:picLocks noChangeAspect="1"/>
          </p:cNvPicPr>
          <p:nvPr/>
        </p:nvPicPr>
        <p:blipFill>
          <a:blip r:embed="rId6"/>
          <a:stretch>
            <a:fillRect/>
          </a:stretch>
        </p:blipFill>
        <p:spPr>
          <a:xfrm>
            <a:off x="4634960" y="4293096"/>
            <a:ext cx="3895750" cy="1876214"/>
          </a:xfrm>
          <a:prstGeom prst="rect">
            <a:avLst/>
          </a:prstGeom>
        </p:spPr>
      </p:pic>
    </p:spTree>
    <p:extLst>
      <p:ext uri="{BB962C8B-B14F-4D97-AF65-F5344CB8AC3E}">
        <p14:creationId xmlns:p14="http://schemas.microsoft.com/office/powerpoint/2010/main" val="337635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4" b="14"/>
          <a:stretch>
            <a:fillRect/>
          </a:stretch>
        </p:blipFill>
        <p:spPr/>
      </p:pic>
      <p:sp>
        <p:nvSpPr>
          <p:cNvPr id="5" name="Titre 4"/>
          <p:cNvSpPr>
            <a:spLocks noGrp="1"/>
          </p:cNvSpPr>
          <p:nvPr>
            <p:ph type="ctrTitle"/>
          </p:nvPr>
        </p:nvSpPr>
        <p:spPr>
          <a:xfrm>
            <a:off x="551884" y="4218559"/>
            <a:ext cx="7332484" cy="424711"/>
          </a:xfrm>
        </p:spPr>
        <p:txBody>
          <a:bodyPr/>
          <a:lstStyle/>
          <a:p>
            <a:r>
              <a:rPr lang="fr-FR" dirty="0" smtClean="0"/>
              <a:t>CONFIGURATION</a:t>
            </a:r>
            <a:endParaRPr lang="fr-FR" dirty="0"/>
          </a:p>
        </p:txBody>
      </p:sp>
      <p:sp>
        <p:nvSpPr>
          <p:cNvPr id="9" name="Espace réservé du numéro de diapositive 8"/>
          <p:cNvSpPr>
            <a:spLocks noGrp="1"/>
          </p:cNvSpPr>
          <p:nvPr>
            <p:ph type="sldNum" sz="quarter" idx="14"/>
          </p:nvPr>
        </p:nvSpPr>
        <p:spPr/>
        <p:txBody>
          <a:bodyPr/>
          <a:lstStyle/>
          <a:p>
            <a:fld id="{AF43E6FD-AB27-4108-A2FC-346BB5F75E3F}" type="slidenum">
              <a:rPr lang="fr-FR" smtClean="0"/>
              <a:pPr/>
              <a:t>6</a:t>
            </a:fld>
            <a:endParaRPr lang="fr-FR" dirty="0"/>
          </a:p>
        </p:txBody>
      </p:sp>
    </p:spTree>
    <p:extLst>
      <p:ext uri="{BB962C8B-B14F-4D97-AF65-F5344CB8AC3E}">
        <p14:creationId xmlns:p14="http://schemas.microsoft.com/office/powerpoint/2010/main" val="363179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p:txBody>
          <a:bodyPr/>
          <a:lstStyle/>
          <a:p>
            <a:r>
              <a:rPr lang="fr-FR" dirty="0" smtClean="0"/>
              <a:t>CONFIGURATION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7</a:t>
            </a:fld>
            <a:endParaRPr lang="fr-FR" dirty="0"/>
          </a:p>
        </p:txBody>
      </p:sp>
      <p:sp>
        <p:nvSpPr>
          <p:cNvPr id="9" name="Espace réservé du texte 4"/>
          <p:cNvSpPr>
            <a:spLocks noGrp="1"/>
          </p:cNvSpPr>
          <p:nvPr>
            <p:ph type="body" sz="quarter" idx="13"/>
            <p:custDataLst>
              <p:tags r:id="rId2"/>
            </p:custDataLst>
          </p:nvPr>
        </p:nvSpPr>
        <p:spPr>
          <a:xfrm>
            <a:off x="544439" y="656624"/>
            <a:ext cx="8045450" cy="269875"/>
          </a:xfrm>
        </p:spPr>
        <p:txBody>
          <a:bodyPr/>
          <a:lstStyle/>
          <a:p>
            <a:r>
              <a:rPr lang="fr-FR" dirty="0" smtClean="0"/>
              <a:t>PACKAGES NUGET</a:t>
            </a:r>
            <a:endParaRPr lang="fr-FR" dirty="0"/>
          </a:p>
        </p:txBody>
      </p:sp>
      <p:sp>
        <p:nvSpPr>
          <p:cNvPr id="10" name="Espace réservé du contenu 1"/>
          <p:cNvSpPr txBox="1">
            <a:spLocks/>
          </p:cNvSpPr>
          <p:nvPr>
            <p:custDataLst>
              <p:tags r:id="rId3"/>
            </p:custDataLst>
          </p:nvPr>
        </p:nvSpPr>
        <p:spPr bwMode="gray">
          <a:xfrm>
            <a:off x="501302" y="1268760"/>
            <a:ext cx="8463186" cy="5040560"/>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5"/>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b="1" dirty="0" smtClean="0"/>
              <a:t>Vérifier que les paquets </a:t>
            </a:r>
            <a:r>
              <a:rPr lang="fr-FR" b="1" dirty="0" err="1" smtClean="0"/>
              <a:t>Nuget</a:t>
            </a:r>
            <a:r>
              <a:rPr lang="fr-FR" b="1" dirty="0" smtClean="0"/>
              <a:t> sont bien à la version demandée par ATOM :</a:t>
            </a:r>
            <a:endParaRPr lang="fr-FR" b="1" dirty="0"/>
          </a:p>
          <a:p>
            <a:r>
              <a:rPr lang="fr-FR" dirty="0" smtClean="0"/>
              <a:t>Dans l’arborescence du Solution Explorer, faire un clic droit sur la solution </a:t>
            </a:r>
            <a:r>
              <a:rPr lang="fr-FR" dirty="0" smtClean="0">
                <a:sym typeface="Wingdings" panose="05000000000000000000" pitchFamily="2" charset="2"/>
              </a:rPr>
              <a:t> Gérer les paquets </a:t>
            </a:r>
            <a:r>
              <a:rPr lang="fr-FR" dirty="0" err="1" smtClean="0">
                <a:sym typeface="Wingdings" panose="05000000000000000000" pitchFamily="2" charset="2"/>
              </a:rPr>
              <a:t>Nuget</a:t>
            </a:r>
            <a:r>
              <a:rPr lang="fr-FR" dirty="0" smtClean="0">
                <a:sym typeface="Wingdings" panose="05000000000000000000" pitchFamily="2" charset="2"/>
              </a:rPr>
              <a:t> pour la solution</a:t>
            </a:r>
            <a:endParaRPr lang="fr-FR" dirty="0" smtClean="0"/>
          </a:p>
          <a:p>
            <a:endParaRPr lang="fr-FR" dirty="0"/>
          </a:p>
          <a:p>
            <a:pPr marL="0" indent="0">
              <a:buNone/>
            </a:pPr>
            <a:endParaRPr lang="fr-FR" dirty="0" smtClean="0"/>
          </a:p>
          <a:p>
            <a:r>
              <a:rPr lang="fr-FR" dirty="0" smtClean="0"/>
              <a:t>Dans l’onglet Updates, sélectionner les paquets désirés et les installer</a:t>
            </a:r>
          </a:p>
        </p:txBody>
      </p:sp>
      <p:pic>
        <p:nvPicPr>
          <p:cNvPr id="5" name="Image 4"/>
          <p:cNvPicPr>
            <a:picLocks noChangeAspect="1"/>
          </p:cNvPicPr>
          <p:nvPr/>
        </p:nvPicPr>
        <p:blipFill>
          <a:blip r:embed="rId6"/>
          <a:stretch>
            <a:fillRect/>
          </a:stretch>
        </p:blipFill>
        <p:spPr>
          <a:xfrm>
            <a:off x="2847863" y="2834215"/>
            <a:ext cx="3438525" cy="942975"/>
          </a:xfrm>
          <a:prstGeom prst="rect">
            <a:avLst/>
          </a:prstGeom>
        </p:spPr>
      </p:pic>
      <p:pic>
        <p:nvPicPr>
          <p:cNvPr id="7" name="Image 6"/>
          <p:cNvPicPr>
            <a:picLocks noChangeAspect="1"/>
          </p:cNvPicPr>
          <p:nvPr/>
        </p:nvPicPr>
        <p:blipFill>
          <a:blip r:embed="rId7"/>
          <a:stretch>
            <a:fillRect/>
          </a:stretch>
        </p:blipFill>
        <p:spPr>
          <a:xfrm>
            <a:off x="2267744" y="4416229"/>
            <a:ext cx="4918312" cy="2116085"/>
          </a:xfrm>
          <a:prstGeom prst="rect">
            <a:avLst/>
          </a:prstGeom>
        </p:spPr>
      </p:pic>
    </p:spTree>
    <p:extLst>
      <p:ext uri="{BB962C8B-B14F-4D97-AF65-F5344CB8AC3E}">
        <p14:creationId xmlns:p14="http://schemas.microsoft.com/office/powerpoint/2010/main" val="100558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p:txBody>
          <a:bodyPr/>
          <a:lstStyle/>
          <a:p>
            <a:r>
              <a:rPr lang="fr-FR" dirty="0" smtClean="0"/>
              <a:t>CONFIGURATION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8</a:t>
            </a:fld>
            <a:endParaRPr lang="fr-FR" dirty="0"/>
          </a:p>
        </p:txBody>
      </p:sp>
      <p:sp>
        <p:nvSpPr>
          <p:cNvPr id="9" name="Espace réservé du texte 4"/>
          <p:cNvSpPr>
            <a:spLocks noGrp="1"/>
          </p:cNvSpPr>
          <p:nvPr>
            <p:ph type="body" sz="quarter" idx="13"/>
            <p:custDataLst>
              <p:tags r:id="rId2"/>
            </p:custDataLst>
          </p:nvPr>
        </p:nvSpPr>
        <p:spPr>
          <a:xfrm>
            <a:off x="544439" y="656624"/>
            <a:ext cx="8045450" cy="269875"/>
          </a:xfrm>
        </p:spPr>
        <p:txBody>
          <a:bodyPr/>
          <a:lstStyle/>
          <a:p>
            <a:r>
              <a:rPr lang="fr-FR" dirty="0" smtClean="0"/>
              <a:t>BASE DE DONNÉES</a:t>
            </a:r>
            <a:endParaRPr lang="fr-FR" dirty="0"/>
          </a:p>
        </p:txBody>
      </p:sp>
      <p:sp>
        <p:nvSpPr>
          <p:cNvPr id="10" name="Espace réservé du contenu 1"/>
          <p:cNvSpPr txBox="1">
            <a:spLocks/>
          </p:cNvSpPr>
          <p:nvPr>
            <p:custDataLst>
              <p:tags r:id="rId3"/>
            </p:custDataLst>
          </p:nvPr>
        </p:nvSpPr>
        <p:spPr bwMode="gray">
          <a:xfrm>
            <a:off x="501302" y="1268760"/>
            <a:ext cx="8463186" cy="5040560"/>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5"/>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b="1" dirty="0" smtClean="0"/>
              <a:t>Pour éviter d’impacter la version déployée de la Base de Données, il vaut mieux la dupliquer et la mettre dans un répertoire en local, il faut ensuite que le projet pointe sur cette version de la BDD :</a:t>
            </a:r>
          </a:p>
          <a:p>
            <a:r>
              <a:rPr lang="fr-FR" dirty="0" smtClean="0"/>
              <a:t>Dans l’arborescence du Solution Explorer, chercher « </a:t>
            </a:r>
            <a:r>
              <a:rPr lang="fr-FR" dirty="0" err="1" smtClean="0"/>
              <a:t>Web.config</a:t>
            </a:r>
            <a:r>
              <a:rPr lang="fr-FR" dirty="0" smtClean="0"/>
              <a:t> »</a:t>
            </a:r>
          </a:p>
          <a:p>
            <a:endParaRPr lang="fr-FR" dirty="0"/>
          </a:p>
          <a:p>
            <a:pPr marL="0" indent="0">
              <a:buNone/>
            </a:pPr>
            <a:endParaRPr lang="fr-FR" dirty="0" smtClean="0"/>
          </a:p>
          <a:p>
            <a:r>
              <a:rPr lang="fr-FR" sz="1800" dirty="0" smtClean="0"/>
              <a:t>Remplacer la ligne </a:t>
            </a:r>
            <a:r>
              <a:rPr lang="fr-FR" sz="1800" dirty="0" err="1" smtClean="0"/>
              <a:t>SQLitePath</a:t>
            </a:r>
            <a:r>
              <a:rPr lang="fr-FR" sz="1800" dirty="0" smtClean="0"/>
              <a:t> en modifiant le lien vers la BDD locale :</a:t>
            </a:r>
          </a:p>
          <a:p>
            <a:endParaRPr lang="fr-FR" dirty="0"/>
          </a:p>
          <a:p>
            <a:r>
              <a:rPr lang="fr-FR" sz="1800" dirty="0" smtClean="0"/>
              <a:t>Afin d’éviter la modification du fichier </a:t>
            </a:r>
            <a:r>
              <a:rPr lang="fr-FR" sz="1800" dirty="0" err="1" smtClean="0"/>
              <a:t>Web.config</a:t>
            </a:r>
            <a:r>
              <a:rPr lang="fr-FR" sz="1800" dirty="0" smtClean="0"/>
              <a:t>, utiliser une transformation dans le fichier </a:t>
            </a:r>
            <a:r>
              <a:rPr lang="fr-FR" sz="1800" dirty="0" err="1" smtClean="0"/>
              <a:t>Web.Debug.Config</a:t>
            </a:r>
            <a:endParaRPr lang="fr-FR" sz="1800" dirty="0" smtClean="0"/>
          </a:p>
        </p:txBody>
      </p:sp>
      <p:pic>
        <p:nvPicPr>
          <p:cNvPr id="2" name="Image 1"/>
          <p:cNvPicPr>
            <a:picLocks noChangeAspect="1"/>
          </p:cNvPicPr>
          <p:nvPr/>
        </p:nvPicPr>
        <p:blipFill>
          <a:blip r:embed="rId6"/>
          <a:stretch>
            <a:fillRect/>
          </a:stretch>
        </p:blipFill>
        <p:spPr>
          <a:xfrm>
            <a:off x="691939" y="4419134"/>
            <a:ext cx="8081912" cy="317780"/>
          </a:xfrm>
          <a:prstGeom prst="rect">
            <a:avLst/>
          </a:prstGeom>
        </p:spPr>
      </p:pic>
      <p:pic>
        <p:nvPicPr>
          <p:cNvPr id="4" name="Image 3"/>
          <p:cNvPicPr>
            <a:picLocks noChangeAspect="1"/>
          </p:cNvPicPr>
          <p:nvPr/>
        </p:nvPicPr>
        <p:blipFill>
          <a:blip r:embed="rId7"/>
          <a:stretch>
            <a:fillRect/>
          </a:stretch>
        </p:blipFill>
        <p:spPr>
          <a:xfrm>
            <a:off x="2843808" y="2820963"/>
            <a:ext cx="3152775" cy="1000125"/>
          </a:xfrm>
          <a:prstGeom prst="rect">
            <a:avLst/>
          </a:prstGeom>
        </p:spPr>
      </p:pic>
      <p:pic>
        <p:nvPicPr>
          <p:cNvPr id="5" name="Image 4"/>
          <p:cNvPicPr>
            <a:picLocks noChangeAspect="1"/>
          </p:cNvPicPr>
          <p:nvPr/>
        </p:nvPicPr>
        <p:blipFill>
          <a:blip r:embed="rId8"/>
          <a:stretch>
            <a:fillRect/>
          </a:stretch>
        </p:blipFill>
        <p:spPr>
          <a:xfrm>
            <a:off x="691939" y="5652740"/>
            <a:ext cx="7992888" cy="690954"/>
          </a:xfrm>
          <a:prstGeom prst="rect">
            <a:avLst/>
          </a:prstGeom>
        </p:spPr>
      </p:pic>
    </p:spTree>
    <p:extLst>
      <p:ext uri="{BB962C8B-B14F-4D97-AF65-F5344CB8AC3E}">
        <p14:creationId xmlns:p14="http://schemas.microsoft.com/office/powerpoint/2010/main" val="214326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p:txBody>
          <a:bodyPr/>
          <a:lstStyle/>
          <a:p>
            <a:r>
              <a:rPr lang="fr-FR" dirty="0" smtClean="0"/>
              <a:t>CONFIGURATION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9</a:t>
            </a:fld>
            <a:endParaRPr lang="fr-FR" dirty="0"/>
          </a:p>
        </p:txBody>
      </p:sp>
      <p:sp>
        <p:nvSpPr>
          <p:cNvPr id="9" name="Espace réservé du texte 4"/>
          <p:cNvSpPr>
            <a:spLocks noGrp="1"/>
          </p:cNvSpPr>
          <p:nvPr>
            <p:ph type="body" sz="quarter" idx="13"/>
            <p:custDataLst>
              <p:tags r:id="rId2"/>
            </p:custDataLst>
          </p:nvPr>
        </p:nvSpPr>
        <p:spPr>
          <a:xfrm>
            <a:off x="544439" y="656624"/>
            <a:ext cx="8045450" cy="269875"/>
          </a:xfrm>
        </p:spPr>
        <p:txBody>
          <a:bodyPr/>
          <a:lstStyle/>
          <a:p>
            <a:r>
              <a:rPr lang="fr-FR" dirty="0" smtClean="0"/>
              <a:t>URL DU PROJET</a:t>
            </a:r>
            <a:endParaRPr lang="fr-FR" dirty="0"/>
          </a:p>
        </p:txBody>
      </p:sp>
      <p:sp>
        <p:nvSpPr>
          <p:cNvPr id="10" name="Espace réservé du contenu 1"/>
          <p:cNvSpPr txBox="1">
            <a:spLocks/>
          </p:cNvSpPr>
          <p:nvPr>
            <p:custDataLst>
              <p:tags r:id="rId3"/>
            </p:custDataLst>
          </p:nvPr>
        </p:nvSpPr>
        <p:spPr bwMode="gray">
          <a:xfrm>
            <a:off x="501302" y="1268760"/>
            <a:ext cx="8463186" cy="5040560"/>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5"/>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b="1" dirty="0" smtClean="0"/>
              <a:t>Important ! Le lien proposé par défaut perturbe la récupération du CSS et du JS</a:t>
            </a:r>
          </a:p>
          <a:p>
            <a:r>
              <a:rPr lang="fr-FR" dirty="0" smtClean="0"/>
              <a:t>Dans Solution Explorer, Clic droit sur </a:t>
            </a:r>
            <a:r>
              <a:rPr lang="fr-FR" dirty="0" err="1" smtClean="0"/>
              <a:t>CdsManagement</a:t>
            </a:r>
            <a:r>
              <a:rPr lang="fr-FR" dirty="0" smtClean="0"/>
              <a:t> </a:t>
            </a:r>
            <a:r>
              <a:rPr lang="fr-FR" dirty="0" smtClean="0">
                <a:sym typeface="Wingdings" panose="05000000000000000000" pitchFamily="2" charset="2"/>
              </a:rPr>
              <a:t> Propriétés  Onglet Web</a:t>
            </a:r>
          </a:p>
          <a:p>
            <a:r>
              <a:rPr lang="fr-FR" dirty="0" smtClean="0">
                <a:sym typeface="Wingdings" panose="05000000000000000000" pitchFamily="2" charset="2"/>
              </a:rPr>
              <a:t>Remplacer l’URL du projet par </a:t>
            </a:r>
            <a:r>
              <a:rPr lang="fr-FR" dirty="0" smtClean="0">
                <a:sym typeface="Wingdings" panose="05000000000000000000" pitchFamily="2" charset="2"/>
                <a:hlinkClick r:id="rId6"/>
              </a:rPr>
              <a:t>http://localhost:&lt;port&gt;/</a:t>
            </a:r>
            <a:endParaRPr lang="fr-FR" dirty="0">
              <a:sym typeface="Wingdings" panose="05000000000000000000" pitchFamily="2" charset="2"/>
            </a:endParaRPr>
          </a:p>
          <a:p>
            <a:pPr lvl="1"/>
            <a:r>
              <a:rPr lang="fr-FR" dirty="0" smtClean="0">
                <a:sym typeface="Wingdings" panose="05000000000000000000" pitchFamily="2" charset="2"/>
              </a:rPr>
              <a:t>Prendre un port disponible, par exemple : </a:t>
            </a:r>
            <a:r>
              <a:rPr lang="fr-FR" dirty="0" smtClean="0">
                <a:sym typeface="Wingdings" panose="05000000000000000000" pitchFamily="2" charset="2"/>
                <a:hlinkClick r:id="rId7"/>
              </a:rPr>
              <a:t>http://localhost:8081/</a:t>
            </a:r>
            <a:endParaRPr lang="fr-FR" dirty="0" smtClean="0">
              <a:sym typeface="Wingdings" panose="05000000000000000000" pitchFamily="2" charset="2"/>
            </a:endParaRPr>
          </a:p>
        </p:txBody>
      </p:sp>
      <p:pic>
        <p:nvPicPr>
          <p:cNvPr id="2" name="Image 1"/>
          <p:cNvPicPr>
            <a:picLocks noChangeAspect="1"/>
          </p:cNvPicPr>
          <p:nvPr/>
        </p:nvPicPr>
        <p:blipFill>
          <a:blip r:embed="rId8"/>
          <a:stretch>
            <a:fillRect/>
          </a:stretch>
        </p:blipFill>
        <p:spPr>
          <a:xfrm>
            <a:off x="1798432" y="3398456"/>
            <a:ext cx="5868926" cy="3184828"/>
          </a:xfrm>
          <a:prstGeom prst="rect">
            <a:avLst/>
          </a:prstGeom>
        </p:spPr>
      </p:pic>
    </p:spTree>
    <p:extLst>
      <p:ext uri="{BB962C8B-B14F-4D97-AF65-F5344CB8AC3E}">
        <p14:creationId xmlns:p14="http://schemas.microsoft.com/office/powerpoint/2010/main" val="228188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FR_Template_SopraSteria_Consulting_SopraHR</Template>
  <TotalTime>4665</TotalTime>
  <Words>602</Words>
  <Application>Microsoft Office PowerPoint</Application>
  <PresentationFormat>Affichage à l'écran (4:3)</PresentationFormat>
  <Paragraphs>99</Paragraphs>
  <Slides>14</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Tahoma</vt:lpstr>
      <vt:lpstr>Wingdings</vt:lpstr>
      <vt:lpstr>FR_Template_SopraSteria_Consulting_SopraHR</vt:lpstr>
      <vt:lpstr>ATOM GUIDE DU DÉVELOPPEUR</vt:lpstr>
      <vt:lpstr>Présentation PowerPoint</vt:lpstr>
      <vt:lpstr>LANCEMENT</vt:lpstr>
      <vt:lpstr>LANCEMENT</vt:lpstr>
      <vt:lpstr>LANCEMENT</vt:lpstr>
      <vt:lpstr>CONFIGURATION</vt:lpstr>
      <vt:lpstr>CONFIGURATION</vt:lpstr>
      <vt:lpstr>CONFIGURATION</vt:lpstr>
      <vt:lpstr>CONFIGURATION</vt:lpstr>
      <vt:lpstr>MODIFICATION</vt:lpstr>
      <vt:lpstr>MODIFICATION</vt:lpstr>
      <vt:lpstr>EXÉCUTION</vt:lpstr>
      <vt:lpstr>EXÉCUTION</vt:lpstr>
      <vt:lpstr>EXÉCUTION</vt:lpstr>
    </vt:vector>
  </TitlesOfParts>
  <Company>Sopra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 Charte Powerpoint</dc:title>
  <dc:creator>gamrhein</dc:creator>
  <cp:lastModifiedBy>GROHMANN Nicolas (PRESTA EXT)</cp:lastModifiedBy>
  <cp:revision>199</cp:revision>
  <cp:lastPrinted>2014-12-11T13:29:41Z</cp:lastPrinted>
  <dcterms:created xsi:type="dcterms:W3CDTF">2015-01-13T13:23:02Z</dcterms:created>
  <dcterms:modified xsi:type="dcterms:W3CDTF">2020-07-21T13:34:56Z</dcterms:modified>
</cp:coreProperties>
</file>