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9.svg" ContentType="image/svg"/>
  <Override PartName="/ppt/media/image1.jpeg" ContentType="image/jpeg"/>
  <Override PartName="/ppt/media/image3.svg" ContentType="image/svg"/>
  <Override PartName="/ppt/media/image10.png" ContentType="image/png"/>
  <Override PartName="/ppt/media/image6.png" ContentType="image/png"/>
  <Override PartName="/ppt/media/image15.png" ContentType="image/png"/>
  <Override PartName="/ppt/media/image2.png" ContentType="image/png"/>
  <Override PartName="/ppt/media/image4.jpeg" ContentType="image/jpeg"/>
  <Override PartName="/ppt/media/image7.svg" ContentType="image/svg"/>
  <Override PartName="/ppt/media/image11.svg" ContentType="image/svg"/>
  <Override PartName="/ppt/media/image14.png" ContentType="image/png"/>
  <Override PartName="/ppt/media/image5.png" ContentType="image/png"/>
  <Override PartName="/ppt/media/image8.png" ContentType="image/png"/>
  <Override PartName="/ppt/media/image12.png" ContentType="image/png"/>
  <Override PartName="/ppt/comments/comment11.xml" ContentType="application/vnd.openxmlformats-officedocument.presentationml.comment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8" r:id="rId6"/>
    <p:sldMasterId id="2147483661" r:id="rId7"/>
    <p:sldMasterId id="2147483664" r:id="rId8"/>
    <p:sldMasterId id="2147483667" r:id="rId9"/>
    <p:sldMasterId id="2147483670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0080625" cy="567055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presProps" Target="presProps.xml"/><Relationship Id="rId24" Type="http://schemas.openxmlformats.org/officeDocument/2006/relationships/commentAuthors" Target="commentAuthors.xml"/>
</Relationships>
</file>

<file path=ppt/comments/comment11.xml><?xml version="1.0" encoding="utf-8"?>
<p:cmLst xmlns:p="http://schemas.openxmlformats.org/presentationml/2006/main">
  <p:cm authorId="0" dt="2025-04-04T13:56:15.000000000" idx="1">
    <p:pos x="0" y="0"/>
    <p:text>nst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B2AB7-1D8C-40B3-8735-F864AB5D89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2B494CF-464B-4CD1-ACFF-B6151C0ED2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067F57B-BE1B-46CF-BDBF-BFDF06E868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B2BE36B-8039-4DF4-A712-2C8C3CB1D9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1E17897-51EE-4047-8A84-80E80430B4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08C20B7-EDC6-4AFD-A9D2-C5465C71C5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2D69A1D-5BD6-4DA1-8775-9714B9E73B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A4EBE1-643C-495D-A40C-E4CE62B4BF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E02A9D-F053-4C85-AAA0-94BD607430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6016DF-AB6F-457C-B70D-F87C21EEBD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5AC7B2-B08A-42FA-BBF4-E7C8A066BC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94E5B6-E25E-4E52-9029-BDCD4822B9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8B2D7A-08B2-419B-8C00-223445F2E6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7CB535E-FEF6-405A-9506-A14830D299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5760944-9645-4729-88E9-32B36DE839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k to 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edit 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the 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titl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e 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tex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t 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for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ma</a:t>
            </a: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</a:t>
            </a: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E243F53-8642-4CAE-AAB3-6ADD8E74B30A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3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1D81284-AE62-464B-95EE-2CD984F26F3F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pt-BR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CCAC9F9-7285-4133-B1E7-9111D4118222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985C19C-EC85-471F-A6AC-550BF35E70CB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5" name=""/>
          <p:cNvGrpSpPr/>
          <p:nvPr/>
        </p:nvGrpSpPr>
        <p:grpSpPr>
          <a:xfrm>
            <a:off x="3918240" y="1134360"/>
            <a:ext cx="2433600" cy="4339080"/>
            <a:chOff x="3918240" y="1134360"/>
            <a:chExt cx="2433600" cy="4339080"/>
          </a:xfrm>
        </p:grpSpPr>
        <p:sp>
          <p:nvSpPr>
            <p:cNvPr id="96" name=""/>
            <p:cNvSpPr/>
            <p:nvPr/>
          </p:nvSpPr>
          <p:spPr>
            <a:xfrm flipH="1" flipV="1" rot="5330400">
              <a:off x="4853880" y="3736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330400">
              <a:off x="4023360" y="26985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330400">
              <a:off x="4920480" y="24343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330400">
              <a:off x="3977280" y="13406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 flipV="1" rot="5330400">
              <a:off x="4911480" y="11026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 flipV="1" rot="5330400">
              <a:off x="4032000" y="4041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E95E5E6-C092-402F-B53C-AFD0CBF2C11B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1D937E6-036F-4DC0-AE40-BDFE92BE6B47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7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pt-BR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pt-BR" sz="80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0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pt-BR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pt-BR" sz="72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3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-24876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7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18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0337319-9A6C-4AF3-B74A-1AEC067CC16F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8"/>
    <p:sldLayoutId id="2147483666" r:id="rId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9" name=""/>
          <p:cNvGrpSpPr/>
          <p:nvPr/>
        </p:nvGrpSpPr>
        <p:grpSpPr>
          <a:xfrm>
            <a:off x="-147600" y="-298440"/>
            <a:ext cx="915840" cy="1281240"/>
            <a:chOff x="-147600" y="-298440"/>
            <a:chExt cx="915840" cy="1281240"/>
          </a:xfrm>
        </p:grpSpPr>
        <p:sp>
          <p:nvSpPr>
            <p:cNvPr id="180" name=""/>
            <p:cNvSpPr/>
            <p:nvPr/>
          </p:nvSpPr>
          <p:spPr>
            <a:xfrm flipV="1" rot="5395800">
              <a:off x="219240" y="79884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218880" y="4330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218520" y="676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217800" y="-29808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5800">
              <a:off x="583920" y="-29844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395800">
              <a:off x="584280" y="6696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584280" y="43272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585000" y="79884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-146160" y="79920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-146880" y="43380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V="1" rot="5395800">
              <a:off x="-146880" y="6768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V="1" rot="5395800">
              <a:off x="-147240" y="-29772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2" name=""/>
          <p:cNvGrpSpPr/>
          <p:nvPr/>
        </p:nvGrpSpPr>
        <p:grpSpPr>
          <a:xfrm>
            <a:off x="9545040" y="4643640"/>
            <a:ext cx="915840" cy="1281240"/>
            <a:chOff x="9545040" y="4643640"/>
            <a:chExt cx="915840" cy="1281240"/>
          </a:xfrm>
        </p:grpSpPr>
        <p:sp>
          <p:nvSpPr>
            <p:cNvPr id="193" name=""/>
            <p:cNvSpPr/>
            <p:nvPr/>
          </p:nvSpPr>
          <p:spPr>
            <a:xfrm flipV="1" rot="5395800">
              <a:off x="9911880" y="5740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"/>
            <p:cNvSpPr/>
            <p:nvPr/>
          </p:nvSpPr>
          <p:spPr>
            <a:xfrm flipV="1" rot="5395800">
              <a:off x="9911520" y="537516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"/>
            <p:cNvSpPr/>
            <p:nvPr/>
          </p:nvSpPr>
          <p:spPr>
            <a:xfrm flipV="1" rot="5395800">
              <a:off x="9911160" y="500976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"/>
            <p:cNvSpPr/>
            <p:nvPr/>
          </p:nvSpPr>
          <p:spPr>
            <a:xfrm flipV="1" rot="5395800">
              <a:off x="9910440" y="464364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"/>
            <p:cNvSpPr/>
            <p:nvPr/>
          </p:nvSpPr>
          <p:spPr>
            <a:xfrm flipV="1" rot="5395800">
              <a:off x="10276560" y="464328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"/>
            <p:cNvSpPr/>
            <p:nvPr/>
          </p:nvSpPr>
          <p:spPr>
            <a:xfrm flipV="1" rot="5395800">
              <a:off x="10276920" y="500904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"/>
            <p:cNvSpPr/>
            <p:nvPr/>
          </p:nvSpPr>
          <p:spPr>
            <a:xfrm flipV="1" rot="5395800">
              <a:off x="10276920" y="537480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"/>
            <p:cNvSpPr/>
            <p:nvPr/>
          </p:nvSpPr>
          <p:spPr>
            <a:xfrm flipV="1" rot="5395800">
              <a:off x="10277640" y="574092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"/>
            <p:cNvSpPr/>
            <p:nvPr/>
          </p:nvSpPr>
          <p:spPr>
            <a:xfrm flipV="1" rot="5395800">
              <a:off x="9546120" y="574128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"/>
            <p:cNvSpPr/>
            <p:nvPr/>
          </p:nvSpPr>
          <p:spPr>
            <a:xfrm flipV="1" rot="5395800">
              <a:off x="9545400" y="537588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3" name=""/>
            <p:cNvSpPr/>
            <p:nvPr/>
          </p:nvSpPr>
          <p:spPr>
            <a:xfrm flipV="1" rot="5395800">
              <a:off x="9545400" y="500976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4" name=""/>
            <p:cNvSpPr/>
            <p:nvPr/>
          </p:nvSpPr>
          <p:spPr>
            <a:xfrm flipV="1" rot="5395800">
              <a:off x="9545040" y="464400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5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E1C0511-897A-4692-9AA9-AC87D465AA3A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6"/>
    <p:sldLayoutId id="2147483669" r:id="rId2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5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9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8FCD04B-1266-4C4E-8011-9CEED9AD97FE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4.xml"/><Relationship Id="rId5" Type="http://schemas.openxmlformats.org/officeDocument/2006/relationships/comments" Target="../comments/commen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8.png"/><Relationship Id="rId4" Type="http://schemas.openxmlformats.org/officeDocument/2006/relationships/image" Target="../media/image9.svg"/><Relationship Id="rId5" Type="http://schemas.openxmlformats.org/officeDocument/2006/relationships/image" Target="../media/image10.png"/><Relationship Id="rId6" Type="http://schemas.openxmlformats.org/officeDocument/2006/relationships/image" Target="../media/image11.svg"/><Relationship Id="rId7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 txBox="1"/>
          <p:nvPr/>
        </p:nvSpPr>
        <p:spPr>
          <a:xfrm>
            <a:off x="7315200" y="4629240"/>
            <a:ext cx="2377440" cy="7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1c1c1c"/>
                </a:solidFill>
                <a:latin typeface="Noto Sans"/>
              </a:rPr>
              <a:t>Lorenzo Calabrese Circelli</a:t>
            </a:r>
            <a:endParaRPr b="0" lang="pt-BR" sz="13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pt-BR" sz="1300" spc="-1" strike="noStrike">
                <a:solidFill>
                  <a:srgbClr val="1c1c1c"/>
                </a:solidFill>
                <a:latin typeface="Noto Sans"/>
              </a:rPr>
              <a:t>Gabriel Felix Monteiro</a:t>
            </a:r>
            <a:endParaRPr b="0" lang="pt-BR" sz="13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666666"/>
                </a:solidFill>
                <a:latin typeface="Noto Sans"/>
              </a:rPr>
              <a:t>02 October 2020</a:t>
            </a:r>
            <a:endParaRPr b="0" lang="pt-BR" sz="105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00200" y="4230360"/>
            <a:ext cx="529560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GIT E GITHUB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2057400" y="4932720"/>
            <a:ext cx="483840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Noto Sans"/>
              </a:rPr>
              <a:t>Uma breve explicação</a:t>
            </a:r>
            <a:endParaRPr b="0" lang="pt-BR" sz="26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 txBox="1"/>
          <p:nvPr/>
        </p:nvSpPr>
        <p:spPr>
          <a:xfrm>
            <a:off x="4297680" y="2371680"/>
            <a:ext cx="3840480" cy="133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4317120" y="3748320"/>
            <a:ext cx="155448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Noto Sans"/>
              </a:rPr>
              <a:t>- Loremus</a:t>
            </a:r>
            <a:endParaRPr b="0" lang="pt-BR" sz="16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"/>
          <p:cNvGrpSpPr/>
          <p:nvPr/>
        </p:nvGrpSpPr>
        <p:grpSpPr>
          <a:xfrm>
            <a:off x="914400" y="2103120"/>
            <a:ext cx="1463040" cy="1463040"/>
            <a:chOff x="914400" y="2103120"/>
            <a:chExt cx="1463040" cy="1463040"/>
          </a:xfrm>
        </p:grpSpPr>
        <p:sp>
          <p:nvSpPr>
            <p:cNvPr id="314" name=""/>
            <p:cNvSpPr/>
            <p:nvPr/>
          </p:nvSpPr>
          <p:spPr>
            <a:xfrm>
              <a:off x="91440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315" name=""/>
          <p:cNvGrpSpPr/>
          <p:nvPr/>
        </p:nvGrpSpPr>
        <p:grpSpPr>
          <a:xfrm>
            <a:off x="4297680" y="2103120"/>
            <a:ext cx="1463040" cy="1463040"/>
            <a:chOff x="4297680" y="2103120"/>
            <a:chExt cx="1463040" cy="1463040"/>
          </a:xfrm>
        </p:grpSpPr>
        <p:sp>
          <p:nvSpPr>
            <p:cNvPr id="316" name=""/>
            <p:cNvSpPr/>
            <p:nvPr/>
          </p:nvSpPr>
          <p:spPr>
            <a:xfrm>
              <a:off x="429768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pic>
          <p:nvPicPr>
            <p:cNvPr id="317" name="" descr=""/>
            <p:cNvPicPr/>
            <p:nvPr/>
          </p:nvPicPr>
          <p:blipFill>
            <a:blip r:embed="rId1"/>
            <a:stretch/>
          </p:blipFill>
          <p:spPr>
            <a:xfrm>
              <a:off x="4658040" y="2490120"/>
              <a:ext cx="730440" cy="727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8" name=""/>
          <p:cNvGrpSpPr/>
          <p:nvPr/>
        </p:nvGrpSpPr>
        <p:grpSpPr>
          <a:xfrm>
            <a:off x="7570080" y="2103120"/>
            <a:ext cx="1463040" cy="1463040"/>
            <a:chOff x="7570080" y="2103120"/>
            <a:chExt cx="1463040" cy="1463040"/>
          </a:xfrm>
        </p:grpSpPr>
        <p:sp>
          <p:nvSpPr>
            <p:cNvPr id="319" name=""/>
            <p:cNvSpPr/>
            <p:nvPr/>
          </p:nvSpPr>
          <p:spPr>
            <a:xfrm>
              <a:off x="757008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320" name=""/>
          <p:cNvSpPr txBox="1"/>
          <p:nvPr/>
        </p:nvSpPr>
        <p:spPr>
          <a:xfrm>
            <a:off x="1005840" y="37364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Git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4389120" y="376848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VSCode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661520" y="37490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Github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365760" y="408852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Necessaria a instalacao, para isso acesse: 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https://git-scm.com/downloads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3600000" y="4088880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6840000" y="4089240"/>
            <a:ext cx="2818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Não e necessária instalacao, os projetos ficarão armazenados no servidor para acesso de todos os seus colaboradores.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26" name=""/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327" name=""/>
            <p:cNvSpPr/>
            <p:nvPr/>
          </p:nvSpPr>
          <p:spPr>
            <a:xfrm>
              <a:off x="4445640" y="1542960"/>
              <a:ext cx="274320" cy="2743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4902840" y="1542960"/>
              <a:ext cx="274320" cy="274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5360040" y="1542960"/>
              <a:ext cx="274320" cy="2743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Ferramentas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1206720" y="2391840"/>
            <a:ext cx="871200" cy="871200"/>
          </a:xfrm>
          <a:prstGeom prst="rect">
            <a:avLst/>
          </a:prstGeom>
          <a:ln w="0">
            <a:noFill/>
          </a:ln>
        </p:spPr>
      </p:pic>
      <p:pic>
        <p:nvPicPr>
          <p:cNvPr id="332" name="" descr=""/>
          <p:cNvPicPr/>
          <p:nvPr/>
        </p:nvPicPr>
        <p:blipFill>
          <a:blip r:embed="rId3"/>
          <a:stretch/>
        </p:blipFill>
        <p:spPr>
          <a:xfrm>
            <a:off x="7909920" y="2469600"/>
            <a:ext cx="785160" cy="78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solidFill>
            <a:srgbClr val="729fcf">
              <a:alpha val="26000"/>
            </a:srgbClr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Primeira etapa: identificação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Para que o git no seu sistema possua uma identificação própria, e necessário configurá-lo primeiro, para que assim você possa usar ele nos seus projetos.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685800" y="2136600"/>
            <a:ext cx="2286000" cy="60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Passo 1: Abrir o terminal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3886200" y="2136600"/>
            <a:ext cx="2286000" cy="60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Passo 2: Digitar os seguintes comandos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086600" y="2136600"/>
            <a:ext cx="2286000" cy="60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Passo 1: Abrir o terminal Git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685800" y="2644200"/>
            <a:ext cx="1941480" cy="284220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 txBox="1"/>
          <p:nvPr/>
        </p:nvSpPr>
        <p:spPr>
          <a:xfrm>
            <a:off x="3886200" y="3429000"/>
            <a:ext cx="2286000" cy="60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666666"/>
                </a:solidFill>
                <a:latin typeface="Ubuntu Mono"/>
              </a:rPr>
              <a:t>Git 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Noto Sans"/>
              </a:rPr>
              <a:t>Passos</a:t>
            </a:r>
            <a:endParaRPr b="1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Fundamentos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Git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Github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Noto Sans"/>
              </a:rPr>
              <a:t>Organização</a:t>
            </a:r>
            <a:endParaRPr b="0" lang="pt-BR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Conceito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097280" y="2440800"/>
            <a:ext cx="5852160" cy="174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  <a:ea typeface="Noto Sans CJK SC"/>
              </a:rPr>
              <a:t>Criado por Linus Torvalds para controlar o desenvolvimento do Linux, o git </a:t>
            </a: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é um programa que permite controlar o desenvolvimento de um projeto, por meio de registro de versões, ferramentas para enviar e receber arquivos, e mecanismos que automaticamente identificam modificações. </a:t>
            </a:r>
            <a:endParaRPr b="0" lang="pt-BR" sz="16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"/>
          <p:cNvSpPr/>
          <p:nvPr/>
        </p:nvSpPr>
        <p:spPr>
          <a:xfrm>
            <a:off x="914400" y="2390400"/>
            <a:ext cx="91440" cy="2194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 u="wavyHeavy">
                <a:solidFill>
                  <a:srgbClr val="000000"/>
                </a:solidFill>
                <a:uFillTx/>
                <a:latin typeface="Noto Sans"/>
              </a:rPr>
              <a:t>Git – Version Control System</a:t>
            </a:r>
            <a:endParaRPr b="1" lang="pt-BR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 txBox="1"/>
          <p:nvPr/>
        </p:nvSpPr>
        <p:spPr>
          <a:xfrm>
            <a:off x="824400" y="457200"/>
            <a:ext cx="5119200" cy="164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000" spc="-1" strike="noStrike">
                <a:solidFill>
                  <a:srgbClr val="000000"/>
                </a:solidFill>
                <a:latin typeface="Noto Sans"/>
              </a:rPr>
              <a:t>Repositorio Remoto e Local</a:t>
            </a:r>
            <a:endParaRPr b="0" lang="pt-BR" sz="3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097280" y="1828800"/>
            <a:ext cx="3246120" cy="320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  <a:ea typeface="Noto Sans CJK SC"/>
              </a:rPr>
              <a:t>Um projeto controlado pelo git </a:t>
            </a: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é chamado de </a:t>
            </a:r>
            <a:r>
              <a:rPr b="1" lang="pt-BR" sz="1200" spc="-1" strike="noStrike">
                <a:solidFill>
                  <a:srgbClr val="666666"/>
                </a:solidFill>
                <a:latin typeface="Noto Sans"/>
              </a:rPr>
              <a:t>repositório de versionamento.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Tipicamente uma copia oficial do repositório fica salva em um servidor (repositório remoto) 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Cada pessoa que trabalha no projeto pode fazer uma copia do repositório para o seu computador (repositório local). A pessoa então faz suas alterações no projeto (novos commits) e depois salva as alterações no servidor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"/>
          <p:cNvSpPr/>
          <p:nvPr/>
        </p:nvSpPr>
        <p:spPr>
          <a:xfrm>
            <a:off x="914400" y="1828800"/>
            <a:ext cx="91440" cy="2971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257800" y="2101680"/>
            <a:ext cx="4161600" cy="18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Registra uma nova versão das alterações feitas nos arquivos, salvando no repositório local com uma mensagem descritiva.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463040" y="73152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Commit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Seleciona arquivos modificados para serem incluídos no próximo commit, preparando-os para o versionamento.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481400" y="2212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Add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91440" y="40978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Cria uma cópia independente de um repositório no GitHub, permitindo modificações sem afetar o original.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463040" y="36705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Fork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6672240" y="44470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Copia um repositório remoto para sua máquina local, incluindo todo o histórico de versões.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Clone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6672240" y="299052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Busca e incorpora as atualizações do repositório remoto no repositório local, mantendo-o sincronizado.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6672240" y="2563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Pull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6672240" y="14331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Envia os commits feitos localmente para o repositório remoto, permitindo que outros vejam suas alterações.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Push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Registra uma nova versão das alterações feitas nos arquivos, salvando no repositório local com uma mensagem descritiva.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463040" y="73152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Commit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Seleciona arquivos modificados para serem incluídos no próximo commit, preparando-os para o versionamento.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481400" y="2212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Add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91440" y="40978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Cria uma cópia independente de um repositório no GitHub, permitindo modificações sem afetar o original.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463040" y="36705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Fork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6672240" y="44470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Copia um repositório remoto para sua máquina local, incluindo todo o histórico de versões.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Clone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6672240" y="299052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Busca e incorpora as atualizações do repositório remoto no repositório local, mantendo-o sincronizado.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6672240" y="2563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Pull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6672240" y="14331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Envia os commits feitos localmente para o repositório remoto, permitindo que outros vejam suas alterações.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Push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66" name=""/>
          <p:cNvGrpSpPr/>
          <p:nvPr/>
        </p:nvGrpSpPr>
        <p:grpSpPr>
          <a:xfrm>
            <a:off x="3609360" y="2514600"/>
            <a:ext cx="457200" cy="541440"/>
            <a:chOff x="3609360" y="2514600"/>
            <a:chExt cx="457200" cy="541440"/>
          </a:xfrm>
        </p:grpSpPr>
        <p:sp>
          <p:nvSpPr>
            <p:cNvPr id="267" name=""/>
            <p:cNvSpPr/>
            <p:nvPr/>
          </p:nvSpPr>
          <p:spPr>
            <a:xfrm>
              <a:off x="3609360" y="2556720"/>
              <a:ext cx="457200" cy="45720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8" name=""/>
            <p:cNvSpPr txBox="1"/>
            <p:nvPr/>
          </p:nvSpPr>
          <p:spPr>
            <a:xfrm>
              <a:off x="3653280" y="2514600"/>
              <a:ext cx="369720" cy="54144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90000" rIns="90000" tIns="45000" bIns="45000" anchor="t">
              <a:noAutofit/>
            </a:bodyPr>
            <a:p>
              <a:r>
                <a:rPr b="1" lang="pt-BR" sz="2600" spc="-1" strike="noStrike">
                  <a:solidFill>
                    <a:srgbClr val="000000"/>
                  </a:solidFill>
                  <a:latin typeface="Noto Sans"/>
                </a:rPr>
                <a:t>1</a:t>
              </a:r>
              <a:endParaRPr b="0" lang="pt-BR" sz="26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269" name=""/>
          <p:cNvGrpSpPr/>
          <p:nvPr/>
        </p:nvGrpSpPr>
        <p:grpSpPr>
          <a:xfrm>
            <a:off x="3609360" y="1058760"/>
            <a:ext cx="457200" cy="541440"/>
            <a:chOff x="3609360" y="1058760"/>
            <a:chExt cx="457200" cy="541440"/>
          </a:xfrm>
        </p:grpSpPr>
        <p:sp>
          <p:nvSpPr>
            <p:cNvPr id="270" name=""/>
            <p:cNvSpPr/>
            <p:nvPr/>
          </p:nvSpPr>
          <p:spPr>
            <a:xfrm>
              <a:off x="3609360" y="1100880"/>
              <a:ext cx="457200" cy="45720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71" name=""/>
            <p:cNvSpPr txBox="1"/>
            <p:nvPr/>
          </p:nvSpPr>
          <p:spPr>
            <a:xfrm>
              <a:off x="3653280" y="1058760"/>
              <a:ext cx="369720" cy="54144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90000" rIns="90000" tIns="45000" bIns="45000" anchor="t">
              <a:noAutofit/>
            </a:bodyPr>
            <a:p>
              <a:r>
                <a:rPr b="1" lang="pt-BR" sz="2600" spc="-1" strike="noStrike">
                  <a:solidFill>
                    <a:srgbClr val="000000"/>
                  </a:solidFill>
                  <a:latin typeface="Noto Sans"/>
                </a:rPr>
                <a:t>2</a:t>
              </a:r>
              <a:endParaRPr b="0" lang="pt-BR" sz="26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272" name=""/>
          <p:cNvGrpSpPr/>
          <p:nvPr/>
        </p:nvGrpSpPr>
        <p:grpSpPr>
          <a:xfrm>
            <a:off x="5943600" y="1287360"/>
            <a:ext cx="457200" cy="541440"/>
            <a:chOff x="5943600" y="1287360"/>
            <a:chExt cx="457200" cy="541440"/>
          </a:xfrm>
        </p:grpSpPr>
        <p:sp>
          <p:nvSpPr>
            <p:cNvPr id="273" name=""/>
            <p:cNvSpPr/>
            <p:nvPr/>
          </p:nvSpPr>
          <p:spPr>
            <a:xfrm>
              <a:off x="5943600" y="1329480"/>
              <a:ext cx="457200" cy="45720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74" name=""/>
            <p:cNvSpPr txBox="1"/>
            <p:nvPr/>
          </p:nvSpPr>
          <p:spPr>
            <a:xfrm>
              <a:off x="5987520" y="1287360"/>
              <a:ext cx="369720" cy="54144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90000" rIns="90000" tIns="45000" bIns="45000" anchor="t">
              <a:noAutofit/>
            </a:bodyPr>
            <a:p>
              <a:r>
                <a:rPr b="1" lang="pt-BR" sz="2600" spc="-1" strike="noStrike">
                  <a:solidFill>
                    <a:srgbClr val="000000"/>
                  </a:solidFill>
                  <a:latin typeface="Noto Sans"/>
                </a:rPr>
                <a:t>3</a:t>
              </a:r>
              <a:endParaRPr b="0" lang="pt-BR" sz="26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275" name=""/>
          <p:cNvGrpSpPr/>
          <p:nvPr/>
        </p:nvGrpSpPr>
        <p:grpSpPr>
          <a:xfrm>
            <a:off x="5943600" y="2887560"/>
            <a:ext cx="457200" cy="541440"/>
            <a:chOff x="5943600" y="2887560"/>
            <a:chExt cx="457200" cy="541440"/>
          </a:xfrm>
        </p:grpSpPr>
        <p:sp>
          <p:nvSpPr>
            <p:cNvPr id="276" name=""/>
            <p:cNvSpPr/>
            <p:nvPr/>
          </p:nvSpPr>
          <p:spPr>
            <a:xfrm>
              <a:off x="5943600" y="2929680"/>
              <a:ext cx="457200" cy="457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277" name=""/>
            <p:cNvSpPr txBox="1"/>
            <p:nvPr/>
          </p:nvSpPr>
          <p:spPr>
            <a:xfrm>
              <a:off x="5987520" y="2887560"/>
              <a:ext cx="369720" cy="54144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90000" rIns="90000" tIns="45000" bIns="45000" anchor="t">
              <a:noAutofit/>
            </a:bodyPr>
            <a:p>
              <a:r>
                <a:rPr b="1" lang="pt-BR" sz="2600" spc="-1" strike="noStrike">
                  <a:solidFill>
                    <a:srgbClr val="000000"/>
                  </a:solidFill>
                  <a:latin typeface="Noto Sans"/>
                </a:rPr>
                <a:t>2</a:t>
              </a:r>
              <a:endParaRPr b="0" lang="pt-BR" sz="26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278" name=""/>
          <p:cNvGrpSpPr/>
          <p:nvPr/>
        </p:nvGrpSpPr>
        <p:grpSpPr>
          <a:xfrm>
            <a:off x="5943600" y="4343400"/>
            <a:ext cx="457200" cy="541440"/>
            <a:chOff x="5943600" y="4343400"/>
            <a:chExt cx="457200" cy="541440"/>
          </a:xfrm>
        </p:grpSpPr>
        <p:sp>
          <p:nvSpPr>
            <p:cNvPr id="279" name=""/>
            <p:cNvSpPr/>
            <p:nvPr/>
          </p:nvSpPr>
          <p:spPr>
            <a:xfrm>
              <a:off x="5943600" y="4385520"/>
              <a:ext cx="457200" cy="457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280" name=""/>
            <p:cNvSpPr txBox="1"/>
            <p:nvPr/>
          </p:nvSpPr>
          <p:spPr>
            <a:xfrm>
              <a:off x="5987520" y="4343400"/>
              <a:ext cx="369720" cy="54144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90000" rIns="90000" tIns="45000" bIns="45000" anchor="t">
              <a:noAutofit/>
            </a:bodyPr>
            <a:p>
              <a:r>
                <a:rPr b="1" lang="pt-BR" sz="2600" spc="-1" strike="noStrike">
                  <a:solidFill>
                    <a:srgbClr val="000000"/>
                  </a:solidFill>
                  <a:latin typeface="Noto Sans"/>
                </a:rPr>
                <a:t>1</a:t>
              </a:r>
              <a:endParaRPr b="0" lang="pt-BR" sz="26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81" name=""/>
          <p:cNvSpPr/>
          <p:nvPr/>
        </p:nvSpPr>
        <p:spPr>
          <a:xfrm>
            <a:off x="412560" y="194400"/>
            <a:ext cx="501840" cy="491400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973080" y="228600"/>
            <a:ext cx="108432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Antes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3" name=""/>
          <p:cNvSpPr/>
          <p:nvPr/>
        </p:nvSpPr>
        <p:spPr>
          <a:xfrm>
            <a:off x="2743200" y="194400"/>
            <a:ext cx="501840" cy="49140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3303720" y="228600"/>
            <a:ext cx="108432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Depois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Conceito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097280" y="2336400"/>
            <a:ext cx="5852160" cy="259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O github é um serviço online que hospeda os repositórios criados pelo git e os disponibiliza em uma plataforma para que a comunidade possa acessar e contribuir. </a:t>
            </a:r>
            <a:endParaRPr b="0" lang="pt-BR" sz="16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Nele o usuário pode criar seu próprio repositório e fazer commits de modificações, ou clonar repositórios de outros usuários e contribuir.</a:t>
            </a:r>
            <a:endParaRPr b="0" lang="pt-BR" sz="16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Por meio dele é possível ter um controle sobre as modificações feitas.</a:t>
            </a:r>
            <a:endParaRPr b="0" lang="pt-BR" sz="16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"/>
          <p:cNvSpPr/>
          <p:nvPr/>
        </p:nvSpPr>
        <p:spPr>
          <a:xfrm>
            <a:off x="914400" y="2286000"/>
            <a:ext cx="91440" cy="2057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t-BR" sz="4400" spc="-1" strike="noStrike" u="wavyHeavy">
                <a:solidFill>
                  <a:srgbClr val="000000"/>
                </a:solidFill>
                <a:uFillTx/>
                <a:latin typeface="Noto Sans"/>
              </a:rPr>
              <a:t>Github – Repositórios Online</a:t>
            </a:r>
            <a:endParaRPr b="1" lang="pt-BR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188720" y="2783880"/>
            <a:ext cx="782280" cy="78228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290" name=""/>
          <p:cNvSpPr txBox="1"/>
          <p:nvPr/>
        </p:nvSpPr>
        <p:spPr>
          <a:xfrm>
            <a:off x="2651760" y="4467600"/>
            <a:ext cx="374904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Tendo feito isso, o github registrara essa modificação do projeto e ira atribuir uma nova versão ao repositório, permitindo o controle das mudanças que estão sendo feitas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2651760" y="40402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E é só isso.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80000" y="125028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Ao iniciar um novo projeto, o programador cria um repositório no seu perfil destinado para aquele projeto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685800" y="822960"/>
            <a:ext cx="29718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spcBef>
                <a:spcPts val="1191"/>
              </a:spcBef>
              <a:spcAft>
                <a:spcPts val="992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Um repositório é criado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4854240" y="1774080"/>
            <a:ext cx="943200" cy="1045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pic>
        <p:nvPicPr>
          <p:cNvPr id="296" name="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6884640" y="3486960"/>
            <a:ext cx="924480" cy="847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297" name=""/>
          <p:cNvSpPr txBox="1"/>
          <p:nvPr/>
        </p:nvSpPr>
        <p:spPr>
          <a:xfrm>
            <a:off x="6309360" y="1856520"/>
            <a:ext cx="274320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Ao terminar de desenvolver alguma parte do projeto, o usuário deve realizar um </a:t>
            </a:r>
            <a:r>
              <a:rPr b="0" i="1" lang="pt-BR" sz="1200" spc="-1" strike="noStrike">
                <a:solidFill>
                  <a:srgbClr val="666666"/>
                </a:solidFill>
                <a:latin typeface="Noto Sans"/>
              </a:rPr>
              <a:t>commit </a:t>
            </a: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e um </a:t>
            </a:r>
            <a:r>
              <a:rPr b="0" i="1" lang="pt-BR" sz="1200" spc="-1" strike="noStrike">
                <a:solidFill>
                  <a:srgbClr val="666666"/>
                </a:solidFill>
                <a:latin typeface="Noto Sans"/>
              </a:rPr>
              <a:t>push</a:t>
            </a: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 para o seu repositório</a:t>
            </a:r>
            <a:endParaRPr b="0" lang="pt-BR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6400800" y="1429200"/>
            <a:ext cx="265176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Salvando o projeto</a:t>
            </a: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 txBox="1"/>
          <p:nvPr/>
        </p:nvSpPr>
        <p:spPr>
          <a:xfrm>
            <a:off x="9532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6045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pt-BR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2873520" y="40377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3524760" y="36273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pt-BR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6714000" y="40845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7365240" y="36741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Sit</a:t>
            </a:r>
            <a:endParaRPr b="0" lang="pt-BR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50680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57193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pt-BR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pt-BR" sz="6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pt-BR" sz="6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pt-BR" sz="6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pt-BR" sz="6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2025-04-02T23:46:05Z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pt-BR</dc:language>
  <cp:lastModifiedBy/>
  <dcterms:modified xsi:type="dcterms:W3CDTF">2025-04-04T16:48:54Z</dcterms:modified>
  <cp:revision>6</cp:revision>
  <dc:subject/>
  <dc:title>Grey Elegant</dc:title>
</cp:coreProperties>
</file>