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7" r:id="rId10"/>
    <p:sldId id="264" r:id="rId11"/>
    <p:sldId id="265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1C49AD-6C7E-471A-87D6-DEA936F8B7EB}">
          <p14:sldIdLst>
            <p14:sldId id="256"/>
            <p14:sldId id="258"/>
            <p14:sldId id="257"/>
            <p14:sldId id="259"/>
            <p14:sldId id="260"/>
            <p14:sldId id="261"/>
            <p14:sldId id="266"/>
            <p14:sldId id="262"/>
            <p14:sldId id="267"/>
            <p14:sldId id="264"/>
            <p14:sldId id="265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BE136-6BB2-45FC-9755-923FEEB0ABB5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40AAC-AB3C-459B-827E-F869ABDE2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90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40AAC-AB3C-459B-827E-F869ABDE2A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1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40AAC-AB3C-459B-827E-F869ABDE2A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25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40AAC-AB3C-459B-827E-F869ABDE2A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86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40AAC-AB3C-459B-827E-F869ABDE2A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9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53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8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01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5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40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2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8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41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69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595B5-864B-48E2-B40D-C7969AF5B0FC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A32C-94E4-4919-B46A-E7910CB6A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B6A8B-EF4F-454A-816B-3014F2367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 anchor="t"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государственный технологический институт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(технический университет)»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4628967-A777-49A0-850F-AAFCBC617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546"/>
              </p:ext>
            </p:extLst>
          </p:nvPr>
        </p:nvGraphicFramePr>
        <p:xfrm>
          <a:off x="1" y="1737335"/>
          <a:ext cx="9144000" cy="1031748"/>
        </p:xfrm>
        <a:graphic>
          <a:graphicData uri="http://schemas.openxmlformats.org/drawingml/2006/table">
            <a:tbl>
              <a:tblPr>
                <a:effectLst/>
                <a:tableStyleId>{2D5ABB26-0587-4C30-8999-92F81FD0307C}</a:tableStyleId>
              </a:tblPr>
              <a:tblGrid>
                <a:gridCol w="2947366">
                  <a:extLst>
                    <a:ext uri="{9D8B030D-6E8A-4147-A177-3AD203B41FA5}">
                      <a16:colId xmlns:a16="http://schemas.microsoft.com/office/drawing/2014/main" val="322866766"/>
                    </a:ext>
                  </a:extLst>
                </a:gridCol>
                <a:gridCol w="6196634">
                  <a:extLst>
                    <a:ext uri="{9D8B030D-6E8A-4147-A177-3AD203B41FA5}">
                      <a16:colId xmlns:a16="http://schemas.microsoft.com/office/drawing/2014/main" val="4284788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Направление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09.03.03 «Прикладная информатика»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650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Направленность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«Прикладная информатика в химии»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4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Информационных технологий и управления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26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 автоматизированного проектирования и управления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283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50FB03-E999-414D-AA32-496E24482686}"/>
              </a:ext>
            </a:extLst>
          </p:cNvPr>
          <p:cNvSpPr txBox="1"/>
          <p:nvPr/>
        </p:nvSpPr>
        <p:spPr>
          <a:xfrm>
            <a:off x="0" y="335576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курсового проекта на тему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программы, производящей поиск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файлов на диске»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68B24-3777-4A3D-98E7-FE5095C9A9D5}"/>
              </a:ext>
            </a:extLst>
          </p:cNvPr>
          <p:cNvSpPr txBox="1"/>
          <p:nvPr/>
        </p:nvSpPr>
        <p:spPr>
          <a:xfrm>
            <a:off x="0" y="425240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Студент группы № 485		Зобнин Илья Михайлович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	Федин Алексей Константинович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Доцент					Корниенко Иван Григорьевич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F54A4-C427-4373-910C-898EB4DC61B9}"/>
              </a:ext>
            </a:extLst>
          </p:cNvPr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</a:p>
        </p:txBody>
      </p:sp>
    </p:spTree>
    <p:extLst>
      <p:ext uri="{BB962C8B-B14F-4D97-AF65-F5344CB8AC3E}">
        <p14:creationId xmlns:p14="http://schemas.microsoft.com/office/powerpoint/2010/main" val="240276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87DCC-3F9E-4A2E-A990-284DCF123FA1}"/>
              </a:ext>
            </a:extLst>
          </p:cNvPr>
          <p:cNvSpPr txBox="1"/>
          <p:nvPr/>
        </p:nvSpPr>
        <p:spPr>
          <a:xfrm>
            <a:off x="0" y="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Интерфейс</a:t>
            </a:r>
            <a:endParaRPr lang="ru-RU" sz="4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EC37F-1A8C-4FD6-8B80-121A2C8A8F57}"/>
              </a:ext>
            </a:extLst>
          </p:cNvPr>
          <p:cNvSpPr txBox="1"/>
          <p:nvPr/>
        </p:nvSpPr>
        <p:spPr>
          <a:xfrm>
            <a:off x="0" y="6632775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544CA-0871-4275-97BC-B7301E5ABF1B}"/>
              </a:ext>
            </a:extLst>
          </p:cNvPr>
          <p:cNvSpPr txBox="1"/>
          <p:nvPr/>
        </p:nvSpPr>
        <p:spPr>
          <a:xfrm>
            <a:off x="8474698" y="6601997"/>
            <a:ext cx="66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10</a:t>
            </a:r>
            <a:r>
              <a:rPr lang="en-US" sz="1400" dirty="0"/>
              <a:t>/1</a:t>
            </a:r>
            <a:r>
              <a:rPr lang="ru-RU" sz="1400" dirty="0"/>
              <a:t>4</a:t>
            </a:r>
          </a:p>
        </p:txBody>
      </p:sp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D229842-76F5-4D68-8546-FC0FBE6A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038"/>
            <a:ext cx="9144000" cy="5642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13CE3A-4AAD-472B-A2CF-038C86A96896}"/>
              </a:ext>
            </a:extLst>
          </p:cNvPr>
          <p:cNvSpPr txBox="1"/>
          <p:nvPr/>
        </p:nvSpPr>
        <p:spPr>
          <a:xfrm>
            <a:off x="0" y="6118281"/>
            <a:ext cx="91439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700" dirty="0"/>
              <a:t>Результаты поиска, соответствующие указанным пользователем параметрам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3808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87DCC-3F9E-4A2E-A990-284DCF123FA1}"/>
              </a:ext>
            </a:extLst>
          </p:cNvPr>
          <p:cNvSpPr txBox="1"/>
          <p:nvPr/>
        </p:nvSpPr>
        <p:spPr>
          <a:xfrm>
            <a:off x="-2" y="-121318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Интерфейс</a:t>
            </a:r>
            <a:endParaRPr lang="ru-RU" sz="4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AA225-B7B1-4F15-85CE-334A8604B993}"/>
              </a:ext>
            </a:extLst>
          </p:cNvPr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3BF37-07E0-4BB4-BF6B-4651BC514157}"/>
              </a:ext>
            </a:extLst>
          </p:cNvPr>
          <p:cNvSpPr txBox="1"/>
          <p:nvPr/>
        </p:nvSpPr>
        <p:spPr>
          <a:xfrm>
            <a:off x="8522563" y="6550223"/>
            <a:ext cx="634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</a:t>
            </a:r>
            <a:r>
              <a:rPr lang="ru-RU" sz="1400" dirty="0"/>
              <a:t>1</a:t>
            </a:r>
            <a:r>
              <a:rPr lang="en-US" sz="1400" dirty="0"/>
              <a:t>/1</a:t>
            </a:r>
            <a:r>
              <a:rPr lang="ru-RU" sz="14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55679-6BF6-4242-BCE4-11C4E04F6A39}"/>
              </a:ext>
            </a:extLst>
          </p:cNvPr>
          <p:cNvSpPr txBox="1"/>
          <p:nvPr/>
        </p:nvSpPr>
        <p:spPr>
          <a:xfrm>
            <a:off x="0" y="5988531"/>
            <a:ext cx="91439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700" dirty="0"/>
              <a:t>Результаты поиска, экспортированные в текстовый файл</a:t>
            </a:r>
            <a:endParaRPr lang="en-US" sz="1700" dirty="0"/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A554416-EFF5-4CFB-8B2B-79BB5CB2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0" y="1295400"/>
            <a:ext cx="6986359" cy="39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3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87DCC-3F9E-4A2E-A990-284DCF123FA1}"/>
              </a:ext>
            </a:extLst>
          </p:cNvPr>
          <p:cNvSpPr txBox="1"/>
          <p:nvPr/>
        </p:nvSpPr>
        <p:spPr>
          <a:xfrm>
            <a:off x="-1" y="86856"/>
            <a:ext cx="9143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Характеристика программного и аппаратного обеспечения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AA225-B7B1-4F15-85CE-334A8604B993}"/>
              </a:ext>
            </a:extLst>
          </p:cNvPr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3BF37-07E0-4BB4-BF6B-4651BC514157}"/>
              </a:ext>
            </a:extLst>
          </p:cNvPr>
          <p:cNvSpPr txBox="1"/>
          <p:nvPr/>
        </p:nvSpPr>
        <p:spPr>
          <a:xfrm>
            <a:off x="8522563" y="6550223"/>
            <a:ext cx="634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</a:t>
            </a:r>
            <a:r>
              <a:rPr lang="ru-RU" sz="1400" dirty="0"/>
              <a:t>2</a:t>
            </a:r>
            <a:r>
              <a:rPr lang="en-US" sz="1400" dirty="0"/>
              <a:t>/1</a:t>
            </a:r>
            <a:r>
              <a:rPr lang="ru-RU" sz="1400" dirty="0"/>
              <a:t>4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99AA2EF-60C5-44E4-8818-1E74B43FE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932852"/>
              </p:ext>
            </p:extLst>
          </p:nvPr>
        </p:nvGraphicFramePr>
        <p:xfrm>
          <a:off x="0" y="1225629"/>
          <a:ext cx="4364736" cy="515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368">
                  <a:extLst>
                    <a:ext uri="{9D8B030D-6E8A-4147-A177-3AD203B41FA5}">
                      <a16:colId xmlns:a16="http://schemas.microsoft.com/office/drawing/2014/main" val="1732566794"/>
                    </a:ext>
                  </a:extLst>
                </a:gridCol>
                <a:gridCol w="2182368">
                  <a:extLst>
                    <a:ext uri="{9D8B030D-6E8A-4147-A177-3AD203B41FA5}">
                      <a16:colId xmlns:a16="http://schemas.microsoft.com/office/drawing/2014/main" val="3135440525"/>
                    </a:ext>
                  </a:extLst>
                </a:gridCol>
              </a:tblGrid>
              <a:tr h="585568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81362"/>
                  </a:ext>
                </a:extLst>
              </a:tr>
              <a:tr h="585568">
                <a:tc>
                  <a:txBody>
                    <a:bodyPr/>
                    <a:lstStyle/>
                    <a:p>
                      <a:r>
                        <a:rPr lang="ru-RU" dirty="0"/>
                        <a:t>Тип ЭВМ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Персональный компьютер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82356"/>
                  </a:ext>
                </a:extLst>
              </a:tr>
              <a:tr h="585568">
                <a:tc>
                  <a:txBody>
                    <a:bodyPr/>
                    <a:lstStyle/>
                    <a:p>
                      <a:r>
                        <a:rPr lang="ru-RU" dirty="0"/>
                        <a:t>Тактовая частота процессора, ГГц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30038"/>
                  </a:ext>
                </a:extLst>
              </a:tr>
              <a:tr h="585568">
                <a:tc>
                  <a:txBody>
                    <a:bodyPr/>
                    <a:lstStyle/>
                    <a:p>
                      <a:r>
                        <a:rPr lang="ru-RU" dirty="0"/>
                        <a:t>Объём оперативной памяти, Гб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8523"/>
                  </a:ext>
                </a:extLst>
              </a:tr>
              <a:tr h="1287174">
                <a:tc>
                  <a:txBody>
                    <a:bodyPr/>
                    <a:lstStyle/>
                    <a:p>
                      <a:r>
                        <a:rPr lang="ru-RU" dirty="0"/>
                        <a:t>Состав и характеристика периферийных устройств ЭВМ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Клавиатура, мышь, монитор с диагональю 24′</a:t>
                      </a:r>
                      <a:r>
                        <a:rPr lang="ru-RU" dirty="0">
                          <a:effectLst/>
                        </a:rPr>
                        <a:t>′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разрешением 1920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×1080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точек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46602"/>
                  </a:ext>
                </a:extLst>
              </a:tr>
              <a:tr h="585568">
                <a:tc>
                  <a:txBody>
                    <a:bodyPr/>
                    <a:lstStyle/>
                    <a:p>
                      <a:r>
                        <a:rPr lang="ru-RU" dirty="0"/>
                        <a:t>Состав и характеристика сетевого оборудования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Сетевой адаптер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47635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EF283E3-13A8-44B1-A4A8-049135C0D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4196"/>
              </p:ext>
            </p:extLst>
          </p:nvPr>
        </p:nvGraphicFramePr>
        <p:xfrm>
          <a:off x="4571998" y="1213778"/>
          <a:ext cx="4572000" cy="515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73256679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35440525"/>
                    </a:ext>
                  </a:extLst>
                </a:gridCol>
              </a:tblGrid>
              <a:tr h="613821">
                <a:tc>
                  <a:txBody>
                    <a:bodyPr/>
                    <a:lstStyle/>
                    <a:p>
                      <a:r>
                        <a:rPr lang="ru-RU" dirty="0"/>
                        <a:t>Показатель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81362"/>
                  </a:ext>
                </a:extLst>
              </a:tr>
              <a:tr h="670963">
                <a:tc>
                  <a:txBody>
                    <a:bodyPr/>
                    <a:lstStyle/>
                    <a:p>
                      <a:r>
                        <a:rPr lang="ru-RU" dirty="0"/>
                        <a:t>Операционная система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82356"/>
                  </a:ext>
                </a:extLst>
              </a:tr>
              <a:tr h="958518">
                <a:tc>
                  <a:txBody>
                    <a:bodyPr/>
                    <a:lstStyle/>
                    <a:p>
                      <a:r>
                        <a:rPr lang="ru-RU" dirty="0"/>
                        <a:t>Прикладное программное обеспечение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Framework 4.6.1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30038"/>
                  </a:ext>
                </a:extLst>
              </a:tr>
              <a:tr h="613821">
                <a:tc>
                  <a:txBody>
                    <a:bodyPr/>
                    <a:lstStyle/>
                    <a:p>
                      <a:r>
                        <a:rPr lang="ru-RU" dirty="0"/>
                        <a:t>Среда разработки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Studio 2017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8523"/>
                  </a:ext>
                </a:extLst>
              </a:tr>
              <a:tr h="670963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 программирования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ООП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46602"/>
                  </a:ext>
                </a:extLst>
              </a:tr>
              <a:tr h="670963">
                <a:tc>
                  <a:txBody>
                    <a:bodyPr/>
                    <a:lstStyle/>
                    <a:p>
                      <a:r>
                        <a:rPr lang="ru-RU" dirty="0"/>
                        <a:t>Язык программирования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47635"/>
                  </a:ext>
                </a:extLst>
              </a:tr>
              <a:tr h="958518">
                <a:tc>
                  <a:txBody>
                    <a:bodyPr/>
                    <a:lstStyle/>
                    <a:p>
                      <a:r>
                        <a:rPr lang="ru-RU" dirty="0"/>
                        <a:t>Размер исполняемого файла, Кб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2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4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C3AA225-B7B1-4F15-85CE-334A8604B993}"/>
              </a:ext>
            </a:extLst>
          </p:cNvPr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3BF37-07E0-4BB4-BF6B-4651BC514157}"/>
              </a:ext>
            </a:extLst>
          </p:cNvPr>
          <p:cNvSpPr txBox="1"/>
          <p:nvPr/>
        </p:nvSpPr>
        <p:spPr>
          <a:xfrm>
            <a:off x="8522563" y="6550223"/>
            <a:ext cx="634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</a:t>
            </a:r>
            <a:r>
              <a:rPr lang="ru-RU" sz="1400" dirty="0"/>
              <a:t>3</a:t>
            </a:r>
            <a:r>
              <a:rPr lang="en-US" sz="1400" dirty="0"/>
              <a:t>/1</a:t>
            </a:r>
            <a:r>
              <a:rPr lang="ru-RU" sz="14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49B3F-452E-4119-80C9-83479ED41B16}"/>
              </a:ext>
            </a:extLst>
          </p:cNvPr>
          <p:cNvSpPr txBox="1"/>
          <p:nvPr/>
        </p:nvSpPr>
        <p:spPr>
          <a:xfrm>
            <a:off x="-1" y="86856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Выводы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E8CFF-6E2D-478B-9032-03D86420D01D}"/>
              </a:ext>
            </a:extLst>
          </p:cNvPr>
          <p:cNvSpPr txBox="1"/>
          <p:nvPr/>
        </p:nvSpPr>
        <p:spPr>
          <a:xfrm>
            <a:off x="0" y="811971"/>
            <a:ext cx="9143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16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10B6B-B38A-4034-9994-D879E630E3C7}"/>
              </a:ext>
            </a:extLst>
          </p:cNvPr>
          <p:cNvSpPr txBox="1"/>
          <p:nvPr/>
        </p:nvSpPr>
        <p:spPr>
          <a:xfrm>
            <a:off x="0" y="811971"/>
            <a:ext cx="914399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проделанной работы стал программный комплекс, производящий поиск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файлов по указанному пути, с указанными критериями поиска и типами файлов с возможностью просмотра и сохранения результатов в текстовый файл.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разработки данного программного комплекса были выполнены следующие задачи: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произведен обзор языков программирования, в результате которого был выбран такой язык, как C++.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произведен обзор сред разработки, подходящих для данного языка, в результате которого в качестве среды разработки была выбрана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формализованное описание данного процесса, состоящее из одного основного блока: «Поиск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файлов».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функциональная структура программного комплекса, представляющая собой шесть рабочих модулей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прецедентов использования.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построены блок-схемы алгоритма поиска и определения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файлов.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проведено тестирование программного комплекса, в ходе которого была продемонстрирована работа программы с критериями поиска.</a:t>
            </a:r>
          </a:p>
        </p:txBody>
      </p:sp>
    </p:spTree>
    <p:extLst>
      <p:ext uri="{BB962C8B-B14F-4D97-AF65-F5344CB8AC3E}">
        <p14:creationId xmlns:p14="http://schemas.microsoft.com/office/powerpoint/2010/main" val="215887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EAE3D-73F4-488F-BEAB-15BC4F3093DA}"/>
              </a:ext>
            </a:extLst>
          </p:cNvPr>
          <p:cNvSpPr txBox="1"/>
          <p:nvPr/>
        </p:nvSpPr>
        <p:spPr>
          <a:xfrm>
            <a:off x="-1" y="86856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Планы на будущее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62B7A-E492-4F1E-A9BE-21CD8E87D7C0}"/>
              </a:ext>
            </a:extLst>
          </p:cNvPr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AD50D-3C65-41DF-BD98-BC504CD26600}"/>
              </a:ext>
            </a:extLst>
          </p:cNvPr>
          <p:cNvSpPr txBox="1"/>
          <p:nvPr/>
        </p:nvSpPr>
        <p:spPr>
          <a:xfrm>
            <a:off x="8522563" y="6550223"/>
            <a:ext cx="634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</a:t>
            </a:r>
            <a:r>
              <a:rPr lang="ru-RU" sz="1400" dirty="0"/>
              <a:t>4</a:t>
            </a:r>
            <a:r>
              <a:rPr lang="en-US" sz="1400" dirty="0"/>
              <a:t>/1</a:t>
            </a:r>
            <a:r>
              <a:rPr lang="ru-RU" sz="14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9AF469-3EE2-4D7C-985C-0E4F6C66DC35}"/>
              </a:ext>
            </a:extLst>
          </p:cNvPr>
          <p:cNvSpPr txBox="1"/>
          <p:nvPr/>
        </p:nvSpPr>
        <p:spPr>
          <a:xfrm>
            <a:off x="0" y="811971"/>
            <a:ext cx="914399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будущем хотелось бы улучшить разработанную программу, а именно</a:t>
            </a: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Ускорить работу программы</a:t>
            </a: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удаления дубликатов напрямую из программы</a:t>
            </a: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предпросмотра дубликатов файлов</a:t>
            </a: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интерфейс более эстетически приятным</a:t>
            </a: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индикаторы прогресса процесса поиска дубликатов файлов</a:t>
            </a:r>
            <a:r>
              <a:rPr lang="en-US" sz="2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7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A40B1-D6BC-4A91-A496-B009C6CC1BA8}"/>
              </a:ext>
            </a:extLst>
          </p:cNvPr>
          <p:cNvSpPr txBox="1"/>
          <p:nvPr/>
        </p:nvSpPr>
        <p:spPr>
          <a:xfrm>
            <a:off x="0" y="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Системы-аналоги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8385D-6C29-4587-9F4B-F0F7B318A894}"/>
              </a:ext>
            </a:extLst>
          </p:cNvPr>
          <p:cNvSpPr txBox="1"/>
          <p:nvPr/>
        </p:nvSpPr>
        <p:spPr>
          <a:xfrm>
            <a:off x="0" y="655453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F68D-3372-4911-ADAC-1F10D56DA273}"/>
              </a:ext>
            </a:extLst>
          </p:cNvPr>
          <p:cNvSpPr txBox="1"/>
          <p:nvPr/>
        </p:nvSpPr>
        <p:spPr>
          <a:xfrm>
            <a:off x="8620216" y="6457889"/>
            <a:ext cx="52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2</a:t>
            </a:r>
            <a:r>
              <a:rPr lang="en-US" sz="1400" dirty="0"/>
              <a:t>/1</a:t>
            </a:r>
            <a:r>
              <a:rPr lang="ru-RU" sz="1400" dirty="0"/>
              <a:t>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60E44E-87C2-4FCE-8ECE-30EBB41CEC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" y="624660"/>
            <a:ext cx="4350699" cy="2736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D2C8E7-87D8-41B7-81EC-A708F671C642}"/>
              </a:ext>
            </a:extLst>
          </p:cNvPr>
          <p:cNvSpPr txBox="1"/>
          <p:nvPr/>
        </p:nvSpPr>
        <p:spPr>
          <a:xfrm>
            <a:off x="1607831" y="3360076"/>
            <a:ext cx="143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CCleaner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3383A-2574-4F62-92E9-CB9CD423D001}"/>
              </a:ext>
            </a:extLst>
          </p:cNvPr>
          <p:cNvSpPr txBox="1"/>
          <p:nvPr/>
        </p:nvSpPr>
        <p:spPr>
          <a:xfrm>
            <a:off x="5958530" y="3373128"/>
            <a:ext cx="1436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DupKiller</a:t>
            </a:r>
            <a:endParaRPr lang="ru-RU" sz="2400" dirty="0"/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8F58253-79A1-40F9-B3DD-A5F179375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624660"/>
            <a:ext cx="4492099" cy="2748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F8443AF3-480F-454F-8171-6F540F96E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88789"/>
              </p:ext>
            </p:extLst>
          </p:nvPr>
        </p:nvGraphicFramePr>
        <p:xfrm>
          <a:off x="79903" y="4389942"/>
          <a:ext cx="8984194" cy="1442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647">
                  <a:extLst>
                    <a:ext uri="{9D8B030D-6E8A-4147-A177-3AD203B41FA5}">
                      <a16:colId xmlns:a16="http://schemas.microsoft.com/office/drawing/2014/main" val="712592889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2463624216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4249907826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545283374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074133322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1207652657"/>
                    </a:ext>
                  </a:extLst>
                </a:gridCol>
                <a:gridCol w="1828796">
                  <a:extLst>
                    <a:ext uri="{9D8B030D-6E8A-4147-A177-3AD203B41FA5}">
                      <a16:colId xmlns:a16="http://schemas.microsoft.com/office/drawing/2014/main" val="2761537192"/>
                    </a:ext>
                  </a:extLst>
                </a:gridCol>
              </a:tblGrid>
              <a:tr h="935051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Программ­ный про­дукт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Про­стой ин­терфейс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Тонкая настройка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Возмож­ность со­хранения результа­тов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Слож­ность в освоении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Высокая </a:t>
                      </a: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эффек­тив­ность </a:t>
                      </a:r>
                    </a:p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поиска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Calibri (Основной текст)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Высокая скорость поиска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012102"/>
                  </a:ext>
                </a:extLst>
              </a:tr>
              <a:tr h="21854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CCleaner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144951"/>
                  </a:ext>
                </a:extLst>
              </a:tr>
              <a:tr h="21854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DupKiller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8447527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90A6DF2-46ED-4648-8A96-C46583741338}"/>
              </a:ext>
            </a:extLst>
          </p:cNvPr>
          <p:cNvSpPr/>
          <p:nvPr/>
        </p:nvSpPr>
        <p:spPr>
          <a:xfrm>
            <a:off x="2255252" y="3999258"/>
            <a:ext cx="4492099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b="1" dirty="0">
                <a:solidFill>
                  <a:srgbClr val="1F376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Сравнительная таблица систем-аналогов</a:t>
            </a:r>
            <a:endParaRPr lang="ru-RU" sz="16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11924D-72B1-4447-AA56-C36E4C6DD423}"/>
              </a:ext>
            </a:extLst>
          </p:cNvPr>
          <p:cNvSpPr txBox="1"/>
          <p:nvPr/>
        </p:nvSpPr>
        <p:spPr>
          <a:xfrm>
            <a:off x="0" y="811971"/>
            <a:ext cx="9143999" cy="545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курсового проекта является разработка программы для поиска </a:t>
            </a:r>
            <a:r>
              <a:rPr lang="ru-RU" sz="21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имени, размеру, времени последнего изменения или по содержанию</a:t>
            </a:r>
            <a:r>
              <a:rPr lang="en-US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 на диске. Вывод информации о путях файлов, их размере, имени, времени последнего изменения.</a:t>
            </a:r>
          </a:p>
          <a:p>
            <a:pPr algn="just"/>
            <a:endParaRPr lang="ru-RU" sz="2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поставленных целей были определены следующие задачи</a:t>
            </a:r>
            <a:r>
              <a:rPr lang="en-US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систем-аналогов.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формализованного описания.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функциональной структуры.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блок-схем алгоритма поиска и определения </a:t>
            </a:r>
            <a:r>
              <a:rPr lang="ru-RU" sz="21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программного обеспечения.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требований к аппаратному и программному обеспечению</a:t>
            </a:r>
            <a:r>
              <a:rPr lang="en-US" sz="2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B26F9-3B08-4B0B-B43F-5828C28ADAC6}"/>
              </a:ext>
            </a:extLst>
          </p:cNvPr>
          <p:cNvSpPr txBox="1"/>
          <p:nvPr/>
        </p:nvSpPr>
        <p:spPr>
          <a:xfrm>
            <a:off x="1" y="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Цели и задачи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E291F-D440-4D54-8E2D-164F0427B7B0}"/>
              </a:ext>
            </a:extLst>
          </p:cNvPr>
          <p:cNvSpPr txBox="1"/>
          <p:nvPr/>
        </p:nvSpPr>
        <p:spPr>
          <a:xfrm>
            <a:off x="0" y="6488668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0B229-0C23-41D2-88F1-A62BBB4F40D7}"/>
              </a:ext>
            </a:extLst>
          </p:cNvPr>
          <p:cNvSpPr txBox="1"/>
          <p:nvPr/>
        </p:nvSpPr>
        <p:spPr>
          <a:xfrm>
            <a:off x="8620216" y="6457889"/>
            <a:ext cx="52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3</a:t>
            </a:r>
            <a:r>
              <a:rPr lang="en-US" sz="1400" dirty="0"/>
              <a:t>/1</a:t>
            </a:r>
            <a:r>
              <a:rPr lang="ru-RU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373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A40B1-D6BC-4A91-A496-B009C6CC1BA8}"/>
              </a:ext>
            </a:extLst>
          </p:cNvPr>
          <p:cNvSpPr txBox="1"/>
          <p:nvPr/>
        </p:nvSpPr>
        <p:spPr>
          <a:xfrm>
            <a:off x="0" y="0"/>
            <a:ext cx="9144000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200" b="1" dirty="0"/>
              <a:t>Формализованное описание процесса поиска </a:t>
            </a:r>
            <a:r>
              <a:rPr lang="ru-RU" sz="3200" b="1" dirty="0" err="1"/>
              <a:t>дублирующихся</a:t>
            </a:r>
            <a:r>
              <a:rPr lang="ru-RU" sz="3200" b="1" dirty="0"/>
              <a:t> файлов на диске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DA786B-2E8D-4A69-90E5-241F32D9058A}"/>
              </a:ext>
            </a:extLst>
          </p:cNvPr>
          <p:cNvSpPr txBox="1"/>
          <p:nvPr/>
        </p:nvSpPr>
        <p:spPr>
          <a:xfrm>
            <a:off x="491490" y="2575034"/>
            <a:ext cx="3840085" cy="3462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 — вектор входных данных, {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—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файлы, считанные с диска.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вектор выходных данных, {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duplicates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— таблица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дублирующихся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файлов и информации о них.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вектор управляющих воздействий, {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path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заданный пользователем путь,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filetypes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заданные пользователем типы файлов,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заданные пользователем критерии соответствия}.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AE6C5-C43A-41C8-9A78-0E15D5492F7D}"/>
              </a:ext>
            </a:extLst>
          </p:cNvPr>
          <p:cNvSpPr txBox="1"/>
          <p:nvPr/>
        </p:nvSpPr>
        <p:spPr>
          <a:xfrm>
            <a:off x="0" y="6554377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0912A-A9A3-42C7-8032-B0B55DD2A36A}"/>
              </a:ext>
            </a:extLst>
          </p:cNvPr>
          <p:cNvSpPr txBox="1"/>
          <p:nvPr/>
        </p:nvSpPr>
        <p:spPr>
          <a:xfrm>
            <a:off x="8620216" y="6457889"/>
            <a:ext cx="52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4/1</a:t>
            </a:r>
            <a:r>
              <a:rPr lang="ru-RU" sz="1400" dirty="0"/>
              <a:t>4</a:t>
            </a:r>
          </a:p>
        </p:txBody>
      </p:sp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8C3977-48B1-4F6D-87E6-C5EA122C5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66" y="2316480"/>
            <a:ext cx="34861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87DCC-3F9E-4A2E-A990-284DCF123FA1}"/>
              </a:ext>
            </a:extLst>
          </p:cNvPr>
          <p:cNvSpPr txBox="1"/>
          <p:nvPr/>
        </p:nvSpPr>
        <p:spPr>
          <a:xfrm>
            <a:off x="0" y="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Функциональная структура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D1502-AA1D-49CC-A65F-13D0DA35EE6D}"/>
              </a:ext>
            </a:extLst>
          </p:cNvPr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ECA52-477B-4711-8C1C-4D4996A2562D}"/>
              </a:ext>
            </a:extLst>
          </p:cNvPr>
          <p:cNvSpPr txBox="1"/>
          <p:nvPr/>
        </p:nvSpPr>
        <p:spPr>
          <a:xfrm>
            <a:off x="8620216" y="6457889"/>
            <a:ext cx="52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5/1</a:t>
            </a:r>
            <a:r>
              <a:rPr lang="ru-RU" sz="1400" dirty="0"/>
              <a:t>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55FD5E-90DD-4BB6-8CAA-FB48BA649C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1428750"/>
            <a:ext cx="5000625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9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87DCC-3F9E-4A2E-A990-284DCF123FA1}"/>
              </a:ext>
            </a:extLst>
          </p:cNvPr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Блок-схемы алгоритма поиска</a:t>
            </a:r>
            <a:r>
              <a:rPr lang="ru-RU" sz="2000" dirty="0"/>
              <a:t> </a:t>
            </a:r>
            <a:r>
              <a:rPr lang="ru-RU" sz="2000" b="1" dirty="0"/>
              <a:t>и определения </a:t>
            </a:r>
            <a:r>
              <a:rPr lang="ru-RU" sz="2000" b="1" dirty="0" err="1"/>
              <a:t>дублирующихся</a:t>
            </a:r>
            <a:r>
              <a:rPr lang="ru-RU" sz="2000" b="1" dirty="0"/>
              <a:t> файлов</a:t>
            </a:r>
            <a:endParaRPr lang="ru-RU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1693A-CBCC-4DF8-A8C5-7281EA682A3A}"/>
              </a:ext>
            </a:extLst>
          </p:cNvPr>
          <p:cNvSpPr txBox="1"/>
          <p:nvPr/>
        </p:nvSpPr>
        <p:spPr>
          <a:xfrm>
            <a:off x="0" y="659211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851D7-339E-4F7E-A573-BB2ADDE951D3}"/>
              </a:ext>
            </a:extLst>
          </p:cNvPr>
          <p:cNvSpPr txBox="1"/>
          <p:nvPr/>
        </p:nvSpPr>
        <p:spPr>
          <a:xfrm>
            <a:off x="8620216" y="6457889"/>
            <a:ext cx="52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6/1</a:t>
            </a:r>
            <a:r>
              <a:rPr lang="ru-RU" sz="14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90D73-FE1B-4922-B068-DD29F9CB5E22}"/>
              </a:ext>
            </a:extLst>
          </p:cNvPr>
          <p:cNvSpPr txBox="1"/>
          <p:nvPr/>
        </p:nvSpPr>
        <p:spPr>
          <a:xfrm>
            <a:off x="3043076" y="5825764"/>
            <a:ext cx="3057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700" dirty="0"/>
              <a:t>Блок-схема алгоритма поиска файла</a:t>
            </a:r>
          </a:p>
        </p:txBody>
      </p:sp>
      <p:pic>
        <p:nvPicPr>
          <p:cNvPr id="5" name="Рисунок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7A1ED286-FB74-44CB-AF52-7251BE67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1000125"/>
            <a:ext cx="4132630" cy="4098652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71F03D7-56A9-41CC-9A6C-2C5FCFB2C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39668"/>
            <a:ext cx="4259416" cy="3171461"/>
          </a:xfrm>
          <a:prstGeom prst="rect">
            <a:avLst/>
          </a:prstGeom>
        </p:spPr>
      </p:pic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CB219A7F-84B0-49F5-8562-F4BE940A02BE}"/>
              </a:ext>
            </a:extLst>
          </p:cNvPr>
          <p:cNvSpPr/>
          <p:nvPr/>
        </p:nvSpPr>
        <p:spPr>
          <a:xfrm>
            <a:off x="70606" y="5106237"/>
            <a:ext cx="230819" cy="2462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id="{60297486-EE77-4BC3-8988-A2F601F28D40}"/>
              </a:ext>
            </a:extLst>
          </p:cNvPr>
          <p:cNvSpPr/>
          <p:nvPr/>
        </p:nvSpPr>
        <p:spPr>
          <a:xfrm>
            <a:off x="1977540" y="5092939"/>
            <a:ext cx="230819" cy="2462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C12E1904-E24D-497E-970C-715D7A475419}"/>
              </a:ext>
            </a:extLst>
          </p:cNvPr>
          <p:cNvSpPr/>
          <p:nvPr/>
        </p:nvSpPr>
        <p:spPr>
          <a:xfrm>
            <a:off x="3908779" y="5106237"/>
            <a:ext cx="230819" cy="2462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Блок-схема: узел 15">
            <a:extLst>
              <a:ext uri="{FF2B5EF4-FFF2-40B4-BE49-F238E27FC236}">
                <a16:creationId xmlns:a16="http://schemas.microsoft.com/office/drawing/2014/main" id="{1C96839E-6A1E-474A-BC10-614DD6EFF1C0}"/>
              </a:ext>
            </a:extLst>
          </p:cNvPr>
          <p:cNvSpPr/>
          <p:nvPr/>
        </p:nvSpPr>
        <p:spPr>
          <a:xfrm>
            <a:off x="4159264" y="5106237"/>
            <a:ext cx="230819" cy="2462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EE488D94-8EC5-447F-81CB-20581C97B657}"/>
              </a:ext>
            </a:extLst>
          </p:cNvPr>
          <p:cNvSpPr/>
          <p:nvPr/>
        </p:nvSpPr>
        <p:spPr>
          <a:xfrm>
            <a:off x="6470889" y="1893447"/>
            <a:ext cx="230819" cy="2462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Блок-схема: узел 17">
            <a:extLst>
              <a:ext uri="{FF2B5EF4-FFF2-40B4-BE49-F238E27FC236}">
                <a16:creationId xmlns:a16="http://schemas.microsoft.com/office/drawing/2014/main" id="{51127F2B-6DF2-4923-8C0E-36EEF2880925}"/>
              </a:ext>
            </a:extLst>
          </p:cNvPr>
          <p:cNvSpPr/>
          <p:nvPr/>
        </p:nvSpPr>
        <p:spPr>
          <a:xfrm>
            <a:off x="4504840" y="1893446"/>
            <a:ext cx="230819" cy="2462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Блок-схема: узел 18">
            <a:extLst>
              <a:ext uri="{FF2B5EF4-FFF2-40B4-BE49-F238E27FC236}">
                <a16:creationId xmlns:a16="http://schemas.microsoft.com/office/drawing/2014/main" id="{34EED36C-2866-4613-8853-25E0B95D5FDE}"/>
              </a:ext>
            </a:extLst>
          </p:cNvPr>
          <p:cNvSpPr/>
          <p:nvPr/>
        </p:nvSpPr>
        <p:spPr>
          <a:xfrm>
            <a:off x="8467895" y="1893445"/>
            <a:ext cx="230819" cy="2462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Блок-схема: узел 19">
            <a:extLst>
              <a:ext uri="{FF2B5EF4-FFF2-40B4-BE49-F238E27FC236}">
                <a16:creationId xmlns:a16="http://schemas.microsoft.com/office/drawing/2014/main" id="{1D70B773-F8BC-433A-A67A-FE4817682EDE}"/>
              </a:ext>
            </a:extLst>
          </p:cNvPr>
          <p:cNvSpPr/>
          <p:nvPr/>
        </p:nvSpPr>
        <p:spPr>
          <a:xfrm>
            <a:off x="8698714" y="1893443"/>
            <a:ext cx="230819" cy="24622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4089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98083A-62A4-4BB2-A8A6-DCBAF7EC18C1}"/>
              </a:ext>
            </a:extLst>
          </p:cNvPr>
          <p:cNvSpPr txBox="1"/>
          <p:nvPr/>
        </p:nvSpPr>
        <p:spPr>
          <a:xfrm>
            <a:off x="0" y="0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Блок-схемы алгоритма поиска</a:t>
            </a:r>
            <a:r>
              <a:rPr lang="ru-RU" sz="2000" dirty="0"/>
              <a:t> </a:t>
            </a:r>
            <a:r>
              <a:rPr lang="ru-RU" sz="2000" b="1" dirty="0"/>
              <a:t>и определения </a:t>
            </a:r>
            <a:r>
              <a:rPr lang="ru-RU" sz="2000" b="1" dirty="0" err="1"/>
              <a:t>дублирующихся</a:t>
            </a:r>
            <a:r>
              <a:rPr lang="ru-RU" sz="2000" b="1" dirty="0"/>
              <a:t> файлов</a:t>
            </a:r>
            <a:endParaRPr lang="ru-RU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23E83-0F8B-4E4A-B772-52EB9C46BACD}"/>
              </a:ext>
            </a:extLst>
          </p:cNvPr>
          <p:cNvSpPr txBox="1"/>
          <p:nvPr/>
        </p:nvSpPr>
        <p:spPr>
          <a:xfrm>
            <a:off x="0" y="659211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6847B-09C9-412E-A3BB-57917D7EE556}"/>
              </a:ext>
            </a:extLst>
          </p:cNvPr>
          <p:cNvSpPr txBox="1"/>
          <p:nvPr/>
        </p:nvSpPr>
        <p:spPr>
          <a:xfrm>
            <a:off x="8620216" y="6457889"/>
            <a:ext cx="52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7/1</a:t>
            </a:r>
            <a:r>
              <a:rPr lang="ru-RU" sz="14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9E7AD-FD16-42F5-9B82-CED12DA0B7F7}"/>
              </a:ext>
            </a:extLst>
          </p:cNvPr>
          <p:cNvSpPr txBox="1"/>
          <p:nvPr/>
        </p:nvSpPr>
        <p:spPr>
          <a:xfrm>
            <a:off x="616433" y="4898386"/>
            <a:ext cx="30578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700" dirty="0"/>
              <a:t>Блок-схема алгоритма </a:t>
            </a:r>
            <a:r>
              <a:rPr lang="ru-RU" sz="1700" dirty="0" err="1"/>
              <a:t>хэширования</a:t>
            </a:r>
            <a:r>
              <a:rPr lang="en-US" sz="1700" dirty="0"/>
              <a:t> Fowler–Noll–Vo</a:t>
            </a:r>
          </a:p>
          <a:p>
            <a:pPr algn="ctr"/>
            <a:r>
              <a:rPr lang="en-US" sz="1700" dirty="0"/>
              <a:t>(FNV-1a)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E6361B-C3A4-4535-8A2D-A36999557D50}"/>
                  </a:ext>
                </a:extLst>
              </p:cNvPr>
              <p:cNvSpPr txBox="1"/>
              <p:nvPr/>
            </p:nvSpPr>
            <p:spPr>
              <a:xfrm>
                <a:off x="4424876" y="2131555"/>
                <a:ext cx="2888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256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где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E6361B-C3A4-4535-8A2D-A36999557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76" y="2131555"/>
                <a:ext cx="2888676" cy="276999"/>
              </a:xfrm>
              <a:prstGeom prst="rect">
                <a:avLst/>
              </a:prstGeom>
              <a:blipFill>
                <a:blip r:embed="rId3"/>
                <a:stretch>
                  <a:fillRect l="-2321" t="-4444" r="-1477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CCDB85-0829-46D4-B971-A2E9366E8997}"/>
                  </a:ext>
                </a:extLst>
              </p:cNvPr>
              <p:cNvSpPr txBox="1"/>
              <p:nvPr/>
            </p:nvSpPr>
            <p:spPr>
              <a:xfrm>
                <a:off x="4424876" y="3975116"/>
                <a:ext cx="2209836" cy="629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где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CCDB85-0829-46D4-B971-A2E9366E8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76" y="3975116"/>
                <a:ext cx="2209836" cy="629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427E1D-F432-4330-8209-CF9DDE5B29E6}"/>
                  </a:ext>
                </a:extLst>
              </p:cNvPr>
              <p:cNvSpPr txBox="1"/>
              <p:nvPr/>
            </p:nvSpPr>
            <p:spPr>
              <a:xfrm>
                <a:off x="4424876" y="2810830"/>
                <a:ext cx="4684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427E1D-F432-4330-8209-CF9DDE5B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76" y="2810830"/>
                <a:ext cx="4684872" cy="276999"/>
              </a:xfrm>
              <a:prstGeom prst="rect">
                <a:avLst/>
              </a:prstGeom>
              <a:blipFill>
                <a:blip r:embed="rId5"/>
                <a:stretch>
                  <a:fillRect l="-1302" t="-4348" r="-521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FF79D8-1817-4170-BFC2-67034D69059E}"/>
                  </a:ext>
                </a:extLst>
              </p:cNvPr>
              <p:cNvSpPr txBox="1"/>
              <p:nvPr/>
            </p:nvSpPr>
            <p:spPr>
              <a:xfrm>
                <a:off x="4424876" y="4898386"/>
                <a:ext cx="1166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FF79D8-1817-4170-BFC2-67034D690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76" y="4898386"/>
                <a:ext cx="1166665" cy="276999"/>
              </a:xfrm>
              <a:prstGeom prst="rect">
                <a:avLst/>
              </a:prstGeom>
              <a:blipFill>
                <a:blip r:embed="rId6"/>
                <a:stretch>
                  <a:fillRect l="-4712" r="-418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C71A95-90A9-417E-9044-775B1E3153B9}"/>
                  </a:ext>
                </a:extLst>
              </p:cNvPr>
              <p:cNvSpPr txBox="1"/>
              <p:nvPr/>
            </p:nvSpPr>
            <p:spPr>
              <a:xfrm>
                <a:off x="4424876" y="3481661"/>
                <a:ext cx="1210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C71A95-90A9-417E-9044-775B1E315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76" y="3481661"/>
                <a:ext cx="1210460" cy="276999"/>
              </a:xfrm>
              <a:prstGeom prst="rect">
                <a:avLst/>
              </a:prstGeom>
              <a:blipFill>
                <a:blip r:embed="rId7"/>
                <a:stretch>
                  <a:fillRect l="-4545" t="-4348" r="-3535" b="-13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318B72-5D7B-4950-A32F-2A3DF9A589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1" y="626184"/>
            <a:ext cx="4050565" cy="40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1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87DCC-3F9E-4A2E-A990-284DCF123FA1}"/>
              </a:ext>
            </a:extLst>
          </p:cNvPr>
          <p:cNvSpPr txBox="1"/>
          <p:nvPr/>
        </p:nvSpPr>
        <p:spPr>
          <a:xfrm>
            <a:off x="0" y="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UML </a:t>
            </a:r>
            <a:r>
              <a:rPr lang="ru-RU" sz="3200" b="1" dirty="0"/>
              <a:t>диаграмма прецедентов использования</a:t>
            </a:r>
            <a:endParaRPr lang="ru-RU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F89C6-008F-4018-B0B2-C6DEBBCAA1AB}"/>
              </a:ext>
            </a:extLst>
          </p:cNvPr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8371F-D54C-4AB2-AAD4-67BE288846A5}"/>
              </a:ext>
            </a:extLst>
          </p:cNvPr>
          <p:cNvSpPr txBox="1"/>
          <p:nvPr/>
        </p:nvSpPr>
        <p:spPr>
          <a:xfrm>
            <a:off x="8620216" y="6457889"/>
            <a:ext cx="52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8</a:t>
            </a:r>
            <a:r>
              <a:rPr lang="en-US" sz="1400" dirty="0"/>
              <a:t>/1</a:t>
            </a:r>
            <a:r>
              <a:rPr lang="ru-RU" sz="1400" dirty="0"/>
              <a:t>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174D-20F6-4FF1-8108-EA3DBEC5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75" y="2158310"/>
            <a:ext cx="4590449" cy="254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695FBC-AE66-4441-9619-7412A6FA893F}"/>
              </a:ext>
            </a:extLst>
          </p:cNvPr>
          <p:cNvSpPr txBox="1"/>
          <p:nvPr/>
        </p:nvSpPr>
        <p:spPr>
          <a:xfrm>
            <a:off x="0" y="0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Структура программного обеспечения</a:t>
            </a:r>
            <a:endParaRPr lang="ru-RU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CF67C-C8A7-4BF7-BF8C-F06D653F953E}"/>
              </a:ext>
            </a:extLst>
          </p:cNvPr>
          <p:cNvSpPr txBox="1"/>
          <p:nvPr/>
        </p:nvSpPr>
        <p:spPr>
          <a:xfrm>
            <a:off x="0" y="661177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Разработка программы, производящей поиск </a:t>
            </a:r>
            <a:r>
              <a:rPr lang="ru-RU" sz="1000" dirty="0" err="1"/>
              <a:t>дублирующихся</a:t>
            </a:r>
            <a:r>
              <a:rPr lang="ru-RU" sz="1000" dirty="0"/>
              <a:t> файлов на диске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A6F6A-A614-4BBA-8FF0-50136E02157E}"/>
              </a:ext>
            </a:extLst>
          </p:cNvPr>
          <p:cNvSpPr txBox="1"/>
          <p:nvPr/>
        </p:nvSpPr>
        <p:spPr>
          <a:xfrm>
            <a:off x="8620216" y="6457889"/>
            <a:ext cx="52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9</a:t>
            </a:r>
            <a:r>
              <a:rPr lang="en-US" sz="1400" dirty="0"/>
              <a:t>/1</a:t>
            </a:r>
            <a:r>
              <a:rPr lang="ru-RU" sz="1400" dirty="0"/>
              <a:t>4</a:t>
            </a:r>
          </a:p>
        </p:txBody>
      </p:sp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D1ACF0B-893D-4A4F-B995-E17CBC1FA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919162"/>
            <a:ext cx="35528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92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511</Words>
  <Application>Microsoft Office PowerPoint</Application>
  <PresentationFormat>Экран (4:3)</PresentationFormat>
  <Paragraphs>156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(Основной текст)</vt:lpstr>
      <vt:lpstr>Calibri Light</vt:lpstr>
      <vt:lpstr>Cambria Math</vt:lpstr>
      <vt:lpstr>Times New Roman</vt:lpstr>
      <vt:lpstr>Тема Office</vt:lpstr>
      <vt:lpstr>МИНИСТЕРСТВО ОБРАЗОВАНИЯ И НАУКИ федеральное государственное бюджетное образовательное учреждение высшего образования «Санкт-Петербургский государственный технологический институт (технический университет)»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федеральное государственное бюджетное образовательное учреждение высшего образования «Санкт-Петербургский государственный технологический институт (технический университет)»</dc:title>
  <dc:creator>Никита Дмитриев</dc:creator>
  <cp:lastModifiedBy>Ilya Zobnin</cp:lastModifiedBy>
  <cp:revision>44</cp:revision>
  <dcterms:created xsi:type="dcterms:W3CDTF">2019-05-26T16:31:06Z</dcterms:created>
  <dcterms:modified xsi:type="dcterms:W3CDTF">2019-06-06T15:31:48Z</dcterms:modified>
</cp:coreProperties>
</file>