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7" r:id="rId7"/>
    <p:sldId id="282" r:id="rId8"/>
    <p:sldId id="278" r:id="rId9"/>
    <p:sldId id="281" r:id="rId10"/>
    <p:sldId id="280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go Daniel Labra Aguilar" initials="HDLA" lastIdx="1" clrIdx="0">
    <p:extLst>
      <p:ext uri="{19B8F6BF-5375-455C-9EA6-DF929625EA0E}">
        <p15:presenceInfo xmlns:p15="http://schemas.microsoft.com/office/powerpoint/2012/main" userId="Hugo Daniel Labra Aguil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75BA"/>
    <a:srgbClr val="2130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0C54-1B8E-4D38-B754-5CB44FF2D1B6}" type="datetimeFigureOut">
              <a:rPr lang="es-MX" smtClean="0"/>
              <a:t>28/07/2016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D7809-C544-4457-9996-A18527E539C3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981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0C54-1B8E-4D38-B754-5CB44FF2D1B6}" type="datetimeFigureOut">
              <a:rPr lang="es-MX" smtClean="0"/>
              <a:t>28/07/2016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D7809-C544-4457-9996-A18527E539C3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3418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0C54-1B8E-4D38-B754-5CB44FF2D1B6}" type="datetimeFigureOut">
              <a:rPr lang="es-MX" smtClean="0"/>
              <a:t>28/07/2016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D7809-C544-4457-9996-A18527E539C3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5063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0C54-1B8E-4D38-B754-5CB44FF2D1B6}" type="datetimeFigureOut">
              <a:rPr lang="es-MX" smtClean="0"/>
              <a:t>28/07/2016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D7809-C544-4457-9996-A18527E539C3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335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0C54-1B8E-4D38-B754-5CB44FF2D1B6}" type="datetimeFigureOut">
              <a:rPr lang="es-MX" smtClean="0"/>
              <a:t>28/07/2016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D7809-C544-4457-9996-A18527E539C3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1351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0C54-1B8E-4D38-B754-5CB44FF2D1B6}" type="datetimeFigureOut">
              <a:rPr lang="es-MX" smtClean="0"/>
              <a:t>28/07/2016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D7809-C544-4457-9996-A18527E539C3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9193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0C54-1B8E-4D38-B754-5CB44FF2D1B6}" type="datetimeFigureOut">
              <a:rPr lang="es-MX" smtClean="0"/>
              <a:t>28/07/2016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D7809-C544-4457-9996-A18527E539C3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293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0C54-1B8E-4D38-B754-5CB44FF2D1B6}" type="datetimeFigureOut">
              <a:rPr lang="es-MX" smtClean="0"/>
              <a:t>28/07/2016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D7809-C544-4457-9996-A18527E539C3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2916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0C54-1B8E-4D38-B754-5CB44FF2D1B6}" type="datetimeFigureOut">
              <a:rPr lang="es-MX" smtClean="0"/>
              <a:t>28/07/2016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D7809-C544-4457-9996-A18527E539C3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1196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0C54-1B8E-4D38-B754-5CB44FF2D1B6}" type="datetimeFigureOut">
              <a:rPr lang="es-MX" smtClean="0"/>
              <a:t>28/07/2016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D7809-C544-4457-9996-A18527E539C3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78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0C54-1B8E-4D38-B754-5CB44FF2D1B6}" type="datetimeFigureOut">
              <a:rPr lang="es-MX" smtClean="0"/>
              <a:t>28/07/2016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D7809-C544-4457-9996-A18527E539C3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1578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B0C54-1B8E-4D38-B754-5CB44FF2D1B6}" type="datetimeFigureOut">
              <a:rPr lang="es-MX" smtClean="0"/>
              <a:t>28/07/2016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D7809-C544-4457-9996-A18527E539C3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9091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secret/th5YYcmkqOTKiV" TargetMode="External"/><Relationship Id="rId2" Type="http://schemas.openxmlformats.org/officeDocument/2006/relationships/hyperlink" Target="http://www.losh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knockoutjs.com/examples/" TargetMode="External"/><Relationship Id="rId3" Type="http://schemas.openxmlformats.org/officeDocument/2006/relationships/hyperlink" Target="http://cassandra.apache.org/" TargetMode="External"/><Relationship Id="rId7" Type="http://schemas.openxmlformats.org/officeDocument/2006/relationships/hyperlink" Target="https://www.javascript.com/try" TargetMode="External"/><Relationship Id="rId2" Type="http://schemas.openxmlformats.org/officeDocument/2006/relationships/hyperlink" Target="http://loshs.com/portfol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ypescriptlang.org/samples/index.html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://vldb.org/pvldb/vol5/p1724_tilmannrabl_vldb2012.pdf" TargetMode="External"/><Relationship Id="rId10" Type="http://schemas.openxmlformats.org/officeDocument/2006/relationships/hyperlink" Target="https://github.com/datastax/nodejs-driver" TargetMode="External"/><Relationship Id="rId4" Type="http://schemas.openxmlformats.org/officeDocument/2006/relationships/hyperlink" Target="http://www.planetcassandra.org/blog/functional_use_cases/messaging/" TargetMode="External"/><Relationship Id="rId9" Type="http://schemas.openxmlformats.org/officeDocument/2006/relationships/hyperlink" Target="http://expo.getbootstrap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loshs.com/propuestas/mimuralmockups.pdf" TargetMode="External"/><Relationship Id="rId5" Type="http://schemas.openxmlformats.org/officeDocument/2006/relationships/hyperlink" Target="http://loshs.com/propuestas/mimuralmockups.pptx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hyperlink" Target="http://www.tamalesconpasaporte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hyperlink" Target="https://github.com/geoperez" TargetMode="External"/><Relationship Id="rId5" Type="http://schemas.openxmlformats.org/officeDocument/2006/relationships/hyperlink" Target="https://mx.linkedin.com/in/geovanniperez" TargetMode="External"/><Relationship Id="rId4" Type="http://schemas.openxmlformats.org/officeDocument/2006/relationships/hyperlink" Target="https://mx.linkedin.com/in/mari-kimi-kurata-a6954356/e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shs.com/" TargetMode="External"/><Relationship Id="rId2" Type="http://schemas.openxmlformats.org/officeDocument/2006/relationships/hyperlink" Target="https://mx.linkedin.com/in/hugo-labra-5765195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github.com/eldonnadie" TargetMode="External"/><Relationship Id="rId4" Type="http://schemas.openxmlformats.org/officeDocument/2006/relationships/hyperlink" Target="https://mx.linkedin.com/in/h&#233;ctor-p&#233;rez-97a7416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213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1B7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06506" y="1346272"/>
            <a:ext cx="5909210" cy="17136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11117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s-MX" sz="4400" dirty="0"/>
              <a:t>Mi Mural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73823"/>
            <a:ext cx="6618051" cy="911117"/>
          </a:xfrm>
        </p:spPr>
        <p:txBody>
          <a:bodyPr>
            <a:normAutofit/>
          </a:bodyPr>
          <a:lstStyle/>
          <a:p>
            <a:pPr algn="l"/>
            <a:r>
              <a:rPr lang="es-MX" sz="2000" dirty="0"/>
              <a:t>LOSHS S.A. DE C.V.</a:t>
            </a:r>
          </a:p>
        </p:txBody>
      </p:sp>
    </p:spTree>
    <p:extLst>
      <p:ext uri="{BB962C8B-B14F-4D97-AF65-F5344CB8AC3E}">
        <p14:creationId xmlns:p14="http://schemas.microsoft.com/office/powerpoint/2010/main" val="226554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6261904"/>
            <a:ext cx="10787605" cy="596096"/>
          </a:xfrm>
          <a:prstGeom prst="rect">
            <a:avLst/>
          </a:prstGeom>
          <a:gradFill flip="none" rotWithShape="1">
            <a:gsLst>
              <a:gs pos="0">
                <a:srgbClr val="213062"/>
              </a:gs>
              <a:gs pos="100000">
                <a:srgbClr val="1B75BA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angle 4"/>
          <p:cNvSpPr/>
          <p:nvPr/>
        </p:nvSpPr>
        <p:spPr>
          <a:xfrm>
            <a:off x="1404395" y="0"/>
            <a:ext cx="10787605" cy="596096"/>
          </a:xfrm>
          <a:prstGeom prst="rect">
            <a:avLst/>
          </a:prstGeom>
          <a:gradFill flip="none" rotWithShape="1">
            <a:gsLst>
              <a:gs pos="0">
                <a:srgbClr val="213062"/>
              </a:gs>
              <a:gs pos="100000">
                <a:srgbClr val="1B75BA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" dirty="0">
                <a:latin typeface="Futurist Fixed-width" pitchFamily="2" charset="0"/>
                <a:ea typeface="Arial" charset="0"/>
                <a:cs typeface="Arial" charset="0"/>
                <a:sym typeface="Open Sans"/>
              </a:rPr>
              <a:t>CARTA BAJO PROTESTA DE DECIR VERDAD</a:t>
            </a:r>
            <a:endParaRPr lang="es-MX" dirty="0">
              <a:latin typeface="Futurist Fixed-width" pitchFamily="2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400" dirty="0"/>
              <a:t>Yo, Hugo Daniel Labra Aguilar, en mi carácter de representante legal de Loshs S.A. de C.V., manifiesto bajo protesta de decir verdad que no he recibido apoyo económico de otra dependencia o entidad de la Administración Pública Federal para el desarrollo de algún proyecto similar al que se está presentando.</a:t>
            </a:r>
          </a:p>
          <a:p>
            <a:pPr marL="0" indent="0" algn="just">
              <a:buNone/>
            </a:pPr>
            <a:endParaRPr lang="es-MX" sz="2400" dirty="0"/>
          </a:p>
          <a:p>
            <a:pPr marL="0" indent="0" algn="just">
              <a:buNone/>
            </a:pPr>
            <a:r>
              <a:rPr lang="es-MX" sz="2400" dirty="0"/>
              <a:t>En caso de resultar ganador del presente reto, me comprometo a participar y aportar los documentos necesarios, en tiempo y forma, para la contratación que determine la Solicitante para el desarrollo de la solución.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clrChange>
              <a:clrFrom>
                <a:srgbClr val="203063"/>
              </a:clrFrom>
              <a:clrTo>
                <a:srgbClr val="20306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1903"/>
            <a:ext cx="2056456" cy="59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9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6261904"/>
            <a:ext cx="10787605" cy="596096"/>
          </a:xfrm>
          <a:prstGeom prst="rect">
            <a:avLst/>
          </a:prstGeom>
          <a:gradFill flip="none" rotWithShape="1">
            <a:gsLst>
              <a:gs pos="0">
                <a:srgbClr val="213062"/>
              </a:gs>
              <a:gs pos="100000">
                <a:srgbClr val="1B75BA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angle 4"/>
          <p:cNvSpPr/>
          <p:nvPr/>
        </p:nvSpPr>
        <p:spPr>
          <a:xfrm>
            <a:off x="1404395" y="0"/>
            <a:ext cx="10787605" cy="596096"/>
          </a:xfrm>
          <a:prstGeom prst="rect">
            <a:avLst/>
          </a:prstGeom>
          <a:gradFill flip="none" rotWithShape="1">
            <a:gsLst>
              <a:gs pos="0">
                <a:srgbClr val="213062"/>
              </a:gs>
              <a:gs pos="100000">
                <a:srgbClr val="1B75BA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dirty="0">
                <a:latin typeface="Futurist Fixed-width" pitchFamily="2" charset="0"/>
              </a:rPr>
              <a:t>DESCRIPCIÓN DE LA EMPRESA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59466" y="818707"/>
            <a:ext cx="10515600" cy="520995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200" dirty="0"/>
              <a:t>LOSHS es un proveedor de servicios profesionales de tecnología, que ayuda a otras empresas a incrementar su eficiencia y potencial, generando un mayor valor para su negocio. </a:t>
            </a:r>
          </a:p>
          <a:p>
            <a:pPr marL="0" indent="0" algn="just">
              <a:buNone/>
            </a:pPr>
            <a:r>
              <a:rPr lang="es-MX" sz="2200" dirty="0"/>
              <a:t> </a:t>
            </a:r>
          </a:p>
          <a:p>
            <a:pPr marL="0" indent="0" algn="just">
              <a:buNone/>
            </a:pPr>
            <a:r>
              <a:rPr lang="es-MX" sz="2200" dirty="0"/>
              <a:t>En la era de la información, LOSHS refuerza la competitividad de sus  clientes, sistematizando y simplificando sus procesos internos a través de soluciones de software  inteligentes, multiplataforma con una  innovadora y elegante experiencia de usuario. </a:t>
            </a:r>
          </a:p>
          <a:p>
            <a:pPr marL="0" indent="0" algn="just">
              <a:buNone/>
            </a:pPr>
            <a:r>
              <a:rPr lang="es-MX" sz="2200" dirty="0"/>
              <a:t> </a:t>
            </a:r>
          </a:p>
          <a:p>
            <a:pPr marL="0" indent="0" algn="just">
              <a:buNone/>
            </a:pPr>
            <a:r>
              <a:rPr lang="es-MX" sz="2200" dirty="0"/>
              <a:t>Nuestra cultura de compromiso y pasión por la tecnología crea  soluciones que marcan la diferencia. </a:t>
            </a:r>
          </a:p>
          <a:p>
            <a:pPr marL="0" indent="0" algn="just">
              <a:buNone/>
            </a:pPr>
            <a:endParaRPr lang="es-MX" sz="2200" dirty="0"/>
          </a:p>
          <a:p>
            <a:pPr marL="0" indent="0" algn="just">
              <a:buNone/>
            </a:pPr>
            <a:r>
              <a:rPr lang="es-MX" sz="2200" dirty="0"/>
              <a:t>Puedes encontrar más de nosotros en nuestro sitio web: </a:t>
            </a:r>
            <a:r>
              <a:rPr lang="es-MX" sz="2200" dirty="0">
                <a:hlinkClick r:id="rId2"/>
              </a:rPr>
              <a:t>http://www.loshs.com</a:t>
            </a:r>
            <a:endParaRPr lang="es-MX" sz="2200" dirty="0"/>
          </a:p>
          <a:p>
            <a:pPr marL="0" indent="0" algn="just">
              <a:buNone/>
            </a:pPr>
            <a:r>
              <a:rPr lang="es-MX" sz="2200" dirty="0"/>
              <a:t>y la liga a nuestra presentación en: </a:t>
            </a:r>
            <a:r>
              <a:rPr lang="es-MX" sz="2200" dirty="0">
                <a:hlinkClick r:id="rId3"/>
              </a:rPr>
              <a:t>https://www.slideshare.net/secret/th5YYcmkqOTKiV</a:t>
            </a:r>
            <a:endParaRPr lang="es-MX" sz="2200" dirty="0"/>
          </a:p>
          <a:p>
            <a:pPr marL="0" indent="0">
              <a:buNone/>
            </a:pPr>
            <a:endParaRPr lang="es-MX" sz="1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clrChange>
              <a:clrFrom>
                <a:srgbClr val="203063"/>
              </a:clrFrom>
              <a:clrTo>
                <a:srgbClr val="20306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1903"/>
            <a:ext cx="2056456" cy="59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5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6261904"/>
            <a:ext cx="10787605" cy="596096"/>
          </a:xfrm>
          <a:prstGeom prst="rect">
            <a:avLst/>
          </a:prstGeom>
          <a:gradFill flip="none" rotWithShape="1">
            <a:gsLst>
              <a:gs pos="0">
                <a:srgbClr val="213062"/>
              </a:gs>
              <a:gs pos="100000">
                <a:srgbClr val="1B75BA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angle 4"/>
          <p:cNvSpPr/>
          <p:nvPr/>
        </p:nvSpPr>
        <p:spPr>
          <a:xfrm>
            <a:off x="1404395" y="0"/>
            <a:ext cx="10787605" cy="596096"/>
          </a:xfrm>
          <a:prstGeom prst="rect">
            <a:avLst/>
          </a:prstGeom>
          <a:gradFill flip="none" rotWithShape="1">
            <a:gsLst>
              <a:gs pos="0">
                <a:srgbClr val="213062"/>
              </a:gs>
              <a:gs pos="100000">
                <a:srgbClr val="1B75BA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" dirty="0">
                <a:latin typeface="Futurist Fixed-width" pitchFamily="2" charset="0"/>
                <a:ea typeface="Arial" charset="0"/>
                <a:cs typeface="Arial" charset="0"/>
                <a:sym typeface="Open Sans"/>
              </a:rPr>
              <a:t>PROPUESTA EN EXTENSO</a:t>
            </a:r>
            <a:endParaRPr lang="es-MX" dirty="0">
              <a:latin typeface="Futurist Fixed-width" pitchFamily="2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59466" y="818707"/>
            <a:ext cx="10515600" cy="520995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1600" dirty="0"/>
              <a:t>Nuestra propuesta es una </a:t>
            </a:r>
            <a:r>
              <a:rPr lang="es-MX" sz="1600" b="1" dirty="0">
                <a:solidFill>
                  <a:schemeClr val="accent2">
                    <a:lumMod val="75000"/>
                  </a:schemeClr>
                </a:solidFill>
              </a:rPr>
              <a:t>red social </a:t>
            </a:r>
            <a:r>
              <a:rPr lang="es-MX" sz="1600" dirty="0"/>
              <a:t>diseñada para que la comunidad educativa (directivos, docentes y padres de familia) pueda </a:t>
            </a:r>
            <a:r>
              <a:rPr lang="es-MX" sz="1600" b="1" dirty="0">
                <a:solidFill>
                  <a:schemeClr val="accent2">
                    <a:lumMod val="75000"/>
                  </a:schemeClr>
                </a:solidFill>
              </a:rPr>
              <a:t>enterarse, opinar, seguir, interactuar, calificar, registrar y además realizar nuevas propuestas</a:t>
            </a:r>
            <a:r>
              <a:rPr lang="es-MX" sz="1600" dirty="0"/>
              <a:t> que estén asociadas a los planes de trabajo definidos en los </a:t>
            </a:r>
            <a:r>
              <a:rPr lang="es-MX" sz="1600" b="1" dirty="0">
                <a:solidFill>
                  <a:schemeClr val="accent2">
                    <a:lumMod val="75000"/>
                  </a:schemeClr>
                </a:solidFill>
              </a:rPr>
              <a:t>Consejos Escolares de Participación Social y Consejos Técnicos Escolares</a:t>
            </a:r>
            <a:r>
              <a:rPr lang="es-MX" sz="1600" dirty="0"/>
              <a:t>.</a:t>
            </a:r>
          </a:p>
          <a:p>
            <a:pPr marL="0" indent="0" algn="just">
              <a:buNone/>
            </a:pPr>
            <a:r>
              <a:rPr lang="es-MX" sz="1600" dirty="0"/>
              <a:t>Cada perfil interactúa de la siguiente forma:</a:t>
            </a:r>
          </a:p>
          <a:p>
            <a:pPr marL="0" indent="0" algn="just">
              <a:buNone/>
            </a:pPr>
            <a:r>
              <a:rPr lang="es-MX" sz="1600" b="1" dirty="0">
                <a:solidFill>
                  <a:schemeClr val="accent2">
                    <a:lumMod val="75000"/>
                  </a:schemeClr>
                </a:solidFill>
              </a:rPr>
              <a:t>Los directivos </a:t>
            </a:r>
            <a:r>
              <a:rPr lang="es-MX" sz="1600" dirty="0"/>
              <a:t>pueden </a:t>
            </a:r>
            <a:r>
              <a:rPr lang="es-MX" sz="1600" b="1" dirty="0">
                <a:solidFill>
                  <a:schemeClr val="accent2">
                    <a:lumMod val="75000"/>
                  </a:schemeClr>
                </a:solidFill>
              </a:rPr>
              <a:t>definir acciones que serán llevadas a cabo, evaluadas </a:t>
            </a:r>
            <a:r>
              <a:rPr lang="es-MX" sz="1600" dirty="0"/>
              <a:t>y en las cuales participarán los docentes. Estas acciones estarán visibles para todos los perfiles:</a:t>
            </a:r>
          </a:p>
          <a:p>
            <a:pPr algn="just"/>
            <a:r>
              <a:rPr lang="es-MX" sz="1600" dirty="0"/>
              <a:t>en forma de publicaciones en la red social pero con un diseño adaptado para cada perfil y</a:t>
            </a:r>
          </a:p>
          <a:p>
            <a:pPr algn="just"/>
            <a:r>
              <a:rPr lang="es-MX" sz="1600" dirty="0"/>
              <a:t>en forma de tabla agrupable, filtrable y exportable para perfiles administrativos</a:t>
            </a:r>
          </a:p>
          <a:p>
            <a:pPr marL="0" indent="0" algn="just">
              <a:buNone/>
            </a:pPr>
            <a:r>
              <a:rPr lang="es-MX" sz="1600" dirty="0"/>
              <a:t>Las acciones tendrán el propósito registrar, transparentar e informar el trabajo que se hace para mejorar la escuela.</a:t>
            </a:r>
          </a:p>
          <a:p>
            <a:pPr marL="0" indent="0" algn="just">
              <a:buNone/>
            </a:pPr>
            <a:r>
              <a:rPr lang="es-MX" sz="1600" dirty="0"/>
              <a:t>Estas acciones también serán utilizadas para </a:t>
            </a:r>
            <a:r>
              <a:rPr lang="es-MX" sz="1600" b="1" dirty="0">
                <a:solidFill>
                  <a:schemeClr val="accent2">
                    <a:lumMod val="75000"/>
                  </a:schemeClr>
                </a:solidFill>
              </a:rPr>
              <a:t>elaborar reportes </a:t>
            </a:r>
            <a:r>
              <a:rPr lang="es-MX" sz="1600" dirty="0"/>
              <a:t>que nos ayudarán a identificar los docentes más involucrados, así como los avances y las oportunidades de mejora por escuela y por turno.</a:t>
            </a:r>
          </a:p>
          <a:p>
            <a:pPr marL="0" indent="0" algn="just">
              <a:buNone/>
            </a:pPr>
            <a:r>
              <a:rPr lang="es-MX" sz="1600" dirty="0"/>
              <a:t>Asimismo, se pueden crear </a:t>
            </a:r>
            <a:r>
              <a:rPr lang="es-MX" sz="1600" b="1" dirty="0">
                <a:solidFill>
                  <a:schemeClr val="accent2">
                    <a:lumMod val="75000"/>
                  </a:schemeClr>
                </a:solidFill>
              </a:rPr>
              <a:t>notificaciones o alertas </a:t>
            </a:r>
            <a:r>
              <a:rPr lang="es-MX" sz="1600" dirty="0"/>
              <a:t>para el resto de la comunidad educativa relacionados a eventos o avisos en general.</a:t>
            </a:r>
          </a:p>
          <a:p>
            <a:pPr marL="0" indent="0" algn="just">
              <a:buNone/>
            </a:pPr>
            <a:r>
              <a:rPr lang="es-MX" sz="1600" b="1" dirty="0">
                <a:solidFill>
                  <a:schemeClr val="accent2">
                    <a:lumMod val="75000"/>
                  </a:schemeClr>
                </a:solidFill>
              </a:rPr>
              <a:t>Los docentes </a:t>
            </a:r>
            <a:r>
              <a:rPr lang="es-MX" sz="1600" dirty="0"/>
              <a:t>son los encargados de llevar a cabo las acciones definidas y asignadas en cada consejo, pueden </a:t>
            </a:r>
            <a:r>
              <a:rPr lang="es-MX" sz="1600" b="1" dirty="0">
                <a:solidFill>
                  <a:schemeClr val="accent2">
                    <a:lumMod val="75000"/>
                  </a:schemeClr>
                </a:solidFill>
              </a:rPr>
              <a:t>llevar seguimiento de las mismas en la red social </a:t>
            </a:r>
            <a:r>
              <a:rPr lang="es-MX" sz="1600" dirty="0"/>
              <a:t>y además crear alertas para que los padres de familia se involucren más con los eventos que ocurren y afectan a sus hijos.</a:t>
            </a:r>
          </a:p>
          <a:p>
            <a:pPr marL="0" indent="0" algn="just">
              <a:buNone/>
            </a:pPr>
            <a:endParaRPr lang="es-MX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clrChange>
              <a:clrFrom>
                <a:srgbClr val="203063"/>
              </a:clrFrom>
              <a:clrTo>
                <a:srgbClr val="20306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1903"/>
            <a:ext cx="2056456" cy="59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32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6261904"/>
            <a:ext cx="10787605" cy="596096"/>
          </a:xfrm>
          <a:prstGeom prst="rect">
            <a:avLst/>
          </a:prstGeom>
          <a:gradFill flip="none" rotWithShape="1">
            <a:gsLst>
              <a:gs pos="0">
                <a:srgbClr val="213062"/>
              </a:gs>
              <a:gs pos="100000">
                <a:srgbClr val="1B75BA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angle 4"/>
          <p:cNvSpPr/>
          <p:nvPr/>
        </p:nvSpPr>
        <p:spPr>
          <a:xfrm>
            <a:off x="1404395" y="0"/>
            <a:ext cx="10787605" cy="596096"/>
          </a:xfrm>
          <a:prstGeom prst="rect">
            <a:avLst/>
          </a:prstGeom>
          <a:gradFill flip="none" rotWithShape="1">
            <a:gsLst>
              <a:gs pos="0">
                <a:srgbClr val="213062"/>
              </a:gs>
              <a:gs pos="100000">
                <a:srgbClr val="1B75BA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" dirty="0">
                <a:latin typeface="Futurist Fixed-width" pitchFamily="2" charset="0"/>
                <a:ea typeface="Arial" charset="0"/>
                <a:cs typeface="Arial" charset="0"/>
                <a:sym typeface="Open Sans"/>
              </a:rPr>
              <a:t>PROPUESTA EN EXTENSO</a:t>
            </a:r>
            <a:endParaRPr lang="es-MX" dirty="0">
              <a:latin typeface="Futurist Fixed-width" pitchFamily="2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59466" y="818707"/>
            <a:ext cx="10515600" cy="520995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1600" b="1" dirty="0">
                <a:solidFill>
                  <a:schemeClr val="accent2">
                    <a:lumMod val="75000"/>
                  </a:schemeClr>
                </a:solidFill>
              </a:rPr>
              <a:t>Los docentes </a:t>
            </a:r>
            <a:r>
              <a:rPr lang="es-MX" sz="1600" dirty="0"/>
              <a:t>también pueden elaborar </a:t>
            </a:r>
            <a:r>
              <a:rPr lang="es-MX" sz="1600" b="1" dirty="0">
                <a:solidFill>
                  <a:schemeClr val="accent2">
                    <a:lumMod val="75000"/>
                  </a:schemeClr>
                </a:solidFill>
              </a:rPr>
              <a:t>un reporte de sus actividades y logros</a:t>
            </a:r>
            <a:r>
              <a:rPr lang="es-MX" sz="1600" dirty="0"/>
              <a:t> para con ello tener un respaldo y fundamentar su trabajo y buscar crecimiento laboral.</a:t>
            </a:r>
          </a:p>
          <a:p>
            <a:pPr marL="0" indent="0" algn="just">
              <a:buNone/>
            </a:pPr>
            <a:r>
              <a:rPr lang="es-MX" sz="1600" b="1" dirty="0">
                <a:solidFill>
                  <a:schemeClr val="accent2">
                    <a:lumMod val="75000"/>
                  </a:schemeClr>
                </a:solidFill>
              </a:rPr>
              <a:t>Los padres de familia</a:t>
            </a:r>
            <a:r>
              <a:rPr lang="es-MX" sz="1600" dirty="0"/>
              <a:t> tienen acceso solamente a:</a:t>
            </a:r>
          </a:p>
          <a:p>
            <a:pPr algn="just"/>
            <a:r>
              <a:rPr lang="es-MX" sz="1600" dirty="0"/>
              <a:t>la red social, en la cual se muestran las </a:t>
            </a:r>
            <a:r>
              <a:rPr lang="es-MX" sz="1600" b="1" dirty="0">
                <a:solidFill>
                  <a:schemeClr val="accent2">
                    <a:lumMod val="75000"/>
                  </a:schemeClr>
                </a:solidFill>
              </a:rPr>
              <a:t>acciones o tareas en forma de publicaciones</a:t>
            </a:r>
            <a:r>
              <a:rPr lang="es-MX" sz="1600" dirty="0"/>
              <a:t> junto con sus resultados, además de las ideas y propuestas que se hagan, mismas que </a:t>
            </a:r>
            <a:r>
              <a:rPr lang="es-MX" sz="1600" b="1" dirty="0">
                <a:solidFill>
                  <a:schemeClr val="accent2">
                    <a:lumMod val="75000"/>
                  </a:schemeClr>
                </a:solidFill>
              </a:rPr>
              <a:t>pueden ser votadas, comentadas y compartidas</a:t>
            </a:r>
            <a:r>
              <a:rPr lang="es-MX" sz="1600" dirty="0"/>
              <a:t> incluso a otras redes sociales, dichos votos denotan la opinión de la comunidad educativa en las </a:t>
            </a:r>
            <a:r>
              <a:rPr lang="es-MX" sz="1600" b="1" dirty="0">
                <a:solidFill>
                  <a:schemeClr val="accent2">
                    <a:lumMod val="75000"/>
                  </a:schemeClr>
                </a:solidFill>
              </a:rPr>
              <a:t>4 prioridades de la ruta de mejora</a:t>
            </a:r>
            <a:r>
              <a:rPr lang="es-MX" sz="1600" dirty="0"/>
              <a:t> y</a:t>
            </a:r>
          </a:p>
          <a:p>
            <a:pPr algn="just"/>
            <a:r>
              <a:rPr lang="es-MX" sz="1600" dirty="0"/>
              <a:t>visualizar </a:t>
            </a:r>
            <a:r>
              <a:rPr lang="es-MX" sz="1600" b="1" dirty="0">
                <a:solidFill>
                  <a:schemeClr val="accent2">
                    <a:lumMod val="75000"/>
                  </a:schemeClr>
                </a:solidFill>
              </a:rPr>
              <a:t>un ranking de escuelas</a:t>
            </a:r>
            <a:r>
              <a:rPr lang="es-MX" sz="1600" dirty="0"/>
              <a:t>, con reportes de diferentes </a:t>
            </a:r>
            <a:r>
              <a:rPr lang="es-MX" sz="1600" b="1" dirty="0">
                <a:solidFill>
                  <a:schemeClr val="accent2">
                    <a:lumMod val="75000"/>
                  </a:schemeClr>
                </a:solidFill>
              </a:rPr>
              <a:t>evaluaciones, datos públicos y datos registrados por la aplicación</a:t>
            </a:r>
            <a:r>
              <a:rPr lang="es-MX" sz="1600" dirty="0"/>
              <a:t>. Estos reportes están también </a:t>
            </a:r>
            <a:r>
              <a:rPr lang="es-MX" sz="1600" b="1" dirty="0">
                <a:solidFill>
                  <a:schemeClr val="accent2">
                    <a:lumMod val="75000"/>
                  </a:schemeClr>
                </a:solidFill>
              </a:rPr>
              <a:t>disponibles para docentes, directivos y administradores</a:t>
            </a:r>
            <a:r>
              <a:rPr lang="es-MX" sz="1600" dirty="0"/>
              <a:t> y dentro de ellos se puede </a:t>
            </a:r>
            <a:r>
              <a:rPr lang="es-MX" sz="1600" b="1" dirty="0">
                <a:solidFill>
                  <a:schemeClr val="accent2">
                    <a:lumMod val="75000"/>
                  </a:schemeClr>
                </a:solidFill>
              </a:rPr>
              <a:t>buscar y ordenar</a:t>
            </a:r>
            <a:r>
              <a:rPr lang="es-MX" sz="1600" b="1" dirty="0">
                <a:solidFill>
                  <a:srgbClr val="213062"/>
                </a:solidFill>
              </a:rPr>
              <a:t> </a:t>
            </a:r>
            <a:r>
              <a:rPr lang="es-MX" sz="1600" dirty="0"/>
              <a:t>las escuelas en base al criterio que ellos consideren más importante, como: calificación general, opinión de la comunidad o percepción del plantel, progreso en ruta de la mejora o acciones tomadas en cierta prioridad de ruta de la mejora.</a:t>
            </a:r>
          </a:p>
          <a:p>
            <a:pPr marL="0" indent="0" algn="just">
              <a:buNone/>
            </a:pPr>
            <a:r>
              <a:rPr lang="es-MX" sz="1600" dirty="0"/>
              <a:t>Todo esto, integrado con perfiles de </a:t>
            </a:r>
            <a:r>
              <a:rPr lang="es-MX" sz="1600" b="1" dirty="0">
                <a:solidFill>
                  <a:schemeClr val="accent2">
                    <a:lumMod val="75000"/>
                  </a:schemeClr>
                </a:solidFill>
              </a:rPr>
              <a:t>administrador y súper administrador </a:t>
            </a:r>
            <a:r>
              <a:rPr lang="es-MX" sz="1600" dirty="0"/>
              <a:t>para revisar los </a:t>
            </a:r>
            <a:r>
              <a:rPr lang="es-MX" sz="1600" b="1" dirty="0">
                <a:solidFill>
                  <a:schemeClr val="accent2">
                    <a:lumMod val="75000"/>
                  </a:schemeClr>
                </a:solidFill>
              </a:rPr>
              <a:t>niveles de salud y estadísticas de la aplicación, administrar la seguridad de los usuarios, enviar notificaciones </a:t>
            </a:r>
            <a:r>
              <a:rPr lang="es-MX" sz="1600" dirty="0"/>
              <a:t>(p. e. el gobierno puede emitir notificaciones a escuelas de eventos próximos o avisos en general), </a:t>
            </a:r>
            <a:r>
              <a:rPr lang="es-MX" sz="1600" b="1" dirty="0">
                <a:solidFill>
                  <a:schemeClr val="accent2">
                    <a:lumMod val="75000"/>
                  </a:schemeClr>
                </a:solidFill>
              </a:rPr>
              <a:t>manejar y manipular todo tipo de información </a:t>
            </a:r>
            <a:r>
              <a:rPr lang="es-MX" sz="1600" dirty="0"/>
              <a:t>que se genere dentro de la aplicación desde un punto de vista más administrativo (en forma de </a:t>
            </a:r>
            <a:r>
              <a:rPr lang="es-MX" sz="1600" b="1" dirty="0">
                <a:solidFill>
                  <a:schemeClr val="accent2">
                    <a:lumMod val="75000"/>
                  </a:schemeClr>
                </a:solidFill>
              </a:rPr>
              <a:t>tabla agrupable, filtrable y exportable a formato CSV, JSON y XML</a:t>
            </a:r>
            <a:r>
              <a:rPr lang="es-MX" sz="1600" dirty="0"/>
              <a:t>) en algunas secciones esta funcionalidad está disponible para los roles de directivo, administrador y súper administrador y poder realizar cualquier operación que ellos consideren pertinente para no perder de vista el objetivo principal de la aplicación.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clrChange>
              <a:clrFrom>
                <a:srgbClr val="203063"/>
              </a:clrFrom>
              <a:clrTo>
                <a:srgbClr val="20306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1903"/>
            <a:ext cx="2056456" cy="59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07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6261904"/>
            <a:ext cx="10787605" cy="596096"/>
          </a:xfrm>
          <a:prstGeom prst="rect">
            <a:avLst/>
          </a:prstGeom>
          <a:gradFill flip="none" rotWithShape="1">
            <a:gsLst>
              <a:gs pos="0">
                <a:srgbClr val="213062"/>
              </a:gs>
              <a:gs pos="100000">
                <a:srgbClr val="1B75BA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angle 4"/>
          <p:cNvSpPr/>
          <p:nvPr/>
        </p:nvSpPr>
        <p:spPr>
          <a:xfrm>
            <a:off x="1404395" y="0"/>
            <a:ext cx="10787605" cy="596096"/>
          </a:xfrm>
          <a:prstGeom prst="rect">
            <a:avLst/>
          </a:prstGeom>
          <a:gradFill flip="none" rotWithShape="1">
            <a:gsLst>
              <a:gs pos="0">
                <a:srgbClr val="213062"/>
              </a:gs>
              <a:gs pos="100000">
                <a:srgbClr val="1B75BA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" dirty="0">
                <a:latin typeface="Futurist Fixed-width" pitchFamily="2" charset="0"/>
                <a:ea typeface="Arial" charset="0"/>
                <a:cs typeface="Arial" charset="0"/>
                <a:sym typeface="Open Sans"/>
              </a:rPr>
              <a:t>EVIDENCIA DE LA PROPUESTA / TECNOLOGÍAS</a:t>
            </a:r>
            <a:endParaRPr lang="es-MX" dirty="0">
              <a:latin typeface="Futurist Fixed-width" pitchFamily="2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59466" y="818707"/>
            <a:ext cx="10515600" cy="520995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1800" b="1" dirty="0"/>
              <a:t>Nuestra experiencia: </a:t>
            </a:r>
            <a:r>
              <a:rPr lang="es-MX" sz="1800" b="1" dirty="0">
                <a:hlinkClick r:id="rId2"/>
              </a:rPr>
              <a:t>http://loshs.com/portfolio/</a:t>
            </a:r>
            <a:endParaRPr lang="es-MX" sz="1800" b="1" dirty="0"/>
          </a:p>
          <a:p>
            <a:pPr marL="0" indent="0" algn="just">
              <a:buNone/>
            </a:pPr>
            <a:endParaRPr lang="en-US" sz="300" dirty="0"/>
          </a:p>
          <a:p>
            <a:pPr marL="0" indent="0" algn="just">
              <a:buNone/>
            </a:pPr>
            <a:r>
              <a:rPr lang="es-MX" sz="1800" b="1" dirty="0"/>
              <a:t>Tecnologías propuestas:</a:t>
            </a:r>
          </a:p>
          <a:p>
            <a:pPr algn="just"/>
            <a:r>
              <a:rPr lang="es-MX" sz="1800" dirty="0"/>
              <a:t>Cassandra (Base de datos NoSQL distribuida)</a:t>
            </a:r>
          </a:p>
          <a:p>
            <a:pPr lvl="1" algn="just"/>
            <a:r>
              <a:rPr lang="es-MX" sz="1400" dirty="0">
                <a:hlinkClick r:id="rId3"/>
              </a:rPr>
              <a:t>http://cassandra.apache.org/</a:t>
            </a:r>
            <a:endParaRPr lang="es-MX" sz="1400" dirty="0"/>
          </a:p>
          <a:p>
            <a:pPr lvl="1" algn="just"/>
            <a:r>
              <a:rPr lang="es-MX" sz="1400" dirty="0">
                <a:hlinkClick r:id="rId4"/>
              </a:rPr>
              <a:t>http://www.planetcassandra.org/blog/functional_use_cases/messaging/</a:t>
            </a:r>
            <a:endParaRPr lang="es-MX" sz="1400" dirty="0"/>
          </a:p>
          <a:p>
            <a:pPr lvl="1" algn="just"/>
            <a:r>
              <a:rPr lang="es-MX" sz="1400" dirty="0">
                <a:hlinkClick r:id="rId5"/>
              </a:rPr>
              <a:t>http://vldb.org/pvldb/vol5/p1724_tilmannrabl_vldb2012.pdf</a:t>
            </a:r>
            <a:endParaRPr lang="es-MX" sz="1400" dirty="0"/>
          </a:p>
          <a:p>
            <a:pPr algn="just"/>
            <a:r>
              <a:rPr lang="es-MX" sz="1800" dirty="0"/>
              <a:t>TypeScript (Framework)</a:t>
            </a:r>
          </a:p>
          <a:p>
            <a:pPr lvl="1" algn="just"/>
            <a:r>
              <a:rPr lang="es-MX" sz="1400" dirty="0">
                <a:hlinkClick r:id="rId6"/>
              </a:rPr>
              <a:t>http://www.typescriptlang.org/samples/index.html</a:t>
            </a:r>
            <a:endParaRPr lang="es-MX" sz="1400" dirty="0"/>
          </a:p>
          <a:p>
            <a:pPr algn="just"/>
            <a:r>
              <a:rPr lang="es-MX" sz="1800" dirty="0"/>
              <a:t>JavaScript(Lenguaje de programación de cliente web)</a:t>
            </a:r>
          </a:p>
          <a:p>
            <a:pPr lvl="1" algn="just"/>
            <a:r>
              <a:rPr lang="es-MX" sz="1400" dirty="0">
                <a:hlinkClick r:id="rId7"/>
              </a:rPr>
              <a:t>https://www.javascript.com/try</a:t>
            </a:r>
            <a:endParaRPr lang="es-MX" sz="1400" dirty="0"/>
          </a:p>
          <a:p>
            <a:pPr algn="just"/>
            <a:r>
              <a:rPr lang="es-MX" sz="1800" dirty="0"/>
              <a:t>Knockout (Framework MVVM)</a:t>
            </a:r>
          </a:p>
          <a:p>
            <a:pPr lvl="1" algn="just"/>
            <a:r>
              <a:rPr lang="es-MX" sz="1400" dirty="0">
                <a:hlinkClick r:id="rId8"/>
              </a:rPr>
              <a:t>http://knockoutjs.com/examples/</a:t>
            </a:r>
            <a:endParaRPr lang="es-MX" sz="1400" dirty="0"/>
          </a:p>
          <a:p>
            <a:pPr algn="just"/>
            <a:r>
              <a:rPr lang="es-MX" sz="1800" dirty="0"/>
              <a:t>Bootstrap (Framework de diseño web responsivo)</a:t>
            </a:r>
          </a:p>
          <a:p>
            <a:pPr lvl="1" algn="just"/>
            <a:r>
              <a:rPr lang="es-MX" sz="1400" dirty="0">
                <a:hlinkClick r:id="rId9"/>
              </a:rPr>
              <a:t>http://expo.getbootstrap.com/</a:t>
            </a:r>
            <a:endParaRPr lang="es-MX" sz="1400" dirty="0"/>
          </a:p>
          <a:p>
            <a:pPr algn="just"/>
            <a:r>
              <a:rPr lang="es-MX" sz="1800" dirty="0"/>
              <a:t>Node.js (</a:t>
            </a:r>
            <a:r>
              <a:rPr lang="es-MX" sz="1800" dirty="0" err="1"/>
              <a:t>Javascript</a:t>
            </a:r>
            <a:r>
              <a:rPr lang="es-MX" sz="1800" dirty="0"/>
              <a:t> como servidor web)</a:t>
            </a:r>
          </a:p>
          <a:p>
            <a:pPr lvl="1" algn="just"/>
            <a:r>
              <a:rPr lang="es-MX" sz="1400" dirty="0">
                <a:hlinkClick r:id="rId10"/>
              </a:rPr>
              <a:t>https://nodejs.org/en/about/</a:t>
            </a:r>
          </a:p>
          <a:p>
            <a:pPr lvl="1" algn="just"/>
            <a:r>
              <a:rPr lang="es-MX" sz="1400" dirty="0">
                <a:hlinkClick r:id="rId10"/>
              </a:rPr>
              <a:t>https://github.com/datastax/nodejs-driver</a:t>
            </a:r>
            <a:endParaRPr lang="es-MX" sz="1400" dirty="0"/>
          </a:p>
          <a:p>
            <a:pPr lvl="1" algn="just"/>
            <a:endParaRPr lang="es-MX" sz="1400" dirty="0"/>
          </a:p>
          <a:p>
            <a:pPr marL="457200" lvl="1" indent="0" algn="just">
              <a:buNone/>
            </a:pPr>
            <a:endParaRPr lang="es-MX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clrChange>
              <a:clrFrom>
                <a:srgbClr val="203063"/>
              </a:clrFrom>
              <a:clrTo>
                <a:srgbClr val="20306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1903"/>
            <a:ext cx="2056456" cy="59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6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6261904"/>
            <a:ext cx="10787605" cy="596096"/>
          </a:xfrm>
          <a:prstGeom prst="rect">
            <a:avLst/>
          </a:prstGeom>
          <a:gradFill flip="none" rotWithShape="1">
            <a:gsLst>
              <a:gs pos="0">
                <a:srgbClr val="213062"/>
              </a:gs>
              <a:gs pos="100000">
                <a:srgbClr val="1B75BA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angle 4"/>
          <p:cNvSpPr/>
          <p:nvPr/>
        </p:nvSpPr>
        <p:spPr>
          <a:xfrm>
            <a:off x="1404395" y="0"/>
            <a:ext cx="10787605" cy="596096"/>
          </a:xfrm>
          <a:prstGeom prst="rect">
            <a:avLst/>
          </a:prstGeom>
          <a:gradFill flip="none" rotWithShape="1">
            <a:gsLst>
              <a:gs pos="0">
                <a:srgbClr val="213062"/>
              </a:gs>
              <a:gs pos="100000">
                <a:srgbClr val="1B75BA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" dirty="0">
                <a:latin typeface="Futurist Fixed-width" pitchFamily="2" charset="0"/>
                <a:ea typeface="Arial" charset="0"/>
                <a:cs typeface="Arial" charset="0"/>
                <a:sym typeface="Open Sans"/>
              </a:rPr>
              <a:t>MOCKUPS</a:t>
            </a:r>
            <a:endParaRPr lang="es-MX" dirty="0">
              <a:latin typeface="Futurist Fixed-width" pitchFamily="2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clrChange>
              <a:clrFrom>
                <a:srgbClr val="203063"/>
              </a:clrFrom>
              <a:clrTo>
                <a:srgbClr val="20306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1903"/>
            <a:ext cx="2056456" cy="5960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395" y="1203422"/>
            <a:ext cx="6275412" cy="39221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423" y="1203422"/>
            <a:ext cx="2199856" cy="39234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4028" y="5123585"/>
            <a:ext cx="1082394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Para evitar redundancia, algunas pantallas son mostradas sólo para un perfil, aunque estarán disponibles para diversos perfiles en la aplicación. Entra aquí para ver los mockups: </a:t>
            </a:r>
          </a:p>
          <a:p>
            <a:r>
              <a:rPr lang="es-MX" sz="1600" dirty="0"/>
              <a:t>Versión PowerPoint: </a:t>
            </a:r>
            <a:r>
              <a:rPr lang="es-MX" sz="1600" dirty="0">
                <a:hlinkClick r:id="rId5"/>
              </a:rPr>
              <a:t>http://loshs.com/propuestas/mimuralmockups.pptx</a:t>
            </a:r>
            <a:endParaRPr lang="es-MX" sz="1600" dirty="0"/>
          </a:p>
          <a:p>
            <a:r>
              <a:rPr lang="es-MX" sz="1600" dirty="0"/>
              <a:t>Versión PDF: </a:t>
            </a:r>
            <a:r>
              <a:rPr lang="es-MX" sz="1600" dirty="0">
                <a:hlinkClick r:id="rId6"/>
              </a:rPr>
              <a:t>http://loshs.com/propuestas/mimuralmockups.pdf</a:t>
            </a:r>
            <a:endParaRPr lang="es-MX" sz="1600" dirty="0"/>
          </a:p>
          <a:p>
            <a:pPr algn="ctr"/>
            <a:endParaRPr lang="es-MX" sz="1700" dirty="0"/>
          </a:p>
        </p:txBody>
      </p:sp>
      <p:sp>
        <p:nvSpPr>
          <p:cNvPr id="14" name="TextBox 13"/>
          <p:cNvSpPr txBox="1"/>
          <p:nvPr/>
        </p:nvSpPr>
        <p:spPr>
          <a:xfrm>
            <a:off x="8481423" y="772262"/>
            <a:ext cx="230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Vista en móvil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04395" y="772262"/>
            <a:ext cx="4879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Vista en navegador web</a:t>
            </a:r>
          </a:p>
        </p:txBody>
      </p:sp>
    </p:spTree>
    <p:extLst>
      <p:ext uri="{BB962C8B-B14F-4D97-AF65-F5344CB8AC3E}">
        <p14:creationId xmlns:p14="http://schemas.microsoft.com/office/powerpoint/2010/main" val="2024853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6261904"/>
            <a:ext cx="10787605" cy="596096"/>
          </a:xfrm>
          <a:prstGeom prst="rect">
            <a:avLst/>
          </a:prstGeom>
          <a:gradFill flip="none" rotWithShape="1">
            <a:gsLst>
              <a:gs pos="0">
                <a:srgbClr val="213062"/>
              </a:gs>
              <a:gs pos="100000">
                <a:srgbClr val="1B75BA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angle 4"/>
          <p:cNvSpPr/>
          <p:nvPr/>
        </p:nvSpPr>
        <p:spPr>
          <a:xfrm>
            <a:off x="1404395" y="0"/>
            <a:ext cx="10787605" cy="596096"/>
          </a:xfrm>
          <a:prstGeom prst="rect">
            <a:avLst/>
          </a:prstGeom>
          <a:gradFill flip="none" rotWithShape="1">
            <a:gsLst>
              <a:gs pos="0">
                <a:srgbClr val="213062"/>
              </a:gs>
              <a:gs pos="100000">
                <a:srgbClr val="1B75BA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" dirty="0">
                <a:latin typeface="Futurist Fixed-width" pitchFamily="2" charset="0"/>
                <a:ea typeface="Arial" charset="0"/>
                <a:cs typeface="Arial" charset="0"/>
                <a:sym typeface="Open Sans"/>
              </a:rPr>
              <a:t>METODOLOG</a:t>
            </a:r>
            <a:r>
              <a:rPr lang="es-MX" dirty="0">
                <a:latin typeface="Futurist Fixed-width" pitchFamily="2" charset="0"/>
                <a:ea typeface="Arial" charset="0"/>
                <a:cs typeface="Arial" charset="0"/>
                <a:sym typeface="Open Sans"/>
              </a:rPr>
              <a:t>ÍA</a:t>
            </a:r>
            <a:endParaRPr lang="es-MX" dirty="0">
              <a:latin typeface="Futurist Fixed-width" pitchFamily="2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59466" y="999460"/>
            <a:ext cx="10515600" cy="50292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200" dirty="0"/>
              <a:t>La metodología que utilizaremos en este proyecto será Agile, ésta nos permite enfocarnos en entregar módulos más pequeños y que pueden ser sometidos a pruebas, además se enfoca en construir incrementalmente a través de pequeñas iteraciones, mismas que permiten adoptarse rápidamente a los cambios en los requerimientos por las necesidades del cliente, minimizar su impacto, reducir riesgos y asegurar la entrega.</a:t>
            </a:r>
          </a:p>
          <a:p>
            <a:pPr marL="0" indent="0" algn="just">
              <a:buNone/>
            </a:pPr>
            <a:endParaRPr lang="es-MX" sz="2200" dirty="0"/>
          </a:p>
          <a:p>
            <a:pPr marL="0" indent="0" algn="just">
              <a:buNone/>
            </a:pPr>
            <a:r>
              <a:rPr lang="es-MX" sz="2200" dirty="0"/>
              <a:t>Agile contiene algunas características que son claves para el éxito del proyecto, por ejemplo, el "</a:t>
            </a:r>
            <a:r>
              <a:rPr lang="es-MX" sz="2200" dirty="0" err="1"/>
              <a:t>pair</a:t>
            </a:r>
            <a:r>
              <a:rPr lang="es-MX" sz="2200" dirty="0"/>
              <a:t> </a:t>
            </a:r>
            <a:r>
              <a:rPr lang="es-MX" sz="2200" dirty="0" err="1"/>
              <a:t>programming</a:t>
            </a:r>
            <a:r>
              <a:rPr lang="es-MX" sz="2200" dirty="0"/>
              <a:t>" que nos ayudará a afrontar los retos de manera colaborativa y rápida, los "</a:t>
            </a:r>
            <a:r>
              <a:rPr lang="es-MX" sz="2200" dirty="0" err="1"/>
              <a:t>code</a:t>
            </a:r>
            <a:r>
              <a:rPr lang="es-MX" sz="2200" dirty="0"/>
              <a:t> </a:t>
            </a:r>
            <a:r>
              <a:rPr lang="es-MX" sz="2200" dirty="0" err="1"/>
              <a:t>reviews</a:t>
            </a:r>
            <a:r>
              <a:rPr lang="es-MX" sz="2200" dirty="0"/>
              <a:t>" nos ayudarán a entregar un producto de mayor calidad, sólo por mencionar algunas.</a:t>
            </a:r>
          </a:p>
          <a:p>
            <a:pPr marL="0" indent="0" algn="just">
              <a:buNone/>
            </a:pPr>
            <a:endParaRPr lang="es-MX" sz="2200" dirty="0"/>
          </a:p>
          <a:p>
            <a:pPr marL="0" indent="0" algn="just">
              <a:buNone/>
            </a:pPr>
            <a:r>
              <a:rPr lang="es-MX" sz="2200" dirty="0"/>
              <a:t>Nuestra experiencia en el uso de dicha metodología asegura que la podremos llevar a cabo con éxito.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clrChange>
              <a:clrFrom>
                <a:srgbClr val="203063"/>
              </a:clrFrom>
              <a:clrTo>
                <a:srgbClr val="20306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1903"/>
            <a:ext cx="2056456" cy="59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18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6261904"/>
            <a:ext cx="10787605" cy="596096"/>
          </a:xfrm>
          <a:prstGeom prst="rect">
            <a:avLst/>
          </a:prstGeom>
          <a:gradFill flip="none" rotWithShape="1">
            <a:gsLst>
              <a:gs pos="0">
                <a:srgbClr val="213062"/>
              </a:gs>
              <a:gs pos="100000">
                <a:srgbClr val="1B75BA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angle 4"/>
          <p:cNvSpPr/>
          <p:nvPr/>
        </p:nvSpPr>
        <p:spPr>
          <a:xfrm>
            <a:off x="1404395" y="0"/>
            <a:ext cx="10787605" cy="596096"/>
          </a:xfrm>
          <a:prstGeom prst="rect">
            <a:avLst/>
          </a:prstGeom>
          <a:gradFill flip="none" rotWithShape="1">
            <a:gsLst>
              <a:gs pos="0">
                <a:srgbClr val="213062"/>
              </a:gs>
              <a:gs pos="100000">
                <a:srgbClr val="1B75BA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" dirty="0">
                <a:latin typeface="Futurist Fixed-width" pitchFamily="2" charset="0"/>
                <a:ea typeface="Arial" charset="0"/>
                <a:cs typeface="Arial" charset="0"/>
                <a:sym typeface="Open Sans"/>
              </a:rPr>
              <a:t>DOCUMENTOS DE SOPORTE</a:t>
            </a:r>
            <a:endParaRPr lang="es-MX" dirty="0">
              <a:latin typeface="Futurist Fixed-width" pitchFamily="2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59466" y="818707"/>
            <a:ext cx="10515600" cy="520995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000" dirty="0"/>
              <a:t>Mari Kimi Kurata Hernández - </a:t>
            </a:r>
            <a:r>
              <a:rPr lang="es-MX" sz="2000" b="1" dirty="0"/>
              <a:t>Ingeniera en Innovación y Diseño</a:t>
            </a:r>
          </a:p>
          <a:p>
            <a:pPr marL="0" indent="0" algn="just">
              <a:buNone/>
            </a:pPr>
            <a:r>
              <a:rPr lang="es-MX" sz="2000" dirty="0"/>
              <a:t>Cuenta con 3 años de experiencia en la industria del diseño (UI / UX, diseño de productos, diseño de prototipos, entre otras cosas) y un gran interés por mejorar la calidad de vida de las personas a través del diseño.</a:t>
            </a:r>
          </a:p>
          <a:p>
            <a:pPr marL="0" indent="0" algn="just">
              <a:buNone/>
            </a:pPr>
            <a:r>
              <a:rPr lang="es-MX" sz="2000" b="1" dirty="0"/>
              <a:t>LinkedIn - </a:t>
            </a:r>
            <a:r>
              <a:rPr lang="es-MX" sz="2000" b="1" dirty="0">
                <a:hlinkClick r:id="rId4"/>
              </a:rPr>
              <a:t>https://mx.linkedin.com/in/mari-kimi-kurata-a6954356/en</a:t>
            </a:r>
            <a:endParaRPr lang="es-MX" sz="2000" b="1" dirty="0"/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r>
              <a:rPr lang="es-MX" sz="2000" dirty="0"/>
              <a:t>Héctor Geovanni Pérez Ramírez - </a:t>
            </a:r>
            <a:r>
              <a:rPr lang="es-MX" sz="2000" b="1" dirty="0"/>
              <a:t>Ingeniero de Software Senior</a:t>
            </a:r>
          </a:p>
          <a:p>
            <a:pPr marL="0" indent="0" algn="just">
              <a:buNone/>
            </a:pPr>
            <a:r>
              <a:rPr lang="es-MX" sz="2000" dirty="0"/>
              <a:t>Con más de 8 años de experiencia profesional ha desarrollado aplicaciones empresariales en web, WinForms y aplicaciones de WPF, con arquitecturas basadas en REST.  El dominio de Geovanni de diversas tecnologías, lenguajes y frameworks junto con su habilidad de trabajo en equipo con sus compañeros, ofrecen a este proyecto una respuesta de desarrollo sólida y rápida.</a:t>
            </a:r>
          </a:p>
          <a:p>
            <a:pPr marL="0" indent="0" algn="just">
              <a:buNone/>
            </a:pPr>
            <a:r>
              <a:rPr lang="es-MX" sz="2000" b="1" dirty="0"/>
              <a:t>LinkedIn - </a:t>
            </a:r>
            <a:r>
              <a:rPr lang="es-MX" sz="2000" b="1" dirty="0">
                <a:hlinkClick r:id="rId5"/>
              </a:rPr>
              <a:t>https://mx.linkedin.com/in/geovanniperez</a:t>
            </a:r>
            <a:endParaRPr lang="es-MX" sz="2000" b="1" dirty="0"/>
          </a:p>
          <a:p>
            <a:pPr marL="0" indent="0" algn="just">
              <a:buNone/>
            </a:pPr>
            <a:r>
              <a:rPr lang="es-MX" sz="2000" b="1" dirty="0"/>
              <a:t>Github - </a:t>
            </a:r>
            <a:r>
              <a:rPr lang="es-MX" sz="2000" b="1" dirty="0">
                <a:hlinkClick r:id="rId6"/>
              </a:rPr>
              <a:t>https://github.com/geoperez</a:t>
            </a:r>
            <a:endParaRPr lang="es-MX" sz="2000" b="1" dirty="0"/>
          </a:p>
          <a:p>
            <a:pPr marL="0" indent="0" algn="just">
              <a:buNone/>
            </a:pPr>
            <a:r>
              <a:rPr lang="es-MX" sz="2000" b="1" dirty="0"/>
              <a:t>Web Personal - </a:t>
            </a:r>
            <a:r>
              <a:rPr lang="es-MX" sz="2000" b="1" dirty="0">
                <a:hlinkClick r:id="rId7"/>
              </a:rPr>
              <a:t>http://www.tamalesconpasaporte.com</a:t>
            </a:r>
            <a:endParaRPr lang="es-MX" sz="2000" b="1" dirty="0"/>
          </a:p>
          <a:p>
            <a:pPr marL="0" indent="0" algn="just">
              <a:buNone/>
            </a:pPr>
            <a:endParaRPr lang="es-MX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clrChange>
              <a:clrFrom>
                <a:srgbClr val="203063"/>
              </a:clrFrom>
              <a:clrTo>
                <a:srgbClr val="20306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1903"/>
            <a:ext cx="2056456" cy="59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07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6261904"/>
            <a:ext cx="10787605" cy="596096"/>
          </a:xfrm>
          <a:prstGeom prst="rect">
            <a:avLst/>
          </a:prstGeom>
          <a:gradFill flip="none" rotWithShape="1">
            <a:gsLst>
              <a:gs pos="0">
                <a:srgbClr val="213062"/>
              </a:gs>
              <a:gs pos="100000">
                <a:srgbClr val="1B75BA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angle 4"/>
          <p:cNvSpPr/>
          <p:nvPr/>
        </p:nvSpPr>
        <p:spPr>
          <a:xfrm>
            <a:off x="1404395" y="0"/>
            <a:ext cx="10787605" cy="596096"/>
          </a:xfrm>
          <a:prstGeom prst="rect">
            <a:avLst/>
          </a:prstGeom>
          <a:gradFill flip="none" rotWithShape="1">
            <a:gsLst>
              <a:gs pos="0">
                <a:srgbClr val="213062"/>
              </a:gs>
              <a:gs pos="100000">
                <a:srgbClr val="1B75BA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" dirty="0">
                <a:latin typeface="Futurist Fixed-width" pitchFamily="2" charset="0"/>
                <a:ea typeface="Arial" charset="0"/>
                <a:cs typeface="Arial" charset="0"/>
                <a:sym typeface="Open Sans"/>
              </a:rPr>
              <a:t>DOCUMENTOS DE SOPORTE</a:t>
            </a:r>
            <a:endParaRPr lang="es-MX" dirty="0">
              <a:latin typeface="Futurist Fixed-width" pitchFamily="2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59466" y="818707"/>
            <a:ext cx="10515600" cy="520995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1900" dirty="0"/>
              <a:t>Hugo Daniel Labra Aguilar - </a:t>
            </a:r>
            <a:r>
              <a:rPr lang="es-MX" sz="1900" b="1" dirty="0"/>
              <a:t>Ingeniero en Inteligencia Artificial</a:t>
            </a:r>
          </a:p>
          <a:p>
            <a:pPr marL="0" indent="0" algn="just">
              <a:buNone/>
            </a:pPr>
            <a:r>
              <a:rPr lang="es-MX" sz="1900" dirty="0"/>
              <a:t>Tiene 4 años de experiencia en diferentes empresas de tecnología como consultor, ingeniero y desarrollador de software. Ha trabajado en proyectos de navegación robótica, visión computacional, sistemas ERP, sistemas inteligentes, diseño de bases de datos de grafos (no relacional) y Big-Data entre otros.</a:t>
            </a:r>
          </a:p>
          <a:p>
            <a:pPr marL="0" indent="0" algn="just">
              <a:buNone/>
            </a:pPr>
            <a:r>
              <a:rPr lang="es-MX" sz="1900" b="1" dirty="0"/>
              <a:t>LinkedIn - </a:t>
            </a:r>
            <a:r>
              <a:rPr lang="es-MX" sz="1900" b="1" dirty="0">
                <a:hlinkClick r:id="rId2"/>
              </a:rPr>
              <a:t>https://mx.linkedin.com/in/hugo-labra-57651957</a:t>
            </a:r>
            <a:endParaRPr lang="es-MX" sz="1900" b="1" dirty="0"/>
          </a:p>
          <a:p>
            <a:pPr marL="0" indent="0" algn="just">
              <a:buNone/>
            </a:pPr>
            <a:r>
              <a:rPr lang="es-MX" sz="1900" b="1" dirty="0"/>
              <a:t>Web personal - </a:t>
            </a:r>
            <a:r>
              <a:rPr lang="es-MX" sz="1900" b="1" dirty="0">
                <a:hlinkClick r:id="rId3"/>
              </a:rPr>
              <a:t>http://www.loshs.com</a:t>
            </a:r>
            <a:endParaRPr lang="es-MX" sz="1900" b="1" dirty="0"/>
          </a:p>
          <a:p>
            <a:pPr marL="0" indent="0" algn="just">
              <a:buNone/>
            </a:pPr>
            <a:endParaRPr lang="es-MX" sz="1900" dirty="0"/>
          </a:p>
          <a:p>
            <a:pPr marL="0" indent="0" algn="just">
              <a:buNone/>
            </a:pPr>
            <a:r>
              <a:rPr lang="es-MX" sz="1900" dirty="0"/>
              <a:t>Héctor Herrera Pérez - </a:t>
            </a:r>
            <a:r>
              <a:rPr lang="es-MX" sz="1900" b="1" dirty="0"/>
              <a:t>Ingeniero en Inteligencia Artificial</a:t>
            </a:r>
          </a:p>
          <a:p>
            <a:pPr marL="0" indent="0" algn="just">
              <a:buNone/>
            </a:pPr>
            <a:r>
              <a:rPr lang="es-MX" sz="1900" dirty="0"/>
              <a:t>Con una experiencia de 4 años en desarrollo web (Full - stack), gusto por la programación competitiva y la resolución de problemas sociales como la pobreza. Ha trabajado en proyectos de áreas como: sector salud, manufactura, marketing, fiscal, educación y sistemas empresariales (ERP &amp; CRMs).</a:t>
            </a:r>
          </a:p>
          <a:p>
            <a:pPr marL="0" indent="0" algn="just">
              <a:buNone/>
            </a:pPr>
            <a:r>
              <a:rPr lang="es-MX" sz="1900" b="1" dirty="0"/>
              <a:t>LinkedIn - </a:t>
            </a:r>
            <a:r>
              <a:rPr lang="es-MX" sz="1900" b="1" dirty="0">
                <a:hlinkClick r:id="rId4"/>
              </a:rPr>
              <a:t>https://mx.linkedin.com/in/héctor-pérez-97a74165</a:t>
            </a:r>
            <a:endParaRPr lang="es-MX" sz="1900" b="1" dirty="0"/>
          </a:p>
          <a:p>
            <a:pPr marL="0" indent="0" algn="just">
              <a:buNone/>
            </a:pPr>
            <a:r>
              <a:rPr lang="es-MX" sz="1900" b="1" dirty="0"/>
              <a:t>Github - </a:t>
            </a:r>
            <a:r>
              <a:rPr lang="es-MX" sz="1900" b="1" dirty="0">
                <a:hlinkClick r:id="rId5"/>
              </a:rPr>
              <a:t>https://github.com/eldonnadie</a:t>
            </a:r>
            <a:endParaRPr lang="es-MX" sz="1900" b="1" dirty="0"/>
          </a:p>
          <a:p>
            <a:pPr marL="0" indent="0" algn="just">
              <a:buNone/>
            </a:pPr>
            <a:r>
              <a:rPr lang="es-MX" sz="1900" b="1" dirty="0"/>
              <a:t>Web personal - </a:t>
            </a:r>
            <a:r>
              <a:rPr lang="es-MX" sz="1900" b="1" dirty="0">
                <a:hlinkClick r:id="rId3"/>
              </a:rPr>
              <a:t>http://www.loshs.com</a:t>
            </a:r>
            <a:endParaRPr lang="es-MX" sz="19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clrChange>
              <a:clrFrom>
                <a:srgbClr val="203063"/>
              </a:clrFrom>
              <a:clrTo>
                <a:srgbClr val="20306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1903"/>
            <a:ext cx="2056456" cy="59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93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lemental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629DD1"/>
    </a:accent1>
    <a:accent2>
      <a:srgbClr val="297FD5"/>
    </a:accent2>
    <a:accent3>
      <a:srgbClr val="7F8FA9"/>
    </a:accent3>
    <a:accent4>
      <a:srgbClr val="4A66AC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952</TotalTime>
  <Words>1380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Futurist Fixed-width</vt:lpstr>
      <vt:lpstr>Open Sans</vt:lpstr>
      <vt:lpstr>Office Theme</vt:lpstr>
      <vt:lpstr>Mi Mural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LOSHS S.A. DE C.V.</dc:title>
  <dc:creator>Hugo Daniel Labra Aguilar</dc:creator>
  <cp:lastModifiedBy>Hugo Daniel Labra Aguilar</cp:lastModifiedBy>
  <cp:revision>120</cp:revision>
  <dcterms:created xsi:type="dcterms:W3CDTF">2016-07-13T04:43:39Z</dcterms:created>
  <dcterms:modified xsi:type="dcterms:W3CDTF">2016-07-28T08:51:09Z</dcterms:modified>
</cp:coreProperties>
</file>