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notesMasterIdLst>
    <p:notesMasterId r:id="rId22"/>
  </p:notesMasterIdLst>
  <p:sldIdLst>
    <p:sldId id="256" r:id="rId2"/>
    <p:sldId id="266" r:id="rId3"/>
    <p:sldId id="257" r:id="rId4"/>
    <p:sldId id="258" r:id="rId5"/>
    <p:sldId id="268" r:id="rId6"/>
    <p:sldId id="259" r:id="rId7"/>
    <p:sldId id="261" r:id="rId8"/>
    <p:sldId id="274" r:id="rId9"/>
    <p:sldId id="267" r:id="rId10"/>
    <p:sldId id="273" r:id="rId11"/>
    <p:sldId id="260" r:id="rId12"/>
    <p:sldId id="269" r:id="rId13"/>
    <p:sldId id="262" r:id="rId14"/>
    <p:sldId id="275" r:id="rId15"/>
    <p:sldId id="276" r:id="rId16"/>
    <p:sldId id="277" r:id="rId17"/>
    <p:sldId id="279" r:id="rId18"/>
    <p:sldId id="263" r:id="rId19"/>
    <p:sldId id="264" r:id="rId20"/>
    <p:sldId id="26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469E7D-7316-4B23-AB02-C07D6D9FE858}" v="63" dt="2025-08-04T16:09:48.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73" autoAdjust="0"/>
    <p:restoredTop sz="67210" autoAdjust="0"/>
  </p:normalViewPr>
  <p:slideViewPr>
    <p:cSldViewPr snapToGrid="0" snapToObjects="1">
      <p:cViewPr varScale="1">
        <p:scale>
          <a:sx n="56" d="100"/>
          <a:sy n="56" d="100"/>
        </p:scale>
        <p:origin x="1642" y="31"/>
      </p:cViewPr>
      <p:guideLst>
        <p:guide orient="horz" pos="2160"/>
        <p:guide pos="2880"/>
      </p:guideLst>
    </p:cSldViewPr>
  </p:slideViewPr>
  <p:notesTextViewPr>
    <p:cViewPr>
      <p:scale>
        <a:sx n="100" d="100"/>
        <a:sy n="100" d="100"/>
      </p:scale>
      <p:origin x="0" y="-751"/>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B1B85-AC81-4901-AD41-5B58B6F3425A}" type="datetimeFigureOut">
              <a:rPr lang="fr-CA" smtClean="0"/>
              <a:t>2025-08-05</a:t>
            </a:fld>
            <a:endParaRPr lang="fr-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12AB83-0300-4C67-8409-1F5427D68463}" type="slidenum">
              <a:rPr lang="fr-CA" smtClean="0"/>
              <a:t>‹#›</a:t>
            </a:fld>
            <a:endParaRPr lang="fr-CA"/>
          </a:p>
        </p:txBody>
      </p:sp>
    </p:spTree>
    <p:extLst>
      <p:ext uri="{BB962C8B-B14F-4D97-AF65-F5344CB8AC3E}">
        <p14:creationId xmlns:p14="http://schemas.microsoft.com/office/powerpoint/2010/main" val="904329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Bonjour à tous. Aujourd’hui, on va vous parler d’un projet qui vise à prédire si certaines actions pour l’environnement vont dépasser leur budget. L’objectif est d’aider à mieux gérer l’argent public et à éviter les mauvaises surprises.</a:t>
            </a:r>
          </a:p>
        </p:txBody>
      </p:sp>
      <p:sp>
        <p:nvSpPr>
          <p:cNvPr id="4" name="Slide Number Placeholder 3"/>
          <p:cNvSpPr>
            <a:spLocks noGrp="1"/>
          </p:cNvSpPr>
          <p:nvPr>
            <p:ph type="sldNum" sz="quarter" idx="5"/>
          </p:nvPr>
        </p:nvSpPr>
        <p:spPr/>
        <p:txBody>
          <a:bodyPr/>
          <a:lstStyle/>
          <a:p>
            <a:fld id="{1612AB83-0300-4C67-8409-1F5427D68463}" type="slidenum">
              <a:rPr lang="fr-CA" smtClean="0"/>
              <a:t>1</a:t>
            </a:fld>
            <a:endParaRPr lang="fr-CA"/>
          </a:p>
        </p:txBody>
      </p:sp>
    </p:spTree>
    <p:extLst>
      <p:ext uri="{BB962C8B-B14F-4D97-AF65-F5344CB8AC3E}">
        <p14:creationId xmlns:p14="http://schemas.microsoft.com/office/powerpoint/2010/main" val="21469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À cette étape, nous avons extrait les variables clés à partir des fichiers collectés. Il s’agit notamment de la dépense prévue, la dépense réelle, le ministère responsable, les indicateurs de performance, ainsi que le type de bénéficiaire.</a:t>
            </a:r>
          </a:p>
          <a:p>
            <a:r>
              <a:rPr lang="fr-CA" dirty="0"/>
              <a:t>Ces données ont été organisées sous forme d’un tableau où chaque ligne représente une action financée. Chaque colonne correspond à une variable explicative – que l’on note X₁, X₂, jusqu’à Xₙ – et la dernière colonne représente notre variable cible Y, qui indique s’il y a eu ou non un dépassement budgétaire.</a:t>
            </a:r>
          </a:p>
          <a:p>
            <a:r>
              <a:rPr lang="fr-CA" dirty="0"/>
              <a:t>Notre objectif en apprentissage supervisé est donc d’apprendre une fonction f qui permet de prédire Y – c’est-à-dire le dépassement – à partir des variables explicatives. En d’autres termes, on cherche à approximer : f(X₁, X₂, ..., Xₙ) ≈ Y. </a:t>
            </a:r>
          </a:p>
          <a:p>
            <a:endParaRPr lang="fr-CA" dirty="0"/>
          </a:p>
        </p:txBody>
      </p:sp>
      <p:sp>
        <p:nvSpPr>
          <p:cNvPr id="4" name="Slide Number Placeholder 3"/>
          <p:cNvSpPr>
            <a:spLocks noGrp="1"/>
          </p:cNvSpPr>
          <p:nvPr>
            <p:ph type="sldNum" sz="quarter" idx="5"/>
          </p:nvPr>
        </p:nvSpPr>
        <p:spPr/>
        <p:txBody>
          <a:bodyPr/>
          <a:lstStyle/>
          <a:p>
            <a:fld id="{1612AB83-0300-4C67-8409-1F5427D68463}" type="slidenum">
              <a:rPr lang="fr-CA" smtClean="0"/>
              <a:t>12</a:t>
            </a:fld>
            <a:endParaRPr lang="fr-CA"/>
          </a:p>
        </p:txBody>
      </p:sp>
    </p:spTree>
    <p:extLst>
      <p:ext uri="{BB962C8B-B14F-4D97-AF65-F5344CB8AC3E}">
        <p14:creationId xmlns:p14="http://schemas.microsoft.com/office/powerpoint/2010/main" val="11753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2AB83-0300-4C67-8409-1F5427D68463}" type="slidenum">
              <a:rPr lang="fr-CA" smtClean="0"/>
              <a:t>14</a:t>
            </a:fld>
            <a:endParaRPr lang="fr-CA"/>
          </a:p>
        </p:txBody>
      </p:sp>
    </p:spTree>
    <p:extLst>
      <p:ext uri="{BB962C8B-B14F-4D97-AF65-F5344CB8AC3E}">
        <p14:creationId xmlns:p14="http://schemas.microsoft.com/office/powerpoint/2010/main" val="2406920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2AB83-0300-4C67-8409-1F5427D68463}" type="slidenum">
              <a:rPr lang="fr-CA" smtClean="0"/>
              <a:t>15</a:t>
            </a:fld>
            <a:endParaRPr lang="fr-CA"/>
          </a:p>
        </p:txBody>
      </p:sp>
    </p:spTree>
    <p:extLst>
      <p:ext uri="{BB962C8B-B14F-4D97-AF65-F5344CB8AC3E}">
        <p14:creationId xmlns:p14="http://schemas.microsoft.com/office/powerpoint/2010/main" val="260988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Contrairement au k-NN, le modèle Arbre de Décision commence à détecter certains cas de </a:t>
            </a:r>
            <a:r>
              <a:rPr lang="fr-FR" dirty="0" err="1"/>
              <a:t>dépassement.La</a:t>
            </a:r>
            <a:r>
              <a:rPr lang="fr-FR" dirty="0"/>
              <a:t> matrice de confusion montre que sur 9 dépassements réels, 1 a été correctement détecté (en bas à droite),tandis que 8 ont été mal </a:t>
            </a:r>
            <a:r>
              <a:rPr lang="fr-FR" dirty="0" err="1"/>
              <a:t>classés.Pour</a:t>
            </a:r>
            <a:r>
              <a:rPr lang="fr-FR" dirty="0"/>
              <a:t> la classe "Pas de dépassement", le modèle reste performant : 163 cas bien détectés sur 174.Le F1-score de la classe dépassement est de 0.095, ce qui reste faible mais nettement supérieur au k-NN (qui était à 0.000).Le rappel est de 11,1 %, donc le modèle commence à tenir compte de la classe minoritaire, notamment grâce à l’utilisation du paramètre </a:t>
            </a:r>
            <a:r>
              <a:rPr lang="fr-FR" dirty="0" err="1"/>
              <a:t>class_weight</a:t>
            </a:r>
            <a:r>
              <a:rPr lang="fr-FR" dirty="0"/>
              <a:t>='</a:t>
            </a:r>
            <a:r>
              <a:rPr lang="fr-FR" dirty="0" err="1"/>
              <a:t>balanced</a:t>
            </a:r>
            <a:r>
              <a:rPr lang="fr-FR" dirty="0"/>
              <a:t>'.L’</a:t>
            </a:r>
            <a:r>
              <a:rPr lang="fr-FR" dirty="0" err="1"/>
              <a:t>accuracy</a:t>
            </a:r>
            <a:r>
              <a:rPr lang="fr-FR" dirty="0"/>
              <a:t> globale est de 89,6 %, mais ce chiffre est à relativiser à cause du déséquilibre des classes.</a:t>
            </a:r>
          </a:p>
        </p:txBody>
      </p:sp>
      <p:sp>
        <p:nvSpPr>
          <p:cNvPr id="4" name="Espace réservé du numéro de diapositive 3"/>
          <p:cNvSpPr>
            <a:spLocks noGrp="1"/>
          </p:cNvSpPr>
          <p:nvPr>
            <p:ph type="sldNum" sz="quarter" idx="5"/>
          </p:nvPr>
        </p:nvSpPr>
        <p:spPr/>
        <p:txBody>
          <a:bodyPr/>
          <a:lstStyle/>
          <a:p>
            <a:fld id="{1612AB83-0300-4C67-8409-1F5427D68463}" type="slidenum">
              <a:rPr lang="fr-CA" smtClean="0"/>
              <a:t>16</a:t>
            </a:fld>
            <a:endParaRPr lang="fr-CA"/>
          </a:p>
        </p:txBody>
      </p:sp>
    </p:spTree>
    <p:extLst>
      <p:ext uri="{BB962C8B-B14F-4D97-AF65-F5344CB8AC3E}">
        <p14:creationId xmlns:p14="http://schemas.microsoft.com/office/powerpoint/2010/main" val="200305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modèle Bayes naïf présente un comportement très différent des </a:t>
            </a:r>
            <a:r>
              <a:rPr lang="fr-FR" dirty="0" err="1"/>
              <a:t>autres.Dans</a:t>
            </a:r>
            <a:r>
              <a:rPr lang="fr-FR" dirty="0"/>
              <a:t> la matrice de confusion, on voit qu’il a détecté 7 dépassements sur 9 (en bas à droite), ce qui explique son rappel élevé de 77,8 % pour la classe 1.Cependant, cela s’est fait au prix d’une précision extrêmement faible : il a prédit 156 dépassements qui n’en étaient </a:t>
            </a:r>
            <a:r>
              <a:rPr lang="fr-FR" dirty="0" err="1"/>
              <a:t>pas.Le</a:t>
            </a:r>
            <a:r>
              <a:rPr lang="fr-FR" dirty="0"/>
              <a:t> F1-score reste très bas (0.081) malgré le bon rappel, car la précision est de seulement 4,3 %.L’</a:t>
            </a:r>
            <a:r>
              <a:rPr lang="fr-FR" dirty="0" err="1"/>
              <a:t>accuracy</a:t>
            </a:r>
            <a:r>
              <a:rPr lang="fr-FR" dirty="0"/>
              <a:t> globale est catastrophique : 13,7 %, car la majorité des vraies classes sont mal </a:t>
            </a:r>
            <a:r>
              <a:rPr lang="fr-FR" dirty="0" err="1"/>
              <a:t>prédites.Ce</a:t>
            </a:r>
            <a:r>
              <a:rPr lang="fr-FR" dirty="0"/>
              <a:t> modèle est donc très sensible, mais pas précis, ce qui le rend dangereux dans un contexte où les fausses alertes sont problématiques.</a:t>
            </a:r>
          </a:p>
        </p:txBody>
      </p:sp>
      <p:sp>
        <p:nvSpPr>
          <p:cNvPr id="4" name="Espace réservé du numéro de diapositive 3"/>
          <p:cNvSpPr>
            <a:spLocks noGrp="1"/>
          </p:cNvSpPr>
          <p:nvPr>
            <p:ph type="sldNum" sz="quarter" idx="5"/>
          </p:nvPr>
        </p:nvSpPr>
        <p:spPr/>
        <p:txBody>
          <a:bodyPr/>
          <a:lstStyle/>
          <a:p>
            <a:fld id="{1612AB83-0300-4C67-8409-1F5427D68463}" type="slidenum">
              <a:rPr lang="fr-CA" smtClean="0"/>
              <a:t>17</a:t>
            </a:fld>
            <a:endParaRPr lang="fr-CA"/>
          </a:p>
        </p:txBody>
      </p:sp>
    </p:spTree>
    <p:extLst>
      <p:ext uri="{BB962C8B-B14F-4D97-AF65-F5344CB8AC3E}">
        <p14:creationId xmlns:p14="http://schemas.microsoft.com/office/powerpoint/2010/main" val="106561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200" b="0" i="0" kern="1200" dirty="0">
                <a:solidFill>
                  <a:schemeClr val="tx1"/>
                </a:solidFill>
                <a:effectLst/>
                <a:latin typeface="+mn-lt"/>
                <a:ea typeface="+mn-ea"/>
                <a:cs typeface="+mn-cs"/>
              </a:rPr>
              <a:t>Malgré les efforts dans la gestion budgétaire verte, on constate :</a:t>
            </a:r>
          </a:p>
          <a:p>
            <a:r>
              <a:rPr lang="fr-CA" sz="1200" b="0" i="0" kern="1200" dirty="0">
                <a:solidFill>
                  <a:schemeClr val="tx1"/>
                </a:solidFill>
                <a:effectLst/>
                <a:latin typeface="+mn-lt"/>
                <a:ea typeface="+mn-ea"/>
                <a:cs typeface="+mn-cs"/>
              </a:rPr>
              <a:t>· Que certaines actions dépassent leur budget initial,</a:t>
            </a:r>
          </a:p>
          <a:p>
            <a:r>
              <a:rPr lang="fr-CA" sz="1200" b="0" i="0" kern="1200" dirty="0">
                <a:solidFill>
                  <a:schemeClr val="tx1"/>
                </a:solidFill>
                <a:effectLst/>
                <a:latin typeface="+mn-lt"/>
                <a:ea typeface="+mn-ea"/>
                <a:cs typeface="+mn-cs"/>
              </a:rPr>
              <a:t>· Tandis que d'autres n'utilisent pas tous les crédits prévus. Ces déséquilibres peuvent causer : des retards, une mauvaise gestion des fonds publics, voire une perte de confiance dans les dispositifs de financement.</a:t>
            </a:r>
          </a:p>
          <a:p>
            <a:br>
              <a:rPr lang="fr-CA" dirty="0"/>
            </a:br>
            <a:r>
              <a:rPr lang="fr-CA" dirty="0"/>
              <a:t>D’où l’importance de pouvoir anticiper ces situations, pour mieux planifier et renforcer la gestion des fonds publics.</a:t>
            </a:r>
          </a:p>
          <a:p>
            <a:pPr marL="0" marR="0" lvl="0" indent="0" algn="l" defTabSz="914400" rtl="0" eaLnBrk="1" fontAlgn="auto" latinLnBrk="0" hangingPunct="1">
              <a:lnSpc>
                <a:spcPct val="100000"/>
              </a:lnSpc>
              <a:spcBef>
                <a:spcPts val="0"/>
              </a:spcBef>
              <a:spcAft>
                <a:spcPts val="0"/>
              </a:spcAft>
              <a:buClrTx/>
              <a:buSzTx/>
              <a:buFontTx/>
              <a:buNone/>
              <a:tabLst/>
              <a:defRPr/>
            </a:pPr>
            <a:r>
              <a:rPr lang="fr-CA" b="1" dirty="0"/>
              <a:t>Afin de répondre à cette problématique, nous avons défini un objectif clair et structuré, qui vise à anticiper les écarts budgétaires grâce à un modèle prédictif adapté.</a:t>
            </a:r>
            <a:endParaRPr lang="fr-CA" dirty="0"/>
          </a:p>
          <a:p>
            <a:endParaRPr lang="fr-CA" dirty="0"/>
          </a:p>
        </p:txBody>
      </p:sp>
      <p:sp>
        <p:nvSpPr>
          <p:cNvPr id="4" name="Slide Number Placeholder 3"/>
          <p:cNvSpPr>
            <a:spLocks noGrp="1"/>
          </p:cNvSpPr>
          <p:nvPr>
            <p:ph type="sldNum" sz="quarter" idx="5"/>
          </p:nvPr>
        </p:nvSpPr>
        <p:spPr/>
        <p:txBody>
          <a:bodyPr/>
          <a:lstStyle/>
          <a:p>
            <a:fld id="{1612AB83-0300-4C67-8409-1F5427D68463}" type="slidenum">
              <a:rPr lang="fr-CA" smtClean="0"/>
              <a:t>3</a:t>
            </a:fld>
            <a:endParaRPr lang="fr-CA"/>
          </a:p>
        </p:txBody>
      </p:sp>
    </p:spTree>
    <p:extLst>
      <p:ext uri="{BB962C8B-B14F-4D97-AF65-F5344CB8AC3E}">
        <p14:creationId xmlns:p14="http://schemas.microsoft.com/office/powerpoint/2010/main" val="146264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Notre objectif est : construire un modèle prédictif qui nous permettra de savoir si une action risque de dépasser son budget.</a:t>
            </a:r>
          </a:p>
          <a:p>
            <a:pPr marL="171450" indent="-171450">
              <a:buFont typeface="Arial" panose="020B0604020202020204" pitchFamily="34" charset="0"/>
              <a:buChar char="•"/>
            </a:pPr>
            <a:br>
              <a:rPr lang="fr-CA" dirty="0"/>
            </a:br>
            <a:r>
              <a:rPr lang="fr-CA" dirty="0"/>
              <a:t>Il s'agit d'un problème de </a:t>
            </a:r>
            <a:r>
              <a:rPr lang="fr-CA" b="1" dirty="0"/>
              <a:t>classification binaire</a:t>
            </a:r>
            <a:r>
              <a:rPr lang="fr-CA" dirty="0"/>
              <a:t>, où l'on cherche à prédire si oui ou non il y aura un dépassement.</a:t>
            </a:r>
            <a:br>
              <a:rPr lang="fr-CA" dirty="0"/>
            </a:br>
            <a:endParaRPr lang="fr-CA" dirty="0"/>
          </a:p>
          <a:p>
            <a:pPr marL="171450" indent="-171450">
              <a:buFont typeface="Arial" panose="020B0604020202020204" pitchFamily="34" charset="0"/>
              <a:buChar char="•"/>
            </a:pPr>
            <a:r>
              <a:rPr lang="fr-CA" dirty="0"/>
              <a:t>Pour cela, nous avons utilisé les </a:t>
            </a:r>
            <a:r>
              <a:rPr lang="fr-CA" b="1" dirty="0"/>
              <a:t>données ouvertes du Québec</a:t>
            </a:r>
            <a:r>
              <a:rPr lang="fr-CA" dirty="0"/>
              <a:t>, et appliqué des </a:t>
            </a:r>
            <a:r>
              <a:rPr lang="fr-CA" b="1" dirty="0"/>
              <a:t>méthodes d’apprentissage supervisé</a:t>
            </a:r>
            <a:r>
              <a:rPr lang="fr-CA" dirty="0"/>
              <a:t>.</a:t>
            </a:r>
          </a:p>
          <a:p>
            <a:pPr marL="171450" indent="-171450">
              <a:buFont typeface="Arial" panose="020B0604020202020204" pitchFamily="34" charset="0"/>
              <a:buChar char="•"/>
            </a:pPr>
            <a:br>
              <a:rPr lang="fr-CA" dirty="0"/>
            </a:br>
            <a:r>
              <a:rPr lang="fr-CA" dirty="0"/>
              <a:t>Le but final est d’offrir un </a:t>
            </a:r>
            <a:r>
              <a:rPr lang="fr-CA" b="1" dirty="0"/>
              <a:t>outil d’aide à la décision</a:t>
            </a:r>
            <a:r>
              <a:rPr lang="fr-CA" dirty="0"/>
              <a:t> aux gestionnaires publics : pour qu’ils puissent repérer les projets à risque, mieux planifier les budgets, et ainsi renforcer l'efficacité financière dans les politiques environnementales.</a:t>
            </a:r>
          </a:p>
        </p:txBody>
      </p:sp>
      <p:sp>
        <p:nvSpPr>
          <p:cNvPr id="4" name="Slide Number Placeholder 3"/>
          <p:cNvSpPr>
            <a:spLocks noGrp="1"/>
          </p:cNvSpPr>
          <p:nvPr>
            <p:ph type="sldNum" sz="quarter" idx="5"/>
          </p:nvPr>
        </p:nvSpPr>
        <p:spPr/>
        <p:txBody>
          <a:bodyPr/>
          <a:lstStyle/>
          <a:p>
            <a:fld id="{1612AB83-0300-4C67-8409-1F5427D68463}" type="slidenum">
              <a:rPr lang="fr-CA" smtClean="0"/>
              <a:t>4</a:t>
            </a:fld>
            <a:endParaRPr lang="fr-CA"/>
          </a:p>
        </p:txBody>
      </p:sp>
    </p:spTree>
    <p:extLst>
      <p:ext uri="{BB962C8B-B14F-4D97-AF65-F5344CB8AC3E}">
        <p14:creationId xmlns:p14="http://schemas.microsoft.com/office/powerpoint/2010/main" val="1573294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Pour construire notre modèle prédictif, nous avons adopté une approche étape par étape, où chaque phase produit un fichier CSV qui sert d'entrée pour la suivante :</a:t>
            </a:r>
          </a:p>
          <a:p>
            <a:pPr marL="228600" indent="-228600">
              <a:buFont typeface="+mj-lt"/>
              <a:buAutoNum type="arabicPeriod"/>
            </a:pPr>
            <a:r>
              <a:rPr lang="fr-CA" dirty="0"/>
              <a:t>Nous avons d’abord procédé à la collecte des données brutes au format CSV.</a:t>
            </a:r>
          </a:p>
          <a:p>
            <a:pPr marL="228600" indent="-228600">
              <a:buFont typeface="+mj-lt"/>
              <a:buAutoNum type="arabicPeriod"/>
            </a:pPr>
            <a:r>
              <a:rPr lang="fr-CA" dirty="0"/>
              <a:t>Ensuite, une analyse exploratoire (EDA) a été menée pour comprendre la structure, les distributions et les déséquilibres des classes.</a:t>
            </a:r>
          </a:p>
          <a:p>
            <a:pPr marL="228600" indent="-228600">
              <a:buFont typeface="+mj-lt"/>
              <a:buAutoNum type="arabicPeriod"/>
            </a:pPr>
            <a:r>
              <a:rPr lang="fr-CA" dirty="0"/>
              <a:t>Puis, les données ont été nettoyées et transformées lors du prétraitement : imputation des valeurs manquantes, encodage, création de variables dérivées, etc.</a:t>
            </a:r>
          </a:p>
          <a:p>
            <a:pPr marL="228600" indent="-228600">
              <a:buFont typeface="+mj-lt"/>
              <a:buAutoNum type="arabicPeriod"/>
            </a:pPr>
            <a:r>
              <a:rPr lang="fr-CA" dirty="0"/>
              <a:t>À partir de ce jeu de données prêt à l’emploi, nous avons développé plusieurs modèles de classification : k-NN, arbre de décision et </a:t>
            </a:r>
            <a:r>
              <a:rPr lang="fr-CA" dirty="0" err="1"/>
              <a:t>Naive</a:t>
            </a:r>
            <a:r>
              <a:rPr lang="fr-CA" dirty="0"/>
              <a:t> Bayes.</a:t>
            </a:r>
          </a:p>
          <a:p>
            <a:r>
              <a:rPr lang="fr-CA" b="1" dirty="0"/>
              <a:t>Chaque étape est implémentée dans un notebook distinct et génère une sortie structurée pour faciliter la transition vers l’étape suivante. </a:t>
            </a:r>
          </a:p>
          <a:p>
            <a:r>
              <a:rPr lang="fr-CA" b="1" dirty="0">
                <a:highlight>
                  <a:srgbClr val="FFFF00"/>
                </a:highlight>
              </a:rPr>
              <a:t>Commençons donc par la première étape essentielle de notre démarche : la collecte des données. </a:t>
            </a:r>
          </a:p>
          <a:p>
            <a:endParaRPr lang="fr-CA" b="1" dirty="0"/>
          </a:p>
          <a:p>
            <a:endParaRPr lang="fr-CA" b="1" dirty="0"/>
          </a:p>
          <a:p>
            <a:endParaRPr lang="fr-CA" dirty="0"/>
          </a:p>
        </p:txBody>
      </p:sp>
      <p:sp>
        <p:nvSpPr>
          <p:cNvPr id="4" name="Slide Number Placeholder 3"/>
          <p:cNvSpPr>
            <a:spLocks noGrp="1"/>
          </p:cNvSpPr>
          <p:nvPr>
            <p:ph type="sldNum" sz="quarter" idx="5"/>
          </p:nvPr>
        </p:nvSpPr>
        <p:spPr/>
        <p:txBody>
          <a:bodyPr/>
          <a:lstStyle/>
          <a:p>
            <a:fld id="{1612AB83-0300-4C67-8409-1F5427D68463}" type="slidenum">
              <a:rPr lang="fr-CA" smtClean="0"/>
              <a:t>5</a:t>
            </a:fld>
            <a:endParaRPr lang="fr-CA"/>
          </a:p>
        </p:txBody>
      </p:sp>
    </p:spTree>
    <p:extLst>
      <p:ext uri="{BB962C8B-B14F-4D97-AF65-F5344CB8AC3E}">
        <p14:creationId xmlns:p14="http://schemas.microsoft.com/office/powerpoint/2010/main" val="88755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Nous avons utilisé des données ouvertes du gouvernement du Québec, issues du portail de suivi des actions pour une économie verte.</a:t>
            </a:r>
            <a:br>
              <a:rPr lang="fr-CA" dirty="0"/>
            </a:br>
            <a:r>
              <a:rPr lang="fr-CA" dirty="0"/>
              <a:t>Parmi les nombreux fichiers disponibles, nous avons retenu ceux ayant une valeur explicative forte pour la prédiction des écarts budgétaires :</a:t>
            </a:r>
          </a:p>
          <a:p>
            <a:r>
              <a:rPr lang="fr-CA" b="1" dirty="0"/>
              <a:t>Actions</a:t>
            </a:r>
            <a:r>
              <a:rPr lang="fr-CA" dirty="0"/>
              <a:t> : informations sur chaque projet (ministère responsable, domaine d’intervention…)</a:t>
            </a:r>
          </a:p>
          <a:p>
            <a:r>
              <a:rPr lang="fr-CA" b="1" dirty="0"/>
              <a:t>Données financières</a:t>
            </a:r>
            <a:r>
              <a:rPr lang="fr-CA" dirty="0"/>
              <a:t> : montants prévus et réellement dépensés</a:t>
            </a:r>
          </a:p>
          <a:p>
            <a:r>
              <a:rPr lang="fr-CA" b="1" dirty="0"/>
              <a:t>Indicateurs</a:t>
            </a:r>
            <a:r>
              <a:rPr lang="fr-CA" dirty="0"/>
              <a:t> : cibles définies et résultats obtenus</a:t>
            </a:r>
          </a:p>
          <a:p>
            <a:r>
              <a:rPr lang="fr-CA" b="1" dirty="0"/>
              <a:t>Bénéficiaires</a:t>
            </a:r>
            <a:r>
              <a:rPr lang="fr-CA" dirty="0"/>
              <a:t> : nature de l'entité financée (municipalité, entreprise, etc.)</a:t>
            </a:r>
          </a:p>
          <a:p>
            <a:r>
              <a:rPr lang="fr-CA" b="1" dirty="0"/>
              <a:t>🛠 Préparation des données</a:t>
            </a:r>
          </a:p>
          <a:p>
            <a:r>
              <a:rPr lang="fr-CA" dirty="0"/>
              <a:t>Les différentes sources ont été fusionnées à l’aide d’un identifiant commun : </a:t>
            </a:r>
            <a:r>
              <a:rPr lang="fr-CA" b="1" dirty="0" err="1"/>
              <a:t>id_action</a:t>
            </a:r>
            <a:br>
              <a:rPr lang="fr-CA" dirty="0"/>
            </a:br>
            <a:r>
              <a:rPr lang="fr-CA" dirty="0"/>
              <a:t>Cette étape permet d'obtenir un jeu de données intégré et cohérent pour l’analyse exploratoire.</a:t>
            </a:r>
          </a:p>
          <a:p>
            <a:endParaRPr lang="fr-CA" dirty="0"/>
          </a:p>
        </p:txBody>
      </p:sp>
      <p:sp>
        <p:nvSpPr>
          <p:cNvPr id="4" name="Slide Number Placeholder 3"/>
          <p:cNvSpPr>
            <a:spLocks noGrp="1"/>
          </p:cNvSpPr>
          <p:nvPr>
            <p:ph type="sldNum" sz="quarter" idx="5"/>
          </p:nvPr>
        </p:nvSpPr>
        <p:spPr/>
        <p:txBody>
          <a:bodyPr/>
          <a:lstStyle/>
          <a:p>
            <a:fld id="{1612AB83-0300-4C67-8409-1F5427D68463}" type="slidenum">
              <a:rPr lang="fr-CA" smtClean="0"/>
              <a:t>6</a:t>
            </a:fld>
            <a:endParaRPr lang="fr-CA"/>
          </a:p>
        </p:txBody>
      </p:sp>
    </p:spTree>
    <p:extLst>
      <p:ext uri="{BB962C8B-B14F-4D97-AF65-F5344CB8AC3E}">
        <p14:creationId xmlns:p14="http://schemas.microsoft.com/office/powerpoint/2010/main" val="1899025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Lors de l’analyse exploratoire, nous avons d’abord examiné les valeurs manquantes. Certaines variables clés, comme les dépenses réelles, comportaient de nombreuses absences, tandis que d’autres étaient complètes. Cela nous a permis de décider quelles variables imputer, supprimer ou conserver.</a:t>
            </a:r>
          </a:p>
          <a:p>
            <a:r>
              <a:rPr lang="fr-CA" dirty="0"/>
              <a:t>Nous avons ensuite étudié la distribution des variables numériques. Les budgets varient fortement, avec une médiane autour de 15 millions, mais des écarts pouvant dépasser plusieurs milliards. L’“écart budgétaire” est en moyenne négatif, indiquant que la plupart des actions dépensent moins que prévu, mais certains projets présentent de forts dépassements.</a:t>
            </a:r>
          </a:p>
          <a:p>
            <a:r>
              <a:rPr lang="fr-CA" dirty="0"/>
              <a:t>La variable cible “dépassement” est très déséquilibrée : seuls 5 % des projets dépassent leur budget, ce qui complique la modélisation. Enfin, les projets liés à l’électrification sont minoritaires, et les résultats par rapport aux cibles sont très hétérogènes.</a:t>
            </a:r>
          </a:p>
          <a:p>
            <a:endParaRPr lang="fr-CA" dirty="0"/>
          </a:p>
        </p:txBody>
      </p:sp>
      <p:sp>
        <p:nvSpPr>
          <p:cNvPr id="4" name="Slide Number Placeholder 3"/>
          <p:cNvSpPr>
            <a:spLocks noGrp="1"/>
          </p:cNvSpPr>
          <p:nvPr>
            <p:ph type="sldNum" sz="quarter" idx="5"/>
          </p:nvPr>
        </p:nvSpPr>
        <p:spPr/>
        <p:txBody>
          <a:bodyPr/>
          <a:lstStyle/>
          <a:p>
            <a:fld id="{1612AB83-0300-4C67-8409-1F5427D68463}" type="slidenum">
              <a:rPr lang="fr-CA" smtClean="0"/>
              <a:t>7</a:t>
            </a:fld>
            <a:endParaRPr lang="fr-CA"/>
          </a:p>
        </p:txBody>
      </p:sp>
    </p:spTree>
    <p:extLst>
      <p:ext uri="{BB962C8B-B14F-4D97-AF65-F5344CB8AC3E}">
        <p14:creationId xmlns:p14="http://schemas.microsoft.com/office/powerpoint/2010/main" val="3133947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8C999-E318-3C4D-D8D6-158E4C448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FE2E1E-8AD8-4A6A-2196-13CE6ACB00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58BCC8-C4AD-DCD8-C021-1AF1820848C0}"/>
              </a:ext>
            </a:extLst>
          </p:cNvPr>
          <p:cNvSpPr>
            <a:spLocks noGrp="1"/>
          </p:cNvSpPr>
          <p:nvPr>
            <p:ph type="body" idx="1"/>
          </p:nvPr>
        </p:nvSpPr>
        <p:spPr/>
        <p:txBody>
          <a:bodyPr/>
          <a:lstStyle/>
          <a:p>
            <a:r>
              <a:rPr lang="fr-CA" dirty="0"/>
              <a:t>Dans cette phase d’analyse exploratoire, nous avons commencé par examiner la distribution des écarts budgétaires, c’est-à-dire la différence entre la dépense réelle et la dépense prévue.</a:t>
            </a:r>
          </a:p>
          <a:p>
            <a:r>
              <a:rPr lang="fr-CA" dirty="0"/>
              <a:t> À gauche, on voit que la majorité des écarts sont concentrés autour de zéro, ce qui indique que dans la plupart des cas, les dépenses sont proches de ce qui était prévu. Toutefois, on remarque quelques cas extrêmes, ce qui suggère la présence de projets avec des dépassements budgétaires très importants.</a:t>
            </a:r>
          </a:p>
          <a:p>
            <a:r>
              <a:rPr lang="fr-CA" dirty="0"/>
              <a:t>À droite, nous avons la répartition des dépassements sous forme binaire : 1 si le projet a dépassé son budget, 0 sinon. Ce graphique montre un déséquilibre : la grande majorité des projets ne dépasse pas leur budget, ce qui crée un déséquilibre de classes. C’est un point important à prendre en compte pour la modélisation.</a:t>
            </a:r>
          </a:p>
          <a:p>
            <a:endParaRPr lang="fr-CA" dirty="0"/>
          </a:p>
        </p:txBody>
      </p:sp>
      <p:sp>
        <p:nvSpPr>
          <p:cNvPr id="4" name="Slide Number Placeholder 3">
            <a:extLst>
              <a:ext uri="{FF2B5EF4-FFF2-40B4-BE49-F238E27FC236}">
                <a16:creationId xmlns:a16="http://schemas.microsoft.com/office/drawing/2014/main" id="{C510FC85-B3B6-8A40-6B3D-908F7F0E945E}"/>
              </a:ext>
            </a:extLst>
          </p:cNvPr>
          <p:cNvSpPr>
            <a:spLocks noGrp="1"/>
          </p:cNvSpPr>
          <p:nvPr>
            <p:ph type="sldNum" sz="quarter" idx="5"/>
          </p:nvPr>
        </p:nvSpPr>
        <p:spPr/>
        <p:txBody>
          <a:bodyPr/>
          <a:lstStyle/>
          <a:p>
            <a:fld id="{1612AB83-0300-4C67-8409-1F5427D68463}" type="slidenum">
              <a:rPr lang="fr-CA" smtClean="0"/>
              <a:t>8</a:t>
            </a:fld>
            <a:endParaRPr lang="fr-CA"/>
          </a:p>
        </p:txBody>
      </p:sp>
    </p:spTree>
    <p:extLst>
      <p:ext uri="{BB962C8B-B14F-4D97-AF65-F5344CB8AC3E}">
        <p14:creationId xmlns:p14="http://schemas.microsoft.com/office/powerpoint/2010/main" val="1905177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Ces deux graphiques montrent les écarts budgétaires moyens selon deux dimensions clés : les ministères et les finalités des actions.</a:t>
            </a:r>
          </a:p>
          <a:p>
            <a:r>
              <a:rPr lang="fr-CA" dirty="0"/>
              <a:t>À gauche, on observe l’ampleur des écarts par ministère. Par exemple, le ministère des Transports (MTMD) et celui de l’Environnement (MEIE) enregistrent des écarts négatifs importants, indiquant qu’ils dépensent bien plus que ce qui avait été initialement prévu.</a:t>
            </a:r>
          </a:p>
          <a:p>
            <a:r>
              <a:rPr lang="fr-CA" dirty="0"/>
              <a:t>À droite, le graphique montre l’écart moyen selon la finalité des actions. Les projets liés à l’atténuation des changements climatiques sont ceux qui présentent les plus grands dépassements budgétaires en moyenne.</a:t>
            </a:r>
          </a:p>
          <a:p>
            <a:r>
              <a:rPr lang="fr-CA" dirty="0"/>
              <a:t>📌 Ces analyses permettent d’identifier les zones de vigilance, que ce soit du côté des porteurs de projet (ministères) ou des objectifs poursuivis (finalités), afin de mieux cibler les efforts de planification et de suivi budgétaire. </a:t>
            </a:r>
          </a:p>
          <a:p>
            <a:endParaRPr lang="fr-CA" dirty="0"/>
          </a:p>
        </p:txBody>
      </p:sp>
      <p:sp>
        <p:nvSpPr>
          <p:cNvPr id="4" name="Slide Number Placeholder 3"/>
          <p:cNvSpPr>
            <a:spLocks noGrp="1"/>
          </p:cNvSpPr>
          <p:nvPr>
            <p:ph type="sldNum" sz="quarter" idx="5"/>
          </p:nvPr>
        </p:nvSpPr>
        <p:spPr/>
        <p:txBody>
          <a:bodyPr/>
          <a:lstStyle/>
          <a:p>
            <a:fld id="{1612AB83-0300-4C67-8409-1F5427D68463}" type="slidenum">
              <a:rPr lang="fr-CA" smtClean="0"/>
              <a:t>9</a:t>
            </a:fld>
            <a:endParaRPr lang="fr-CA"/>
          </a:p>
        </p:txBody>
      </p:sp>
    </p:spTree>
    <p:extLst>
      <p:ext uri="{BB962C8B-B14F-4D97-AF65-F5344CB8AC3E}">
        <p14:creationId xmlns:p14="http://schemas.microsoft.com/office/powerpoint/2010/main" val="3779097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F93A6-0B4C-5198-1049-2B2FC40377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08C92C-E264-7307-CB15-CD2323B206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A167C7-3A4B-B940-68F8-5D8F1C89424E}"/>
              </a:ext>
            </a:extLst>
          </p:cNvPr>
          <p:cNvSpPr>
            <a:spLocks noGrp="1"/>
          </p:cNvSpPr>
          <p:nvPr>
            <p:ph type="body" idx="1"/>
          </p:nvPr>
        </p:nvSpPr>
        <p:spPr/>
        <p:txBody>
          <a:bodyPr/>
          <a:lstStyle/>
          <a:p>
            <a:r>
              <a:rPr lang="fr-CA" dirty="0"/>
              <a:t>Voici La matrice de corrélation permet de mesurer la force et la direction du lien linéaire entre deux variables numériques. Les valeurs vont de :</a:t>
            </a:r>
          </a:p>
          <a:p>
            <a:r>
              <a:rPr lang="fr-CA" b="1" dirty="0"/>
              <a:t>+1</a:t>
            </a:r>
            <a:r>
              <a:rPr lang="fr-CA" dirty="0"/>
              <a:t> : corrélation parfaite positive (quand l’une augmente, l’autre aussi).</a:t>
            </a:r>
          </a:p>
          <a:p>
            <a:r>
              <a:rPr lang="fr-CA" b="1" dirty="0"/>
              <a:t>-1</a:t>
            </a:r>
            <a:r>
              <a:rPr lang="fr-CA" dirty="0"/>
              <a:t> : corrélation parfaite négative (quand l’une augmente, l’autre diminue).</a:t>
            </a:r>
          </a:p>
          <a:p>
            <a:r>
              <a:rPr lang="fr-CA" b="1" dirty="0"/>
              <a:t>0</a:t>
            </a:r>
            <a:r>
              <a:rPr lang="fr-CA" dirty="0"/>
              <a:t> : aucune corrélation linéaire.</a:t>
            </a:r>
          </a:p>
          <a:p>
            <a:r>
              <a:rPr lang="fr-CA" dirty="0"/>
              <a:t>Dans votre cas :</a:t>
            </a:r>
          </a:p>
          <a:p>
            <a:r>
              <a:rPr lang="fr-CA" dirty="0"/>
              <a:t>On remarque une </a:t>
            </a:r>
            <a:r>
              <a:rPr lang="fr-CA" b="1" dirty="0"/>
              <a:t>forte corrélation positive (≈ 0.86)</a:t>
            </a:r>
            <a:r>
              <a:rPr lang="fr-CA" dirty="0"/>
              <a:t> entre les variables </a:t>
            </a:r>
            <a:r>
              <a:rPr lang="fr-CA" i="1" dirty="0"/>
              <a:t>dépense prévue</a:t>
            </a:r>
            <a:r>
              <a:rPr lang="fr-CA" dirty="0"/>
              <a:t> et </a:t>
            </a:r>
            <a:r>
              <a:rPr lang="fr-CA" i="1" dirty="0"/>
              <a:t>dépense réelle</a:t>
            </a:r>
            <a:r>
              <a:rPr lang="fr-CA" dirty="0"/>
              <a:t>, ce qui est logique puisque ces deux montants sont souvent proches.</a:t>
            </a:r>
          </a:p>
          <a:p>
            <a:r>
              <a:rPr lang="fr-CA" dirty="0"/>
              <a:t>L’</a:t>
            </a:r>
            <a:r>
              <a:rPr lang="fr-CA" b="1" dirty="0"/>
              <a:t>écart budgétaire</a:t>
            </a:r>
            <a:r>
              <a:rPr lang="fr-CA" dirty="0"/>
              <a:t> est aussi fortement lié à ces deux variables, car il est calculé à partir d’elles.</a:t>
            </a:r>
          </a:p>
          <a:p>
            <a:r>
              <a:rPr lang="fr-CA" dirty="0"/>
              <a:t>La variable </a:t>
            </a:r>
            <a:r>
              <a:rPr lang="fr-CA" b="1" dirty="0"/>
              <a:t>cible “dépassement”</a:t>
            </a:r>
            <a:r>
              <a:rPr lang="fr-CA" dirty="0"/>
              <a:t> a une corrélation faible avec toutes les autres variables (max ≈ 0.19 avec la dépense réelle), ce qui indique qu’elle n’est pas directement liée à une seule variable : la prédiction sera donc plus complexe, car il faudra combiner plusieurs signaux faibles.</a:t>
            </a:r>
          </a:p>
          <a:p>
            <a:r>
              <a:rPr lang="fr-CA" dirty="0"/>
              <a:t>D’autres variables comme </a:t>
            </a:r>
            <a:r>
              <a:rPr lang="fr-CA" i="1" dirty="0"/>
              <a:t>année</a:t>
            </a:r>
            <a:r>
              <a:rPr lang="fr-CA" dirty="0"/>
              <a:t>, </a:t>
            </a:r>
            <a:r>
              <a:rPr lang="fr-CA" i="1" dirty="0"/>
              <a:t>indicateurs</a:t>
            </a:r>
            <a:r>
              <a:rPr lang="fr-CA" dirty="0"/>
              <a:t>, </a:t>
            </a:r>
            <a:r>
              <a:rPr lang="fr-CA" i="1" dirty="0"/>
              <a:t>pourcentage de résultats</a:t>
            </a:r>
            <a:r>
              <a:rPr lang="fr-CA" dirty="0"/>
              <a:t> montrent peu de lien direct avec la cible, mais pourraient quand même avoir un effet combiné utile en modélisation.</a:t>
            </a:r>
          </a:p>
          <a:p>
            <a:r>
              <a:rPr lang="fr-CA" dirty="0"/>
              <a:t>👉 Cette analyse est utile à deux niveaux :</a:t>
            </a:r>
          </a:p>
          <a:p>
            <a:r>
              <a:rPr lang="fr-CA" dirty="0"/>
              <a:t>Identifier les variables pertinentes à inclure dans le modèle.</a:t>
            </a:r>
          </a:p>
          <a:p>
            <a:r>
              <a:rPr lang="fr-CA" dirty="0"/>
              <a:t>Éviter les redondances, par exemple en gardant une seule des variables très corrélées entre elles pour ne pas biaiser l’algorithme.</a:t>
            </a:r>
          </a:p>
          <a:p>
            <a:r>
              <a:rPr lang="fr-CA" b="1" dirty="0"/>
              <a:t>Après avoir exploré la structure des données et identifié les tendances clés grâce à l’EDA, passons maintenant à l’étape cruciale du prétraitement, où les données seront nettoyées, transformées et préparées pour la modélisation</a:t>
            </a:r>
          </a:p>
          <a:p>
            <a:endParaRPr lang="fr-CA" dirty="0"/>
          </a:p>
        </p:txBody>
      </p:sp>
      <p:sp>
        <p:nvSpPr>
          <p:cNvPr id="4" name="Slide Number Placeholder 3">
            <a:extLst>
              <a:ext uri="{FF2B5EF4-FFF2-40B4-BE49-F238E27FC236}">
                <a16:creationId xmlns:a16="http://schemas.microsoft.com/office/drawing/2014/main" id="{33F74B99-666F-4013-F627-0B020638D53F}"/>
              </a:ext>
            </a:extLst>
          </p:cNvPr>
          <p:cNvSpPr>
            <a:spLocks noGrp="1"/>
          </p:cNvSpPr>
          <p:nvPr>
            <p:ph type="sldNum" sz="quarter" idx="5"/>
          </p:nvPr>
        </p:nvSpPr>
        <p:spPr/>
        <p:txBody>
          <a:bodyPr/>
          <a:lstStyle/>
          <a:p>
            <a:fld id="{1612AB83-0300-4C67-8409-1F5427D68463}" type="slidenum">
              <a:rPr lang="fr-CA" smtClean="0"/>
              <a:t>10</a:t>
            </a:fld>
            <a:endParaRPr lang="fr-CA"/>
          </a:p>
        </p:txBody>
      </p:sp>
    </p:spTree>
    <p:extLst>
      <p:ext uri="{BB962C8B-B14F-4D97-AF65-F5344CB8AC3E}">
        <p14:creationId xmlns:p14="http://schemas.microsoft.com/office/powerpoint/2010/main" val="3077906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129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536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4261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471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4564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23269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6666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716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5089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4854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871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6915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041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533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58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021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8/5/2025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54936933"/>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b="1" dirty="0" err="1"/>
              <a:t>Prédiction</a:t>
            </a:r>
            <a:r>
              <a:rPr b="1" dirty="0"/>
              <a:t> du </a:t>
            </a:r>
            <a:r>
              <a:rPr b="1" dirty="0" err="1"/>
              <a:t>dépassement</a:t>
            </a:r>
            <a:r>
              <a:rPr b="1" dirty="0"/>
              <a:t> </a:t>
            </a:r>
            <a:r>
              <a:rPr b="1" dirty="0" err="1"/>
              <a:t>budgétaire</a:t>
            </a:r>
            <a:endParaRPr b="1" dirty="0"/>
          </a:p>
          <a:p>
            <a:r>
              <a:rPr dirty="0"/>
              <a:t> </a:t>
            </a:r>
            <a:r>
              <a:rPr b="1" dirty="0"/>
              <a:t>des actions </a:t>
            </a:r>
            <a:r>
              <a:rPr b="1" dirty="0" err="1"/>
              <a:t>liées</a:t>
            </a:r>
            <a:r>
              <a:rPr b="1" dirty="0"/>
              <a:t> à </a:t>
            </a:r>
            <a:r>
              <a:rPr b="1" dirty="0" err="1"/>
              <a:t>l’économie</a:t>
            </a:r>
            <a:r>
              <a:rPr b="1" dirty="0"/>
              <a:t> verte</a:t>
            </a:r>
          </a:p>
        </p:txBody>
      </p:sp>
      <p:sp>
        <p:nvSpPr>
          <p:cNvPr id="3" name="Subtitle 2"/>
          <p:cNvSpPr>
            <a:spLocks noGrp="1"/>
          </p:cNvSpPr>
          <p:nvPr>
            <p:ph type="subTitle" idx="1"/>
          </p:nvPr>
        </p:nvSpPr>
        <p:spPr>
          <a:xfrm>
            <a:off x="832421" y="4468278"/>
            <a:ext cx="5826719" cy="1096899"/>
          </a:xfrm>
        </p:spPr>
        <p:txBody>
          <a:bodyPr>
            <a:normAutofit/>
          </a:bodyPr>
          <a:lstStyle/>
          <a:p>
            <a:pPr algn="l"/>
            <a:r>
              <a:rPr sz="2000" b="1" dirty="0" err="1"/>
              <a:t>Dihoum</a:t>
            </a:r>
            <a:r>
              <a:rPr lang="fr-CA" sz="2000" b="1" dirty="0"/>
              <a:t> Loubna</a:t>
            </a:r>
          </a:p>
          <a:p>
            <a:pPr algn="l"/>
            <a:r>
              <a:rPr lang="fr-FR" sz="2000" b="1" dirty="0"/>
              <a:t>Mahmoudi </a:t>
            </a:r>
            <a:r>
              <a:rPr lang="fr-FR" sz="2000" b="1" dirty="0" err="1"/>
              <a:t>Amira</a:t>
            </a:r>
            <a:r>
              <a:rPr lang="fr-FR" sz="2000" b="1" dirty="0"/>
              <a:t> Fouzia</a:t>
            </a:r>
            <a:endParaRPr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6A943-C5BC-AB5A-E2A9-27A4A745F9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CEDFC6-A491-53E1-DA4A-089C9447B2CE}"/>
              </a:ext>
            </a:extLst>
          </p:cNvPr>
          <p:cNvSpPr>
            <a:spLocks noGrp="1"/>
          </p:cNvSpPr>
          <p:nvPr>
            <p:ph type="title"/>
          </p:nvPr>
        </p:nvSpPr>
        <p:spPr/>
        <p:txBody>
          <a:bodyPr/>
          <a:lstStyle/>
          <a:p>
            <a:r>
              <a:t>Analyse exploratoire (EDA)</a:t>
            </a:r>
          </a:p>
        </p:txBody>
      </p:sp>
      <p:sp>
        <p:nvSpPr>
          <p:cNvPr id="3" name="Content Placeholder 2">
            <a:extLst>
              <a:ext uri="{FF2B5EF4-FFF2-40B4-BE49-F238E27FC236}">
                <a16:creationId xmlns:a16="http://schemas.microsoft.com/office/drawing/2014/main" id="{CFBB1025-5155-FE60-A31C-A2F11CE11E8D}"/>
              </a:ext>
            </a:extLst>
          </p:cNvPr>
          <p:cNvSpPr>
            <a:spLocks noGrp="1"/>
          </p:cNvSpPr>
          <p:nvPr>
            <p:ph idx="1"/>
          </p:nvPr>
        </p:nvSpPr>
        <p:spPr>
          <a:xfrm>
            <a:off x="609598" y="1389222"/>
            <a:ext cx="6347714" cy="3880773"/>
          </a:xfrm>
        </p:spPr>
        <p:txBody>
          <a:bodyPr/>
          <a:lstStyle/>
          <a:p>
            <a:pPr marL="0" indent="0">
              <a:buNone/>
            </a:pPr>
            <a:r>
              <a:rPr lang="fr-CA" dirty="0">
                <a:solidFill>
                  <a:schemeClr val="accent3"/>
                </a:solidFill>
              </a:rPr>
              <a:t>Analyse des corrélations avec la variable ‘dépassement’.</a:t>
            </a:r>
          </a:p>
          <a:p>
            <a:pPr marL="0" indent="0">
              <a:buNone/>
            </a:pPr>
            <a:endParaRPr lang="fr-CA" dirty="0"/>
          </a:p>
        </p:txBody>
      </p:sp>
      <p:pic>
        <p:nvPicPr>
          <p:cNvPr id="5" name="Picture 4">
            <a:extLst>
              <a:ext uri="{FF2B5EF4-FFF2-40B4-BE49-F238E27FC236}">
                <a16:creationId xmlns:a16="http://schemas.microsoft.com/office/drawing/2014/main" id="{28BC098B-E8B7-379A-9505-60FDDC643B47}"/>
              </a:ext>
            </a:extLst>
          </p:cNvPr>
          <p:cNvPicPr>
            <a:picLocks noChangeAspect="1"/>
          </p:cNvPicPr>
          <p:nvPr/>
        </p:nvPicPr>
        <p:blipFill>
          <a:blip r:embed="rId3"/>
          <a:stretch>
            <a:fillRect/>
          </a:stretch>
        </p:blipFill>
        <p:spPr>
          <a:xfrm>
            <a:off x="1113183" y="1994353"/>
            <a:ext cx="5575772" cy="4055264"/>
          </a:xfrm>
          <a:prstGeom prst="rect">
            <a:avLst/>
          </a:prstGeom>
        </p:spPr>
      </p:pic>
    </p:spTree>
    <p:extLst>
      <p:ext uri="{BB962C8B-B14F-4D97-AF65-F5344CB8AC3E}">
        <p14:creationId xmlns:p14="http://schemas.microsoft.com/office/powerpoint/2010/main" val="2027050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a:t>Prétraitement</a:t>
            </a:r>
            <a:r>
              <a:rPr dirty="0"/>
              <a:t> des données</a:t>
            </a:r>
          </a:p>
        </p:txBody>
      </p:sp>
      <p:sp>
        <p:nvSpPr>
          <p:cNvPr id="3" name="Content Placeholder 2"/>
          <p:cNvSpPr>
            <a:spLocks noGrp="1"/>
          </p:cNvSpPr>
          <p:nvPr>
            <p:ph idx="1"/>
          </p:nvPr>
        </p:nvSpPr>
        <p:spPr>
          <a:xfrm>
            <a:off x="698427" y="1408169"/>
            <a:ext cx="7363968" cy="4762725"/>
          </a:xfrm>
        </p:spPr>
        <p:txBody>
          <a:bodyPr>
            <a:normAutofit fontScale="85000" lnSpcReduction="10000"/>
          </a:bodyPr>
          <a:lstStyle/>
          <a:p>
            <a:pPr marL="0" indent="0">
              <a:buNone/>
            </a:pPr>
            <a:r>
              <a:rPr lang="fr-CA" sz="2800" dirty="0">
                <a:solidFill>
                  <a:schemeClr val="accent1"/>
                </a:solidFill>
              </a:rPr>
              <a:t>Étapes appliquées:</a:t>
            </a:r>
          </a:p>
          <a:p>
            <a:pPr>
              <a:lnSpc>
                <a:spcPct val="210000"/>
              </a:lnSpc>
            </a:pPr>
            <a:r>
              <a:rPr sz="2300" dirty="0">
                <a:latin typeface="Arial" panose="020B0604020202020204" pitchFamily="34" charset="0"/>
                <a:cs typeface="Arial" panose="020B0604020202020204" pitchFamily="34" charset="0"/>
              </a:rPr>
              <a:t>Imputation des </a:t>
            </a:r>
            <a:r>
              <a:rPr sz="2300" dirty="0" err="1">
                <a:latin typeface="Arial" panose="020B0604020202020204" pitchFamily="34" charset="0"/>
                <a:cs typeface="Arial" panose="020B0604020202020204" pitchFamily="34" charset="0"/>
              </a:rPr>
              <a:t>valeurs</a:t>
            </a:r>
            <a:r>
              <a:rPr sz="2300" dirty="0">
                <a:latin typeface="Arial" panose="020B0604020202020204" pitchFamily="34" charset="0"/>
                <a:cs typeface="Arial" panose="020B0604020202020204" pitchFamily="34" charset="0"/>
              </a:rPr>
              <a:t> </a:t>
            </a:r>
            <a:r>
              <a:rPr sz="2300" dirty="0" err="1">
                <a:latin typeface="Arial" panose="020B0604020202020204" pitchFamily="34" charset="0"/>
                <a:cs typeface="Arial" panose="020B0604020202020204" pitchFamily="34" charset="0"/>
              </a:rPr>
              <a:t>manquantes</a:t>
            </a:r>
            <a:r>
              <a:rPr sz="2300" dirty="0">
                <a:latin typeface="Arial" panose="020B0604020202020204" pitchFamily="34" charset="0"/>
                <a:cs typeface="Arial" panose="020B0604020202020204" pitchFamily="34" charset="0"/>
              </a:rPr>
              <a:t>.</a:t>
            </a:r>
          </a:p>
          <a:p>
            <a:pPr>
              <a:lnSpc>
                <a:spcPct val="210000"/>
              </a:lnSpc>
            </a:pPr>
            <a:r>
              <a:rPr sz="2300" dirty="0" err="1">
                <a:latin typeface="Arial" panose="020B0604020202020204" pitchFamily="34" charset="0"/>
                <a:cs typeface="Arial" panose="020B0604020202020204" pitchFamily="34" charset="0"/>
              </a:rPr>
              <a:t>Encodage</a:t>
            </a:r>
            <a:r>
              <a:rPr sz="2300" dirty="0">
                <a:latin typeface="Arial" panose="020B0604020202020204" pitchFamily="34" charset="0"/>
                <a:cs typeface="Arial" panose="020B0604020202020204" pitchFamily="34" charset="0"/>
              </a:rPr>
              <a:t> des variables </a:t>
            </a:r>
            <a:r>
              <a:rPr sz="2300" dirty="0" err="1">
                <a:latin typeface="Arial" panose="020B0604020202020204" pitchFamily="34" charset="0"/>
                <a:cs typeface="Arial" panose="020B0604020202020204" pitchFamily="34" charset="0"/>
              </a:rPr>
              <a:t>catégorielles</a:t>
            </a:r>
            <a:r>
              <a:rPr sz="2300" dirty="0">
                <a:latin typeface="Arial" panose="020B0604020202020204" pitchFamily="34" charset="0"/>
                <a:cs typeface="Arial" panose="020B0604020202020204" pitchFamily="34" charset="0"/>
              </a:rPr>
              <a:t>.</a:t>
            </a:r>
          </a:p>
          <a:p>
            <a:pPr>
              <a:lnSpc>
                <a:spcPct val="210000"/>
              </a:lnSpc>
            </a:pPr>
            <a:r>
              <a:rPr sz="2300" dirty="0" err="1">
                <a:latin typeface="Arial" panose="020B0604020202020204" pitchFamily="34" charset="0"/>
                <a:cs typeface="Arial" panose="020B0604020202020204" pitchFamily="34" charset="0"/>
              </a:rPr>
              <a:t>Création</a:t>
            </a:r>
            <a:r>
              <a:rPr sz="2300" dirty="0">
                <a:latin typeface="Arial" panose="020B0604020202020204" pitchFamily="34" charset="0"/>
                <a:cs typeface="Arial" panose="020B0604020202020204" pitchFamily="34" charset="0"/>
              </a:rPr>
              <a:t> de variables </a:t>
            </a:r>
            <a:r>
              <a:rPr sz="2300" dirty="0" err="1">
                <a:latin typeface="Arial" panose="020B0604020202020204" pitchFamily="34" charset="0"/>
                <a:cs typeface="Arial" panose="020B0604020202020204" pitchFamily="34" charset="0"/>
              </a:rPr>
              <a:t>dérivées</a:t>
            </a:r>
            <a:r>
              <a:rPr sz="2300" dirty="0">
                <a:latin typeface="Arial" panose="020B0604020202020204" pitchFamily="34" charset="0"/>
                <a:cs typeface="Arial" panose="020B0604020202020204" pitchFamily="34" charset="0"/>
              </a:rPr>
              <a:t> : </a:t>
            </a:r>
            <a:r>
              <a:rPr sz="2300" dirty="0" err="1">
                <a:latin typeface="Arial" panose="020B0604020202020204" pitchFamily="34" charset="0"/>
                <a:cs typeface="Arial" panose="020B0604020202020204" pitchFamily="34" charset="0"/>
              </a:rPr>
              <a:t>gros_budget</a:t>
            </a:r>
            <a:r>
              <a:rPr sz="2300" dirty="0">
                <a:latin typeface="Arial" panose="020B0604020202020204" pitchFamily="34" charset="0"/>
                <a:cs typeface="Arial" panose="020B0604020202020204" pitchFamily="34" charset="0"/>
              </a:rPr>
              <a:t>, ratio </a:t>
            </a:r>
            <a:r>
              <a:rPr sz="2300" dirty="0" err="1">
                <a:latin typeface="Arial" panose="020B0604020202020204" pitchFamily="34" charset="0"/>
                <a:cs typeface="Arial" panose="020B0604020202020204" pitchFamily="34" charset="0"/>
              </a:rPr>
              <a:t>réalisation</a:t>
            </a:r>
            <a:r>
              <a:rPr sz="2300" dirty="0">
                <a:latin typeface="Arial" panose="020B0604020202020204" pitchFamily="34" charset="0"/>
                <a:cs typeface="Arial" panose="020B0604020202020204" pitchFamily="34" charset="0"/>
              </a:rPr>
              <a:t>/</a:t>
            </a:r>
            <a:r>
              <a:rPr sz="2300" dirty="0" err="1">
                <a:latin typeface="Arial" panose="020B0604020202020204" pitchFamily="34" charset="0"/>
                <a:cs typeface="Arial" panose="020B0604020202020204" pitchFamily="34" charset="0"/>
              </a:rPr>
              <a:t>cible</a:t>
            </a:r>
            <a:r>
              <a:rPr sz="2300" dirty="0">
                <a:latin typeface="Arial" panose="020B0604020202020204" pitchFamily="34" charset="0"/>
                <a:cs typeface="Arial" panose="020B0604020202020204" pitchFamily="34" charset="0"/>
              </a:rPr>
              <a:t>.</a:t>
            </a:r>
          </a:p>
          <a:p>
            <a:pPr>
              <a:lnSpc>
                <a:spcPct val="210000"/>
              </a:lnSpc>
            </a:pPr>
            <a:r>
              <a:rPr sz="2300" dirty="0">
                <a:latin typeface="Arial" panose="020B0604020202020204" pitchFamily="34" charset="0"/>
                <a:cs typeface="Arial" panose="020B0604020202020204" pitchFamily="34" charset="0"/>
              </a:rPr>
              <a:t> </a:t>
            </a:r>
            <a:r>
              <a:rPr sz="2300" dirty="0" err="1">
                <a:latin typeface="Arial" panose="020B0604020202020204" pitchFamily="34" charset="0"/>
                <a:cs typeface="Arial" panose="020B0604020202020204" pitchFamily="34" charset="0"/>
              </a:rPr>
              <a:t>Normalisation</a:t>
            </a:r>
            <a:r>
              <a:rPr sz="2300" dirty="0">
                <a:latin typeface="Arial" panose="020B0604020202020204" pitchFamily="34" charset="0"/>
                <a:cs typeface="Arial" panose="020B0604020202020204" pitchFamily="34" charset="0"/>
              </a:rPr>
              <a:t> des variables </a:t>
            </a:r>
            <a:r>
              <a:rPr sz="2300" dirty="0" err="1">
                <a:latin typeface="Arial" panose="020B0604020202020204" pitchFamily="34" charset="0"/>
                <a:cs typeface="Arial" panose="020B0604020202020204" pitchFamily="34" charset="0"/>
              </a:rPr>
              <a:t>numériques</a:t>
            </a:r>
            <a:r>
              <a:rPr sz="2300" dirty="0">
                <a:latin typeface="Arial" panose="020B0604020202020204" pitchFamily="34" charset="0"/>
                <a:cs typeface="Arial" panose="020B0604020202020204" pitchFamily="34" charset="0"/>
              </a:rPr>
              <a:t>.</a:t>
            </a:r>
          </a:p>
          <a:p>
            <a:pPr>
              <a:lnSpc>
                <a:spcPct val="210000"/>
              </a:lnSpc>
            </a:pPr>
            <a:r>
              <a:rPr sz="2300" dirty="0">
                <a:latin typeface="Arial" panose="020B0604020202020204" pitchFamily="34" charset="0"/>
                <a:cs typeface="Arial" panose="020B0604020202020204" pitchFamily="34" charset="0"/>
              </a:rPr>
              <a:t>Export d’un </a:t>
            </a:r>
            <a:r>
              <a:rPr sz="2300" dirty="0" err="1">
                <a:latin typeface="Arial" panose="020B0604020202020204" pitchFamily="34" charset="0"/>
                <a:cs typeface="Arial" panose="020B0604020202020204" pitchFamily="34" charset="0"/>
              </a:rPr>
              <a:t>fichier</a:t>
            </a:r>
            <a:r>
              <a:rPr sz="2300" dirty="0">
                <a:latin typeface="Arial" panose="020B0604020202020204" pitchFamily="34" charset="0"/>
                <a:cs typeface="Arial" panose="020B0604020202020204" pitchFamily="34" charset="0"/>
              </a:rPr>
              <a:t> prêt à la </a:t>
            </a:r>
            <a:r>
              <a:rPr sz="2300" dirty="0" err="1">
                <a:latin typeface="Arial" panose="020B0604020202020204" pitchFamily="34" charset="0"/>
                <a:cs typeface="Arial" panose="020B0604020202020204" pitchFamily="34" charset="0"/>
              </a:rPr>
              <a:t>modélisation</a:t>
            </a:r>
            <a:r>
              <a:rPr sz="2300" dirty="0">
                <a:latin typeface="Arial" panose="020B0604020202020204" pitchFamily="34" charset="0"/>
                <a:cs typeface="Arial" panose="020B0604020202020204" pitchFamily="34" charset="0"/>
              </a:rPr>
              <a:t> : pretraitement.csv.</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0EE7E-EA20-A633-9F6C-6BF7ED000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D3D6CD-5883-15ED-032A-E60620DA6AAA}"/>
              </a:ext>
            </a:extLst>
          </p:cNvPr>
          <p:cNvSpPr>
            <a:spLocks noGrp="1"/>
          </p:cNvSpPr>
          <p:nvPr>
            <p:ph type="title"/>
          </p:nvPr>
        </p:nvSpPr>
        <p:spPr/>
        <p:txBody>
          <a:bodyPr/>
          <a:lstStyle/>
          <a:p>
            <a:r>
              <a:rPr lang="fr-CA"/>
              <a:t>Prétraitement des données</a:t>
            </a:r>
            <a:endParaRPr dirty="0"/>
          </a:p>
        </p:txBody>
      </p:sp>
      <p:sp>
        <p:nvSpPr>
          <p:cNvPr id="5" name="Content Placeholder 4">
            <a:extLst>
              <a:ext uri="{FF2B5EF4-FFF2-40B4-BE49-F238E27FC236}">
                <a16:creationId xmlns:a16="http://schemas.microsoft.com/office/drawing/2014/main" id="{D883954D-E2F4-905B-A609-A513146E2610}"/>
              </a:ext>
            </a:extLst>
          </p:cNvPr>
          <p:cNvSpPr>
            <a:spLocks noGrp="1"/>
          </p:cNvSpPr>
          <p:nvPr>
            <p:ph idx="1"/>
          </p:nvPr>
        </p:nvSpPr>
        <p:spPr>
          <a:xfrm>
            <a:off x="347546" y="1425669"/>
            <a:ext cx="8148535" cy="4907204"/>
          </a:xfrm>
        </p:spPr>
        <p:txBody>
          <a:bodyPr>
            <a:normAutofit lnSpcReduction="10000"/>
          </a:bodyPr>
          <a:lstStyle/>
          <a:p>
            <a:pPr marL="0" indent="0">
              <a:buNone/>
            </a:pPr>
            <a:r>
              <a:rPr lang="fr-CA" sz="2600" dirty="0">
                <a:solidFill>
                  <a:schemeClr val="accent1"/>
                </a:solidFill>
                <a:latin typeface="Arial" panose="020B0604020202020204" pitchFamily="34" charset="0"/>
                <a:cs typeface="Arial" panose="020B0604020202020204" pitchFamily="34" charset="0"/>
              </a:rPr>
              <a:t>Structure des données pour la modélisation :</a:t>
            </a:r>
            <a:endParaRPr lang="fr-CA" sz="2600" b="1" dirty="0">
              <a:solidFill>
                <a:schemeClr val="accent1"/>
              </a:solidFill>
              <a:latin typeface="Arial" panose="020B0604020202020204" pitchFamily="34" charset="0"/>
              <a:cs typeface="Arial" panose="020B0604020202020204" pitchFamily="34" charset="0"/>
            </a:endParaRPr>
          </a:p>
          <a:p>
            <a:endParaRPr lang="fr-CA" b="1" dirty="0">
              <a:latin typeface="Arial" panose="020B0604020202020204" pitchFamily="34" charset="0"/>
              <a:cs typeface="Arial" panose="020B0604020202020204" pitchFamily="34" charset="0"/>
            </a:endParaRPr>
          </a:p>
          <a:p>
            <a:r>
              <a:rPr lang="fr-CA" b="1" dirty="0">
                <a:latin typeface="Arial" panose="020B0604020202020204" pitchFamily="34" charset="0"/>
                <a:cs typeface="Arial" panose="020B0604020202020204" pitchFamily="34" charset="0"/>
              </a:rPr>
              <a:t>Variables clés extraites :</a:t>
            </a:r>
            <a:r>
              <a:rPr lang="fr-CA" dirty="0">
                <a:latin typeface="Arial" panose="020B0604020202020204" pitchFamily="34" charset="0"/>
                <a:cs typeface="Arial" panose="020B0604020202020204" pitchFamily="34" charset="0"/>
              </a:rPr>
              <a:t> dépense prévue, dépense réelle, ministère, indicateurs, bénéficiaire</a:t>
            </a:r>
            <a:endParaRPr lang="fr-CA" b="1" dirty="0">
              <a:latin typeface="Arial" panose="020B0604020202020204" pitchFamily="34" charset="0"/>
              <a:cs typeface="Arial" panose="020B0604020202020204" pitchFamily="34" charset="0"/>
            </a:endParaRPr>
          </a:p>
          <a:p>
            <a:pPr algn="ctr"/>
            <a:r>
              <a:rPr lang="fr-CA" dirty="0">
                <a:latin typeface="Arial" panose="020B0604020202020204" pitchFamily="34" charset="0"/>
                <a:cs typeface="Arial" panose="020B0604020202020204" pitchFamily="34" charset="0"/>
              </a:rPr>
              <a:t>variables explicatives X₁, X₂, ..., Xₙ</a:t>
            </a:r>
          </a:p>
          <a:p>
            <a:r>
              <a:rPr lang="fr-CA" b="1" dirty="0">
                <a:latin typeface="Arial" panose="020B0604020202020204" pitchFamily="34" charset="0"/>
                <a:cs typeface="Arial" panose="020B0604020202020204" pitchFamily="34" charset="0"/>
              </a:rPr>
              <a:t> Structure des données :</a:t>
            </a:r>
          </a:p>
          <a:p>
            <a:pPr marL="0" indent="0">
              <a:buNone/>
            </a:pPr>
            <a:r>
              <a:rPr lang="fr-CA" dirty="0">
                <a:latin typeface="Arial" panose="020B0604020202020204" pitchFamily="34" charset="0"/>
                <a:cs typeface="Arial" panose="020B0604020202020204" pitchFamily="34" charset="0"/>
              </a:rPr>
              <a:t>	- Chaque ligne = une action</a:t>
            </a:r>
          </a:p>
          <a:p>
            <a:pPr marL="0" indent="0">
              <a:buNone/>
            </a:pPr>
            <a:r>
              <a:rPr lang="fr-CA" dirty="0">
                <a:latin typeface="Arial" panose="020B0604020202020204" pitchFamily="34" charset="0"/>
                <a:cs typeface="Arial" panose="020B0604020202020204" pitchFamily="34" charset="0"/>
              </a:rPr>
              <a:t>	- Chaque colonne Xi = un descripteur / prédicteur</a:t>
            </a:r>
          </a:p>
          <a:p>
            <a:pPr marL="0" indent="0">
              <a:buNone/>
            </a:pPr>
            <a:r>
              <a:rPr lang="fr-CA" dirty="0">
                <a:latin typeface="Arial" panose="020B0604020202020204" pitchFamily="34" charset="0"/>
                <a:cs typeface="Arial" panose="020B0604020202020204" pitchFamily="34" charset="0"/>
              </a:rPr>
              <a:t>	- Colonne y = la variable cible (Dépassement = 1 si dépense réelle &gt; dépense prévue)</a:t>
            </a:r>
          </a:p>
          <a:p>
            <a:pPr marL="0" indent="0">
              <a:buNone/>
            </a:pPr>
            <a:endParaRPr lang="fr-CA" dirty="0">
              <a:latin typeface="Arial" panose="020B0604020202020204" pitchFamily="34" charset="0"/>
              <a:cs typeface="Arial" panose="020B0604020202020204" pitchFamily="34" charset="0"/>
            </a:endParaRPr>
          </a:p>
          <a:p>
            <a:pPr marL="0" indent="0">
              <a:buNone/>
            </a:pPr>
            <a:r>
              <a:rPr lang="fr-CA" dirty="0">
                <a:latin typeface="Arial" panose="020B0604020202020204" pitchFamily="34" charset="0"/>
                <a:cs typeface="Arial" panose="020B0604020202020204" pitchFamily="34" charset="0"/>
              </a:rPr>
              <a:t>L’apprentissage supervisé cherche une fonction f telle que :</a:t>
            </a:r>
          </a:p>
          <a:p>
            <a:pPr marL="0" indent="0" algn="ctr">
              <a:buNone/>
            </a:pPr>
            <a:r>
              <a:rPr lang="fr-CA" dirty="0">
                <a:latin typeface="Arial" panose="020B0604020202020204" pitchFamily="34" charset="0"/>
                <a:cs typeface="Arial" panose="020B0604020202020204" pitchFamily="34" charset="0"/>
              </a:rPr>
              <a:t> </a:t>
            </a:r>
            <a:r>
              <a:rPr lang="fr-CA" b="1" dirty="0">
                <a:solidFill>
                  <a:schemeClr val="accent3"/>
                </a:solidFill>
                <a:latin typeface="Arial" panose="020B0604020202020204" pitchFamily="34" charset="0"/>
                <a:cs typeface="Arial" panose="020B0604020202020204" pitchFamily="34" charset="0"/>
              </a:rPr>
              <a:t> f(X₁, X₂, ..., Xₙ) ≈ y</a:t>
            </a:r>
          </a:p>
          <a:p>
            <a:endParaRPr lang="fr-CA" dirty="0"/>
          </a:p>
        </p:txBody>
      </p:sp>
      <p:sp>
        <p:nvSpPr>
          <p:cNvPr id="7" name="TextBox 6">
            <a:extLst>
              <a:ext uri="{FF2B5EF4-FFF2-40B4-BE49-F238E27FC236}">
                <a16:creationId xmlns:a16="http://schemas.microsoft.com/office/drawing/2014/main" id="{C707C8DF-44B9-15B7-BA5B-E7F5BB0ACC90}"/>
              </a:ext>
            </a:extLst>
          </p:cNvPr>
          <p:cNvSpPr txBox="1"/>
          <p:nvPr/>
        </p:nvSpPr>
        <p:spPr>
          <a:xfrm>
            <a:off x="7030884" y="2740297"/>
            <a:ext cx="1325880" cy="261610"/>
          </a:xfrm>
          <a:prstGeom prst="rect">
            <a:avLst/>
          </a:prstGeom>
          <a:noFill/>
        </p:spPr>
        <p:txBody>
          <a:bodyPr wrap="square" rtlCol="0">
            <a:spAutoFit/>
          </a:bodyPr>
          <a:lstStyle/>
          <a:p>
            <a:r>
              <a:rPr lang="fr-CA" sz="1100" b="1" dirty="0"/>
              <a:t>X1,X2X3,…</a:t>
            </a:r>
            <a:r>
              <a:rPr lang="fr-CA" sz="1100" b="1" dirty="0" err="1"/>
              <a:t>Xn</a:t>
            </a:r>
            <a:endParaRPr lang="fr-CA" sz="1100" b="1" dirty="0"/>
          </a:p>
        </p:txBody>
      </p:sp>
      <p:sp>
        <p:nvSpPr>
          <p:cNvPr id="8" name="TextBox 7">
            <a:extLst>
              <a:ext uri="{FF2B5EF4-FFF2-40B4-BE49-F238E27FC236}">
                <a16:creationId xmlns:a16="http://schemas.microsoft.com/office/drawing/2014/main" id="{4A81C69B-A42E-53BF-9552-F8F766789282}"/>
              </a:ext>
            </a:extLst>
          </p:cNvPr>
          <p:cNvSpPr txBox="1"/>
          <p:nvPr/>
        </p:nvSpPr>
        <p:spPr>
          <a:xfrm>
            <a:off x="8101920" y="2670007"/>
            <a:ext cx="320922" cy="369332"/>
          </a:xfrm>
          <a:prstGeom prst="rect">
            <a:avLst/>
          </a:prstGeom>
          <a:noFill/>
        </p:spPr>
        <p:txBody>
          <a:bodyPr wrap="none" rtlCol="0">
            <a:spAutoFit/>
          </a:bodyPr>
          <a:lstStyle/>
          <a:p>
            <a:r>
              <a:rPr lang="fr-CA" dirty="0">
                <a:solidFill>
                  <a:srgbClr val="FF0000"/>
                </a:solidFill>
              </a:rPr>
              <a:t>Y</a:t>
            </a:r>
          </a:p>
        </p:txBody>
      </p:sp>
      <p:sp>
        <p:nvSpPr>
          <p:cNvPr id="3" name="Flowchart: Predefined Process 2">
            <a:extLst>
              <a:ext uri="{FF2B5EF4-FFF2-40B4-BE49-F238E27FC236}">
                <a16:creationId xmlns:a16="http://schemas.microsoft.com/office/drawing/2014/main" id="{4B7E5CF3-73B2-AF3E-7FD3-97E716AFBD61}"/>
              </a:ext>
            </a:extLst>
          </p:cNvPr>
          <p:cNvSpPr/>
          <p:nvPr/>
        </p:nvSpPr>
        <p:spPr>
          <a:xfrm>
            <a:off x="7030884" y="3008664"/>
            <a:ext cx="1325880" cy="1212574"/>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9486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1000"/>
                                        <p:tgtEl>
                                          <p:spTgt spid="5">
                                            <p:txEl>
                                              <p:pRg st="4" end="4"/>
                                            </p:txEl>
                                          </p:spTgt>
                                        </p:tgtEl>
                                      </p:cBhvr>
                                    </p:animEffect>
                                    <p:anim calcmode="lin" valueType="num">
                                      <p:cBhvr>
                                        <p:cTn id="2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1000"/>
                                        <p:tgtEl>
                                          <p:spTgt spid="5">
                                            <p:txEl>
                                              <p:pRg st="6" end="6"/>
                                            </p:txEl>
                                          </p:spTgt>
                                        </p:tgtEl>
                                      </p:cBhvr>
                                    </p:animEffect>
                                    <p:anim calcmode="lin" valueType="num">
                                      <p:cBhvr>
                                        <p:cTn id="3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fade">
                                      <p:cBhvr>
                                        <p:cTn id="38" dur="1000"/>
                                        <p:tgtEl>
                                          <p:spTgt spid="5">
                                            <p:txEl>
                                              <p:pRg st="7" end="7"/>
                                            </p:txEl>
                                          </p:spTgt>
                                        </p:tgtEl>
                                      </p:cBhvr>
                                    </p:animEffect>
                                    <p:anim calcmode="lin" valueType="num">
                                      <p:cBhvr>
                                        <p:cTn id="3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arn(inVertical)">
                                      <p:cBhvr>
                                        <p:cTn id="45" dur="500"/>
                                        <p:tgtEl>
                                          <p:spTgt spid="3"/>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arn(inVertical)">
                                      <p:cBhvr>
                                        <p:cTn id="48" dur="500"/>
                                        <p:tgtEl>
                                          <p:spTgt spid="7"/>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barn(inVertical)">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1000"/>
                                        <p:tgtEl>
                                          <p:spTgt spid="5">
                                            <p:txEl>
                                              <p:pRg st="9" end="9"/>
                                            </p:txEl>
                                          </p:spTgt>
                                        </p:tgtEl>
                                      </p:cBhvr>
                                    </p:animEffect>
                                    <p:anim calcmode="lin" valueType="num">
                                      <p:cBhvr>
                                        <p:cTn id="5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Effect transition="in" filter="fade">
                                      <p:cBhvr>
                                        <p:cTn id="61" dur="1000"/>
                                        <p:tgtEl>
                                          <p:spTgt spid="5">
                                            <p:txEl>
                                              <p:pRg st="10" end="10"/>
                                            </p:txEl>
                                          </p:spTgt>
                                        </p:tgtEl>
                                      </p:cBhvr>
                                    </p:animEffect>
                                    <p:anim calcmode="lin" valueType="num">
                                      <p:cBhvr>
                                        <p:cTn id="62"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Modélisation : classification</a:t>
            </a:r>
          </a:p>
        </p:txBody>
      </p:sp>
      <p:sp>
        <p:nvSpPr>
          <p:cNvPr id="3" name="Content Placeholder 2"/>
          <p:cNvSpPr>
            <a:spLocks noGrp="1"/>
          </p:cNvSpPr>
          <p:nvPr>
            <p:ph idx="1"/>
          </p:nvPr>
        </p:nvSpPr>
        <p:spPr/>
        <p:txBody>
          <a:bodyPr>
            <a:normAutofit/>
          </a:bodyPr>
          <a:lstStyle/>
          <a:p>
            <a:r>
              <a:t>- Séparation des données en train/test.</a:t>
            </a:r>
          </a:p>
          <a:p>
            <a:r>
              <a:t>- Modèles testés :</a:t>
            </a:r>
          </a:p>
          <a:p>
            <a:r>
              <a:t>   • k-Nearest Neighbors</a:t>
            </a:r>
          </a:p>
          <a:p>
            <a:r>
              <a:t>   • Decision Tree</a:t>
            </a:r>
          </a:p>
          <a:p>
            <a:r>
              <a:t>   • Naive Bayes</a:t>
            </a:r>
          </a:p>
          <a:p>
            <a:r>
              <a:t>- Évaluation : précision, rappel, F1-score, matrice de confusion.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C1DFEC-3286-4EE9-AEF9-427AA534EC80}"/>
              </a:ext>
            </a:extLst>
          </p:cNvPr>
          <p:cNvSpPr>
            <a:spLocks noGrp="1"/>
          </p:cNvSpPr>
          <p:nvPr>
            <p:ph type="title"/>
          </p:nvPr>
        </p:nvSpPr>
        <p:spPr/>
        <p:txBody>
          <a:bodyPr/>
          <a:lstStyle/>
          <a:p>
            <a:r>
              <a:rPr lang="fr-FR" dirty="0"/>
              <a:t>Modèle k-NN</a:t>
            </a:r>
          </a:p>
        </p:txBody>
      </p:sp>
      <p:sp>
        <p:nvSpPr>
          <p:cNvPr id="3" name="Espace réservé du contenu 2">
            <a:extLst>
              <a:ext uri="{FF2B5EF4-FFF2-40B4-BE49-F238E27FC236}">
                <a16:creationId xmlns:a16="http://schemas.microsoft.com/office/drawing/2014/main" id="{21D43F6C-3BA5-6A49-1242-171D43C58E95}"/>
              </a:ext>
            </a:extLst>
          </p:cNvPr>
          <p:cNvSpPr>
            <a:spLocks noGrp="1"/>
          </p:cNvSpPr>
          <p:nvPr>
            <p:ph idx="1"/>
          </p:nvPr>
        </p:nvSpPr>
        <p:spPr/>
        <p:txBody>
          <a:bodyPr/>
          <a:lstStyle/>
          <a:p>
            <a:r>
              <a:rPr lang="fr-FR" dirty="0"/>
              <a:t>Évolution du F1-score pour la classe "dépassement" selon les valeurs de k (modèle k-NN)</a:t>
            </a:r>
          </a:p>
          <a:p>
            <a:pPr marL="0" indent="0">
              <a:buNone/>
            </a:pPr>
            <a:endParaRPr lang="fr-FR" dirty="0"/>
          </a:p>
        </p:txBody>
      </p:sp>
      <p:pic>
        <p:nvPicPr>
          <p:cNvPr id="7" name="Image 6">
            <a:extLst>
              <a:ext uri="{FF2B5EF4-FFF2-40B4-BE49-F238E27FC236}">
                <a16:creationId xmlns:a16="http://schemas.microsoft.com/office/drawing/2014/main" id="{8C1A1326-4D0E-0009-11F5-45269CB5B000}"/>
              </a:ext>
            </a:extLst>
          </p:cNvPr>
          <p:cNvPicPr>
            <a:picLocks noChangeAspect="1"/>
          </p:cNvPicPr>
          <p:nvPr/>
        </p:nvPicPr>
        <p:blipFill>
          <a:blip r:embed="rId3"/>
          <a:stretch>
            <a:fillRect/>
          </a:stretch>
        </p:blipFill>
        <p:spPr>
          <a:xfrm>
            <a:off x="943322" y="3228814"/>
            <a:ext cx="7257355" cy="3003822"/>
          </a:xfrm>
          <a:prstGeom prst="rect">
            <a:avLst/>
          </a:prstGeom>
        </p:spPr>
      </p:pic>
    </p:spTree>
    <p:extLst>
      <p:ext uri="{BB962C8B-B14F-4D97-AF65-F5344CB8AC3E}">
        <p14:creationId xmlns:p14="http://schemas.microsoft.com/office/powerpoint/2010/main" val="87925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2D5EDC-9B73-221B-9390-C7A3C71548BF}"/>
              </a:ext>
            </a:extLst>
          </p:cNvPr>
          <p:cNvSpPr>
            <a:spLocks noGrp="1"/>
          </p:cNvSpPr>
          <p:nvPr>
            <p:ph type="title"/>
          </p:nvPr>
        </p:nvSpPr>
        <p:spPr/>
        <p:txBody>
          <a:bodyPr/>
          <a:lstStyle/>
          <a:p>
            <a:r>
              <a:rPr lang="fr-FR" dirty="0"/>
              <a:t>Modèle k-NN</a:t>
            </a:r>
          </a:p>
        </p:txBody>
      </p:sp>
      <p:sp>
        <p:nvSpPr>
          <p:cNvPr id="3" name="Espace réservé du contenu 2">
            <a:extLst>
              <a:ext uri="{FF2B5EF4-FFF2-40B4-BE49-F238E27FC236}">
                <a16:creationId xmlns:a16="http://schemas.microsoft.com/office/drawing/2014/main" id="{91BA6524-BE77-C639-A03A-273094514583}"/>
              </a:ext>
            </a:extLst>
          </p:cNvPr>
          <p:cNvSpPr>
            <a:spLocks noGrp="1"/>
          </p:cNvSpPr>
          <p:nvPr>
            <p:ph idx="1"/>
          </p:nvPr>
        </p:nvSpPr>
        <p:spPr>
          <a:xfrm>
            <a:off x="818605" y="1314118"/>
            <a:ext cx="6966858" cy="937920"/>
          </a:xfrm>
        </p:spPr>
        <p:txBody>
          <a:bodyPr/>
          <a:lstStyle/>
          <a:p>
            <a:r>
              <a:rPr lang="fr-FR" dirty="0"/>
              <a:t>Évaluation finale du modèle k-NN (k = 5) – Matrice de confusion et rapport de classification</a:t>
            </a:r>
          </a:p>
          <a:p>
            <a:pPr marL="0" indent="0">
              <a:buNone/>
            </a:pPr>
            <a:endParaRPr lang="fr-FR" dirty="0"/>
          </a:p>
        </p:txBody>
      </p:sp>
      <p:pic>
        <p:nvPicPr>
          <p:cNvPr id="7" name="Image 6">
            <a:extLst>
              <a:ext uri="{FF2B5EF4-FFF2-40B4-BE49-F238E27FC236}">
                <a16:creationId xmlns:a16="http://schemas.microsoft.com/office/drawing/2014/main" id="{17DDBE02-0651-C60A-F452-80AFB16438B3}"/>
              </a:ext>
            </a:extLst>
          </p:cNvPr>
          <p:cNvPicPr>
            <a:picLocks noChangeAspect="1"/>
          </p:cNvPicPr>
          <p:nvPr/>
        </p:nvPicPr>
        <p:blipFill>
          <a:blip r:embed="rId3"/>
          <a:stretch>
            <a:fillRect/>
          </a:stretch>
        </p:blipFill>
        <p:spPr>
          <a:xfrm>
            <a:off x="485938" y="2252039"/>
            <a:ext cx="3976336" cy="3291844"/>
          </a:xfrm>
          <a:prstGeom prst="rect">
            <a:avLst/>
          </a:prstGeom>
        </p:spPr>
      </p:pic>
      <p:cxnSp>
        <p:nvCxnSpPr>
          <p:cNvPr id="5" name="Straight Connector 4">
            <a:extLst>
              <a:ext uri="{FF2B5EF4-FFF2-40B4-BE49-F238E27FC236}">
                <a16:creationId xmlns:a16="http://schemas.microsoft.com/office/drawing/2014/main" id="{4BCDFFC7-2C5C-DEAC-5BFC-7EA20E42AECE}"/>
              </a:ext>
            </a:extLst>
          </p:cNvPr>
          <p:cNvCxnSpPr>
            <a:cxnSpLocks/>
          </p:cNvCxnSpPr>
          <p:nvPr/>
        </p:nvCxnSpPr>
        <p:spPr>
          <a:xfrm>
            <a:off x="4869833" y="2357623"/>
            <a:ext cx="0" cy="3080675"/>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descr="Une image contenant texte, capture d’écran, Police, nombre&#10;&#10;Le contenu généré par l’IA peut être incorrect.">
            <a:extLst>
              <a:ext uri="{FF2B5EF4-FFF2-40B4-BE49-F238E27FC236}">
                <a16:creationId xmlns:a16="http://schemas.microsoft.com/office/drawing/2014/main" id="{266D84EE-B689-1177-8F2D-E4132E1EA948}"/>
              </a:ext>
            </a:extLst>
          </p:cNvPr>
          <p:cNvPicPr>
            <a:picLocks noChangeAspect="1"/>
          </p:cNvPicPr>
          <p:nvPr/>
        </p:nvPicPr>
        <p:blipFill>
          <a:blip r:embed="rId4"/>
          <a:stretch>
            <a:fillRect/>
          </a:stretch>
        </p:blipFill>
        <p:spPr>
          <a:xfrm>
            <a:off x="5277392" y="2252039"/>
            <a:ext cx="3380665" cy="3192956"/>
          </a:xfrm>
          <a:prstGeom prst="rect">
            <a:avLst/>
          </a:prstGeom>
        </p:spPr>
      </p:pic>
    </p:spTree>
    <p:extLst>
      <p:ext uri="{BB962C8B-B14F-4D97-AF65-F5344CB8AC3E}">
        <p14:creationId xmlns:p14="http://schemas.microsoft.com/office/powerpoint/2010/main" val="154069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11A1C4-1DFA-6AB5-5F66-90DCD1019F2C}"/>
              </a:ext>
            </a:extLst>
          </p:cNvPr>
          <p:cNvSpPr>
            <a:spLocks noGrp="1"/>
          </p:cNvSpPr>
          <p:nvPr>
            <p:ph type="title"/>
          </p:nvPr>
        </p:nvSpPr>
        <p:spPr/>
        <p:txBody>
          <a:bodyPr/>
          <a:lstStyle/>
          <a:p>
            <a:r>
              <a:rPr lang="fr-FR" dirty="0"/>
              <a:t>Modèle Arbre de Décision</a:t>
            </a:r>
          </a:p>
        </p:txBody>
      </p:sp>
      <p:sp>
        <p:nvSpPr>
          <p:cNvPr id="3" name="Espace réservé du contenu 2">
            <a:extLst>
              <a:ext uri="{FF2B5EF4-FFF2-40B4-BE49-F238E27FC236}">
                <a16:creationId xmlns:a16="http://schemas.microsoft.com/office/drawing/2014/main" id="{69942E48-43EA-CBB9-8ED4-2B0C319FAF13}"/>
              </a:ext>
            </a:extLst>
          </p:cNvPr>
          <p:cNvSpPr>
            <a:spLocks noGrp="1"/>
          </p:cNvSpPr>
          <p:nvPr>
            <p:ph idx="1"/>
          </p:nvPr>
        </p:nvSpPr>
        <p:spPr>
          <a:xfrm>
            <a:off x="693200" y="1411801"/>
            <a:ext cx="7646127" cy="1037197"/>
          </a:xfrm>
        </p:spPr>
        <p:txBody>
          <a:bodyPr/>
          <a:lstStyle/>
          <a:p>
            <a:r>
              <a:rPr lang="fr-FR" dirty="0"/>
              <a:t>Évaluation du modèle Arbre de Décision – Matrice de confusion et rapport de classification</a:t>
            </a:r>
          </a:p>
          <a:p>
            <a:pPr marL="0" indent="0">
              <a:buNone/>
            </a:pPr>
            <a:endParaRPr lang="fr-FR" dirty="0"/>
          </a:p>
        </p:txBody>
      </p:sp>
      <p:pic>
        <p:nvPicPr>
          <p:cNvPr id="5" name="Image 4">
            <a:extLst>
              <a:ext uri="{FF2B5EF4-FFF2-40B4-BE49-F238E27FC236}">
                <a16:creationId xmlns:a16="http://schemas.microsoft.com/office/drawing/2014/main" id="{C9BBFBB0-6125-8CB8-E0E3-6FA721C33A83}"/>
              </a:ext>
            </a:extLst>
          </p:cNvPr>
          <p:cNvPicPr>
            <a:picLocks noChangeAspect="1"/>
          </p:cNvPicPr>
          <p:nvPr/>
        </p:nvPicPr>
        <p:blipFill>
          <a:blip r:embed="rId3"/>
          <a:stretch>
            <a:fillRect/>
          </a:stretch>
        </p:blipFill>
        <p:spPr>
          <a:xfrm>
            <a:off x="288438" y="2541074"/>
            <a:ext cx="4132033" cy="2905125"/>
          </a:xfrm>
          <a:prstGeom prst="rect">
            <a:avLst/>
          </a:prstGeom>
        </p:spPr>
      </p:pic>
      <p:cxnSp>
        <p:nvCxnSpPr>
          <p:cNvPr id="6" name="Straight Connector 5">
            <a:extLst>
              <a:ext uri="{FF2B5EF4-FFF2-40B4-BE49-F238E27FC236}">
                <a16:creationId xmlns:a16="http://schemas.microsoft.com/office/drawing/2014/main" id="{4F3E9D20-51E7-943B-ACF3-2CEF6F471D03}"/>
              </a:ext>
            </a:extLst>
          </p:cNvPr>
          <p:cNvCxnSpPr/>
          <p:nvPr/>
        </p:nvCxnSpPr>
        <p:spPr>
          <a:xfrm>
            <a:off x="4807131" y="2361764"/>
            <a:ext cx="0" cy="3317966"/>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Image générée">
            <a:extLst>
              <a:ext uri="{FF2B5EF4-FFF2-40B4-BE49-F238E27FC236}">
                <a16:creationId xmlns:a16="http://schemas.microsoft.com/office/drawing/2014/main" id="{4877C41B-E472-C1EE-0DA7-B04864668C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792" y="2541074"/>
            <a:ext cx="3661768"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21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B025C-A385-20DE-EDC6-FD836732A4A5}"/>
              </a:ext>
            </a:extLst>
          </p:cNvPr>
          <p:cNvSpPr>
            <a:spLocks noGrp="1"/>
          </p:cNvSpPr>
          <p:nvPr>
            <p:ph type="title"/>
          </p:nvPr>
        </p:nvSpPr>
        <p:spPr/>
        <p:txBody>
          <a:bodyPr/>
          <a:lstStyle/>
          <a:p>
            <a:r>
              <a:rPr lang="fr-FR" dirty="0"/>
              <a:t>Modèle Bayes naïve</a:t>
            </a:r>
          </a:p>
        </p:txBody>
      </p:sp>
      <p:sp>
        <p:nvSpPr>
          <p:cNvPr id="3" name="Espace réservé du contenu 2">
            <a:extLst>
              <a:ext uri="{FF2B5EF4-FFF2-40B4-BE49-F238E27FC236}">
                <a16:creationId xmlns:a16="http://schemas.microsoft.com/office/drawing/2014/main" id="{A7727CDB-43C0-B708-B4EE-5B0000485767}"/>
              </a:ext>
            </a:extLst>
          </p:cNvPr>
          <p:cNvSpPr>
            <a:spLocks noGrp="1"/>
          </p:cNvSpPr>
          <p:nvPr>
            <p:ph idx="1"/>
          </p:nvPr>
        </p:nvSpPr>
        <p:spPr>
          <a:xfrm>
            <a:off x="609599" y="1285386"/>
            <a:ext cx="7823782" cy="940525"/>
          </a:xfrm>
        </p:spPr>
        <p:txBody>
          <a:bodyPr/>
          <a:lstStyle/>
          <a:p>
            <a:r>
              <a:rPr lang="fr-FR" dirty="0"/>
              <a:t>Évaluation du modèle Bayes naïf – Matrice de confusion et rapport de classification </a:t>
            </a:r>
          </a:p>
          <a:p>
            <a:pPr marL="0" indent="0">
              <a:buNone/>
            </a:pPr>
            <a:endParaRPr lang="fr-FR" dirty="0"/>
          </a:p>
        </p:txBody>
      </p:sp>
      <p:pic>
        <p:nvPicPr>
          <p:cNvPr id="5" name="Image 4">
            <a:extLst>
              <a:ext uri="{FF2B5EF4-FFF2-40B4-BE49-F238E27FC236}">
                <a16:creationId xmlns:a16="http://schemas.microsoft.com/office/drawing/2014/main" id="{ECF05EC1-9AF4-52EA-5007-6A83FD4CAB8B}"/>
              </a:ext>
            </a:extLst>
          </p:cNvPr>
          <p:cNvPicPr>
            <a:picLocks noChangeAspect="1"/>
          </p:cNvPicPr>
          <p:nvPr/>
        </p:nvPicPr>
        <p:blipFill>
          <a:blip r:embed="rId3"/>
          <a:stretch>
            <a:fillRect/>
          </a:stretch>
        </p:blipFill>
        <p:spPr>
          <a:xfrm>
            <a:off x="355669" y="2438765"/>
            <a:ext cx="4080477" cy="3031960"/>
          </a:xfrm>
          <a:prstGeom prst="rect">
            <a:avLst/>
          </a:prstGeom>
        </p:spPr>
      </p:pic>
      <p:pic>
        <p:nvPicPr>
          <p:cNvPr id="6" name="Picture 2">
            <a:extLst>
              <a:ext uri="{FF2B5EF4-FFF2-40B4-BE49-F238E27FC236}">
                <a16:creationId xmlns:a16="http://schemas.microsoft.com/office/drawing/2014/main" id="{E2B86C6A-8689-6D62-CB7F-57F090744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2882" y="2438766"/>
            <a:ext cx="3995449" cy="3031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633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Comparaison des résultats</a:t>
            </a:r>
          </a:p>
        </p:txBody>
      </p:sp>
      <p:sp>
        <p:nvSpPr>
          <p:cNvPr id="3" name="Content Placeholder 2"/>
          <p:cNvSpPr>
            <a:spLocks noGrp="1"/>
          </p:cNvSpPr>
          <p:nvPr>
            <p:ph idx="1"/>
          </p:nvPr>
        </p:nvSpPr>
        <p:spPr/>
        <p:txBody>
          <a:bodyPr/>
          <a:lstStyle/>
          <a:p>
            <a:r>
              <a:t>- k-NN : ne détecte aucun dépassement.</a:t>
            </a:r>
          </a:p>
          <a:p>
            <a:r>
              <a:t>- Decision Tree : faible performance globale.</a:t>
            </a:r>
          </a:p>
          <a:p>
            <a:r>
              <a:t>- Naive Bayes : rappel ≈ 89 %, précision ≈ 5 %, F1-score ≈ 0.09.</a:t>
            </a:r>
          </a:p>
          <a:p>
            <a:r>
              <a:t>- Meilleur choix comme système de pré-alerte budgétaire.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51352" cy="1320800"/>
          </a:xfrm>
        </p:spPr>
        <p:txBody>
          <a:bodyPr/>
          <a:lstStyle/>
          <a:p>
            <a:r>
              <a:rPr dirty="0"/>
              <a:t>Conclusion</a:t>
            </a:r>
            <a:r>
              <a:rPr lang="fr-CA" dirty="0"/>
              <a:t> et</a:t>
            </a:r>
            <a:r>
              <a:rPr dirty="0"/>
              <a:t> recommendations</a:t>
            </a:r>
          </a:p>
        </p:txBody>
      </p:sp>
      <p:sp>
        <p:nvSpPr>
          <p:cNvPr id="3" name="Content Placeholder 2"/>
          <p:cNvSpPr>
            <a:spLocks noGrp="1"/>
          </p:cNvSpPr>
          <p:nvPr>
            <p:ph idx="1"/>
          </p:nvPr>
        </p:nvSpPr>
        <p:spPr/>
        <p:txBody>
          <a:bodyPr>
            <a:normAutofit/>
          </a:bodyPr>
          <a:lstStyle/>
          <a:p>
            <a:r>
              <a:t>- Le modèle Naive Bayes est le plus adapté pour détecter les dépassements.</a:t>
            </a:r>
          </a:p>
          <a:p>
            <a:r>
              <a:t>- Il peut être utilisé comme outil de pré-alerte dans un tableau de bord de suivi.</a:t>
            </a:r>
          </a:p>
          <a:p>
            <a:r>
              <a:t>- Améliorations futures :</a:t>
            </a:r>
          </a:p>
          <a:p>
            <a:r>
              <a:t>   • Test d’un modèle Random Forest avec class_weight='balanced'.</a:t>
            </a:r>
          </a:p>
          <a:p>
            <a:r>
              <a:t>   • Application de SMOTE pour rééquilibrer les classes.</a:t>
            </a:r>
          </a:p>
          <a:p>
            <a:r>
              <a:t>   • Ajout de variables explicatives plus fines (ex. historique ministère).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54E8-FD9E-B6B4-8B2B-AD2C5F3C4795}"/>
              </a:ext>
            </a:extLst>
          </p:cNvPr>
          <p:cNvSpPr>
            <a:spLocks noGrp="1"/>
          </p:cNvSpPr>
          <p:nvPr>
            <p:ph type="title"/>
          </p:nvPr>
        </p:nvSpPr>
        <p:spPr>
          <a:xfrm>
            <a:off x="520772" y="-11733"/>
            <a:ext cx="6347713" cy="1320800"/>
          </a:xfrm>
        </p:spPr>
        <p:txBody>
          <a:bodyPr/>
          <a:lstStyle/>
          <a:p>
            <a:r>
              <a:rPr lang="fr-CA" dirty="0"/>
              <a:t>Introduction</a:t>
            </a:r>
            <a:br>
              <a:rPr lang="fr-CA" dirty="0"/>
            </a:br>
            <a:endParaRPr lang="fr-CA" dirty="0"/>
          </a:p>
        </p:txBody>
      </p:sp>
      <p:sp>
        <p:nvSpPr>
          <p:cNvPr id="3" name="Content Placeholder 2">
            <a:extLst>
              <a:ext uri="{FF2B5EF4-FFF2-40B4-BE49-F238E27FC236}">
                <a16:creationId xmlns:a16="http://schemas.microsoft.com/office/drawing/2014/main" id="{14B34049-11A4-441E-E6F5-B35E79BE7863}"/>
              </a:ext>
            </a:extLst>
          </p:cNvPr>
          <p:cNvSpPr>
            <a:spLocks noGrp="1"/>
          </p:cNvSpPr>
          <p:nvPr>
            <p:ph idx="1"/>
          </p:nvPr>
        </p:nvSpPr>
        <p:spPr>
          <a:xfrm>
            <a:off x="315705" y="736043"/>
            <a:ext cx="7825068" cy="3884168"/>
          </a:xfrm>
        </p:spPr>
        <p:txBody>
          <a:bodyPr>
            <a:noAutofit/>
          </a:bodyPr>
          <a:lstStyle/>
          <a:p>
            <a:pPr marL="0" indent="0">
              <a:lnSpc>
                <a:spcPct val="160000"/>
              </a:lnSpc>
              <a:buNone/>
            </a:pPr>
            <a:r>
              <a:rPr lang="fr-CA" sz="1600" dirty="0">
                <a:latin typeface="Arial" panose="020B0604020202020204" pitchFamily="34" charset="0"/>
                <a:cs typeface="Arial" panose="020B0604020202020204" pitchFamily="34" charset="0"/>
              </a:rPr>
              <a:t>Dans le domaine des finances publiques appliquées à la transition écologique, la maîtrise des budgets est essentielle pour assurer l'efficacité et la crédibilité des politiques environnementales. Le gouvernement du Québec investit massivement dans des actions visant à soutenir l’économie verte, le développement des énergies renouvelables et l’adaptation aux changements climatiques. Toutefois, ces projets affichent souvent des écarts entre les dépenses prévues et les dépenses réelles, ce qui peut nuire à la performance, à la transparence et à la planification stratégique. Ce projet vise à </a:t>
            </a:r>
            <a:r>
              <a:rPr lang="fr-CA" sz="1600" b="1" dirty="0">
                <a:latin typeface="Arial" panose="020B0604020202020204" pitchFamily="34" charset="0"/>
                <a:cs typeface="Arial" panose="020B0604020202020204" pitchFamily="34" charset="0"/>
              </a:rPr>
              <a:t>développer un modèle prédictif </a:t>
            </a:r>
            <a:r>
              <a:rPr lang="fr-CA" sz="1600" dirty="0">
                <a:latin typeface="Arial" panose="020B0604020202020204" pitchFamily="34" charset="0"/>
                <a:cs typeface="Arial" panose="020B0604020202020204" pitchFamily="34" charset="0"/>
              </a:rPr>
              <a:t>capable d’anticiper l’ampleur des écarts budgétaires (positifs ou négatifs), en s’appuyant sur des données ouvertes du Québec et sur des techniques d’apprentissage automatique. </a:t>
            </a:r>
            <a:r>
              <a:rPr lang="fr-CA" sz="1600" dirty="0"/>
              <a:t>L’objectif est de fournir aux décideurs publics des outils d’aide à la décision pour repérer les projets à risque, mieux répartir les ressources et renforcer la gestion financière dans le contexte de la transition écologique</a:t>
            </a:r>
            <a:endParaRPr lang="fr-C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563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8" name="Straight Connector 7">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1"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2" name="Isosceles Triangle 11">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3"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4"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5"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6" name="Isosceles Triangle 15">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7" name="Isosceles Triangle 16">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6225"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0381"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4073"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5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215"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8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6715"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2215" y="-8467"/>
            <a:ext cx="6881785"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14352" y="1020871"/>
            <a:ext cx="5220569" cy="2849671"/>
          </a:xfrm>
        </p:spPr>
        <p:txBody>
          <a:bodyPr vert="horz" lIns="91440" tIns="45720" rIns="91440" bIns="45720" rtlCol="0" anchor="b">
            <a:normAutofit/>
          </a:bodyPr>
          <a:lstStyle/>
          <a:p>
            <a:r>
              <a:rPr lang="en-US" sz="5200">
                <a:solidFill>
                  <a:srgbClr val="FFFFFF"/>
                </a:solidFill>
              </a:rPr>
              <a:t>Merci pour votre attention</a:t>
            </a: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19339" y="3294792"/>
            <a:ext cx="220660" cy="13982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Contexte &amp; Problématique</a:t>
            </a:r>
          </a:p>
        </p:txBody>
      </p:sp>
      <p:sp>
        <p:nvSpPr>
          <p:cNvPr id="4" name="Content Placeholder 2">
            <a:extLst>
              <a:ext uri="{FF2B5EF4-FFF2-40B4-BE49-F238E27FC236}">
                <a16:creationId xmlns:a16="http://schemas.microsoft.com/office/drawing/2014/main" id="{BA38E02C-E684-2A0E-E577-76C82B1F16EE}"/>
              </a:ext>
            </a:extLst>
          </p:cNvPr>
          <p:cNvSpPr>
            <a:spLocks noGrp="1"/>
          </p:cNvSpPr>
          <p:nvPr>
            <p:ph idx="1"/>
          </p:nvPr>
        </p:nvSpPr>
        <p:spPr>
          <a:xfrm>
            <a:off x="324651" y="1372482"/>
            <a:ext cx="7189333" cy="4790219"/>
          </a:xfrm>
        </p:spPr>
        <p:txBody>
          <a:bodyPr>
            <a:normAutofit/>
          </a:bodyPr>
          <a:lstStyle/>
          <a:p>
            <a:pPr marL="0" indent="0">
              <a:buNone/>
            </a:pPr>
            <a:r>
              <a:rPr lang="fr-CA" dirty="0"/>
              <a:t>Dans le cadre de la transition écologique, la gestion budgétaire reste un enjeu important. Pourtant :</a:t>
            </a:r>
          </a:p>
          <a:p>
            <a:r>
              <a:rPr lang="fr-CA" dirty="0"/>
              <a:t>Certaines actions </a:t>
            </a:r>
            <a:r>
              <a:rPr lang="fr-CA" b="1" dirty="0"/>
              <a:t>dépassent leur budget prévu</a:t>
            </a:r>
            <a:endParaRPr lang="fr-CA" dirty="0"/>
          </a:p>
          <a:p>
            <a:r>
              <a:rPr lang="fr-CA" dirty="0"/>
              <a:t>D’autres </a:t>
            </a:r>
            <a:r>
              <a:rPr lang="fr-CA" b="1" dirty="0"/>
              <a:t>n’utilisent pas entièrement les crédits alloués</a:t>
            </a:r>
            <a:endParaRPr lang="fr-CA" dirty="0"/>
          </a:p>
          <a:p>
            <a:r>
              <a:rPr lang="fr-CA" dirty="0"/>
              <a:t>Ces écarts peuvent entraîner :</a:t>
            </a:r>
          </a:p>
          <a:p>
            <a:pPr lvl="1"/>
            <a:r>
              <a:rPr lang="fr-CA" dirty="0"/>
              <a:t>Des </a:t>
            </a:r>
            <a:r>
              <a:rPr lang="fr-CA" b="1" dirty="0"/>
              <a:t>retards</a:t>
            </a:r>
            <a:r>
              <a:rPr lang="fr-CA" dirty="0"/>
              <a:t> dans les projets</a:t>
            </a:r>
          </a:p>
          <a:p>
            <a:pPr lvl="1"/>
            <a:r>
              <a:rPr lang="fr-CA" dirty="0"/>
              <a:t>Une </a:t>
            </a:r>
            <a:r>
              <a:rPr lang="fr-CA" b="1" dirty="0"/>
              <a:t>mauvaise allocation</a:t>
            </a:r>
            <a:r>
              <a:rPr lang="fr-CA" dirty="0"/>
              <a:t> des ressources publiques</a:t>
            </a:r>
          </a:p>
          <a:p>
            <a:pPr lvl="1"/>
            <a:r>
              <a:rPr lang="fr-CA" dirty="0"/>
              <a:t>Une </a:t>
            </a:r>
            <a:r>
              <a:rPr lang="fr-CA" b="1" dirty="0"/>
              <a:t>perte de confiance</a:t>
            </a:r>
            <a:r>
              <a:rPr lang="fr-CA" dirty="0"/>
              <a:t> dans les dispositifs de financement</a:t>
            </a:r>
          </a:p>
          <a:p>
            <a:pPr marL="0" indent="0">
              <a:buNone/>
            </a:pPr>
            <a:r>
              <a:rPr lang="fr-CA" dirty="0"/>
              <a:t>Il est donc essentiel de </a:t>
            </a:r>
            <a:r>
              <a:rPr lang="fr-CA" b="1" dirty="0"/>
              <a:t>prévoir ces écarts à l’avance</a:t>
            </a:r>
            <a:r>
              <a:rPr lang="fr-CA" dirty="0"/>
              <a:t>, pour mieux planifier et mieux gérer.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barn(inVertical)">
                                      <p:cBhvr>
                                        <p:cTn id="30" dur="500"/>
                                        <p:tgtEl>
                                          <p:spTgt spid="4">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barn(inVertical)">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circle(in)">
                                      <p:cBhvr>
                                        <p:cTn id="38"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Objectif du projet</a:t>
            </a:r>
          </a:p>
        </p:txBody>
      </p:sp>
      <p:sp>
        <p:nvSpPr>
          <p:cNvPr id="5" name="Content Placeholder 4">
            <a:extLst>
              <a:ext uri="{FF2B5EF4-FFF2-40B4-BE49-F238E27FC236}">
                <a16:creationId xmlns:a16="http://schemas.microsoft.com/office/drawing/2014/main" id="{E120AED2-BA70-C71A-78E3-D7D8C8828E76}"/>
              </a:ext>
            </a:extLst>
          </p:cNvPr>
          <p:cNvSpPr>
            <a:spLocks noGrp="1"/>
          </p:cNvSpPr>
          <p:nvPr>
            <p:ph idx="1"/>
          </p:nvPr>
        </p:nvSpPr>
        <p:spPr>
          <a:xfrm>
            <a:off x="305195" y="1288508"/>
            <a:ext cx="7493234" cy="4585517"/>
          </a:xfrm>
        </p:spPr>
        <p:txBody>
          <a:bodyPr>
            <a:normAutofit/>
          </a:bodyPr>
          <a:lstStyle/>
          <a:p>
            <a:r>
              <a:rPr lang="fr-CA" dirty="0"/>
              <a:t>Construire un </a:t>
            </a:r>
            <a:r>
              <a:rPr lang="fr-CA" b="1" dirty="0"/>
              <a:t>modèle prédictif</a:t>
            </a:r>
            <a:r>
              <a:rPr lang="fr-CA" dirty="0"/>
              <a:t> pour anticiper si une action dépassera son budget ou non</a:t>
            </a:r>
          </a:p>
          <a:p>
            <a:r>
              <a:rPr lang="fr-CA" dirty="0"/>
              <a:t> </a:t>
            </a:r>
            <a:r>
              <a:rPr lang="fr-CA" b="1" dirty="0"/>
              <a:t>Type de problème</a:t>
            </a:r>
            <a:r>
              <a:rPr lang="fr-CA" dirty="0"/>
              <a:t> : Classification binaire (dépassement = oui / non)</a:t>
            </a:r>
          </a:p>
          <a:p>
            <a:r>
              <a:rPr lang="fr-CA" dirty="0"/>
              <a:t>Le projet s’appuie sur des </a:t>
            </a:r>
            <a:r>
              <a:rPr lang="fr-CA" b="1" dirty="0"/>
              <a:t>données ouvertes du Québec</a:t>
            </a:r>
            <a:endParaRPr lang="fr-CA" dirty="0"/>
          </a:p>
          <a:p>
            <a:r>
              <a:rPr lang="fr-CA" dirty="0"/>
              <a:t>Utilisation de </a:t>
            </a:r>
            <a:r>
              <a:rPr lang="fr-CA" b="1" dirty="0"/>
              <a:t>méthodes d’apprentissage supervisé</a:t>
            </a:r>
            <a:endParaRPr lang="fr-CA" dirty="0"/>
          </a:p>
          <a:p>
            <a:r>
              <a:rPr lang="fr-CA" dirty="0"/>
              <a:t>Objectifs :</a:t>
            </a:r>
          </a:p>
          <a:p>
            <a:pPr lvl="1"/>
            <a:r>
              <a:rPr lang="fr-CA" dirty="0"/>
              <a:t>Identifier les </a:t>
            </a:r>
            <a:r>
              <a:rPr lang="fr-CA" b="1" dirty="0"/>
              <a:t>actions à risque de dépassement</a:t>
            </a:r>
            <a:endParaRPr lang="fr-CA" dirty="0"/>
          </a:p>
          <a:p>
            <a:pPr lvl="1"/>
            <a:r>
              <a:rPr lang="fr-CA" dirty="0"/>
              <a:t>Améliorer la </a:t>
            </a:r>
            <a:r>
              <a:rPr lang="fr-CA" b="1" dirty="0"/>
              <a:t>planification budgétaire</a:t>
            </a:r>
            <a:endParaRPr lang="fr-CA" dirty="0"/>
          </a:p>
          <a:p>
            <a:pPr lvl="1"/>
            <a:r>
              <a:rPr lang="fr-CA" dirty="0"/>
              <a:t>Renforcer la </a:t>
            </a:r>
            <a:r>
              <a:rPr lang="fr-CA" b="1" dirty="0"/>
              <a:t>gestion des finances publiques</a:t>
            </a:r>
            <a:r>
              <a:rPr lang="fr-CA" dirty="0"/>
              <a:t> dans le cadre de la transition écologique</a:t>
            </a:r>
          </a:p>
          <a:p>
            <a:endParaRPr lang="fr-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94E6-A8A7-6A52-5B63-6D01E7F375FD}"/>
              </a:ext>
            </a:extLst>
          </p:cNvPr>
          <p:cNvSpPr>
            <a:spLocks noGrp="1"/>
          </p:cNvSpPr>
          <p:nvPr>
            <p:ph type="title"/>
          </p:nvPr>
        </p:nvSpPr>
        <p:spPr/>
        <p:txBody>
          <a:bodyPr/>
          <a:lstStyle/>
          <a:p>
            <a:r>
              <a:rPr lang="fr-CA" dirty="0"/>
              <a:t>Approche méthodologique</a:t>
            </a:r>
          </a:p>
        </p:txBody>
      </p:sp>
      <p:sp>
        <p:nvSpPr>
          <p:cNvPr id="4" name="Rectangle 3">
            <a:extLst>
              <a:ext uri="{FF2B5EF4-FFF2-40B4-BE49-F238E27FC236}">
                <a16:creationId xmlns:a16="http://schemas.microsoft.com/office/drawing/2014/main" id="{6C947CA7-1B30-1191-BDFA-75C540D05CB6}"/>
              </a:ext>
            </a:extLst>
          </p:cNvPr>
          <p:cNvSpPr/>
          <p:nvPr/>
        </p:nvSpPr>
        <p:spPr>
          <a:xfrm>
            <a:off x="3012078" y="1532555"/>
            <a:ext cx="1728216" cy="50292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CA" dirty="0"/>
              <a:t>Collecte</a:t>
            </a:r>
          </a:p>
        </p:txBody>
      </p:sp>
      <p:sp>
        <p:nvSpPr>
          <p:cNvPr id="5" name="Rectangle 4">
            <a:extLst>
              <a:ext uri="{FF2B5EF4-FFF2-40B4-BE49-F238E27FC236}">
                <a16:creationId xmlns:a16="http://schemas.microsoft.com/office/drawing/2014/main" id="{BFB0298D-430B-D374-5106-E333BF42B63E}"/>
              </a:ext>
            </a:extLst>
          </p:cNvPr>
          <p:cNvSpPr/>
          <p:nvPr/>
        </p:nvSpPr>
        <p:spPr>
          <a:xfrm>
            <a:off x="3039510" y="2274409"/>
            <a:ext cx="1728216" cy="50292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CA" dirty="0"/>
              <a:t>EDA</a:t>
            </a:r>
          </a:p>
        </p:txBody>
      </p:sp>
      <p:sp>
        <p:nvSpPr>
          <p:cNvPr id="6" name="Rectangle 5">
            <a:extLst>
              <a:ext uri="{FF2B5EF4-FFF2-40B4-BE49-F238E27FC236}">
                <a16:creationId xmlns:a16="http://schemas.microsoft.com/office/drawing/2014/main" id="{C69D10C7-F820-10B2-535E-338FD737ADD4}"/>
              </a:ext>
            </a:extLst>
          </p:cNvPr>
          <p:cNvSpPr/>
          <p:nvPr/>
        </p:nvSpPr>
        <p:spPr>
          <a:xfrm>
            <a:off x="3039510" y="3045714"/>
            <a:ext cx="1728216" cy="50292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CA" dirty="0"/>
              <a:t>Prétraitement</a:t>
            </a:r>
          </a:p>
        </p:txBody>
      </p:sp>
      <p:sp>
        <p:nvSpPr>
          <p:cNvPr id="7" name="Rectangle 6">
            <a:extLst>
              <a:ext uri="{FF2B5EF4-FFF2-40B4-BE49-F238E27FC236}">
                <a16:creationId xmlns:a16="http://schemas.microsoft.com/office/drawing/2014/main" id="{1401D08A-8D90-5AB0-B1DA-9F45FCAC05C0}"/>
              </a:ext>
            </a:extLst>
          </p:cNvPr>
          <p:cNvSpPr/>
          <p:nvPr/>
        </p:nvSpPr>
        <p:spPr>
          <a:xfrm>
            <a:off x="3039510" y="3895344"/>
            <a:ext cx="1728216" cy="50292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CA" dirty="0"/>
              <a:t>Dev Modèles</a:t>
            </a:r>
          </a:p>
        </p:txBody>
      </p:sp>
      <p:sp>
        <p:nvSpPr>
          <p:cNvPr id="8" name="Oval 7">
            <a:extLst>
              <a:ext uri="{FF2B5EF4-FFF2-40B4-BE49-F238E27FC236}">
                <a16:creationId xmlns:a16="http://schemas.microsoft.com/office/drawing/2014/main" id="{842E589A-71CE-FF97-03E9-71D2D6ED69DB}"/>
              </a:ext>
            </a:extLst>
          </p:cNvPr>
          <p:cNvSpPr/>
          <p:nvPr/>
        </p:nvSpPr>
        <p:spPr>
          <a:xfrm>
            <a:off x="299808" y="3872927"/>
            <a:ext cx="2615184" cy="6126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dirty="0"/>
              <a:t>Classification</a:t>
            </a:r>
          </a:p>
        </p:txBody>
      </p:sp>
      <p:sp>
        <p:nvSpPr>
          <p:cNvPr id="9" name="Rectangle: Rounded Corners 8">
            <a:extLst>
              <a:ext uri="{FF2B5EF4-FFF2-40B4-BE49-F238E27FC236}">
                <a16:creationId xmlns:a16="http://schemas.microsoft.com/office/drawing/2014/main" id="{FB571DF3-672F-0D57-4832-3889BB36D38E}"/>
              </a:ext>
            </a:extLst>
          </p:cNvPr>
          <p:cNvSpPr/>
          <p:nvPr/>
        </p:nvSpPr>
        <p:spPr>
          <a:xfrm>
            <a:off x="1139707" y="4736593"/>
            <a:ext cx="1463040" cy="6126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CA" dirty="0"/>
              <a:t>K NN</a:t>
            </a:r>
          </a:p>
        </p:txBody>
      </p:sp>
      <p:sp>
        <p:nvSpPr>
          <p:cNvPr id="11" name="Rectangle: Rounded Corners 10">
            <a:extLst>
              <a:ext uri="{FF2B5EF4-FFF2-40B4-BE49-F238E27FC236}">
                <a16:creationId xmlns:a16="http://schemas.microsoft.com/office/drawing/2014/main" id="{742B9FF5-5226-CA2A-AD8F-609DEBC57AE8}"/>
              </a:ext>
            </a:extLst>
          </p:cNvPr>
          <p:cNvSpPr/>
          <p:nvPr/>
        </p:nvSpPr>
        <p:spPr>
          <a:xfrm>
            <a:off x="2921959" y="4755942"/>
            <a:ext cx="1693166" cy="6126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CA" dirty="0" err="1"/>
              <a:t>DecisionTree</a:t>
            </a:r>
            <a:endParaRPr lang="fr-CA" dirty="0"/>
          </a:p>
        </p:txBody>
      </p:sp>
      <p:sp>
        <p:nvSpPr>
          <p:cNvPr id="12" name="Rectangle: Rounded Corners 11">
            <a:extLst>
              <a:ext uri="{FF2B5EF4-FFF2-40B4-BE49-F238E27FC236}">
                <a16:creationId xmlns:a16="http://schemas.microsoft.com/office/drawing/2014/main" id="{66644A59-335B-38B7-0104-3ED9D1FAA3C6}"/>
              </a:ext>
            </a:extLst>
          </p:cNvPr>
          <p:cNvSpPr/>
          <p:nvPr/>
        </p:nvSpPr>
        <p:spPr>
          <a:xfrm>
            <a:off x="4833503" y="4736593"/>
            <a:ext cx="1594102" cy="6126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CA" dirty="0" err="1"/>
              <a:t>NaiveBayes</a:t>
            </a:r>
            <a:endParaRPr lang="fr-CA" dirty="0"/>
          </a:p>
        </p:txBody>
      </p:sp>
      <p:cxnSp>
        <p:nvCxnSpPr>
          <p:cNvPr id="14" name="Straight Arrow Connector 13">
            <a:extLst>
              <a:ext uri="{FF2B5EF4-FFF2-40B4-BE49-F238E27FC236}">
                <a16:creationId xmlns:a16="http://schemas.microsoft.com/office/drawing/2014/main" id="{BEAC7241-2BD2-3438-7D71-B4293299500F}"/>
              </a:ext>
            </a:extLst>
          </p:cNvPr>
          <p:cNvCxnSpPr>
            <a:cxnSpLocks/>
          </p:cNvCxnSpPr>
          <p:nvPr/>
        </p:nvCxnSpPr>
        <p:spPr>
          <a:xfrm>
            <a:off x="3999630" y="2035475"/>
            <a:ext cx="0" cy="316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7E3C2D6-1209-57C4-0B45-7FCEF03811BE}"/>
              </a:ext>
            </a:extLst>
          </p:cNvPr>
          <p:cNvCxnSpPr/>
          <p:nvPr/>
        </p:nvCxnSpPr>
        <p:spPr>
          <a:xfrm>
            <a:off x="3987438" y="2771568"/>
            <a:ext cx="0" cy="316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597FF6-D1BD-DD39-5154-C213E15C75C5}"/>
              </a:ext>
            </a:extLst>
          </p:cNvPr>
          <p:cNvCxnSpPr/>
          <p:nvPr/>
        </p:nvCxnSpPr>
        <p:spPr>
          <a:xfrm>
            <a:off x="3911238" y="3578526"/>
            <a:ext cx="0" cy="316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6EABEC8-366B-27C2-7663-8BD54DEF8341}"/>
              </a:ext>
            </a:extLst>
          </p:cNvPr>
          <p:cNvCxnSpPr>
            <a:endCxn id="11" idx="0"/>
          </p:cNvCxnSpPr>
          <p:nvPr/>
        </p:nvCxnSpPr>
        <p:spPr>
          <a:xfrm rot="16200000" flipH="1">
            <a:off x="3525845" y="4513244"/>
            <a:ext cx="381761" cy="1036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B996679-52D2-F104-89CB-A63FD135955B}"/>
              </a:ext>
            </a:extLst>
          </p:cNvPr>
          <p:cNvCxnSpPr/>
          <p:nvPr/>
        </p:nvCxnSpPr>
        <p:spPr>
          <a:xfrm rot="16200000" flipH="1">
            <a:off x="4644909" y="4401449"/>
            <a:ext cx="377189" cy="3708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8BA02A33-6C8D-D7B8-B585-C5A7174CA77B}"/>
              </a:ext>
            </a:extLst>
          </p:cNvPr>
          <p:cNvCxnSpPr>
            <a:cxnSpLocks/>
          </p:cNvCxnSpPr>
          <p:nvPr/>
        </p:nvCxnSpPr>
        <p:spPr>
          <a:xfrm rot="10800000" flipV="1">
            <a:off x="2602748" y="4398265"/>
            <a:ext cx="459349" cy="3771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Folded Corner 48">
            <a:extLst>
              <a:ext uri="{FF2B5EF4-FFF2-40B4-BE49-F238E27FC236}">
                <a16:creationId xmlns:a16="http://schemas.microsoft.com/office/drawing/2014/main" id="{756E4677-9B5B-39DF-FA41-4BB1FA4F191A}"/>
              </a:ext>
            </a:extLst>
          </p:cNvPr>
          <p:cNvSpPr/>
          <p:nvPr/>
        </p:nvSpPr>
        <p:spPr>
          <a:xfrm>
            <a:off x="4833503" y="2013645"/>
            <a:ext cx="1435607" cy="260764"/>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A" dirty="0"/>
              <a:t>Base.csv</a:t>
            </a:r>
          </a:p>
        </p:txBody>
      </p:sp>
      <p:sp>
        <p:nvSpPr>
          <p:cNvPr id="56" name="Rectangle: Folded Corner 55">
            <a:extLst>
              <a:ext uri="{FF2B5EF4-FFF2-40B4-BE49-F238E27FC236}">
                <a16:creationId xmlns:a16="http://schemas.microsoft.com/office/drawing/2014/main" id="{DF513778-AD3D-4F44-9701-4651119A0738}"/>
              </a:ext>
            </a:extLst>
          </p:cNvPr>
          <p:cNvSpPr/>
          <p:nvPr/>
        </p:nvSpPr>
        <p:spPr>
          <a:xfrm>
            <a:off x="4912750" y="3578526"/>
            <a:ext cx="2044562" cy="260764"/>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A" dirty="0"/>
              <a:t>Prétraitemnt.csv</a:t>
            </a:r>
          </a:p>
        </p:txBody>
      </p:sp>
      <p:sp>
        <p:nvSpPr>
          <p:cNvPr id="57" name="Rectangle: Folded Corner 56">
            <a:extLst>
              <a:ext uri="{FF2B5EF4-FFF2-40B4-BE49-F238E27FC236}">
                <a16:creationId xmlns:a16="http://schemas.microsoft.com/office/drawing/2014/main" id="{117BAFCA-2E38-4489-AA60-750A16260550}"/>
              </a:ext>
            </a:extLst>
          </p:cNvPr>
          <p:cNvSpPr/>
          <p:nvPr/>
        </p:nvSpPr>
        <p:spPr>
          <a:xfrm>
            <a:off x="4847462" y="2771568"/>
            <a:ext cx="1435607" cy="260764"/>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A" dirty="0"/>
              <a:t>EDA.csv</a:t>
            </a:r>
          </a:p>
        </p:txBody>
      </p:sp>
    </p:spTree>
    <p:extLst>
      <p:ext uri="{BB962C8B-B14F-4D97-AF65-F5344CB8AC3E}">
        <p14:creationId xmlns:p14="http://schemas.microsoft.com/office/powerpoint/2010/main" val="388137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barn(inVertical)">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circle(in)">
                                      <p:cBhvr>
                                        <p:cTn id="30" dur="2000"/>
                                        <p:tgtEl>
                                          <p:spTgt spid="5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barn(inVertical)">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1000"/>
                                        <p:tgtEl>
                                          <p:spTgt spid="7"/>
                                        </p:tgtEl>
                                      </p:cBhvr>
                                    </p:animEffect>
                                    <p:anim calcmode="lin" valueType="num">
                                      <p:cBhvr>
                                        <p:cTn id="53" dur="1000" fill="hold"/>
                                        <p:tgtEl>
                                          <p:spTgt spid="7"/>
                                        </p:tgtEl>
                                        <p:attrNameLst>
                                          <p:attrName>ppt_x</p:attrName>
                                        </p:attrNameLst>
                                      </p:cBhvr>
                                      <p:tavLst>
                                        <p:tav tm="0">
                                          <p:val>
                                            <p:strVal val="#ppt_x"/>
                                          </p:val>
                                        </p:tav>
                                        <p:tav tm="100000">
                                          <p:val>
                                            <p:strVal val="#ppt_x"/>
                                          </p:val>
                                        </p:tav>
                                      </p:tavLst>
                                    </p:anim>
                                    <p:anim calcmode="lin" valueType="num">
                                      <p:cBhvr>
                                        <p:cTn id="54" dur="1000" fill="hold"/>
                                        <p:tgtEl>
                                          <p:spTgt spid="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barn(inVertical)">
                                      <p:cBhvr>
                                        <p:cTn id="64" dur="5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1000"/>
                                        <p:tgtEl>
                                          <p:spTgt spid="43"/>
                                        </p:tgtEl>
                                      </p:cBhvr>
                                    </p:animEffect>
                                    <p:anim calcmode="lin" valueType="num">
                                      <p:cBhvr>
                                        <p:cTn id="70" dur="1000" fill="hold"/>
                                        <p:tgtEl>
                                          <p:spTgt spid="43"/>
                                        </p:tgtEl>
                                        <p:attrNameLst>
                                          <p:attrName>ppt_x</p:attrName>
                                        </p:attrNameLst>
                                      </p:cBhvr>
                                      <p:tavLst>
                                        <p:tav tm="0">
                                          <p:val>
                                            <p:strVal val="#ppt_x"/>
                                          </p:val>
                                        </p:tav>
                                        <p:tav tm="100000">
                                          <p:val>
                                            <p:strVal val="#ppt_x"/>
                                          </p:val>
                                        </p:tav>
                                      </p:tavLst>
                                    </p:anim>
                                    <p:anim calcmode="lin" valueType="num">
                                      <p:cBhvr>
                                        <p:cTn id="71" dur="1000" fill="hold"/>
                                        <p:tgtEl>
                                          <p:spTgt spid="43"/>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1000"/>
                                        <p:tgtEl>
                                          <p:spTgt spid="9"/>
                                        </p:tgtEl>
                                      </p:cBhvr>
                                    </p:animEffect>
                                    <p:anim calcmode="lin" valueType="num">
                                      <p:cBhvr>
                                        <p:cTn id="75" dur="1000" fill="hold"/>
                                        <p:tgtEl>
                                          <p:spTgt spid="9"/>
                                        </p:tgtEl>
                                        <p:attrNameLst>
                                          <p:attrName>ppt_x</p:attrName>
                                        </p:attrNameLst>
                                      </p:cBhvr>
                                      <p:tavLst>
                                        <p:tav tm="0">
                                          <p:val>
                                            <p:strVal val="#ppt_x"/>
                                          </p:val>
                                        </p:tav>
                                        <p:tav tm="100000">
                                          <p:val>
                                            <p:strVal val="#ppt_x"/>
                                          </p:val>
                                        </p:tav>
                                      </p:tavLst>
                                    </p:anim>
                                    <p:anim calcmode="lin" valueType="num">
                                      <p:cBhvr>
                                        <p:cTn id="7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1000"/>
                                        <p:tgtEl>
                                          <p:spTgt spid="23"/>
                                        </p:tgtEl>
                                      </p:cBhvr>
                                    </p:animEffect>
                                    <p:anim calcmode="lin" valueType="num">
                                      <p:cBhvr>
                                        <p:cTn id="82" dur="1000" fill="hold"/>
                                        <p:tgtEl>
                                          <p:spTgt spid="23"/>
                                        </p:tgtEl>
                                        <p:attrNameLst>
                                          <p:attrName>ppt_x</p:attrName>
                                        </p:attrNameLst>
                                      </p:cBhvr>
                                      <p:tavLst>
                                        <p:tav tm="0">
                                          <p:val>
                                            <p:strVal val="#ppt_x"/>
                                          </p:val>
                                        </p:tav>
                                        <p:tav tm="100000">
                                          <p:val>
                                            <p:strVal val="#ppt_x"/>
                                          </p:val>
                                        </p:tav>
                                      </p:tavLst>
                                    </p:anim>
                                    <p:anim calcmode="lin" valueType="num">
                                      <p:cBhvr>
                                        <p:cTn id="83" dur="1000" fill="hold"/>
                                        <p:tgtEl>
                                          <p:spTgt spid="23"/>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1000"/>
                                        <p:tgtEl>
                                          <p:spTgt spid="11"/>
                                        </p:tgtEl>
                                      </p:cBhvr>
                                    </p:animEffect>
                                    <p:anim calcmode="lin" valueType="num">
                                      <p:cBhvr>
                                        <p:cTn id="87" dur="1000" fill="hold"/>
                                        <p:tgtEl>
                                          <p:spTgt spid="11"/>
                                        </p:tgtEl>
                                        <p:attrNameLst>
                                          <p:attrName>ppt_x</p:attrName>
                                        </p:attrNameLst>
                                      </p:cBhvr>
                                      <p:tavLst>
                                        <p:tav tm="0">
                                          <p:val>
                                            <p:strVal val="#ppt_x"/>
                                          </p:val>
                                        </p:tav>
                                        <p:tav tm="100000">
                                          <p:val>
                                            <p:strVal val="#ppt_x"/>
                                          </p:val>
                                        </p:tav>
                                      </p:tavLst>
                                    </p:anim>
                                    <p:anim calcmode="lin" valueType="num">
                                      <p:cBhvr>
                                        <p:cTn id="8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fade">
                                      <p:cBhvr>
                                        <p:cTn id="93" dur="1000"/>
                                        <p:tgtEl>
                                          <p:spTgt spid="25"/>
                                        </p:tgtEl>
                                      </p:cBhvr>
                                    </p:animEffect>
                                    <p:anim calcmode="lin" valueType="num">
                                      <p:cBhvr>
                                        <p:cTn id="94" dur="1000" fill="hold"/>
                                        <p:tgtEl>
                                          <p:spTgt spid="25"/>
                                        </p:tgtEl>
                                        <p:attrNameLst>
                                          <p:attrName>ppt_x</p:attrName>
                                        </p:attrNameLst>
                                      </p:cBhvr>
                                      <p:tavLst>
                                        <p:tav tm="0">
                                          <p:val>
                                            <p:strVal val="#ppt_x"/>
                                          </p:val>
                                        </p:tav>
                                        <p:tav tm="100000">
                                          <p:val>
                                            <p:strVal val="#ppt_x"/>
                                          </p:val>
                                        </p:tav>
                                      </p:tavLst>
                                    </p:anim>
                                    <p:anim calcmode="lin" valueType="num">
                                      <p:cBhvr>
                                        <p:cTn id="95" dur="1000" fill="hold"/>
                                        <p:tgtEl>
                                          <p:spTgt spid="25"/>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fade">
                                      <p:cBhvr>
                                        <p:cTn id="98" dur="1000"/>
                                        <p:tgtEl>
                                          <p:spTgt spid="12"/>
                                        </p:tgtEl>
                                      </p:cBhvr>
                                    </p:animEffect>
                                    <p:anim calcmode="lin" valueType="num">
                                      <p:cBhvr>
                                        <p:cTn id="99" dur="1000" fill="hold"/>
                                        <p:tgtEl>
                                          <p:spTgt spid="12"/>
                                        </p:tgtEl>
                                        <p:attrNameLst>
                                          <p:attrName>ppt_x</p:attrName>
                                        </p:attrNameLst>
                                      </p:cBhvr>
                                      <p:tavLst>
                                        <p:tav tm="0">
                                          <p:val>
                                            <p:strVal val="#ppt_x"/>
                                          </p:val>
                                        </p:tav>
                                        <p:tav tm="100000">
                                          <p:val>
                                            <p:strVal val="#ppt_x"/>
                                          </p:val>
                                        </p:tav>
                                      </p:tavLst>
                                    </p:anim>
                                    <p:anim calcmode="lin" valueType="num">
                                      <p:cBhvr>
                                        <p:cTn id="10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P spid="49" grpId="0" animBg="1"/>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07" y="99938"/>
            <a:ext cx="6347713" cy="1320800"/>
          </a:xfrm>
        </p:spPr>
        <p:txBody>
          <a:bodyPr/>
          <a:lstStyle/>
          <a:p>
            <a:r>
              <a:rPr lang="fr-CA" dirty="0"/>
              <a:t>Collecte des Données</a:t>
            </a:r>
            <a:endParaRPr dirty="0"/>
          </a:p>
        </p:txBody>
      </p:sp>
      <p:sp>
        <p:nvSpPr>
          <p:cNvPr id="3" name="Content Placeholder 2"/>
          <p:cNvSpPr>
            <a:spLocks noGrp="1"/>
          </p:cNvSpPr>
          <p:nvPr>
            <p:ph idx="1"/>
          </p:nvPr>
        </p:nvSpPr>
        <p:spPr>
          <a:xfrm>
            <a:off x="284851" y="961746"/>
            <a:ext cx="7440348" cy="4934508"/>
          </a:xfrm>
        </p:spPr>
        <p:txBody>
          <a:bodyPr>
            <a:normAutofit fontScale="32500" lnSpcReduction="20000"/>
          </a:bodyPr>
          <a:lstStyle/>
          <a:p>
            <a:r>
              <a:rPr lang="fr-CA" sz="4300" b="1" dirty="0">
                <a:latin typeface="Arial" panose="020B0604020202020204" pitchFamily="34" charset="0"/>
                <a:cs typeface="Arial" panose="020B0604020202020204" pitchFamily="34" charset="0"/>
              </a:rPr>
              <a:t> </a:t>
            </a:r>
            <a:r>
              <a:rPr lang="fr-CA" sz="4300" b="1" dirty="0">
                <a:solidFill>
                  <a:schemeClr val="accent3"/>
                </a:solidFill>
                <a:latin typeface="Arial" panose="020B0604020202020204" pitchFamily="34" charset="0"/>
                <a:cs typeface="Arial" panose="020B0604020202020204" pitchFamily="34" charset="0"/>
              </a:rPr>
              <a:t>Fichiers sélectionnés (format CSV)</a:t>
            </a:r>
          </a:p>
          <a:p>
            <a:endParaRPr lang="fr-CA" sz="4300" b="1" dirty="0">
              <a:latin typeface="Arial" panose="020B0604020202020204" pitchFamily="34" charset="0"/>
              <a:cs typeface="Arial" panose="020B0604020202020204" pitchFamily="34" charset="0"/>
            </a:endParaRPr>
          </a:p>
          <a:p>
            <a:endParaRPr lang="fr-CA" sz="4300" b="1" dirty="0">
              <a:latin typeface="Arial" panose="020B0604020202020204" pitchFamily="34" charset="0"/>
              <a:cs typeface="Arial" panose="020B0604020202020204" pitchFamily="34" charset="0"/>
            </a:endParaRPr>
          </a:p>
          <a:p>
            <a:endParaRPr lang="fr-CA" sz="4300" b="1" dirty="0">
              <a:latin typeface="Arial" panose="020B0604020202020204" pitchFamily="34" charset="0"/>
              <a:cs typeface="Arial" panose="020B0604020202020204" pitchFamily="34" charset="0"/>
            </a:endParaRPr>
          </a:p>
          <a:p>
            <a:endParaRPr lang="fr-CA" sz="4300" b="1" dirty="0">
              <a:latin typeface="Arial" panose="020B0604020202020204" pitchFamily="34" charset="0"/>
              <a:cs typeface="Arial" panose="020B0604020202020204" pitchFamily="34" charset="0"/>
            </a:endParaRPr>
          </a:p>
          <a:p>
            <a:endParaRPr lang="fr-CA" sz="4300" b="1" dirty="0">
              <a:latin typeface="Arial" panose="020B0604020202020204" pitchFamily="34" charset="0"/>
              <a:cs typeface="Arial" panose="020B0604020202020204" pitchFamily="34" charset="0"/>
            </a:endParaRPr>
          </a:p>
          <a:p>
            <a:endParaRPr lang="fr-CA" sz="4300" b="1" dirty="0">
              <a:latin typeface="Arial" panose="020B0604020202020204" pitchFamily="34" charset="0"/>
              <a:cs typeface="Arial" panose="020B0604020202020204" pitchFamily="34" charset="0"/>
            </a:endParaRPr>
          </a:p>
          <a:p>
            <a:endParaRPr lang="fr-CA" sz="4300" b="1" dirty="0">
              <a:latin typeface="Arial" panose="020B0604020202020204" pitchFamily="34" charset="0"/>
              <a:cs typeface="Arial" panose="020B0604020202020204" pitchFamily="34" charset="0"/>
            </a:endParaRPr>
          </a:p>
          <a:p>
            <a:pPr marL="0" indent="0">
              <a:buNone/>
            </a:pPr>
            <a:r>
              <a:rPr lang="fr-CA" sz="4300" dirty="0">
                <a:latin typeface="Arial" panose="020B0604020202020204" pitchFamily="34" charset="0"/>
                <a:cs typeface="Arial" panose="020B0604020202020204" pitchFamily="34" charset="0"/>
              </a:rPr>
              <a:t>- Actions : caractéristiques des projets (ministère, domaine…)</a:t>
            </a:r>
          </a:p>
          <a:p>
            <a:pPr marL="0" indent="0">
              <a:buNone/>
            </a:pPr>
            <a:r>
              <a:rPr lang="fr-CA" sz="4300" dirty="0">
                <a:latin typeface="Arial" panose="020B0604020202020204" pitchFamily="34" charset="0"/>
                <a:cs typeface="Arial" panose="020B0604020202020204" pitchFamily="34" charset="0"/>
              </a:rPr>
              <a:t>- </a:t>
            </a:r>
            <a:r>
              <a:rPr lang="fr-CA" sz="4300" dirty="0" err="1">
                <a:latin typeface="Arial" panose="020B0604020202020204" pitchFamily="34" charset="0"/>
                <a:cs typeface="Arial" panose="020B0604020202020204" pitchFamily="34" charset="0"/>
              </a:rPr>
              <a:t>Informations_financières</a:t>
            </a:r>
            <a:r>
              <a:rPr lang="fr-CA" sz="4300" dirty="0">
                <a:latin typeface="Arial" panose="020B0604020202020204" pitchFamily="34" charset="0"/>
                <a:cs typeface="Arial" panose="020B0604020202020204" pitchFamily="34" charset="0"/>
              </a:rPr>
              <a:t> : dépenses prévues et réelles</a:t>
            </a:r>
          </a:p>
          <a:p>
            <a:pPr marL="0" indent="0">
              <a:buNone/>
            </a:pPr>
            <a:r>
              <a:rPr lang="fr-CA" sz="4300" dirty="0">
                <a:latin typeface="Arial" panose="020B0604020202020204" pitchFamily="34" charset="0"/>
                <a:cs typeface="Arial" panose="020B0604020202020204" pitchFamily="34" charset="0"/>
              </a:rPr>
              <a:t>- Indicateurs : cibles et résultats obtenus</a:t>
            </a:r>
          </a:p>
          <a:p>
            <a:pPr marL="0" indent="0">
              <a:buNone/>
            </a:pPr>
            <a:r>
              <a:rPr lang="fr-CA" sz="4300" dirty="0">
                <a:latin typeface="Arial" panose="020B0604020202020204" pitchFamily="34" charset="0"/>
                <a:cs typeface="Arial" panose="020B0604020202020204" pitchFamily="34" charset="0"/>
              </a:rPr>
              <a:t>- Bénéficiaires : type de bénéficiaire (municipalité, entreprise…)</a:t>
            </a:r>
          </a:p>
          <a:p>
            <a:pPr marL="0" indent="0" algn="ctr">
              <a:buNone/>
            </a:pPr>
            <a:r>
              <a:rPr lang="fr-CA" sz="4300" b="1" dirty="0">
                <a:solidFill>
                  <a:schemeClr val="accent4"/>
                </a:solidFill>
                <a:latin typeface="Arial" panose="020B0604020202020204" pitchFamily="34" charset="0"/>
                <a:cs typeface="Arial" panose="020B0604020202020204" pitchFamily="34" charset="0"/>
              </a:rPr>
              <a:t>Ces fichiers ont été choisis pour leur valeur explicative directe dans la prédiction des écarts budgétaires.</a:t>
            </a:r>
          </a:p>
          <a:p>
            <a:pPr>
              <a:buFont typeface="Wingdings" panose="05000000000000000000" pitchFamily="2" charset="2"/>
              <a:buChar char="Ø"/>
            </a:pPr>
            <a:r>
              <a:rPr lang="fr-CA" sz="4300" b="1" dirty="0">
                <a:solidFill>
                  <a:schemeClr val="accent3"/>
                </a:solidFill>
                <a:latin typeface="Arial" panose="020B0604020202020204" pitchFamily="34" charset="0"/>
                <a:cs typeface="Arial" panose="020B0604020202020204" pitchFamily="34" charset="0"/>
              </a:rPr>
              <a:t> Préparation des données</a:t>
            </a:r>
          </a:p>
          <a:p>
            <a:pPr>
              <a:buFontTx/>
              <a:buChar char="-"/>
            </a:pPr>
            <a:r>
              <a:rPr lang="fr-CA" sz="4300" dirty="0">
                <a:latin typeface="Arial" panose="020B0604020202020204" pitchFamily="34" charset="0"/>
                <a:cs typeface="Arial" panose="020B0604020202020204" pitchFamily="34" charset="0"/>
              </a:rPr>
              <a:t>Fusion des sources via </a:t>
            </a:r>
            <a:r>
              <a:rPr lang="fr-CA" sz="4300" dirty="0" err="1">
                <a:latin typeface="Arial" panose="020B0604020202020204" pitchFamily="34" charset="0"/>
                <a:cs typeface="Arial" panose="020B0604020202020204" pitchFamily="34" charset="0"/>
              </a:rPr>
              <a:t>id_action</a:t>
            </a:r>
            <a:endParaRPr lang="fr-CA" sz="4300" dirty="0">
              <a:latin typeface="Arial" panose="020B0604020202020204" pitchFamily="34" charset="0"/>
              <a:cs typeface="Arial" panose="020B0604020202020204" pitchFamily="34" charset="0"/>
            </a:endParaRPr>
          </a:p>
          <a:p>
            <a:pPr>
              <a:buFontTx/>
              <a:buChar char="-"/>
            </a:pPr>
            <a:endParaRPr lang="fr-CA" sz="4300" dirty="0">
              <a:latin typeface="Arial" panose="020B0604020202020204" pitchFamily="34" charset="0"/>
              <a:cs typeface="Arial" panose="020B0604020202020204" pitchFamily="34" charset="0"/>
            </a:endParaRPr>
          </a:p>
          <a:p>
            <a:endParaRPr lang="fr-CA" dirty="0"/>
          </a:p>
        </p:txBody>
      </p:sp>
      <p:pic>
        <p:nvPicPr>
          <p:cNvPr id="9" name="Picture 8">
            <a:extLst>
              <a:ext uri="{FF2B5EF4-FFF2-40B4-BE49-F238E27FC236}">
                <a16:creationId xmlns:a16="http://schemas.microsoft.com/office/drawing/2014/main" id="{C607EA07-2CB3-8028-5E25-F6E0A0F39271}"/>
              </a:ext>
            </a:extLst>
          </p:cNvPr>
          <p:cNvPicPr>
            <a:picLocks noChangeAspect="1"/>
          </p:cNvPicPr>
          <p:nvPr/>
        </p:nvPicPr>
        <p:blipFill>
          <a:blip r:embed="rId3"/>
          <a:stretch>
            <a:fillRect/>
          </a:stretch>
        </p:blipFill>
        <p:spPr>
          <a:xfrm>
            <a:off x="873996" y="1371594"/>
            <a:ext cx="5620133" cy="1821903"/>
          </a:xfrm>
          <a:prstGeom prst="rect">
            <a:avLst/>
          </a:prstGeom>
        </p:spPr>
      </p:pic>
      <p:pic>
        <p:nvPicPr>
          <p:cNvPr id="11" name="Picture 10">
            <a:extLst>
              <a:ext uri="{FF2B5EF4-FFF2-40B4-BE49-F238E27FC236}">
                <a16:creationId xmlns:a16="http://schemas.microsoft.com/office/drawing/2014/main" id="{7B29A544-FFEA-8A4E-EF2B-D1A8D5334D3E}"/>
              </a:ext>
            </a:extLst>
          </p:cNvPr>
          <p:cNvPicPr>
            <a:picLocks noChangeAspect="1"/>
          </p:cNvPicPr>
          <p:nvPr/>
        </p:nvPicPr>
        <p:blipFill>
          <a:blip r:embed="rId4"/>
          <a:stretch>
            <a:fillRect/>
          </a:stretch>
        </p:blipFill>
        <p:spPr>
          <a:xfrm>
            <a:off x="873996" y="5685183"/>
            <a:ext cx="5775282" cy="6071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1000"/>
                                        <p:tgtEl>
                                          <p:spTgt spid="3">
                                            <p:txEl>
                                              <p:pRg st="8" end="8"/>
                                            </p:txEl>
                                          </p:spTgt>
                                        </p:tgtEl>
                                      </p:cBhvr>
                                    </p:animEffect>
                                    <p:anim calcmode="lin" valueType="num">
                                      <p:cBhvr>
                                        <p:cTn id="2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1000"/>
                                        <p:tgtEl>
                                          <p:spTgt spid="3">
                                            <p:txEl>
                                              <p:pRg st="9" end="9"/>
                                            </p:txEl>
                                          </p:spTgt>
                                        </p:tgtEl>
                                      </p:cBhvr>
                                    </p:animEffect>
                                    <p:anim calcmode="lin" valueType="num">
                                      <p:cBhvr>
                                        <p:cTn id="2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1000"/>
                                        <p:tgtEl>
                                          <p:spTgt spid="3">
                                            <p:txEl>
                                              <p:pRg st="10" end="10"/>
                                            </p:txEl>
                                          </p:spTgt>
                                        </p:tgtEl>
                                      </p:cBhvr>
                                    </p:animEffect>
                                    <p:anim calcmode="lin" valueType="num">
                                      <p:cBhvr>
                                        <p:cTn id="3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1000"/>
                                        <p:tgtEl>
                                          <p:spTgt spid="3">
                                            <p:txEl>
                                              <p:pRg st="11" end="11"/>
                                            </p:txEl>
                                          </p:spTgt>
                                        </p:tgtEl>
                                      </p:cBhvr>
                                    </p:animEffect>
                                    <p:anim calcmode="lin" valueType="num">
                                      <p:cBhvr>
                                        <p:cTn id="3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circle(in)">
                                      <p:cBhvr>
                                        <p:cTn id="41" dur="2000"/>
                                        <p:tgtEl>
                                          <p:spTgt spid="3">
                                            <p:txEl>
                                              <p:pRg st="12" end="1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 calcmode="lin" valueType="num">
                                      <p:cBhvr additive="base">
                                        <p:cTn id="46"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
                                            <p:txEl>
                                              <p:pRg st="14" end="14"/>
                                            </p:txEl>
                                          </p:spTgt>
                                        </p:tgtEl>
                                        <p:attrNameLst>
                                          <p:attrName>style.visibility</p:attrName>
                                        </p:attrNameLst>
                                      </p:cBhvr>
                                      <p:to>
                                        <p:strVal val="visible"/>
                                      </p:to>
                                    </p:set>
                                    <p:anim calcmode="lin" valueType="num">
                                      <p:cBhvr additive="base">
                                        <p:cTn id="50"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Analyse exploratoire (EDA)</a:t>
            </a:r>
          </a:p>
        </p:txBody>
      </p:sp>
      <p:pic>
        <p:nvPicPr>
          <p:cNvPr id="7" name="Picture 6">
            <a:extLst>
              <a:ext uri="{FF2B5EF4-FFF2-40B4-BE49-F238E27FC236}">
                <a16:creationId xmlns:a16="http://schemas.microsoft.com/office/drawing/2014/main" id="{505C85E9-76AE-6ABA-3C6D-823E65D3707D}"/>
              </a:ext>
            </a:extLst>
          </p:cNvPr>
          <p:cNvPicPr>
            <a:picLocks noChangeAspect="1"/>
          </p:cNvPicPr>
          <p:nvPr/>
        </p:nvPicPr>
        <p:blipFill>
          <a:blip r:embed="rId3"/>
          <a:stretch>
            <a:fillRect/>
          </a:stretch>
        </p:blipFill>
        <p:spPr>
          <a:xfrm>
            <a:off x="666959" y="2107095"/>
            <a:ext cx="3387979" cy="3756990"/>
          </a:xfrm>
          <a:prstGeom prst="rect">
            <a:avLst/>
          </a:prstGeom>
        </p:spPr>
      </p:pic>
      <p:sp>
        <p:nvSpPr>
          <p:cNvPr id="8" name="TextBox 7">
            <a:extLst>
              <a:ext uri="{FF2B5EF4-FFF2-40B4-BE49-F238E27FC236}">
                <a16:creationId xmlns:a16="http://schemas.microsoft.com/office/drawing/2014/main" id="{24B60CFB-19E2-307C-0097-D981F8E874E5}"/>
              </a:ext>
            </a:extLst>
          </p:cNvPr>
          <p:cNvSpPr txBox="1"/>
          <p:nvPr/>
        </p:nvSpPr>
        <p:spPr>
          <a:xfrm>
            <a:off x="666959" y="1475482"/>
            <a:ext cx="3680816" cy="369332"/>
          </a:xfrm>
          <a:prstGeom prst="rect">
            <a:avLst/>
          </a:prstGeom>
          <a:noFill/>
        </p:spPr>
        <p:txBody>
          <a:bodyPr wrap="none" rtlCol="0">
            <a:spAutoFit/>
          </a:bodyPr>
          <a:lstStyle/>
          <a:p>
            <a:r>
              <a:rPr lang="fr-CA" b="1" dirty="0">
                <a:solidFill>
                  <a:schemeClr val="accent3"/>
                </a:solidFill>
              </a:rPr>
              <a:t>Analyse des valeurs manquantes</a:t>
            </a:r>
          </a:p>
        </p:txBody>
      </p:sp>
      <p:sp>
        <p:nvSpPr>
          <p:cNvPr id="10" name="TextBox 9">
            <a:extLst>
              <a:ext uri="{FF2B5EF4-FFF2-40B4-BE49-F238E27FC236}">
                <a16:creationId xmlns:a16="http://schemas.microsoft.com/office/drawing/2014/main" id="{ECC4F6D7-7B5C-FB6E-E596-E8FD496A8AB0}"/>
              </a:ext>
            </a:extLst>
          </p:cNvPr>
          <p:cNvSpPr txBox="1"/>
          <p:nvPr/>
        </p:nvSpPr>
        <p:spPr>
          <a:xfrm>
            <a:off x="4880113" y="1485421"/>
            <a:ext cx="2792752" cy="369332"/>
          </a:xfrm>
          <a:prstGeom prst="rect">
            <a:avLst/>
          </a:prstGeom>
          <a:noFill/>
        </p:spPr>
        <p:txBody>
          <a:bodyPr wrap="none" rtlCol="0">
            <a:spAutoFit/>
          </a:bodyPr>
          <a:lstStyle/>
          <a:p>
            <a:r>
              <a:rPr lang="fr-CA" b="1" dirty="0">
                <a:solidFill>
                  <a:schemeClr val="accent3"/>
                </a:solidFill>
              </a:rPr>
              <a:t>Statistiques descriptives</a:t>
            </a:r>
          </a:p>
        </p:txBody>
      </p:sp>
      <p:pic>
        <p:nvPicPr>
          <p:cNvPr id="12" name="Picture 11">
            <a:extLst>
              <a:ext uri="{FF2B5EF4-FFF2-40B4-BE49-F238E27FC236}">
                <a16:creationId xmlns:a16="http://schemas.microsoft.com/office/drawing/2014/main" id="{17DC63BA-DA64-83E3-8BF5-8EBAA676A499}"/>
              </a:ext>
            </a:extLst>
          </p:cNvPr>
          <p:cNvPicPr>
            <a:picLocks noChangeAspect="1"/>
          </p:cNvPicPr>
          <p:nvPr/>
        </p:nvPicPr>
        <p:blipFill>
          <a:blip r:embed="rId4"/>
          <a:stretch>
            <a:fillRect/>
          </a:stretch>
        </p:blipFill>
        <p:spPr>
          <a:xfrm>
            <a:off x="4815437" y="2188634"/>
            <a:ext cx="3463534" cy="3593912"/>
          </a:xfrm>
          <a:prstGeom prst="rect">
            <a:avLst/>
          </a:prstGeom>
        </p:spPr>
      </p:pic>
      <p:cxnSp>
        <p:nvCxnSpPr>
          <p:cNvPr id="3" name="Straight Connector 2">
            <a:extLst>
              <a:ext uri="{FF2B5EF4-FFF2-40B4-BE49-F238E27FC236}">
                <a16:creationId xmlns:a16="http://schemas.microsoft.com/office/drawing/2014/main" id="{C5F56CBF-24F0-C80E-AA9B-A29701CF0164}"/>
              </a:ext>
            </a:extLst>
          </p:cNvPr>
          <p:cNvCxnSpPr>
            <a:cxnSpLocks/>
          </p:cNvCxnSpPr>
          <p:nvPr/>
        </p:nvCxnSpPr>
        <p:spPr>
          <a:xfrm flipH="1">
            <a:off x="4413132" y="1944757"/>
            <a:ext cx="44110" cy="430364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9E02C-5C20-775F-62E8-D1A0933EF4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63DE6B-A38F-6FD5-9075-2BF4EF74D438}"/>
              </a:ext>
            </a:extLst>
          </p:cNvPr>
          <p:cNvSpPr>
            <a:spLocks noGrp="1"/>
          </p:cNvSpPr>
          <p:nvPr>
            <p:ph type="title"/>
          </p:nvPr>
        </p:nvSpPr>
        <p:spPr/>
        <p:txBody>
          <a:bodyPr/>
          <a:lstStyle/>
          <a:p>
            <a:r>
              <a:rPr dirty="0" err="1"/>
              <a:t>Analyse</a:t>
            </a:r>
            <a:r>
              <a:rPr dirty="0"/>
              <a:t> </a:t>
            </a:r>
            <a:r>
              <a:rPr dirty="0" err="1"/>
              <a:t>exploratoire</a:t>
            </a:r>
            <a:r>
              <a:rPr dirty="0"/>
              <a:t> (EDA)</a:t>
            </a:r>
          </a:p>
        </p:txBody>
      </p:sp>
      <p:sp>
        <p:nvSpPr>
          <p:cNvPr id="3" name="Content Placeholder 2">
            <a:extLst>
              <a:ext uri="{FF2B5EF4-FFF2-40B4-BE49-F238E27FC236}">
                <a16:creationId xmlns:a16="http://schemas.microsoft.com/office/drawing/2014/main" id="{3382D4E4-E02E-63F5-6D8B-83114E9E647F}"/>
              </a:ext>
            </a:extLst>
          </p:cNvPr>
          <p:cNvSpPr>
            <a:spLocks noGrp="1"/>
          </p:cNvSpPr>
          <p:nvPr>
            <p:ph idx="1"/>
          </p:nvPr>
        </p:nvSpPr>
        <p:spPr>
          <a:xfrm>
            <a:off x="219612" y="1472649"/>
            <a:ext cx="4204575" cy="3713921"/>
          </a:xfrm>
        </p:spPr>
        <p:txBody>
          <a:bodyPr/>
          <a:lstStyle/>
          <a:p>
            <a:pPr marL="0" indent="0">
              <a:buNone/>
            </a:pPr>
            <a:r>
              <a:rPr lang="fr-CA" b="1" dirty="0">
                <a:solidFill>
                  <a:schemeClr val="accent3"/>
                </a:solidFill>
              </a:rPr>
              <a:t>Distribution des écarts budgétaires</a:t>
            </a:r>
            <a:endParaRPr b="1" dirty="0">
              <a:solidFill>
                <a:schemeClr val="accent3"/>
              </a:solidFill>
            </a:endParaRPr>
          </a:p>
        </p:txBody>
      </p:sp>
      <p:pic>
        <p:nvPicPr>
          <p:cNvPr id="7" name="Picture 6">
            <a:extLst>
              <a:ext uri="{FF2B5EF4-FFF2-40B4-BE49-F238E27FC236}">
                <a16:creationId xmlns:a16="http://schemas.microsoft.com/office/drawing/2014/main" id="{5AFB7975-E127-E4A7-8D3E-1694496D983E}"/>
              </a:ext>
            </a:extLst>
          </p:cNvPr>
          <p:cNvPicPr>
            <a:picLocks noChangeAspect="1"/>
          </p:cNvPicPr>
          <p:nvPr/>
        </p:nvPicPr>
        <p:blipFill>
          <a:blip r:embed="rId3"/>
          <a:stretch>
            <a:fillRect/>
          </a:stretch>
        </p:blipFill>
        <p:spPr>
          <a:xfrm>
            <a:off x="284139" y="2254527"/>
            <a:ext cx="3872304" cy="2951921"/>
          </a:xfrm>
          <a:prstGeom prst="rect">
            <a:avLst/>
          </a:prstGeom>
        </p:spPr>
      </p:pic>
      <p:pic>
        <p:nvPicPr>
          <p:cNvPr id="5" name="Picture 4">
            <a:extLst>
              <a:ext uri="{FF2B5EF4-FFF2-40B4-BE49-F238E27FC236}">
                <a16:creationId xmlns:a16="http://schemas.microsoft.com/office/drawing/2014/main" id="{1495A0BF-7CB4-7FE6-108B-6104268AB135}"/>
              </a:ext>
            </a:extLst>
          </p:cNvPr>
          <p:cNvPicPr>
            <a:picLocks noChangeAspect="1"/>
          </p:cNvPicPr>
          <p:nvPr/>
        </p:nvPicPr>
        <p:blipFill>
          <a:blip r:embed="rId4"/>
          <a:stretch>
            <a:fillRect/>
          </a:stretch>
        </p:blipFill>
        <p:spPr>
          <a:xfrm>
            <a:off x="4669236" y="2254527"/>
            <a:ext cx="3707618" cy="2872406"/>
          </a:xfrm>
          <a:prstGeom prst="rect">
            <a:avLst/>
          </a:prstGeom>
        </p:spPr>
      </p:pic>
      <p:sp>
        <p:nvSpPr>
          <p:cNvPr id="6" name="TextBox 5">
            <a:extLst>
              <a:ext uri="{FF2B5EF4-FFF2-40B4-BE49-F238E27FC236}">
                <a16:creationId xmlns:a16="http://schemas.microsoft.com/office/drawing/2014/main" id="{3F5EE699-3989-8D67-CDC9-BE4700D96548}"/>
              </a:ext>
            </a:extLst>
          </p:cNvPr>
          <p:cNvSpPr txBox="1"/>
          <p:nvPr/>
        </p:nvSpPr>
        <p:spPr>
          <a:xfrm>
            <a:off x="4357112" y="1494961"/>
            <a:ext cx="4567276" cy="369332"/>
          </a:xfrm>
          <a:prstGeom prst="rect">
            <a:avLst/>
          </a:prstGeom>
          <a:noFill/>
        </p:spPr>
        <p:txBody>
          <a:bodyPr wrap="none" rtlCol="0">
            <a:spAutoFit/>
          </a:bodyPr>
          <a:lstStyle/>
          <a:p>
            <a:r>
              <a:rPr lang="fr-CA" b="1" dirty="0">
                <a:solidFill>
                  <a:schemeClr val="accent3"/>
                </a:solidFill>
              </a:rPr>
              <a:t>Répartition du dépassement </a:t>
            </a:r>
            <a:r>
              <a:rPr lang="fr-CA" b="1" dirty="0" err="1">
                <a:solidFill>
                  <a:schemeClr val="accent3"/>
                </a:solidFill>
              </a:rPr>
              <a:t>budgetaires</a:t>
            </a:r>
            <a:endParaRPr lang="fr-CA" b="1" dirty="0">
              <a:solidFill>
                <a:schemeClr val="accent3"/>
              </a:solidFill>
            </a:endParaRPr>
          </a:p>
        </p:txBody>
      </p:sp>
      <p:cxnSp>
        <p:nvCxnSpPr>
          <p:cNvPr id="9" name="Straight Connector 8">
            <a:extLst>
              <a:ext uri="{FF2B5EF4-FFF2-40B4-BE49-F238E27FC236}">
                <a16:creationId xmlns:a16="http://schemas.microsoft.com/office/drawing/2014/main" id="{C25B1181-190E-BBF1-9697-19AC94DC52EB}"/>
              </a:ext>
            </a:extLst>
          </p:cNvPr>
          <p:cNvCxnSpPr>
            <a:cxnSpLocks/>
          </p:cNvCxnSpPr>
          <p:nvPr/>
        </p:nvCxnSpPr>
        <p:spPr>
          <a:xfrm>
            <a:off x="4346666" y="1864293"/>
            <a:ext cx="14219" cy="40253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71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178E6-C9A7-E7C2-2438-99337A7B4C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A9E46C-E99D-1440-BBBC-A1CF49F8F266}"/>
              </a:ext>
            </a:extLst>
          </p:cNvPr>
          <p:cNvSpPr>
            <a:spLocks noGrp="1"/>
          </p:cNvSpPr>
          <p:nvPr>
            <p:ph type="title"/>
          </p:nvPr>
        </p:nvSpPr>
        <p:spPr/>
        <p:txBody>
          <a:bodyPr/>
          <a:lstStyle/>
          <a:p>
            <a:r>
              <a:rPr dirty="0" err="1"/>
              <a:t>Analyse</a:t>
            </a:r>
            <a:r>
              <a:rPr dirty="0"/>
              <a:t> </a:t>
            </a:r>
            <a:r>
              <a:rPr dirty="0" err="1"/>
              <a:t>exploratoire</a:t>
            </a:r>
            <a:r>
              <a:rPr dirty="0"/>
              <a:t> (EDA)</a:t>
            </a:r>
          </a:p>
        </p:txBody>
      </p:sp>
      <p:sp>
        <p:nvSpPr>
          <p:cNvPr id="3" name="Content Placeholder 2">
            <a:extLst>
              <a:ext uri="{FF2B5EF4-FFF2-40B4-BE49-F238E27FC236}">
                <a16:creationId xmlns:a16="http://schemas.microsoft.com/office/drawing/2014/main" id="{B29470FF-6313-DD9E-3945-B908170680E8}"/>
              </a:ext>
            </a:extLst>
          </p:cNvPr>
          <p:cNvSpPr>
            <a:spLocks noGrp="1"/>
          </p:cNvSpPr>
          <p:nvPr>
            <p:ph idx="1"/>
          </p:nvPr>
        </p:nvSpPr>
        <p:spPr>
          <a:xfrm>
            <a:off x="219612" y="1472649"/>
            <a:ext cx="4204575" cy="3713921"/>
          </a:xfrm>
        </p:spPr>
        <p:txBody>
          <a:bodyPr/>
          <a:lstStyle/>
          <a:p>
            <a:pPr marL="0" indent="0" algn="ctr">
              <a:buNone/>
            </a:pPr>
            <a:r>
              <a:rPr lang="fr-CA" b="1" dirty="0">
                <a:solidFill>
                  <a:schemeClr val="accent3"/>
                </a:solidFill>
              </a:rPr>
              <a:t>Écart moyen par ministère</a:t>
            </a:r>
          </a:p>
          <a:p>
            <a:pPr marL="0" indent="0" algn="ctr">
              <a:buNone/>
            </a:pPr>
            <a:endParaRPr b="1" dirty="0">
              <a:solidFill>
                <a:schemeClr val="accent3"/>
              </a:solidFill>
            </a:endParaRPr>
          </a:p>
        </p:txBody>
      </p:sp>
      <p:sp>
        <p:nvSpPr>
          <p:cNvPr id="6" name="TextBox 5">
            <a:extLst>
              <a:ext uri="{FF2B5EF4-FFF2-40B4-BE49-F238E27FC236}">
                <a16:creationId xmlns:a16="http://schemas.microsoft.com/office/drawing/2014/main" id="{E864E3DC-4F00-AD7D-ECEA-37D6E61D8D9B}"/>
              </a:ext>
            </a:extLst>
          </p:cNvPr>
          <p:cNvSpPr txBox="1"/>
          <p:nvPr/>
        </p:nvSpPr>
        <p:spPr>
          <a:xfrm>
            <a:off x="5197404" y="1472649"/>
            <a:ext cx="2808782" cy="369332"/>
          </a:xfrm>
          <a:prstGeom prst="rect">
            <a:avLst/>
          </a:prstGeom>
          <a:noFill/>
        </p:spPr>
        <p:txBody>
          <a:bodyPr wrap="none" rtlCol="0">
            <a:spAutoFit/>
          </a:bodyPr>
          <a:lstStyle/>
          <a:p>
            <a:r>
              <a:rPr lang="fr-CA" b="1" dirty="0">
                <a:solidFill>
                  <a:schemeClr val="accent3"/>
                </a:solidFill>
              </a:rPr>
              <a:t>Écart moyen par finalité</a:t>
            </a:r>
          </a:p>
        </p:txBody>
      </p:sp>
      <p:cxnSp>
        <p:nvCxnSpPr>
          <p:cNvPr id="9" name="Straight Connector 8">
            <a:extLst>
              <a:ext uri="{FF2B5EF4-FFF2-40B4-BE49-F238E27FC236}">
                <a16:creationId xmlns:a16="http://schemas.microsoft.com/office/drawing/2014/main" id="{FD208D79-EDE5-DF37-A13A-234E7461A29E}"/>
              </a:ext>
            </a:extLst>
          </p:cNvPr>
          <p:cNvCxnSpPr>
            <a:cxnSpLocks/>
          </p:cNvCxnSpPr>
          <p:nvPr/>
        </p:nvCxnSpPr>
        <p:spPr>
          <a:xfrm>
            <a:off x="4557781" y="1864293"/>
            <a:ext cx="14219" cy="4025346"/>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7FF5649-78FF-319D-6A3D-05D4CAD9EE39}"/>
              </a:ext>
            </a:extLst>
          </p:cNvPr>
          <p:cNvPicPr>
            <a:picLocks noChangeAspect="1"/>
          </p:cNvPicPr>
          <p:nvPr/>
        </p:nvPicPr>
        <p:blipFill>
          <a:blip r:embed="rId3"/>
          <a:stretch>
            <a:fillRect/>
          </a:stretch>
        </p:blipFill>
        <p:spPr>
          <a:xfrm>
            <a:off x="4783115" y="1903513"/>
            <a:ext cx="3737620" cy="3654361"/>
          </a:xfrm>
          <a:prstGeom prst="rect">
            <a:avLst/>
          </a:prstGeom>
        </p:spPr>
      </p:pic>
      <p:pic>
        <p:nvPicPr>
          <p:cNvPr id="11" name="Picture 10">
            <a:extLst>
              <a:ext uri="{FF2B5EF4-FFF2-40B4-BE49-F238E27FC236}">
                <a16:creationId xmlns:a16="http://schemas.microsoft.com/office/drawing/2014/main" id="{A8243908-EC98-8796-CFCA-F8FC9DF76B40}"/>
              </a:ext>
            </a:extLst>
          </p:cNvPr>
          <p:cNvPicPr>
            <a:picLocks noChangeAspect="1"/>
          </p:cNvPicPr>
          <p:nvPr/>
        </p:nvPicPr>
        <p:blipFill>
          <a:blip r:embed="rId4"/>
          <a:stretch>
            <a:fillRect/>
          </a:stretch>
        </p:blipFill>
        <p:spPr>
          <a:xfrm>
            <a:off x="245049" y="1864293"/>
            <a:ext cx="4101617" cy="3732803"/>
          </a:xfrm>
          <a:prstGeom prst="rect">
            <a:avLst/>
          </a:prstGeom>
        </p:spPr>
      </p:pic>
    </p:spTree>
    <p:extLst>
      <p:ext uri="{BB962C8B-B14F-4D97-AF65-F5344CB8AC3E}">
        <p14:creationId xmlns:p14="http://schemas.microsoft.com/office/powerpoint/2010/main" val="336851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872</TotalTime>
  <Words>2565</Words>
  <Application>Microsoft Office PowerPoint</Application>
  <PresentationFormat>On-screen Show (4:3)</PresentationFormat>
  <Paragraphs>179</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Trebuchet MS</vt:lpstr>
      <vt:lpstr>Wingdings</vt:lpstr>
      <vt:lpstr>Wingdings 3</vt:lpstr>
      <vt:lpstr>Facet</vt:lpstr>
      <vt:lpstr>Prédiction du dépassement budgétaire  des actions liées à l’économie verte</vt:lpstr>
      <vt:lpstr>Introduction </vt:lpstr>
      <vt:lpstr>Contexte &amp; Problématique</vt:lpstr>
      <vt:lpstr>Objectif du projet</vt:lpstr>
      <vt:lpstr>Approche méthodologique</vt:lpstr>
      <vt:lpstr>Collecte des Données</vt:lpstr>
      <vt:lpstr>Analyse exploratoire (EDA)</vt:lpstr>
      <vt:lpstr>Analyse exploratoire (EDA)</vt:lpstr>
      <vt:lpstr>Analyse exploratoire (EDA)</vt:lpstr>
      <vt:lpstr>Analyse exploratoire (EDA)</vt:lpstr>
      <vt:lpstr>Prétraitement des données</vt:lpstr>
      <vt:lpstr>Prétraitement des données</vt:lpstr>
      <vt:lpstr>Modélisation : classification</vt:lpstr>
      <vt:lpstr>Modèle k-NN</vt:lpstr>
      <vt:lpstr>Modèle k-NN</vt:lpstr>
      <vt:lpstr>Modèle Arbre de Décision</vt:lpstr>
      <vt:lpstr>Modèle Bayes naïve</vt:lpstr>
      <vt:lpstr>Comparaison des résultats</vt:lpstr>
      <vt:lpstr>Conclusion et recommendations</vt:lpstr>
      <vt:lpstr>Merci pour votre attention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Loubna</dc:creator>
  <cp:keywords/>
  <dc:description>generated using python-pptx</dc:description>
  <cp:lastModifiedBy>Dihoum, Loubna</cp:lastModifiedBy>
  <cp:revision>56</cp:revision>
  <dcterms:created xsi:type="dcterms:W3CDTF">2013-01-27T09:14:16Z</dcterms:created>
  <dcterms:modified xsi:type="dcterms:W3CDTF">2025-08-05T13:28:59Z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615819-ba40-4aaf-a034-39fd1d37cddf_Enabled">
    <vt:lpwstr>true</vt:lpwstr>
  </property>
  <property fmtid="{D5CDD505-2E9C-101B-9397-08002B2CF9AE}" pid="3" name="MSIP_Label_6b615819-ba40-4aaf-a034-39fd1d37cddf_SetDate">
    <vt:lpwstr>2025-08-04T15:28:02Z</vt:lpwstr>
  </property>
  <property fmtid="{D5CDD505-2E9C-101B-9397-08002B2CF9AE}" pid="4" name="MSIP_Label_6b615819-ba40-4aaf-a034-39fd1d37cddf_Method">
    <vt:lpwstr>Standard</vt:lpwstr>
  </property>
  <property fmtid="{D5CDD505-2E9C-101B-9397-08002B2CF9AE}" pid="5" name="MSIP_Label_6b615819-ba40-4aaf-a034-39fd1d37cddf_Name">
    <vt:lpwstr>defa4170-0d19-0005-0004-bc88714345d2</vt:lpwstr>
  </property>
  <property fmtid="{D5CDD505-2E9C-101B-9397-08002B2CF9AE}" pid="6" name="MSIP_Label_6b615819-ba40-4aaf-a034-39fd1d37cddf_SiteId">
    <vt:lpwstr>f9182dd7-4234-41fb-9e9c-dd20d493b548</vt:lpwstr>
  </property>
  <property fmtid="{D5CDD505-2E9C-101B-9397-08002B2CF9AE}" pid="7" name="MSIP_Label_6b615819-ba40-4aaf-a034-39fd1d37cddf_ActionId">
    <vt:lpwstr>1f4288bf-527a-4e8c-81e0-a40cce31cd7e</vt:lpwstr>
  </property>
  <property fmtid="{D5CDD505-2E9C-101B-9397-08002B2CF9AE}" pid="8" name="MSIP_Label_6b615819-ba40-4aaf-a034-39fd1d37cddf_ContentBits">
    <vt:lpwstr>0</vt:lpwstr>
  </property>
  <property fmtid="{D5CDD505-2E9C-101B-9397-08002B2CF9AE}" pid="9" name="MSIP_Label_6b615819-ba40-4aaf-a034-39fd1d37cddf_Tag">
    <vt:lpwstr>10, 3, 0, 1</vt:lpwstr>
  </property>
</Properties>
</file>