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4" r:id="rId4"/>
    <p:sldId id="285" r:id="rId5"/>
    <p:sldId id="257" r:id="rId6"/>
    <p:sldId id="258" r:id="rId7"/>
    <p:sldId id="275" r:id="rId8"/>
    <p:sldId id="259" r:id="rId9"/>
    <p:sldId id="279" r:id="rId10"/>
    <p:sldId id="278" r:id="rId11"/>
    <p:sldId id="260" r:id="rId12"/>
    <p:sldId id="262" r:id="rId13"/>
    <p:sldId id="261" r:id="rId14"/>
    <p:sldId id="263" r:id="rId15"/>
    <p:sldId id="267" r:id="rId16"/>
    <p:sldId id="264" r:id="rId17"/>
    <p:sldId id="265" r:id="rId18"/>
    <p:sldId id="266" r:id="rId19"/>
    <p:sldId id="268" r:id="rId20"/>
    <p:sldId id="269" r:id="rId21"/>
    <p:sldId id="270" r:id="rId22"/>
    <p:sldId id="273" r:id="rId23"/>
    <p:sldId id="271" r:id="rId24"/>
    <p:sldId id="272" r:id="rId25"/>
    <p:sldId id="276" r:id="rId26"/>
    <p:sldId id="274" r:id="rId27"/>
    <p:sldId id="277" r:id="rId28"/>
    <p:sldId id="286" r:id="rId29"/>
    <p:sldId id="287"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卢 长杰" initials="卢" lastIdx="1" clrIdx="0">
    <p:extLst>
      <p:ext uri="{19B8F6BF-5375-455C-9EA6-DF929625EA0E}">
        <p15:presenceInfo xmlns:p15="http://schemas.microsoft.com/office/powerpoint/2012/main" userId="c8a21984bf67675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B0521-E767-49F1-BCFB-387037E0409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110FA3D-05E6-447F-932A-A454C0D74A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7368C1-9C4C-417F-8256-91512132A15D}"/>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E7123972-61BD-43AD-B0AC-DC794E7FD1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43EE60-887E-49A4-B4E9-756FB26BB1AC}"/>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47784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08251-CD21-4B05-BBF6-6AE27316B65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69762D2-C82A-46DE-81EF-149947EC958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A2D748-92B4-47A4-A363-618C1139DA4E}"/>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A9437A28-9E9B-4C91-8B8C-92C0AD0081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4E1B64-E5C5-4003-B863-AF96FCD9BA6C}"/>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820330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ACF6BBA-F78C-40C0-B58D-337AF2BD9E7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59987D-1906-498C-8FC3-C6F9E946D9A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EA0B16-C922-4FB1-AD32-D4DF34D37249}"/>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14AB5993-7190-42D6-BE8D-B637E407D2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4BCC83-35E2-42F1-AA91-7908CD92D535}"/>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2155571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67212-2CC1-4AD5-9205-98ED6FAE1B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5A629D-C371-41E8-80AB-B534F2C580B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BB7B8C-93AA-4B98-B63F-58BA85A32CFA}"/>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AE5CA4F8-D2F4-4EF5-9048-E6AB0E07CFD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A4A051-0189-4E6B-B504-FB0FBCC842C1}"/>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151876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87B328-33B0-4D7A-805A-6B6B6187F5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EAACC1-8777-4C3E-904B-D7312253B8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DD9D0B8-49E9-41CF-B111-DD740512EACA}"/>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10C9E494-A2A3-4E10-88ED-47E9A15251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07B7AC-7F2C-488E-9D74-7DF8028BCB44}"/>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239219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6C818-FEAA-41CC-B489-D4ADF6DDCE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8A58274-3595-4804-A752-59819350AA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353C29-D446-4316-9771-B946E901894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5B6325-CDA1-46FC-86E0-8272BBF5ABAB}"/>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31D05D15-82D6-4279-A0E7-07C67B10D1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43C919B-84E8-4CFE-8316-4F1FA2F07528}"/>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3022909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D7A06-828E-46C1-A716-EFEC1FEDD1D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8D839CD-A92A-48E7-B67B-FC46192484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09510C0-4964-4E7D-958C-C5911CE9A81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8949E5-60A2-4386-808F-8385155E21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98D52F4-14FC-4981-831A-8E47191B55F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7D7337F-6762-4025-928E-0E727DCD2911}"/>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8" name="页脚占位符 7">
            <a:extLst>
              <a:ext uri="{FF2B5EF4-FFF2-40B4-BE49-F238E27FC236}">
                <a16:creationId xmlns:a16="http://schemas.microsoft.com/office/drawing/2014/main" id="{5EEC8A01-54F0-4DF6-AE36-0F161D22A4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690D20-4708-4E55-A179-0E82463F1999}"/>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9024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386496-C5A8-4B21-A462-9C48EDF6F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E2EBDB5-AD55-4A2D-AAB7-2FDC51BFB478}"/>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4" name="页脚占位符 3">
            <a:extLst>
              <a:ext uri="{FF2B5EF4-FFF2-40B4-BE49-F238E27FC236}">
                <a16:creationId xmlns:a16="http://schemas.microsoft.com/office/drawing/2014/main" id="{BF899C59-4B51-4F79-BC69-450C20F0D9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B639ACE-BF67-43F5-AE79-E1DF657C67FA}"/>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1997567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1B3C67-0BBF-4CAF-A8A9-8476507513D9}"/>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3" name="页脚占位符 2">
            <a:extLst>
              <a:ext uri="{FF2B5EF4-FFF2-40B4-BE49-F238E27FC236}">
                <a16:creationId xmlns:a16="http://schemas.microsoft.com/office/drawing/2014/main" id="{4DFF5C33-D963-46EE-9349-8059360F871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647234A-47BE-4560-9133-F73141FF1DC8}"/>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301092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E244B-D749-4747-8FD7-FF9AC5AF1E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1556FAB-891F-40A4-A264-8E7CF67D5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2237562-0F22-4B05-BC26-E629720DA6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E0F4E6-8D45-462D-B2AB-7737D6E1FCE6}"/>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4ED50642-EA9E-4519-B468-55863CDDD2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EB63DCC-1681-4076-A46C-1EC792BF27A6}"/>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1381004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22F03F-D101-4FD7-BB48-6CFCC1F6B1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6DC498-A43A-495B-8210-087FB91A90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848202D-34B5-4584-81D5-59E5DE300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25BE5E-AC20-4C61-B985-1017904E755A}"/>
              </a:ext>
            </a:extLst>
          </p:cNvPr>
          <p:cNvSpPr>
            <a:spLocks noGrp="1"/>
          </p:cNvSpPr>
          <p:nvPr>
            <p:ph type="dt" sz="half" idx="10"/>
          </p:nvPr>
        </p:nvSpPr>
        <p:spPr/>
        <p:txBody>
          <a:bodyPr/>
          <a:lstStyle/>
          <a:p>
            <a:fld id="{E3777DBE-97CE-4F34-8E7B-DC6BE476A50E}" type="datetimeFigureOut">
              <a:rPr lang="zh-CN" altLang="en-US" smtClean="0"/>
              <a:t>2022/1/12</a:t>
            </a:fld>
            <a:endParaRPr lang="zh-CN" altLang="en-US"/>
          </a:p>
        </p:txBody>
      </p:sp>
      <p:sp>
        <p:nvSpPr>
          <p:cNvPr id="6" name="页脚占位符 5">
            <a:extLst>
              <a:ext uri="{FF2B5EF4-FFF2-40B4-BE49-F238E27FC236}">
                <a16:creationId xmlns:a16="http://schemas.microsoft.com/office/drawing/2014/main" id="{DFA71DF4-1EB3-447A-9970-04A667AD06D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27AB0-D251-4FB2-8D97-2B1A41390AC4}"/>
              </a:ext>
            </a:extLst>
          </p:cNvPr>
          <p:cNvSpPr>
            <a:spLocks noGrp="1"/>
          </p:cNvSpPr>
          <p:nvPr>
            <p:ph type="sldNum" sz="quarter" idx="12"/>
          </p:nvPr>
        </p:nvSpPr>
        <p:spPr/>
        <p:txBody>
          <a:body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130569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287025-5AE4-4FAC-A1F6-D06270254F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108F7E-F020-418C-BB49-24338D1874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6B0CE5-14B9-4548-BB39-3B011AC082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777DBE-97CE-4F34-8E7B-DC6BE476A50E}" type="datetimeFigureOut">
              <a:rPr lang="zh-CN" altLang="en-US" smtClean="0"/>
              <a:t>2022/1/12</a:t>
            </a:fld>
            <a:endParaRPr lang="zh-CN" altLang="en-US"/>
          </a:p>
        </p:txBody>
      </p:sp>
      <p:sp>
        <p:nvSpPr>
          <p:cNvPr id="5" name="页脚占位符 4">
            <a:extLst>
              <a:ext uri="{FF2B5EF4-FFF2-40B4-BE49-F238E27FC236}">
                <a16:creationId xmlns:a16="http://schemas.microsoft.com/office/drawing/2014/main" id="{15B2CB75-E16F-4712-8EF3-81AF18BBE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6DF5836-4580-4D5B-B37E-8F8625334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397B7-2A2A-4A56-86E8-7FA6652FD8B9}" type="slidenum">
              <a:rPr lang="zh-CN" altLang="en-US" smtClean="0"/>
              <a:t>‹#›</a:t>
            </a:fld>
            <a:endParaRPr lang="zh-CN" altLang="en-US"/>
          </a:p>
        </p:txBody>
      </p:sp>
    </p:spTree>
    <p:extLst>
      <p:ext uri="{BB962C8B-B14F-4D97-AF65-F5344CB8AC3E}">
        <p14:creationId xmlns:p14="http://schemas.microsoft.com/office/powerpoint/2010/main" val="2197198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 Id="rId9"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33609D-1F2E-4579-A5DA-E65D44735A50}"/>
              </a:ext>
            </a:extLst>
          </p:cNvPr>
          <p:cNvSpPr>
            <a:spLocks noGrp="1"/>
          </p:cNvSpPr>
          <p:nvPr>
            <p:ph type="ctrTitle"/>
          </p:nvPr>
        </p:nvSpPr>
        <p:spPr/>
        <p:txBody>
          <a:bodyPr>
            <a:normAutofit fontScale="90000"/>
          </a:bodyPr>
          <a:lstStyle/>
          <a:p>
            <a:r>
              <a:rPr lang="en-US" altLang="zh-CN" dirty="0"/>
              <a:t>Multi-Variable LSTM and Wavelet Analysis for Weather </a:t>
            </a:r>
            <a:br>
              <a:rPr lang="en-US" altLang="zh-CN" dirty="0"/>
            </a:br>
            <a:r>
              <a:rPr lang="en-US" altLang="zh-CN" dirty="0"/>
              <a:t>Pattern Recognition</a:t>
            </a:r>
            <a:endParaRPr lang="zh-CN" altLang="en-US" dirty="0"/>
          </a:p>
        </p:txBody>
      </p:sp>
      <p:sp>
        <p:nvSpPr>
          <p:cNvPr id="3" name="副标题 2">
            <a:extLst>
              <a:ext uri="{FF2B5EF4-FFF2-40B4-BE49-F238E27FC236}">
                <a16:creationId xmlns:a16="http://schemas.microsoft.com/office/drawing/2014/main" id="{36D0CBA9-1E87-4A67-A4C3-848B456F5B8B}"/>
              </a:ext>
            </a:extLst>
          </p:cNvPr>
          <p:cNvSpPr>
            <a:spLocks noGrp="1"/>
          </p:cNvSpPr>
          <p:nvPr>
            <p:ph type="subTitle" idx="1"/>
          </p:nvPr>
        </p:nvSpPr>
        <p:spPr>
          <a:xfrm>
            <a:off x="1524000" y="4079875"/>
            <a:ext cx="9144000" cy="1655762"/>
          </a:xfrm>
        </p:spPr>
        <p:txBody>
          <a:bodyPr/>
          <a:lstStyle/>
          <a:p>
            <a:r>
              <a:rPr lang="en-US" altLang="zh-CN" dirty="0"/>
              <a:t>Changjie Lu </a:t>
            </a:r>
          </a:p>
          <a:p>
            <a:r>
              <a:rPr lang="en-US" altLang="zh-CN" dirty="0"/>
              <a:t>3790 Midterm</a:t>
            </a:r>
          </a:p>
        </p:txBody>
      </p:sp>
    </p:spTree>
    <p:extLst>
      <p:ext uri="{BB962C8B-B14F-4D97-AF65-F5344CB8AC3E}">
        <p14:creationId xmlns:p14="http://schemas.microsoft.com/office/powerpoint/2010/main" val="3635765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512A7A-C8EE-45F3-9615-0D5C2A0241F2}"/>
              </a:ext>
            </a:extLst>
          </p:cNvPr>
          <p:cNvSpPr>
            <a:spLocks noGrp="1"/>
          </p:cNvSpPr>
          <p:nvPr>
            <p:ph type="title"/>
          </p:nvPr>
        </p:nvSpPr>
        <p:spPr/>
        <p:txBody>
          <a:bodyPr/>
          <a:lstStyle/>
          <a:p>
            <a:r>
              <a:rPr lang="en-US" dirty="0"/>
              <a:t>Correlation Coefficient (day and hour)</a:t>
            </a:r>
          </a:p>
        </p:txBody>
      </p:sp>
      <p:pic>
        <p:nvPicPr>
          <p:cNvPr id="5" name="内容占位符 4">
            <a:extLst>
              <a:ext uri="{FF2B5EF4-FFF2-40B4-BE49-F238E27FC236}">
                <a16:creationId xmlns:a16="http://schemas.microsoft.com/office/drawing/2014/main" id="{CA65498C-EEA3-475C-9B84-41FC491DE1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250" y="1530350"/>
            <a:ext cx="5184775" cy="5184775"/>
          </a:xfrm>
        </p:spPr>
      </p:pic>
      <p:pic>
        <p:nvPicPr>
          <p:cNvPr id="7" name="图片 6">
            <a:extLst>
              <a:ext uri="{FF2B5EF4-FFF2-40B4-BE49-F238E27FC236}">
                <a16:creationId xmlns:a16="http://schemas.microsoft.com/office/drawing/2014/main" id="{2B33AFCF-8845-4B5E-9FA8-3D6FC9463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613" y="1530349"/>
            <a:ext cx="5184775" cy="5184775"/>
          </a:xfrm>
          <a:prstGeom prst="rect">
            <a:avLst/>
          </a:prstGeom>
        </p:spPr>
      </p:pic>
    </p:spTree>
    <p:extLst>
      <p:ext uri="{BB962C8B-B14F-4D97-AF65-F5344CB8AC3E}">
        <p14:creationId xmlns:p14="http://schemas.microsoft.com/office/powerpoint/2010/main" val="2867091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28FDE-5ABE-48CF-B90F-DB5972108F55}"/>
              </a:ext>
            </a:extLst>
          </p:cNvPr>
          <p:cNvSpPr>
            <a:spLocks noGrp="1"/>
          </p:cNvSpPr>
          <p:nvPr>
            <p:ph type="title"/>
          </p:nvPr>
        </p:nvSpPr>
        <p:spPr/>
        <p:txBody>
          <a:bodyPr/>
          <a:lstStyle/>
          <a:p>
            <a:r>
              <a:rPr lang="en-US" altLang="zh-CN" dirty="0"/>
              <a:t> Weather Comfort Index</a:t>
            </a:r>
            <a:endParaRPr lang="zh-CN" altLang="en-US" dirty="0"/>
          </a:p>
        </p:txBody>
      </p:sp>
      <p:sp>
        <p:nvSpPr>
          <p:cNvPr id="13" name="内容占位符 12">
            <a:extLst>
              <a:ext uri="{FF2B5EF4-FFF2-40B4-BE49-F238E27FC236}">
                <a16:creationId xmlns:a16="http://schemas.microsoft.com/office/drawing/2014/main" id="{63784D9E-3CEF-4D50-A987-13CAFA4FDB63}"/>
              </a:ext>
            </a:extLst>
          </p:cNvPr>
          <p:cNvSpPr>
            <a:spLocks noGrp="1"/>
          </p:cNvSpPr>
          <p:nvPr>
            <p:ph idx="1"/>
          </p:nvPr>
        </p:nvSpPr>
        <p:spPr/>
        <p:txBody>
          <a:bodyPr/>
          <a:lstStyle/>
          <a:p>
            <a:r>
              <a:rPr lang="en-US" altLang="zh-CN" dirty="0"/>
              <a:t>Feeling = </a:t>
            </a:r>
          </a:p>
          <a:p>
            <a:pPr marL="0" indent="0">
              <a:buNone/>
            </a:pPr>
            <a:r>
              <a:rPr lang="en-US" altLang="zh-CN" dirty="0"/>
              <a:t> 	(1.818t+ 18.18)(0.88 + 0.002f)+(t- 32) / (45 -t)- 3.2v+ 18.2</a:t>
            </a:r>
          </a:p>
          <a:p>
            <a:pPr marL="0" indent="0">
              <a:buNone/>
            </a:pPr>
            <a:r>
              <a:rPr lang="en-US" altLang="zh-CN" dirty="0"/>
              <a:t>Where t is the temperature, f is relative humidity, v is the speed of the wind.</a:t>
            </a:r>
          </a:p>
          <a:p>
            <a:pPr marL="0" indent="0">
              <a:buNone/>
            </a:pPr>
            <a:r>
              <a:rPr lang="en-US" altLang="zh-CN" dirty="0"/>
              <a:t>(《</a:t>
            </a:r>
            <a:r>
              <a:rPr lang="zh-CN" altLang="en-US" dirty="0"/>
              <a:t>人体舒适度研究现状及其开发应用前景</a:t>
            </a:r>
            <a:r>
              <a:rPr lang="en-US" altLang="zh-CN" dirty="0"/>
              <a:t>》,2002)</a:t>
            </a:r>
          </a:p>
          <a:p>
            <a:pPr marL="0" indent="0">
              <a:buNone/>
            </a:pPr>
            <a:endParaRPr lang="zh-CN" altLang="en-US" dirty="0"/>
          </a:p>
        </p:txBody>
      </p:sp>
    </p:spTree>
    <p:extLst>
      <p:ext uri="{BB962C8B-B14F-4D97-AF65-F5344CB8AC3E}">
        <p14:creationId xmlns:p14="http://schemas.microsoft.com/office/powerpoint/2010/main" val="2755753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55AF2A6-2EC9-4434-86D9-47FAF37AF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4881" y="1343854"/>
            <a:ext cx="8462238" cy="5514146"/>
          </a:xfrm>
          <a:prstGeom prst="rect">
            <a:avLst/>
          </a:prstGeom>
        </p:spPr>
      </p:pic>
      <p:sp>
        <p:nvSpPr>
          <p:cNvPr id="5" name="标题 1">
            <a:extLst>
              <a:ext uri="{FF2B5EF4-FFF2-40B4-BE49-F238E27FC236}">
                <a16:creationId xmlns:a16="http://schemas.microsoft.com/office/drawing/2014/main" id="{64654B11-2D5E-4A1B-AA37-C450B8393A68}"/>
              </a:ext>
            </a:extLst>
          </p:cNvPr>
          <p:cNvSpPr>
            <a:spLocks noGrp="1"/>
          </p:cNvSpPr>
          <p:nvPr>
            <p:ph type="title"/>
          </p:nvPr>
        </p:nvSpPr>
        <p:spPr>
          <a:xfrm>
            <a:off x="838200" y="365125"/>
            <a:ext cx="10515600" cy="1325563"/>
          </a:xfrm>
        </p:spPr>
        <p:txBody>
          <a:bodyPr/>
          <a:lstStyle/>
          <a:p>
            <a:r>
              <a:rPr lang="en-US" altLang="zh-CN" dirty="0"/>
              <a:t>The relationship of feeling and features</a:t>
            </a:r>
            <a:endParaRPr lang="zh-CN" altLang="en-US" dirty="0"/>
          </a:p>
        </p:txBody>
      </p:sp>
    </p:spTree>
    <p:extLst>
      <p:ext uri="{BB962C8B-B14F-4D97-AF65-F5344CB8AC3E}">
        <p14:creationId xmlns:p14="http://schemas.microsoft.com/office/powerpoint/2010/main" val="602855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23B65-6F89-4010-A3E6-2092E7E549E4}"/>
              </a:ext>
            </a:extLst>
          </p:cNvPr>
          <p:cNvSpPr>
            <a:spLocks noGrp="1"/>
          </p:cNvSpPr>
          <p:nvPr>
            <p:ph type="title"/>
          </p:nvPr>
        </p:nvSpPr>
        <p:spPr/>
        <p:txBody>
          <a:bodyPr/>
          <a:lstStyle/>
          <a:p>
            <a:r>
              <a:rPr lang="en-US" altLang="zh-CN" dirty="0"/>
              <a:t>The relationship of feeling and features</a:t>
            </a:r>
            <a:endParaRPr lang="zh-CN" altLang="en-US" dirty="0"/>
          </a:p>
        </p:txBody>
      </p:sp>
      <p:pic>
        <p:nvPicPr>
          <p:cNvPr id="5" name="内容占位符 4">
            <a:extLst>
              <a:ext uri="{FF2B5EF4-FFF2-40B4-BE49-F238E27FC236}">
                <a16:creationId xmlns:a16="http://schemas.microsoft.com/office/drawing/2014/main" id="{9C8EA4D7-D8E9-4526-B680-2D8A0CEF8C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3494" y="1417056"/>
            <a:ext cx="6577323" cy="4207552"/>
          </a:xfrm>
        </p:spPr>
      </p:pic>
      <p:sp>
        <p:nvSpPr>
          <p:cNvPr id="10" name="文本框 9">
            <a:extLst>
              <a:ext uri="{FF2B5EF4-FFF2-40B4-BE49-F238E27FC236}">
                <a16:creationId xmlns:a16="http://schemas.microsoft.com/office/drawing/2014/main" id="{38202DCF-06FB-4CB3-AEFB-5CEABA8ED0FA}"/>
              </a:ext>
            </a:extLst>
          </p:cNvPr>
          <p:cNvSpPr txBox="1"/>
          <p:nvPr/>
        </p:nvSpPr>
        <p:spPr>
          <a:xfrm>
            <a:off x="1453494" y="6123543"/>
            <a:ext cx="5009705" cy="369332"/>
          </a:xfrm>
          <a:prstGeom prst="rect">
            <a:avLst/>
          </a:prstGeom>
          <a:noFill/>
        </p:spPr>
        <p:txBody>
          <a:bodyPr wrap="none" rtlCol="0">
            <a:spAutoFit/>
          </a:bodyPr>
          <a:lstStyle/>
          <a:p>
            <a:r>
              <a:rPr lang="en-US" altLang="zh-CN" dirty="0"/>
              <a:t>The comfort index is mostly in the 60-150 range.</a:t>
            </a:r>
            <a:endParaRPr lang="zh-CN" altLang="en-US" dirty="0"/>
          </a:p>
        </p:txBody>
      </p:sp>
    </p:spTree>
    <p:extLst>
      <p:ext uri="{BB962C8B-B14F-4D97-AF65-F5344CB8AC3E}">
        <p14:creationId xmlns:p14="http://schemas.microsoft.com/office/powerpoint/2010/main" val="2812031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7CC88CE-FA8E-415A-AAAD-8C0A6A2D90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991" y="1441313"/>
            <a:ext cx="7669696" cy="4655582"/>
          </a:xfrm>
          <a:prstGeom prst="rect">
            <a:avLst/>
          </a:prstGeom>
        </p:spPr>
      </p:pic>
      <p:sp>
        <p:nvSpPr>
          <p:cNvPr id="5" name="标题 1">
            <a:extLst>
              <a:ext uri="{FF2B5EF4-FFF2-40B4-BE49-F238E27FC236}">
                <a16:creationId xmlns:a16="http://schemas.microsoft.com/office/drawing/2014/main" id="{FBBC089A-E7D0-44B3-BE14-FDEC3092C733}"/>
              </a:ext>
            </a:extLst>
          </p:cNvPr>
          <p:cNvSpPr>
            <a:spLocks noGrp="1"/>
          </p:cNvSpPr>
          <p:nvPr>
            <p:ph type="title"/>
          </p:nvPr>
        </p:nvSpPr>
        <p:spPr>
          <a:xfrm>
            <a:off x="838200" y="365125"/>
            <a:ext cx="10515600" cy="1325563"/>
          </a:xfrm>
        </p:spPr>
        <p:txBody>
          <a:bodyPr/>
          <a:lstStyle/>
          <a:p>
            <a:r>
              <a:rPr lang="en-US" altLang="zh-CN" dirty="0"/>
              <a:t>The relationship of feeling and features</a:t>
            </a:r>
            <a:endParaRPr lang="zh-CN" altLang="en-US" dirty="0"/>
          </a:p>
        </p:txBody>
      </p:sp>
      <p:sp>
        <p:nvSpPr>
          <p:cNvPr id="7" name="文本框 6">
            <a:extLst>
              <a:ext uri="{FF2B5EF4-FFF2-40B4-BE49-F238E27FC236}">
                <a16:creationId xmlns:a16="http://schemas.microsoft.com/office/drawing/2014/main" id="{F8A00948-2AC1-472A-86C0-8296ECDE237A}"/>
              </a:ext>
            </a:extLst>
          </p:cNvPr>
          <p:cNvSpPr txBox="1"/>
          <p:nvPr/>
        </p:nvSpPr>
        <p:spPr>
          <a:xfrm>
            <a:off x="1089991" y="6273867"/>
            <a:ext cx="9873216" cy="369332"/>
          </a:xfrm>
          <a:prstGeom prst="rect">
            <a:avLst/>
          </a:prstGeom>
          <a:noFill/>
        </p:spPr>
        <p:txBody>
          <a:bodyPr wrap="none" rtlCol="0">
            <a:spAutoFit/>
          </a:bodyPr>
          <a:lstStyle/>
          <a:p>
            <a:r>
              <a:rPr lang="en-US" altLang="zh-CN" dirty="0"/>
              <a:t>We define that an index between 60 and 120 is the standard range for human comfortable feeling</a:t>
            </a:r>
            <a:endParaRPr lang="zh-CN" altLang="en-US" dirty="0"/>
          </a:p>
        </p:txBody>
      </p:sp>
      <p:sp>
        <p:nvSpPr>
          <p:cNvPr id="8" name="文本框 7">
            <a:extLst>
              <a:ext uri="{FF2B5EF4-FFF2-40B4-BE49-F238E27FC236}">
                <a16:creationId xmlns:a16="http://schemas.microsoft.com/office/drawing/2014/main" id="{3D674024-465F-48D7-BC5D-DF40C2F0ED7F}"/>
              </a:ext>
            </a:extLst>
          </p:cNvPr>
          <p:cNvSpPr txBox="1"/>
          <p:nvPr/>
        </p:nvSpPr>
        <p:spPr>
          <a:xfrm>
            <a:off x="8624707" y="1711602"/>
            <a:ext cx="3433953" cy="2308324"/>
          </a:xfrm>
          <a:prstGeom prst="rect">
            <a:avLst/>
          </a:prstGeom>
          <a:noFill/>
        </p:spPr>
        <p:txBody>
          <a:bodyPr wrap="none" rtlCol="0">
            <a:spAutoFit/>
          </a:bodyPr>
          <a:lstStyle/>
          <a:p>
            <a:r>
              <a:rPr lang="en-US" altLang="zh-CN" dirty="0"/>
              <a:t>Due to the unstable temperature</a:t>
            </a:r>
          </a:p>
          <a:p>
            <a:r>
              <a:rPr lang="en-US" altLang="zh-CN" dirty="0"/>
              <a:t> in spring and autumn, rainfall </a:t>
            </a:r>
          </a:p>
          <a:p>
            <a:r>
              <a:rPr lang="en-US" altLang="zh-CN" dirty="0"/>
              <a:t>and strong winds often occur, </a:t>
            </a:r>
          </a:p>
          <a:p>
            <a:r>
              <a:rPr lang="en-US" altLang="zh-CN" dirty="0"/>
              <a:t>resulting in large fluctuations </a:t>
            </a:r>
          </a:p>
          <a:p>
            <a:r>
              <a:rPr lang="en-US" altLang="zh-CN" dirty="0"/>
              <a:t>in human comfort in</a:t>
            </a:r>
          </a:p>
          <a:p>
            <a:r>
              <a:rPr lang="en-US" altLang="zh-CN" dirty="0"/>
              <a:t>these two seasons. </a:t>
            </a:r>
          </a:p>
          <a:p>
            <a:r>
              <a:rPr lang="en-US" altLang="zh-CN" dirty="0"/>
              <a:t>However, spring and autumn </a:t>
            </a:r>
          </a:p>
          <a:p>
            <a:r>
              <a:rPr lang="en-US" altLang="zh-CN" dirty="0"/>
              <a:t>are generally comfortable.</a:t>
            </a:r>
            <a:endParaRPr lang="zh-CN" altLang="en-US" dirty="0"/>
          </a:p>
        </p:txBody>
      </p:sp>
    </p:spTree>
    <p:extLst>
      <p:ext uri="{BB962C8B-B14F-4D97-AF65-F5344CB8AC3E}">
        <p14:creationId xmlns:p14="http://schemas.microsoft.com/office/powerpoint/2010/main" val="1929277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3FDCA-3F34-4629-8ACD-1C6B815E83EE}"/>
              </a:ext>
            </a:extLst>
          </p:cNvPr>
          <p:cNvSpPr>
            <a:spLocks noGrp="1"/>
          </p:cNvSpPr>
          <p:nvPr>
            <p:ph type="title"/>
          </p:nvPr>
        </p:nvSpPr>
        <p:spPr/>
        <p:txBody>
          <a:bodyPr/>
          <a:lstStyle/>
          <a:p>
            <a:r>
              <a:rPr lang="en-US" altLang="zh-CN" dirty="0"/>
              <a:t>Long Short Term Memory Neural Network</a:t>
            </a:r>
            <a:endParaRPr lang="zh-CN" altLang="en-US" dirty="0"/>
          </a:p>
        </p:txBody>
      </p:sp>
      <p:pic>
        <p:nvPicPr>
          <p:cNvPr id="7" name="图片 6">
            <a:extLst>
              <a:ext uri="{FF2B5EF4-FFF2-40B4-BE49-F238E27FC236}">
                <a16:creationId xmlns:a16="http://schemas.microsoft.com/office/drawing/2014/main" id="{2BF6911B-19D1-4BA0-BC52-D70D65C6F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9958"/>
            <a:ext cx="10130640" cy="3676442"/>
          </a:xfrm>
          <a:prstGeom prst="rect">
            <a:avLst/>
          </a:prstGeom>
        </p:spPr>
      </p:pic>
    </p:spTree>
    <p:extLst>
      <p:ext uri="{BB962C8B-B14F-4D97-AF65-F5344CB8AC3E}">
        <p14:creationId xmlns:p14="http://schemas.microsoft.com/office/powerpoint/2010/main" val="903613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07C80-A60B-487E-B9D8-56E9ADD791C9}"/>
              </a:ext>
            </a:extLst>
          </p:cNvPr>
          <p:cNvSpPr>
            <a:spLocks noGrp="1"/>
          </p:cNvSpPr>
          <p:nvPr>
            <p:ph type="title"/>
          </p:nvPr>
        </p:nvSpPr>
        <p:spPr/>
        <p:txBody>
          <a:bodyPr/>
          <a:lstStyle/>
          <a:p>
            <a:r>
              <a:rPr lang="en-US" altLang="zh-CN" dirty="0"/>
              <a:t>IMV-LSTM(Guo, Lin, Nino, 2019, ICML)</a:t>
            </a:r>
            <a:endParaRPr lang="zh-CN" altLang="en-US" dirty="0"/>
          </a:p>
        </p:txBody>
      </p:sp>
      <p:pic>
        <p:nvPicPr>
          <p:cNvPr id="5" name="内容占位符 4">
            <a:extLst>
              <a:ext uri="{FF2B5EF4-FFF2-40B4-BE49-F238E27FC236}">
                <a16:creationId xmlns:a16="http://schemas.microsoft.com/office/drawing/2014/main" id="{809C35DF-C89B-412C-8C90-E34244EF48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510" y="1690688"/>
            <a:ext cx="6077798" cy="1457528"/>
          </a:xfrm>
        </p:spPr>
      </p:pic>
      <p:sp>
        <p:nvSpPr>
          <p:cNvPr id="8" name="矩形 7">
            <a:extLst>
              <a:ext uri="{FF2B5EF4-FFF2-40B4-BE49-F238E27FC236}">
                <a16:creationId xmlns:a16="http://schemas.microsoft.com/office/drawing/2014/main" id="{E46CF95B-1A4C-4FF1-A68D-54C730EFDD8A}"/>
              </a:ext>
            </a:extLst>
          </p:cNvPr>
          <p:cNvSpPr/>
          <p:nvPr/>
        </p:nvSpPr>
        <p:spPr>
          <a:xfrm>
            <a:off x="838200" y="4022828"/>
            <a:ext cx="6096000" cy="1754326"/>
          </a:xfrm>
          <a:prstGeom prst="rect">
            <a:avLst/>
          </a:prstGeom>
        </p:spPr>
        <p:txBody>
          <a:bodyPr>
            <a:spAutoFit/>
          </a:bodyPr>
          <a:lstStyle/>
          <a:p>
            <a:r>
              <a:rPr lang="en-US" altLang="zh-CN" b="1" dirty="0"/>
              <a:t>IMV-Full: </a:t>
            </a:r>
            <a:r>
              <a:rPr lang="en-US" altLang="zh-CN" dirty="0"/>
              <a:t>With vectorization in Eq. (2) and (3), IMV-Full updates gates and memories using full h˜t−1 and ˜</a:t>
            </a:r>
            <a:r>
              <a:rPr lang="en-US" altLang="zh-CN" dirty="0" err="1"/>
              <a:t>jt</a:t>
            </a:r>
            <a:r>
              <a:rPr lang="en-US" altLang="zh-CN" dirty="0"/>
              <a:t> regardless of the variable-wise data in them. By simple replacement of the hidden update in standard LSTM by ˜</a:t>
            </a:r>
            <a:r>
              <a:rPr lang="en-US" altLang="zh-CN" dirty="0" err="1"/>
              <a:t>jt</a:t>
            </a:r>
            <a:r>
              <a:rPr lang="en-US" altLang="zh-CN" dirty="0"/>
              <a:t>, IMV-Full behaves identically to standard LSTM while enjoying the interpretability shown below</a:t>
            </a:r>
            <a:endParaRPr lang="zh-CN" altLang="en-US" dirty="0"/>
          </a:p>
        </p:txBody>
      </p:sp>
      <p:pic>
        <p:nvPicPr>
          <p:cNvPr id="10" name="图片 9">
            <a:extLst>
              <a:ext uri="{FF2B5EF4-FFF2-40B4-BE49-F238E27FC236}">
                <a16:creationId xmlns:a16="http://schemas.microsoft.com/office/drawing/2014/main" id="{9B2FC2F0-145F-4D17-9198-0E69D143A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619" y="1690688"/>
            <a:ext cx="4161182" cy="554824"/>
          </a:xfrm>
          <a:prstGeom prst="rect">
            <a:avLst/>
          </a:prstGeom>
        </p:spPr>
      </p:pic>
      <p:pic>
        <p:nvPicPr>
          <p:cNvPr id="12" name="图片 11">
            <a:extLst>
              <a:ext uri="{FF2B5EF4-FFF2-40B4-BE49-F238E27FC236}">
                <a16:creationId xmlns:a16="http://schemas.microsoft.com/office/drawing/2014/main" id="{A39F82F9-CCB2-4FB5-A34F-9409BA9DF3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2619" y="2191250"/>
            <a:ext cx="4216366" cy="3663155"/>
          </a:xfrm>
          <a:prstGeom prst="rect">
            <a:avLst/>
          </a:prstGeom>
        </p:spPr>
      </p:pic>
    </p:spTree>
    <p:extLst>
      <p:ext uri="{BB962C8B-B14F-4D97-AF65-F5344CB8AC3E}">
        <p14:creationId xmlns:p14="http://schemas.microsoft.com/office/powerpoint/2010/main" val="595711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12C0A-001E-4EEB-9598-F24DF09E701B}"/>
              </a:ext>
            </a:extLst>
          </p:cNvPr>
          <p:cNvSpPr>
            <a:spLocks noGrp="1"/>
          </p:cNvSpPr>
          <p:nvPr>
            <p:ph type="title"/>
          </p:nvPr>
        </p:nvSpPr>
        <p:spPr/>
        <p:txBody>
          <a:bodyPr/>
          <a:lstStyle/>
          <a:p>
            <a:r>
              <a:rPr lang="en-US" altLang="zh-CN" dirty="0"/>
              <a:t>Model Advantage (Guo, Lin, Nino, 2019)</a:t>
            </a:r>
            <a:endParaRPr lang="zh-CN" altLang="en-US" dirty="0"/>
          </a:p>
        </p:txBody>
      </p:sp>
      <p:pic>
        <p:nvPicPr>
          <p:cNvPr id="5" name="内容占位符 4">
            <a:extLst>
              <a:ext uri="{FF2B5EF4-FFF2-40B4-BE49-F238E27FC236}">
                <a16:creationId xmlns:a16="http://schemas.microsoft.com/office/drawing/2014/main" id="{7F2B3669-5502-4F9C-B838-5EC443979D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2651" y="1584670"/>
            <a:ext cx="7577022" cy="2033950"/>
          </a:xfrm>
        </p:spPr>
      </p:pic>
      <p:pic>
        <p:nvPicPr>
          <p:cNvPr id="7" name="图片 6">
            <a:extLst>
              <a:ext uri="{FF2B5EF4-FFF2-40B4-BE49-F238E27FC236}">
                <a16:creationId xmlns:a16="http://schemas.microsoft.com/office/drawing/2014/main" id="{7242148E-D8D8-4EA9-9C68-77E820D64C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633" y="3919991"/>
            <a:ext cx="9050568" cy="1836347"/>
          </a:xfrm>
          <a:prstGeom prst="rect">
            <a:avLst/>
          </a:prstGeom>
        </p:spPr>
      </p:pic>
    </p:spTree>
    <p:extLst>
      <p:ext uri="{BB962C8B-B14F-4D97-AF65-F5344CB8AC3E}">
        <p14:creationId xmlns:p14="http://schemas.microsoft.com/office/powerpoint/2010/main" val="2635495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C5FE3-BE19-49BF-A19E-7B20721DB873}"/>
              </a:ext>
            </a:extLst>
          </p:cNvPr>
          <p:cNvSpPr>
            <a:spLocks noGrp="1"/>
          </p:cNvSpPr>
          <p:nvPr>
            <p:ph type="title"/>
          </p:nvPr>
        </p:nvSpPr>
        <p:spPr/>
        <p:txBody>
          <a:bodyPr/>
          <a:lstStyle/>
          <a:p>
            <a:r>
              <a:rPr lang="en-US" altLang="zh-CN" dirty="0"/>
              <a:t>Training on own dataset (feeling as target)</a:t>
            </a:r>
            <a:endParaRPr lang="zh-CN" altLang="en-US" dirty="0"/>
          </a:p>
        </p:txBody>
      </p:sp>
      <p:pic>
        <p:nvPicPr>
          <p:cNvPr id="5" name="内容占位符 4">
            <a:extLst>
              <a:ext uri="{FF2B5EF4-FFF2-40B4-BE49-F238E27FC236}">
                <a16:creationId xmlns:a16="http://schemas.microsoft.com/office/drawing/2014/main" id="{76E5A00A-24E8-4D52-AA14-40315C2CD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6585" y="1507572"/>
            <a:ext cx="2857145" cy="1421158"/>
          </a:xfrm>
        </p:spPr>
      </p:pic>
      <p:pic>
        <p:nvPicPr>
          <p:cNvPr id="7" name="图片 6">
            <a:extLst>
              <a:ext uri="{FF2B5EF4-FFF2-40B4-BE49-F238E27FC236}">
                <a16:creationId xmlns:a16="http://schemas.microsoft.com/office/drawing/2014/main" id="{A02333E2-609D-4E94-AC56-C9BCAD216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237" y="1507572"/>
            <a:ext cx="2857145" cy="1421158"/>
          </a:xfrm>
          <a:prstGeom prst="rect">
            <a:avLst/>
          </a:prstGeom>
        </p:spPr>
      </p:pic>
      <p:pic>
        <p:nvPicPr>
          <p:cNvPr id="9" name="图片 8">
            <a:extLst>
              <a:ext uri="{FF2B5EF4-FFF2-40B4-BE49-F238E27FC236}">
                <a16:creationId xmlns:a16="http://schemas.microsoft.com/office/drawing/2014/main" id="{C4D9D534-42C5-43BB-8659-DB29006C15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7889" y="1507572"/>
            <a:ext cx="2974952" cy="1479756"/>
          </a:xfrm>
          <a:prstGeom prst="rect">
            <a:avLst/>
          </a:prstGeom>
        </p:spPr>
      </p:pic>
      <p:pic>
        <p:nvPicPr>
          <p:cNvPr id="11" name="图片 10">
            <a:extLst>
              <a:ext uri="{FF2B5EF4-FFF2-40B4-BE49-F238E27FC236}">
                <a16:creationId xmlns:a16="http://schemas.microsoft.com/office/drawing/2014/main" id="{F4F5420D-2824-4BAE-AE20-0419F3EB0B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585" y="3196048"/>
            <a:ext cx="2857145" cy="1421158"/>
          </a:xfrm>
          <a:prstGeom prst="rect">
            <a:avLst/>
          </a:prstGeom>
        </p:spPr>
      </p:pic>
      <p:pic>
        <p:nvPicPr>
          <p:cNvPr id="13" name="图片 12">
            <a:extLst>
              <a:ext uri="{FF2B5EF4-FFF2-40B4-BE49-F238E27FC236}">
                <a16:creationId xmlns:a16="http://schemas.microsoft.com/office/drawing/2014/main" id="{ABC83E74-248E-4C0C-A5BE-1031575945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7237" y="3172170"/>
            <a:ext cx="2857145" cy="1421158"/>
          </a:xfrm>
          <a:prstGeom prst="rect">
            <a:avLst/>
          </a:prstGeom>
        </p:spPr>
      </p:pic>
      <p:pic>
        <p:nvPicPr>
          <p:cNvPr id="15" name="图片 14">
            <a:extLst>
              <a:ext uri="{FF2B5EF4-FFF2-40B4-BE49-F238E27FC236}">
                <a16:creationId xmlns:a16="http://schemas.microsoft.com/office/drawing/2014/main" id="{BCED47A9-70D9-4CCD-A275-1D039124D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5696" y="3160094"/>
            <a:ext cx="2857145" cy="1421158"/>
          </a:xfrm>
          <a:prstGeom prst="rect">
            <a:avLst/>
          </a:prstGeom>
        </p:spPr>
      </p:pic>
      <p:pic>
        <p:nvPicPr>
          <p:cNvPr id="17" name="图片 16">
            <a:extLst>
              <a:ext uri="{FF2B5EF4-FFF2-40B4-BE49-F238E27FC236}">
                <a16:creationId xmlns:a16="http://schemas.microsoft.com/office/drawing/2014/main" id="{17A50DD0-5C8F-4584-A5DD-89282B95176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6585" y="4822495"/>
            <a:ext cx="2857145" cy="1421158"/>
          </a:xfrm>
          <a:prstGeom prst="rect">
            <a:avLst/>
          </a:prstGeom>
        </p:spPr>
      </p:pic>
      <p:pic>
        <p:nvPicPr>
          <p:cNvPr id="19" name="图片 18">
            <a:extLst>
              <a:ext uri="{FF2B5EF4-FFF2-40B4-BE49-F238E27FC236}">
                <a16:creationId xmlns:a16="http://schemas.microsoft.com/office/drawing/2014/main" id="{C66B42D4-7257-4C98-BADA-99741E99B8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47237" y="4822495"/>
            <a:ext cx="2857145" cy="1421158"/>
          </a:xfrm>
          <a:prstGeom prst="rect">
            <a:avLst/>
          </a:prstGeom>
        </p:spPr>
      </p:pic>
      <p:sp>
        <p:nvSpPr>
          <p:cNvPr id="20" name="文本框 19">
            <a:extLst>
              <a:ext uri="{FF2B5EF4-FFF2-40B4-BE49-F238E27FC236}">
                <a16:creationId xmlns:a16="http://schemas.microsoft.com/office/drawing/2014/main" id="{66B00AD1-ACCB-40F3-B65D-63A82B18BD73}"/>
              </a:ext>
            </a:extLst>
          </p:cNvPr>
          <p:cNvSpPr txBox="1"/>
          <p:nvPr/>
        </p:nvSpPr>
        <p:spPr>
          <a:xfrm>
            <a:off x="1920150" y="2826716"/>
            <a:ext cx="984565" cy="369332"/>
          </a:xfrm>
          <a:prstGeom prst="rect">
            <a:avLst/>
          </a:prstGeom>
          <a:noFill/>
        </p:spPr>
        <p:txBody>
          <a:bodyPr wrap="none" rtlCol="0">
            <a:spAutoFit/>
          </a:bodyPr>
          <a:lstStyle/>
          <a:p>
            <a:r>
              <a:rPr lang="en-US" altLang="zh-CN" dirty="0"/>
              <a:t>Epoch 0</a:t>
            </a:r>
            <a:endParaRPr lang="zh-CN" altLang="en-US" dirty="0"/>
          </a:p>
        </p:txBody>
      </p:sp>
      <p:sp>
        <p:nvSpPr>
          <p:cNvPr id="21" name="文本框 20">
            <a:extLst>
              <a:ext uri="{FF2B5EF4-FFF2-40B4-BE49-F238E27FC236}">
                <a16:creationId xmlns:a16="http://schemas.microsoft.com/office/drawing/2014/main" id="{E9EC6874-00CA-418D-9D9C-7EF349B117F2}"/>
              </a:ext>
            </a:extLst>
          </p:cNvPr>
          <p:cNvSpPr txBox="1"/>
          <p:nvPr/>
        </p:nvSpPr>
        <p:spPr>
          <a:xfrm>
            <a:off x="5076247" y="2868148"/>
            <a:ext cx="1103187" cy="369332"/>
          </a:xfrm>
          <a:prstGeom prst="rect">
            <a:avLst/>
          </a:prstGeom>
          <a:noFill/>
        </p:spPr>
        <p:txBody>
          <a:bodyPr wrap="none" rtlCol="0">
            <a:spAutoFit/>
          </a:bodyPr>
          <a:lstStyle/>
          <a:p>
            <a:r>
              <a:rPr lang="en-US" altLang="zh-CN" dirty="0"/>
              <a:t>Epoch 20</a:t>
            </a:r>
            <a:endParaRPr lang="zh-CN" altLang="en-US" dirty="0"/>
          </a:p>
        </p:txBody>
      </p:sp>
      <p:sp>
        <p:nvSpPr>
          <p:cNvPr id="22" name="文本框 21">
            <a:extLst>
              <a:ext uri="{FF2B5EF4-FFF2-40B4-BE49-F238E27FC236}">
                <a16:creationId xmlns:a16="http://schemas.microsoft.com/office/drawing/2014/main" id="{41473C9D-6267-4017-AC53-D4B8925EC564}"/>
              </a:ext>
            </a:extLst>
          </p:cNvPr>
          <p:cNvSpPr txBox="1"/>
          <p:nvPr/>
        </p:nvSpPr>
        <p:spPr>
          <a:xfrm>
            <a:off x="8181985" y="2887259"/>
            <a:ext cx="1103187" cy="369332"/>
          </a:xfrm>
          <a:prstGeom prst="rect">
            <a:avLst/>
          </a:prstGeom>
          <a:noFill/>
        </p:spPr>
        <p:txBody>
          <a:bodyPr wrap="none" rtlCol="0">
            <a:spAutoFit/>
          </a:bodyPr>
          <a:lstStyle/>
          <a:p>
            <a:r>
              <a:rPr lang="en-US" altLang="zh-CN" dirty="0"/>
              <a:t>Epoch 40</a:t>
            </a:r>
            <a:endParaRPr lang="zh-CN" altLang="en-US" dirty="0"/>
          </a:p>
        </p:txBody>
      </p:sp>
      <p:sp>
        <p:nvSpPr>
          <p:cNvPr id="23" name="文本框 22">
            <a:extLst>
              <a:ext uri="{FF2B5EF4-FFF2-40B4-BE49-F238E27FC236}">
                <a16:creationId xmlns:a16="http://schemas.microsoft.com/office/drawing/2014/main" id="{369AE613-444F-4D15-9514-25FDBF5A70E0}"/>
              </a:ext>
            </a:extLst>
          </p:cNvPr>
          <p:cNvSpPr txBox="1"/>
          <p:nvPr/>
        </p:nvSpPr>
        <p:spPr>
          <a:xfrm>
            <a:off x="1920150" y="4515192"/>
            <a:ext cx="1103187" cy="369332"/>
          </a:xfrm>
          <a:prstGeom prst="rect">
            <a:avLst/>
          </a:prstGeom>
          <a:noFill/>
        </p:spPr>
        <p:txBody>
          <a:bodyPr wrap="none" rtlCol="0">
            <a:spAutoFit/>
          </a:bodyPr>
          <a:lstStyle/>
          <a:p>
            <a:r>
              <a:rPr lang="en-US" altLang="zh-CN" dirty="0"/>
              <a:t>Epoch 60</a:t>
            </a:r>
            <a:endParaRPr lang="zh-CN" altLang="en-US" dirty="0"/>
          </a:p>
        </p:txBody>
      </p:sp>
      <p:sp>
        <p:nvSpPr>
          <p:cNvPr id="24" name="文本框 23">
            <a:extLst>
              <a:ext uri="{FF2B5EF4-FFF2-40B4-BE49-F238E27FC236}">
                <a16:creationId xmlns:a16="http://schemas.microsoft.com/office/drawing/2014/main" id="{34D235A9-9E29-4622-A9D6-DDB54199C75B}"/>
              </a:ext>
            </a:extLst>
          </p:cNvPr>
          <p:cNvSpPr txBox="1"/>
          <p:nvPr/>
        </p:nvSpPr>
        <p:spPr>
          <a:xfrm>
            <a:off x="5043067" y="4467436"/>
            <a:ext cx="1103187" cy="369332"/>
          </a:xfrm>
          <a:prstGeom prst="rect">
            <a:avLst/>
          </a:prstGeom>
          <a:noFill/>
        </p:spPr>
        <p:txBody>
          <a:bodyPr wrap="none" rtlCol="0">
            <a:spAutoFit/>
          </a:bodyPr>
          <a:lstStyle/>
          <a:p>
            <a:r>
              <a:rPr lang="en-US" altLang="zh-CN" dirty="0"/>
              <a:t>Epoch 80</a:t>
            </a:r>
            <a:endParaRPr lang="zh-CN" altLang="en-US" dirty="0"/>
          </a:p>
        </p:txBody>
      </p:sp>
      <p:sp>
        <p:nvSpPr>
          <p:cNvPr id="25" name="文本框 24">
            <a:extLst>
              <a:ext uri="{FF2B5EF4-FFF2-40B4-BE49-F238E27FC236}">
                <a16:creationId xmlns:a16="http://schemas.microsoft.com/office/drawing/2014/main" id="{454BC0B3-5123-4D32-8DB6-C23A527A7DCF}"/>
              </a:ext>
            </a:extLst>
          </p:cNvPr>
          <p:cNvSpPr txBox="1"/>
          <p:nvPr/>
        </p:nvSpPr>
        <p:spPr>
          <a:xfrm>
            <a:off x="8241295" y="4527308"/>
            <a:ext cx="1225015" cy="369332"/>
          </a:xfrm>
          <a:prstGeom prst="rect">
            <a:avLst/>
          </a:prstGeom>
          <a:noFill/>
        </p:spPr>
        <p:txBody>
          <a:bodyPr wrap="none" rtlCol="0">
            <a:spAutoFit/>
          </a:bodyPr>
          <a:lstStyle/>
          <a:p>
            <a:r>
              <a:rPr lang="en-US" altLang="zh-CN" dirty="0"/>
              <a:t>Epoch 100</a:t>
            </a:r>
            <a:endParaRPr lang="zh-CN" altLang="en-US" dirty="0"/>
          </a:p>
        </p:txBody>
      </p:sp>
      <p:sp>
        <p:nvSpPr>
          <p:cNvPr id="26" name="文本框 25">
            <a:extLst>
              <a:ext uri="{FF2B5EF4-FFF2-40B4-BE49-F238E27FC236}">
                <a16:creationId xmlns:a16="http://schemas.microsoft.com/office/drawing/2014/main" id="{A2889060-CCA7-42BC-A139-5BFB54B5A95D}"/>
              </a:ext>
            </a:extLst>
          </p:cNvPr>
          <p:cNvSpPr txBox="1"/>
          <p:nvPr/>
        </p:nvSpPr>
        <p:spPr>
          <a:xfrm>
            <a:off x="1920150" y="6203668"/>
            <a:ext cx="1225015" cy="369332"/>
          </a:xfrm>
          <a:prstGeom prst="rect">
            <a:avLst/>
          </a:prstGeom>
          <a:noFill/>
        </p:spPr>
        <p:txBody>
          <a:bodyPr wrap="none" rtlCol="0">
            <a:spAutoFit/>
          </a:bodyPr>
          <a:lstStyle/>
          <a:p>
            <a:r>
              <a:rPr lang="en-US" altLang="zh-CN" dirty="0"/>
              <a:t>Epoch 120</a:t>
            </a:r>
            <a:endParaRPr lang="zh-CN" altLang="en-US" dirty="0"/>
          </a:p>
        </p:txBody>
      </p:sp>
      <p:sp>
        <p:nvSpPr>
          <p:cNvPr id="27" name="文本框 26">
            <a:extLst>
              <a:ext uri="{FF2B5EF4-FFF2-40B4-BE49-F238E27FC236}">
                <a16:creationId xmlns:a16="http://schemas.microsoft.com/office/drawing/2014/main" id="{C9DD74F6-ED73-4FB1-AAD9-79DE6A2D566A}"/>
              </a:ext>
            </a:extLst>
          </p:cNvPr>
          <p:cNvSpPr txBox="1"/>
          <p:nvPr/>
        </p:nvSpPr>
        <p:spPr>
          <a:xfrm>
            <a:off x="5085346" y="6203668"/>
            <a:ext cx="1225015" cy="369332"/>
          </a:xfrm>
          <a:prstGeom prst="rect">
            <a:avLst/>
          </a:prstGeom>
          <a:noFill/>
        </p:spPr>
        <p:txBody>
          <a:bodyPr wrap="none" rtlCol="0">
            <a:spAutoFit/>
          </a:bodyPr>
          <a:lstStyle/>
          <a:p>
            <a:r>
              <a:rPr lang="en-US" altLang="zh-CN" dirty="0"/>
              <a:t>Epoch 140</a:t>
            </a:r>
            <a:endParaRPr lang="zh-CN" altLang="en-US" dirty="0"/>
          </a:p>
        </p:txBody>
      </p:sp>
      <p:sp>
        <p:nvSpPr>
          <p:cNvPr id="28" name="文本框 27">
            <a:extLst>
              <a:ext uri="{FF2B5EF4-FFF2-40B4-BE49-F238E27FC236}">
                <a16:creationId xmlns:a16="http://schemas.microsoft.com/office/drawing/2014/main" id="{9F2B77C0-3180-4B70-84AF-DD822CC3C2A6}"/>
              </a:ext>
            </a:extLst>
          </p:cNvPr>
          <p:cNvSpPr txBox="1"/>
          <p:nvPr/>
        </p:nvSpPr>
        <p:spPr>
          <a:xfrm>
            <a:off x="7470251" y="5337286"/>
            <a:ext cx="4483920" cy="923330"/>
          </a:xfrm>
          <a:prstGeom prst="rect">
            <a:avLst/>
          </a:prstGeom>
          <a:noFill/>
        </p:spPr>
        <p:txBody>
          <a:bodyPr wrap="none" rtlCol="0">
            <a:spAutoFit/>
          </a:bodyPr>
          <a:lstStyle/>
          <a:p>
            <a:r>
              <a:rPr lang="en-US" altLang="zh-CN" dirty="0"/>
              <a:t>Training for 150 Epochs (on 2080TI GPU for</a:t>
            </a:r>
          </a:p>
          <a:p>
            <a:r>
              <a:rPr lang="en-US" altLang="zh-CN" dirty="0"/>
              <a:t>about 5min)</a:t>
            </a:r>
          </a:p>
          <a:p>
            <a:r>
              <a:rPr lang="en-US" altLang="zh-CN" dirty="0"/>
              <a:t>Loss converges to 50.2 MSE, 5.1 MAE.</a:t>
            </a:r>
            <a:endParaRPr lang="zh-CN" altLang="en-US" dirty="0"/>
          </a:p>
        </p:txBody>
      </p:sp>
      <p:cxnSp>
        <p:nvCxnSpPr>
          <p:cNvPr id="4" name="直接箭头连接符 3">
            <a:extLst>
              <a:ext uri="{FF2B5EF4-FFF2-40B4-BE49-F238E27FC236}">
                <a16:creationId xmlns:a16="http://schemas.microsoft.com/office/drawing/2014/main" id="{798C941F-1EE8-43A6-AD2E-B15600CBBE35}"/>
              </a:ext>
            </a:extLst>
          </p:cNvPr>
          <p:cNvCxnSpPr>
            <a:cxnSpLocks/>
          </p:cNvCxnSpPr>
          <p:nvPr/>
        </p:nvCxnSpPr>
        <p:spPr>
          <a:xfrm>
            <a:off x="10444163" y="2987328"/>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60C048E6-D9C5-48CA-AF4E-5775FB8B8678}"/>
              </a:ext>
            </a:extLst>
          </p:cNvPr>
          <p:cNvCxnSpPr>
            <a:cxnSpLocks/>
          </p:cNvCxnSpPr>
          <p:nvPr/>
        </p:nvCxnSpPr>
        <p:spPr>
          <a:xfrm flipV="1">
            <a:off x="10444163" y="2243138"/>
            <a:ext cx="0" cy="74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D77A73C-FCE4-4E2E-A1A4-17D2AB84442E}"/>
              </a:ext>
            </a:extLst>
          </p:cNvPr>
          <p:cNvSpPr txBox="1"/>
          <p:nvPr/>
        </p:nvSpPr>
        <p:spPr>
          <a:xfrm>
            <a:off x="10665183" y="2975428"/>
            <a:ext cx="649537" cy="369332"/>
          </a:xfrm>
          <a:prstGeom prst="rect">
            <a:avLst/>
          </a:prstGeom>
          <a:noFill/>
        </p:spPr>
        <p:txBody>
          <a:bodyPr wrap="none" rtlCol="0">
            <a:spAutoFit/>
          </a:bodyPr>
          <a:lstStyle/>
          <a:p>
            <a:r>
              <a:rPr lang="en-US" dirty="0"/>
              <a:t>hour</a:t>
            </a:r>
          </a:p>
        </p:txBody>
      </p:sp>
      <p:sp>
        <p:nvSpPr>
          <p:cNvPr id="31" name="文本框 30">
            <a:extLst>
              <a:ext uri="{FF2B5EF4-FFF2-40B4-BE49-F238E27FC236}">
                <a16:creationId xmlns:a16="http://schemas.microsoft.com/office/drawing/2014/main" id="{287E4C4D-1E55-494E-B652-1F5503AF6627}"/>
              </a:ext>
            </a:extLst>
          </p:cNvPr>
          <p:cNvSpPr txBox="1"/>
          <p:nvPr/>
        </p:nvSpPr>
        <p:spPr>
          <a:xfrm>
            <a:off x="10138124" y="1910086"/>
            <a:ext cx="851515" cy="369332"/>
          </a:xfrm>
          <a:prstGeom prst="rect">
            <a:avLst/>
          </a:prstGeom>
          <a:noFill/>
        </p:spPr>
        <p:txBody>
          <a:bodyPr wrap="none" rtlCol="0">
            <a:spAutoFit/>
          </a:bodyPr>
          <a:lstStyle/>
          <a:p>
            <a:r>
              <a:rPr lang="en-US" dirty="0"/>
              <a:t>feeling</a:t>
            </a:r>
          </a:p>
        </p:txBody>
      </p:sp>
    </p:spTree>
    <p:extLst>
      <p:ext uri="{BB962C8B-B14F-4D97-AF65-F5344CB8AC3E}">
        <p14:creationId xmlns:p14="http://schemas.microsoft.com/office/powerpoint/2010/main" val="50385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1E1B2B-D03F-45A2-9A6B-7DBE8ED74CCC}"/>
              </a:ext>
            </a:extLst>
          </p:cNvPr>
          <p:cNvSpPr>
            <a:spLocks noGrp="1"/>
          </p:cNvSpPr>
          <p:nvPr>
            <p:ph type="title"/>
          </p:nvPr>
        </p:nvSpPr>
        <p:spPr/>
        <p:txBody>
          <a:bodyPr/>
          <a:lstStyle/>
          <a:p>
            <a:r>
              <a:rPr lang="en-US" altLang="zh-CN" dirty="0"/>
              <a:t>On Test Data</a:t>
            </a:r>
            <a:endParaRPr lang="zh-CN" altLang="en-US" dirty="0"/>
          </a:p>
        </p:txBody>
      </p:sp>
      <p:pic>
        <p:nvPicPr>
          <p:cNvPr id="5" name="内容占位符 4">
            <a:extLst>
              <a:ext uri="{FF2B5EF4-FFF2-40B4-BE49-F238E27FC236}">
                <a16:creationId xmlns:a16="http://schemas.microsoft.com/office/drawing/2014/main" id="{20618328-1529-4DA8-9125-BF289D350D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768" y="1401555"/>
            <a:ext cx="8808621" cy="4351338"/>
          </a:xfrm>
        </p:spPr>
      </p:pic>
      <p:sp>
        <p:nvSpPr>
          <p:cNvPr id="6" name="文本框 5">
            <a:extLst>
              <a:ext uri="{FF2B5EF4-FFF2-40B4-BE49-F238E27FC236}">
                <a16:creationId xmlns:a16="http://schemas.microsoft.com/office/drawing/2014/main" id="{4DF7CB86-0D63-48B7-B907-5CD49DF4F855}"/>
              </a:ext>
            </a:extLst>
          </p:cNvPr>
          <p:cNvSpPr txBox="1"/>
          <p:nvPr/>
        </p:nvSpPr>
        <p:spPr>
          <a:xfrm>
            <a:off x="961419" y="5846544"/>
            <a:ext cx="1622755" cy="646331"/>
          </a:xfrm>
          <a:prstGeom prst="rect">
            <a:avLst/>
          </a:prstGeom>
          <a:noFill/>
        </p:spPr>
        <p:txBody>
          <a:bodyPr wrap="square" rtlCol="0">
            <a:spAutoFit/>
          </a:bodyPr>
          <a:lstStyle/>
          <a:p>
            <a:r>
              <a:rPr lang="en-US" altLang="zh-CN" dirty="0"/>
              <a:t>MSE: 1218.5         </a:t>
            </a:r>
          </a:p>
          <a:p>
            <a:r>
              <a:rPr lang="en-US" altLang="zh-CN" dirty="0"/>
              <a:t>MAE: 11.6</a:t>
            </a:r>
            <a:endParaRPr lang="zh-CN" altLang="en-US" dirty="0"/>
          </a:p>
        </p:txBody>
      </p:sp>
      <p:sp>
        <p:nvSpPr>
          <p:cNvPr id="7" name="文本框 6">
            <a:extLst>
              <a:ext uri="{FF2B5EF4-FFF2-40B4-BE49-F238E27FC236}">
                <a16:creationId xmlns:a16="http://schemas.microsoft.com/office/drawing/2014/main" id="{50CF4BD0-2C19-4BD8-B8A7-7E9824536D80}"/>
              </a:ext>
            </a:extLst>
          </p:cNvPr>
          <p:cNvSpPr txBox="1"/>
          <p:nvPr/>
        </p:nvSpPr>
        <p:spPr>
          <a:xfrm>
            <a:off x="3909391" y="5846544"/>
            <a:ext cx="6625532" cy="646331"/>
          </a:xfrm>
          <a:prstGeom prst="rect">
            <a:avLst/>
          </a:prstGeom>
          <a:noFill/>
        </p:spPr>
        <p:txBody>
          <a:bodyPr wrap="none" rtlCol="0">
            <a:spAutoFit/>
          </a:bodyPr>
          <a:lstStyle/>
          <a:p>
            <a:r>
              <a:rPr lang="en-US" altLang="zh-CN" dirty="0"/>
              <a:t>The model combined 7 characteristics to predict feeling. </a:t>
            </a:r>
          </a:p>
          <a:p>
            <a:r>
              <a:rPr lang="en-US" altLang="zh-CN" dirty="0"/>
              <a:t>Therefore, the model performs well and stably for most test data.</a:t>
            </a:r>
            <a:endParaRPr lang="zh-CN" altLang="en-US" dirty="0"/>
          </a:p>
        </p:txBody>
      </p:sp>
      <p:cxnSp>
        <p:nvCxnSpPr>
          <p:cNvPr id="8" name="直接箭头连接符 7">
            <a:extLst>
              <a:ext uri="{FF2B5EF4-FFF2-40B4-BE49-F238E27FC236}">
                <a16:creationId xmlns:a16="http://schemas.microsoft.com/office/drawing/2014/main" id="{A51A39FE-AFAC-4473-8689-587F7B3E525A}"/>
              </a:ext>
            </a:extLst>
          </p:cNvPr>
          <p:cNvCxnSpPr>
            <a:cxnSpLocks/>
          </p:cNvCxnSpPr>
          <p:nvPr/>
        </p:nvCxnSpPr>
        <p:spPr>
          <a:xfrm>
            <a:off x="9989447" y="2767930"/>
            <a:ext cx="685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355B374B-7352-49F7-9900-54990EC7631B}"/>
              </a:ext>
            </a:extLst>
          </p:cNvPr>
          <p:cNvCxnSpPr>
            <a:cxnSpLocks/>
          </p:cNvCxnSpPr>
          <p:nvPr/>
        </p:nvCxnSpPr>
        <p:spPr>
          <a:xfrm flipV="1">
            <a:off x="9989447" y="2023740"/>
            <a:ext cx="0" cy="7441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A73C055-A233-4F4B-8F82-225F2DDFA0DD}"/>
              </a:ext>
            </a:extLst>
          </p:cNvPr>
          <p:cNvSpPr txBox="1"/>
          <p:nvPr/>
        </p:nvSpPr>
        <p:spPr>
          <a:xfrm>
            <a:off x="10210467" y="2756030"/>
            <a:ext cx="649537" cy="369332"/>
          </a:xfrm>
          <a:prstGeom prst="rect">
            <a:avLst/>
          </a:prstGeom>
          <a:noFill/>
        </p:spPr>
        <p:txBody>
          <a:bodyPr wrap="none" rtlCol="0">
            <a:spAutoFit/>
          </a:bodyPr>
          <a:lstStyle/>
          <a:p>
            <a:r>
              <a:rPr lang="en-US" dirty="0"/>
              <a:t>hour</a:t>
            </a:r>
          </a:p>
        </p:txBody>
      </p:sp>
      <p:sp>
        <p:nvSpPr>
          <p:cNvPr id="11" name="文本框 10">
            <a:extLst>
              <a:ext uri="{FF2B5EF4-FFF2-40B4-BE49-F238E27FC236}">
                <a16:creationId xmlns:a16="http://schemas.microsoft.com/office/drawing/2014/main" id="{061C7267-CFB4-4B39-BC7F-F0C0689B51E0}"/>
              </a:ext>
            </a:extLst>
          </p:cNvPr>
          <p:cNvSpPr txBox="1"/>
          <p:nvPr/>
        </p:nvSpPr>
        <p:spPr>
          <a:xfrm>
            <a:off x="9683408" y="1690688"/>
            <a:ext cx="851515" cy="369332"/>
          </a:xfrm>
          <a:prstGeom prst="rect">
            <a:avLst/>
          </a:prstGeom>
          <a:noFill/>
        </p:spPr>
        <p:txBody>
          <a:bodyPr wrap="none" rtlCol="0">
            <a:spAutoFit/>
          </a:bodyPr>
          <a:lstStyle/>
          <a:p>
            <a:r>
              <a:rPr lang="en-US" dirty="0"/>
              <a:t>feeling</a:t>
            </a:r>
          </a:p>
        </p:txBody>
      </p:sp>
    </p:spTree>
    <p:extLst>
      <p:ext uri="{BB962C8B-B14F-4D97-AF65-F5344CB8AC3E}">
        <p14:creationId xmlns:p14="http://schemas.microsoft.com/office/powerpoint/2010/main" val="121055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06802-0D79-48A2-BAB9-7B3DB574BA54}"/>
              </a:ext>
            </a:extLst>
          </p:cNvPr>
          <p:cNvSpPr>
            <a:spLocks noGrp="1"/>
          </p:cNvSpPr>
          <p:nvPr>
            <p:ph type="title"/>
          </p:nvPr>
        </p:nvSpPr>
        <p:spPr/>
        <p:txBody>
          <a:bodyPr/>
          <a:lstStyle/>
          <a:p>
            <a:r>
              <a:rPr lang="en-US" dirty="0"/>
              <a:t>Outline</a:t>
            </a:r>
          </a:p>
        </p:txBody>
      </p:sp>
      <p:sp>
        <p:nvSpPr>
          <p:cNvPr id="3" name="内容占位符 2">
            <a:extLst>
              <a:ext uri="{FF2B5EF4-FFF2-40B4-BE49-F238E27FC236}">
                <a16:creationId xmlns:a16="http://schemas.microsoft.com/office/drawing/2014/main" id="{6E041A2B-ADBA-401F-B3F6-C1CE59BBE7AF}"/>
              </a:ext>
            </a:extLst>
          </p:cNvPr>
          <p:cNvSpPr>
            <a:spLocks noGrp="1"/>
          </p:cNvSpPr>
          <p:nvPr>
            <p:ph idx="1"/>
          </p:nvPr>
        </p:nvSpPr>
        <p:spPr/>
        <p:txBody>
          <a:bodyPr/>
          <a:lstStyle/>
          <a:p>
            <a:r>
              <a:rPr lang="en-US" dirty="0"/>
              <a:t>1. Motivation</a:t>
            </a:r>
          </a:p>
          <a:p>
            <a:r>
              <a:rPr lang="en-US" dirty="0"/>
              <a:t>2. Methodology</a:t>
            </a:r>
          </a:p>
          <a:p>
            <a:r>
              <a:rPr lang="en-US" dirty="0"/>
              <a:t>3. Data Processing</a:t>
            </a:r>
          </a:p>
          <a:p>
            <a:r>
              <a:rPr lang="en-US" dirty="0"/>
              <a:t>4. Model and Results</a:t>
            </a:r>
          </a:p>
          <a:p>
            <a:pPr lvl="1"/>
            <a:r>
              <a:rPr lang="en-US" dirty="0"/>
              <a:t>Weather Comfort Index</a:t>
            </a:r>
          </a:p>
          <a:p>
            <a:pPr lvl="1"/>
            <a:r>
              <a:rPr lang="en-US" dirty="0"/>
              <a:t>IMV-LSTM</a:t>
            </a:r>
          </a:p>
          <a:p>
            <a:pPr lvl="1"/>
            <a:r>
              <a:rPr lang="en-US" dirty="0"/>
              <a:t>Wavelet Analysis</a:t>
            </a:r>
          </a:p>
          <a:p>
            <a:r>
              <a:rPr lang="en-US" dirty="0"/>
              <a:t>5. Conclusion</a:t>
            </a:r>
          </a:p>
          <a:p>
            <a:pPr marL="457200" lvl="1" indent="0">
              <a:buNone/>
            </a:pPr>
            <a:endParaRPr lang="en-US" dirty="0"/>
          </a:p>
        </p:txBody>
      </p:sp>
    </p:spTree>
    <p:extLst>
      <p:ext uri="{BB962C8B-B14F-4D97-AF65-F5344CB8AC3E}">
        <p14:creationId xmlns:p14="http://schemas.microsoft.com/office/powerpoint/2010/main" val="6654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873A8-02E5-470C-86AC-BB7242D37733}"/>
              </a:ext>
            </a:extLst>
          </p:cNvPr>
          <p:cNvSpPr>
            <a:spLocks noGrp="1"/>
          </p:cNvSpPr>
          <p:nvPr>
            <p:ph type="title"/>
          </p:nvPr>
        </p:nvSpPr>
        <p:spPr>
          <a:xfrm>
            <a:off x="639417" y="113334"/>
            <a:ext cx="10515600" cy="1325563"/>
          </a:xfrm>
        </p:spPr>
        <p:txBody>
          <a:bodyPr/>
          <a:lstStyle/>
          <a:p>
            <a:r>
              <a:rPr lang="en-US" altLang="zh-CN" dirty="0"/>
              <a:t>Importance of feature and timesteps</a:t>
            </a:r>
            <a:endParaRPr lang="zh-CN" altLang="en-US" dirty="0"/>
          </a:p>
        </p:txBody>
      </p:sp>
      <p:pic>
        <p:nvPicPr>
          <p:cNvPr id="9" name="内容占位符 8">
            <a:extLst>
              <a:ext uri="{FF2B5EF4-FFF2-40B4-BE49-F238E27FC236}">
                <a16:creationId xmlns:a16="http://schemas.microsoft.com/office/drawing/2014/main" id="{F255B23D-7B97-46D7-AF8F-3C3AC2BB08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3785" y="1013726"/>
            <a:ext cx="5300667" cy="5059951"/>
          </a:xfrm>
        </p:spPr>
      </p:pic>
      <p:sp>
        <p:nvSpPr>
          <p:cNvPr id="10" name="文本框 9">
            <a:extLst>
              <a:ext uri="{FF2B5EF4-FFF2-40B4-BE49-F238E27FC236}">
                <a16:creationId xmlns:a16="http://schemas.microsoft.com/office/drawing/2014/main" id="{DF3387D6-6C0C-4879-BCA0-64C21038E9CC}"/>
              </a:ext>
            </a:extLst>
          </p:cNvPr>
          <p:cNvSpPr txBox="1"/>
          <p:nvPr/>
        </p:nvSpPr>
        <p:spPr>
          <a:xfrm>
            <a:off x="887897" y="6073677"/>
            <a:ext cx="495649" cy="369332"/>
          </a:xfrm>
          <a:prstGeom prst="rect">
            <a:avLst/>
          </a:prstGeom>
          <a:noFill/>
        </p:spPr>
        <p:txBody>
          <a:bodyPr wrap="none" rtlCol="0">
            <a:spAutoFit/>
          </a:bodyPr>
          <a:lstStyle/>
          <a:p>
            <a:r>
              <a:rPr lang="en-US" altLang="zh-CN" dirty="0"/>
              <a:t>t-8</a:t>
            </a:r>
            <a:endParaRPr lang="zh-CN" altLang="en-US" dirty="0"/>
          </a:p>
        </p:txBody>
      </p:sp>
      <p:sp>
        <p:nvSpPr>
          <p:cNvPr id="11" name="文本框 10">
            <a:extLst>
              <a:ext uri="{FF2B5EF4-FFF2-40B4-BE49-F238E27FC236}">
                <a16:creationId xmlns:a16="http://schemas.microsoft.com/office/drawing/2014/main" id="{4A2F4128-4A60-4CCA-8FE3-860ADC76397D}"/>
              </a:ext>
            </a:extLst>
          </p:cNvPr>
          <p:cNvSpPr txBox="1"/>
          <p:nvPr/>
        </p:nvSpPr>
        <p:spPr>
          <a:xfrm>
            <a:off x="1425963" y="6089526"/>
            <a:ext cx="495649" cy="369332"/>
          </a:xfrm>
          <a:prstGeom prst="rect">
            <a:avLst/>
          </a:prstGeom>
          <a:noFill/>
        </p:spPr>
        <p:txBody>
          <a:bodyPr wrap="none" rtlCol="0">
            <a:spAutoFit/>
          </a:bodyPr>
          <a:lstStyle/>
          <a:p>
            <a:r>
              <a:rPr lang="en-US" altLang="zh-CN" dirty="0"/>
              <a:t>t-7</a:t>
            </a:r>
            <a:endParaRPr lang="zh-CN" altLang="en-US" dirty="0"/>
          </a:p>
        </p:txBody>
      </p:sp>
      <p:sp>
        <p:nvSpPr>
          <p:cNvPr id="12" name="文本框 11">
            <a:extLst>
              <a:ext uri="{FF2B5EF4-FFF2-40B4-BE49-F238E27FC236}">
                <a16:creationId xmlns:a16="http://schemas.microsoft.com/office/drawing/2014/main" id="{74759995-CBC6-4248-8BCB-A6A7C4173E63}"/>
              </a:ext>
            </a:extLst>
          </p:cNvPr>
          <p:cNvSpPr txBox="1"/>
          <p:nvPr/>
        </p:nvSpPr>
        <p:spPr>
          <a:xfrm>
            <a:off x="1982554" y="6089526"/>
            <a:ext cx="495649" cy="369332"/>
          </a:xfrm>
          <a:prstGeom prst="rect">
            <a:avLst/>
          </a:prstGeom>
          <a:noFill/>
        </p:spPr>
        <p:txBody>
          <a:bodyPr wrap="none" rtlCol="0">
            <a:spAutoFit/>
          </a:bodyPr>
          <a:lstStyle/>
          <a:p>
            <a:r>
              <a:rPr lang="en-US" altLang="zh-CN" dirty="0"/>
              <a:t>t-6</a:t>
            </a:r>
            <a:endParaRPr lang="zh-CN" altLang="en-US" dirty="0"/>
          </a:p>
        </p:txBody>
      </p:sp>
      <p:sp>
        <p:nvSpPr>
          <p:cNvPr id="13" name="文本框 12">
            <a:extLst>
              <a:ext uri="{FF2B5EF4-FFF2-40B4-BE49-F238E27FC236}">
                <a16:creationId xmlns:a16="http://schemas.microsoft.com/office/drawing/2014/main" id="{C454C11D-4466-408C-956F-3BC4B517CA64}"/>
              </a:ext>
            </a:extLst>
          </p:cNvPr>
          <p:cNvSpPr txBox="1"/>
          <p:nvPr/>
        </p:nvSpPr>
        <p:spPr>
          <a:xfrm>
            <a:off x="3102054" y="6080455"/>
            <a:ext cx="495649" cy="369332"/>
          </a:xfrm>
          <a:prstGeom prst="rect">
            <a:avLst/>
          </a:prstGeom>
          <a:noFill/>
        </p:spPr>
        <p:txBody>
          <a:bodyPr wrap="none" rtlCol="0">
            <a:spAutoFit/>
          </a:bodyPr>
          <a:lstStyle/>
          <a:p>
            <a:r>
              <a:rPr lang="en-US" altLang="zh-CN" dirty="0"/>
              <a:t>t-4</a:t>
            </a:r>
            <a:endParaRPr lang="zh-CN" altLang="en-US" dirty="0"/>
          </a:p>
        </p:txBody>
      </p:sp>
      <p:sp>
        <p:nvSpPr>
          <p:cNvPr id="14" name="文本框 13">
            <a:extLst>
              <a:ext uri="{FF2B5EF4-FFF2-40B4-BE49-F238E27FC236}">
                <a16:creationId xmlns:a16="http://schemas.microsoft.com/office/drawing/2014/main" id="{98A8E3BD-BDB1-4C08-ACBD-D31D3D863B9A}"/>
              </a:ext>
            </a:extLst>
          </p:cNvPr>
          <p:cNvSpPr txBox="1"/>
          <p:nvPr/>
        </p:nvSpPr>
        <p:spPr>
          <a:xfrm>
            <a:off x="2553331" y="6089526"/>
            <a:ext cx="495649" cy="369332"/>
          </a:xfrm>
          <a:prstGeom prst="rect">
            <a:avLst/>
          </a:prstGeom>
          <a:noFill/>
        </p:spPr>
        <p:txBody>
          <a:bodyPr wrap="none" rtlCol="0">
            <a:spAutoFit/>
          </a:bodyPr>
          <a:lstStyle/>
          <a:p>
            <a:r>
              <a:rPr lang="en-US" altLang="zh-CN" dirty="0"/>
              <a:t>t-5</a:t>
            </a:r>
            <a:endParaRPr lang="zh-CN" altLang="en-US" dirty="0"/>
          </a:p>
        </p:txBody>
      </p:sp>
      <p:sp>
        <p:nvSpPr>
          <p:cNvPr id="15" name="文本框 14">
            <a:extLst>
              <a:ext uri="{FF2B5EF4-FFF2-40B4-BE49-F238E27FC236}">
                <a16:creationId xmlns:a16="http://schemas.microsoft.com/office/drawing/2014/main" id="{40CE4FBE-36F1-4E69-B046-D4B08FFF1D78}"/>
              </a:ext>
            </a:extLst>
          </p:cNvPr>
          <p:cNvSpPr txBox="1"/>
          <p:nvPr/>
        </p:nvSpPr>
        <p:spPr>
          <a:xfrm>
            <a:off x="3637545" y="6057273"/>
            <a:ext cx="495649" cy="369332"/>
          </a:xfrm>
          <a:prstGeom prst="rect">
            <a:avLst/>
          </a:prstGeom>
          <a:noFill/>
        </p:spPr>
        <p:txBody>
          <a:bodyPr wrap="none" rtlCol="0">
            <a:spAutoFit/>
          </a:bodyPr>
          <a:lstStyle/>
          <a:p>
            <a:r>
              <a:rPr lang="en-US" altLang="zh-CN" dirty="0"/>
              <a:t>t-3</a:t>
            </a:r>
            <a:endParaRPr lang="zh-CN" altLang="en-US" dirty="0"/>
          </a:p>
        </p:txBody>
      </p:sp>
      <p:sp>
        <p:nvSpPr>
          <p:cNvPr id="16" name="文本框 15">
            <a:extLst>
              <a:ext uri="{FF2B5EF4-FFF2-40B4-BE49-F238E27FC236}">
                <a16:creationId xmlns:a16="http://schemas.microsoft.com/office/drawing/2014/main" id="{105910CC-8DB8-45ED-A5FD-EC0E72923207}"/>
              </a:ext>
            </a:extLst>
          </p:cNvPr>
          <p:cNvSpPr txBox="1"/>
          <p:nvPr/>
        </p:nvSpPr>
        <p:spPr>
          <a:xfrm>
            <a:off x="4169820" y="6073677"/>
            <a:ext cx="495649" cy="369332"/>
          </a:xfrm>
          <a:prstGeom prst="rect">
            <a:avLst/>
          </a:prstGeom>
          <a:noFill/>
        </p:spPr>
        <p:txBody>
          <a:bodyPr wrap="none" rtlCol="0">
            <a:spAutoFit/>
          </a:bodyPr>
          <a:lstStyle/>
          <a:p>
            <a:r>
              <a:rPr lang="en-US" altLang="zh-CN" dirty="0"/>
              <a:t>t-2</a:t>
            </a:r>
            <a:endParaRPr lang="zh-CN" altLang="en-US" dirty="0"/>
          </a:p>
        </p:txBody>
      </p:sp>
      <p:sp>
        <p:nvSpPr>
          <p:cNvPr id="17" name="文本框 16">
            <a:extLst>
              <a:ext uri="{FF2B5EF4-FFF2-40B4-BE49-F238E27FC236}">
                <a16:creationId xmlns:a16="http://schemas.microsoft.com/office/drawing/2014/main" id="{BF563A00-B26A-41E8-9CA6-FED61652EF91}"/>
              </a:ext>
            </a:extLst>
          </p:cNvPr>
          <p:cNvSpPr txBox="1"/>
          <p:nvPr/>
        </p:nvSpPr>
        <p:spPr>
          <a:xfrm>
            <a:off x="4734992" y="6068788"/>
            <a:ext cx="495649" cy="369332"/>
          </a:xfrm>
          <a:prstGeom prst="rect">
            <a:avLst/>
          </a:prstGeom>
          <a:noFill/>
        </p:spPr>
        <p:txBody>
          <a:bodyPr wrap="square" rtlCol="0">
            <a:spAutoFit/>
          </a:bodyPr>
          <a:lstStyle/>
          <a:p>
            <a:r>
              <a:rPr lang="en-US" altLang="zh-CN" dirty="0"/>
              <a:t>t-1</a:t>
            </a:r>
            <a:endParaRPr lang="zh-CN" altLang="en-US" dirty="0"/>
          </a:p>
        </p:txBody>
      </p:sp>
      <p:sp>
        <p:nvSpPr>
          <p:cNvPr id="18" name="文本框 17">
            <a:extLst>
              <a:ext uri="{FF2B5EF4-FFF2-40B4-BE49-F238E27FC236}">
                <a16:creationId xmlns:a16="http://schemas.microsoft.com/office/drawing/2014/main" id="{13AE9765-9649-4546-8CA8-60B727933F12}"/>
              </a:ext>
            </a:extLst>
          </p:cNvPr>
          <p:cNvSpPr txBox="1"/>
          <p:nvPr/>
        </p:nvSpPr>
        <p:spPr>
          <a:xfrm>
            <a:off x="5260308" y="6049930"/>
            <a:ext cx="495649" cy="369332"/>
          </a:xfrm>
          <a:prstGeom prst="rect">
            <a:avLst/>
          </a:prstGeom>
          <a:noFill/>
        </p:spPr>
        <p:txBody>
          <a:bodyPr wrap="none" rtlCol="0">
            <a:spAutoFit/>
          </a:bodyPr>
          <a:lstStyle/>
          <a:p>
            <a:r>
              <a:rPr lang="en-US" altLang="zh-CN" dirty="0"/>
              <a:t>t-0</a:t>
            </a:r>
            <a:endParaRPr lang="zh-CN" altLang="en-US" dirty="0"/>
          </a:p>
        </p:txBody>
      </p:sp>
      <p:sp>
        <p:nvSpPr>
          <p:cNvPr id="20" name="矩形 19">
            <a:extLst>
              <a:ext uri="{FF2B5EF4-FFF2-40B4-BE49-F238E27FC236}">
                <a16:creationId xmlns:a16="http://schemas.microsoft.com/office/drawing/2014/main" id="{C1606991-42AD-459B-9DBB-97F0F90780FE}"/>
              </a:ext>
            </a:extLst>
          </p:cNvPr>
          <p:cNvSpPr/>
          <p:nvPr/>
        </p:nvSpPr>
        <p:spPr>
          <a:xfrm>
            <a:off x="5897217" y="1159500"/>
            <a:ext cx="6096000" cy="1754326"/>
          </a:xfrm>
          <a:prstGeom prst="rect">
            <a:avLst/>
          </a:prstGeom>
        </p:spPr>
        <p:txBody>
          <a:bodyPr>
            <a:spAutoFit/>
          </a:bodyPr>
          <a:lstStyle/>
          <a:p>
            <a:r>
              <a:rPr lang="zh-CN" altLang="en-US" dirty="0"/>
              <a:t>This table describes the importance of each feature at different time steps. As can be seen from the table, the wind direction has a high influence on the comfort level 8 </a:t>
            </a:r>
            <a:r>
              <a:rPr lang="en-US" altLang="zh-CN" dirty="0"/>
              <a:t>hours</a:t>
            </a:r>
            <a:r>
              <a:rPr lang="zh-CN" altLang="en-US" dirty="0"/>
              <a:t> in advance. This shows that the change of wind direction leads to the possibility of rain and wind in the next few </a:t>
            </a:r>
            <a:r>
              <a:rPr lang="en-US" altLang="zh-CN" dirty="0"/>
              <a:t>hours</a:t>
            </a:r>
            <a:r>
              <a:rPr lang="zh-CN" altLang="en-US" dirty="0"/>
              <a:t>, which leads to the change of comfort level. </a:t>
            </a:r>
          </a:p>
        </p:txBody>
      </p:sp>
      <p:pic>
        <p:nvPicPr>
          <p:cNvPr id="4" name="图片 3">
            <a:extLst>
              <a:ext uri="{FF2B5EF4-FFF2-40B4-BE49-F238E27FC236}">
                <a16:creationId xmlns:a16="http://schemas.microsoft.com/office/drawing/2014/main" id="{D80BE959-C4E6-4B78-8561-9448142AC6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 y="1013726"/>
            <a:ext cx="768098" cy="5093218"/>
          </a:xfrm>
          <a:prstGeom prst="rect">
            <a:avLst/>
          </a:prstGeom>
        </p:spPr>
      </p:pic>
    </p:spTree>
    <p:extLst>
      <p:ext uri="{BB962C8B-B14F-4D97-AF65-F5344CB8AC3E}">
        <p14:creationId xmlns:p14="http://schemas.microsoft.com/office/powerpoint/2010/main" val="318574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D4145-EF4C-4A02-A32F-52FB984224FD}"/>
              </a:ext>
            </a:extLst>
          </p:cNvPr>
          <p:cNvSpPr>
            <a:spLocks noGrp="1"/>
          </p:cNvSpPr>
          <p:nvPr>
            <p:ph type="title"/>
          </p:nvPr>
        </p:nvSpPr>
        <p:spPr/>
        <p:txBody>
          <a:bodyPr/>
          <a:lstStyle/>
          <a:p>
            <a:r>
              <a:rPr lang="en-US" altLang="zh-CN" dirty="0"/>
              <a:t>Feature Importance</a:t>
            </a:r>
            <a:endParaRPr lang="zh-CN" altLang="en-US" dirty="0"/>
          </a:p>
        </p:txBody>
      </p:sp>
      <p:pic>
        <p:nvPicPr>
          <p:cNvPr id="5" name="内容占位符 4">
            <a:extLst>
              <a:ext uri="{FF2B5EF4-FFF2-40B4-BE49-F238E27FC236}">
                <a16:creationId xmlns:a16="http://schemas.microsoft.com/office/drawing/2014/main" id="{D9910F66-D912-481D-8E60-029C0062B9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9538" y="1342156"/>
            <a:ext cx="7840111" cy="5022131"/>
          </a:xfrm>
        </p:spPr>
      </p:pic>
      <p:pic>
        <p:nvPicPr>
          <p:cNvPr id="4" name="图片 3">
            <a:extLst>
              <a:ext uri="{FF2B5EF4-FFF2-40B4-BE49-F238E27FC236}">
                <a16:creationId xmlns:a16="http://schemas.microsoft.com/office/drawing/2014/main" id="{2C95123F-8AA9-4508-8DAF-5F1885F5EE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325544" y="2925960"/>
            <a:ext cx="768098" cy="7095982"/>
          </a:xfrm>
          <a:prstGeom prst="rect">
            <a:avLst/>
          </a:prstGeom>
        </p:spPr>
      </p:pic>
      <p:sp>
        <p:nvSpPr>
          <p:cNvPr id="6" name="文本框 5">
            <a:extLst>
              <a:ext uri="{FF2B5EF4-FFF2-40B4-BE49-F238E27FC236}">
                <a16:creationId xmlns:a16="http://schemas.microsoft.com/office/drawing/2014/main" id="{B66310A4-D563-4314-9028-BEAFAE36016C}"/>
              </a:ext>
            </a:extLst>
          </p:cNvPr>
          <p:cNvSpPr txBox="1"/>
          <p:nvPr/>
        </p:nvSpPr>
        <p:spPr>
          <a:xfrm>
            <a:off x="236753" y="1819790"/>
            <a:ext cx="601447" cy="369332"/>
          </a:xfrm>
          <a:prstGeom prst="rect">
            <a:avLst/>
          </a:prstGeom>
          <a:noFill/>
        </p:spPr>
        <p:txBody>
          <a:bodyPr wrap="none" rtlCol="0">
            <a:spAutoFit/>
          </a:bodyPr>
          <a:lstStyle/>
          <a:p>
            <a:r>
              <a:rPr lang="en-US" dirty="0"/>
              <a:t>0.14</a:t>
            </a:r>
          </a:p>
        </p:txBody>
      </p:sp>
      <p:sp>
        <p:nvSpPr>
          <p:cNvPr id="7" name="文本框 6">
            <a:extLst>
              <a:ext uri="{FF2B5EF4-FFF2-40B4-BE49-F238E27FC236}">
                <a16:creationId xmlns:a16="http://schemas.microsoft.com/office/drawing/2014/main" id="{B60399A3-C7F4-454E-849E-135045891ACE}"/>
              </a:ext>
            </a:extLst>
          </p:cNvPr>
          <p:cNvSpPr txBox="1"/>
          <p:nvPr/>
        </p:nvSpPr>
        <p:spPr>
          <a:xfrm>
            <a:off x="236753" y="5905235"/>
            <a:ext cx="601447" cy="369332"/>
          </a:xfrm>
          <a:prstGeom prst="rect">
            <a:avLst/>
          </a:prstGeom>
          <a:noFill/>
        </p:spPr>
        <p:txBody>
          <a:bodyPr wrap="none" rtlCol="0">
            <a:spAutoFit/>
          </a:bodyPr>
          <a:lstStyle/>
          <a:p>
            <a:r>
              <a:rPr lang="en-US" dirty="0"/>
              <a:t>0.00</a:t>
            </a:r>
          </a:p>
        </p:txBody>
      </p:sp>
      <p:sp>
        <p:nvSpPr>
          <p:cNvPr id="8" name="文本框 7">
            <a:extLst>
              <a:ext uri="{FF2B5EF4-FFF2-40B4-BE49-F238E27FC236}">
                <a16:creationId xmlns:a16="http://schemas.microsoft.com/office/drawing/2014/main" id="{BA93ED94-868C-41F2-8D7B-597CD54DB338}"/>
              </a:ext>
            </a:extLst>
          </p:cNvPr>
          <p:cNvSpPr txBox="1"/>
          <p:nvPr/>
        </p:nvSpPr>
        <p:spPr>
          <a:xfrm>
            <a:off x="212422" y="3553332"/>
            <a:ext cx="601447" cy="369332"/>
          </a:xfrm>
          <a:prstGeom prst="rect">
            <a:avLst/>
          </a:prstGeom>
          <a:noFill/>
        </p:spPr>
        <p:txBody>
          <a:bodyPr wrap="none" rtlCol="0">
            <a:spAutoFit/>
          </a:bodyPr>
          <a:lstStyle/>
          <a:p>
            <a:r>
              <a:rPr lang="en-US" dirty="0"/>
              <a:t>0.08</a:t>
            </a:r>
          </a:p>
        </p:txBody>
      </p:sp>
    </p:spTree>
    <p:extLst>
      <p:ext uri="{BB962C8B-B14F-4D97-AF65-F5344CB8AC3E}">
        <p14:creationId xmlns:p14="http://schemas.microsoft.com/office/powerpoint/2010/main" val="3789061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25AB2B-1B3A-4956-A60C-E56AD9D7079D}"/>
              </a:ext>
            </a:extLst>
          </p:cNvPr>
          <p:cNvSpPr>
            <a:spLocks noGrp="1"/>
          </p:cNvSpPr>
          <p:nvPr>
            <p:ph type="title"/>
          </p:nvPr>
        </p:nvSpPr>
        <p:spPr/>
        <p:txBody>
          <a:bodyPr/>
          <a:lstStyle/>
          <a:p>
            <a:r>
              <a:rPr lang="en-US" altLang="zh-CN" dirty="0"/>
              <a:t>Wavelet analysis (</a:t>
            </a:r>
            <a:r>
              <a:rPr lang="en-US" altLang="zh-CN" dirty="0" err="1"/>
              <a:t>Torrence</a:t>
            </a:r>
            <a:r>
              <a:rPr lang="en-US" altLang="zh-CN" dirty="0"/>
              <a:t>, 1998)</a:t>
            </a:r>
            <a:endParaRPr lang="zh-CN" altLang="en-US" dirty="0"/>
          </a:p>
        </p:txBody>
      </p:sp>
      <p:sp>
        <p:nvSpPr>
          <p:cNvPr id="3" name="内容占位符 2">
            <a:extLst>
              <a:ext uri="{FF2B5EF4-FFF2-40B4-BE49-F238E27FC236}">
                <a16:creationId xmlns:a16="http://schemas.microsoft.com/office/drawing/2014/main" id="{37728822-0B39-4DFA-8E26-875C2E17C655}"/>
              </a:ext>
            </a:extLst>
          </p:cNvPr>
          <p:cNvSpPr>
            <a:spLocks noGrp="1"/>
          </p:cNvSpPr>
          <p:nvPr>
            <p:ph idx="1"/>
          </p:nvPr>
        </p:nvSpPr>
        <p:spPr/>
        <p:txBody>
          <a:bodyPr/>
          <a:lstStyle/>
          <a:p>
            <a:r>
              <a:rPr lang="en-US" altLang="zh-CN" dirty="0"/>
              <a:t>The wavelet coherence coefficient is defined as the ratio of the cross-wavelet power spectrum of two time series divided by the product of the spectrum after the square root of each wavelet power:</a:t>
            </a:r>
          </a:p>
          <a:p>
            <a:endParaRPr lang="en-US" altLang="zh-CN" dirty="0"/>
          </a:p>
          <a:p>
            <a:endParaRPr lang="en-US" altLang="zh-CN" dirty="0"/>
          </a:p>
          <a:p>
            <a:r>
              <a:rPr lang="en-US" altLang="zh-CN" dirty="0"/>
              <a:t>Where S is smoothing operator defined as:</a:t>
            </a:r>
            <a:endParaRPr lang="zh-CN" altLang="en-US" dirty="0"/>
          </a:p>
        </p:txBody>
      </p:sp>
      <p:pic>
        <p:nvPicPr>
          <p:cNvPr id="5" name="图片 4">
            <a:extLst>
              <a:ext uri="{FF2B5EF4-FFF2-40B4-BE49-F238E27FC236}">
                <a16:creationId xmlns:a16="http://schemas.microsoft.com/office/drawing/2014/main" id="{EA6AE669-8648-4904-8784-EDA0A1D33E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492" y="5135077"/>
            <a:ext cx="7992404" cy="837110"/>
          </a:xfrm>
          <a:prstGeom prst="rect">
            <a:avLst/>
          </a:prstGeom>
        </p:spPr>
      </p:pic>
      <p:pic>
        <p:nvPicPr>
          <p:cNvPr id="7" name="图片 6">
            <a:extLst>
              <a:ext uri="{FF2B5EF4-FFF2-40B4-BE49-F238E27FC236}">
                <a16:creationId xmlns:a16="http://schemas.microsoft.com/office/drawing/2014/main" id="{58CE302B-6C27-4944-A3BE-BB8C6AF0DB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349" y="3387020"/>
            <a:ext cx="7610690" cy="1023772"/>
          </a:xfrm>
          <a:prstGeom prst="rect">
            <a:avLst/>
          </a:prstGeom>
        </p:spPr>
      </p:pic>
    </p:spTree>
    <p:extLst>
      <p:ext uri="{BB962C8B-B14F-4D97-AF65-F5344CB8AC3E}">
        <p14:creationId xmlns:p14="http://schemas.microsoft.com/office/powerpoint/2010/main" val="305738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80F97A-FE6B-4DF8-B7DB-FBC44743ECAD}"/>
              </a:ext>
            </a:extLst>
          </p:cNvPr>
          <p:cNvSpPr>
            <a:spLocks noGrp="1"/>
          </p:cNvSpPr>
          <p:nvPr>
            <p:ph type="title"/>
          </p:nvPr>
        </p:nvSpPr>
        <p:spPr/>
        <p:txBody>
          <a:bodyPr/>
          <a:lstStyle/>
          <a:p>
            <a:r>
              <a:rPr lang="en-US" altLang="zh-CN" dirty="0"/>
              <a:t>Wavelet analysis of feeling</a:t>
            </a:r>
            <a:endParaRPr lang="zh-CN" altLang="en-US" dirty="0"/>
          </a:p>
        </p:txBody>
      </p:sp>
      <p:pic>
        <p:nvPicPr>
          <p:cNvPr id="7" name="图片 6">
            <a:extLst>
              <a:ext uri="{FF2B5EF4-FFF2-40B4-BE49-F238E27FC236}">
                <a16:creationId xmlns:a16="http://schemas.microsoft.com/office/drawing/2014/main" id="{ACB30D4C-AD93-4046-8066-6505EC9A33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9039"/>
            <a:ext cx="10266864" cy="4392060"/>
          </a:xfrm>
          <a:prstGeom prst="rect">
            <a:avLst/>
          </a:prstGeom>
        </p:spPr>
      </p:pic>
      <p:sp>
        <p:nvSpPr>
          <p:cNvPr id="10" name="文本框 9">
            <a:extLst>
              <a:ext uri="{FF2B5EF4-FFF2-40B4-BE49-F238E27FC236}">
                <a16:creationId xmlns:a16="http://schemas.microsoft.com/office/drawing/2014/main" id="{83A86907-C1F3-4BC9-933E-91417733C1A1}"/>
              </a:ext>
            </a:extLst>
          </p:cNvPr>
          <p:cNvSpPr txBox="1"/>
          <p:nvPr/>
        </p:nvSpPr>
        <p:spPr>
          <a:xfrm>
            <a:off x="1179443" y="5751099"/>
            <a:ext cx="7346883" cy="646331"/>
          </a:xfrm>
          <a:prstGeom prst="rect">
            <a:avLst/>
          </a:prstGeom>
          <a:noFill/>
        </p:spPr>
        <p:txBody>
          <a:bodyPr wrap="none" rtlCol="0">
            <a:spAutoFit/>
          </a:bodyPr>
          <a:lstStyle/>
          <a:p>
            <a:r>
              <a:rPr lang="en-US" altLang="zh-CN" dirty="0"/>
              <a:t>The comfort level is affected by temperature, humidity, and wind speed. </a:t>
            </a:r>
          </a:p>
          <a:p>
            <a:r>
              <a:rPr lang="en-US" altLang="zh-CN" dirty="0"/>
              <a:t>There is no periodic relationship in the area.</a:t>
            </a:r>
            <a:endParaRPr lang="zh-CN" altLang="en-US" dirty="0"/>
          </a:p>
        </p:txBody>
      </p:sp>
    </p:spTree>
    <p:extLst>
      <p:ext uri="{BB962C8B-B14F-4D97-AF65-F5344CB8AC3E}">
        <p14:creationId xmlns:p14="http://schemas.microsoft.com/office/powerpoint/2010/main" val="255071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431E7-2ADB-45CB-AC7C-F9BAD173307A}"/>
              </a:ext>
            </a:extLst>
          </p:cNvPr>
          <p:cNvSpPr>
            <a:spLocks noGrp="1"/>
          </p:cNvSpPr>
          <p:nvPr>
            <p:ph type="title"/>
          </p:nvPr>
        </p:nvSpPr>
        <p:spPr/>
        <p:txBody>
          <a:bodyPr/>
          <a:lstStyle/>
          <a:p>
            <a:r>
              <a:rPr lang="en-US" altLang="zh-CN" dirty="0"/>
              <a:t>Wavelet analysis of humidity</a:t>
            </a:r>
            <a:endParaRPr lang="zh-CN" altLang="en-US" dirty="0"/>
          </a:p>
        </p:txBody>
      </p:sp>
      <p:pic>
        <p:nvPicPr>
          <p:cNvPr id="4" name="内容占位符 4">
            <a:extLst>
              <a:ext uri="{FF2B5EF4-FFF2-40B4-BE49-F238E27FC236}">
                <a16:creationId xmlns:a16="http://schemas.microsoft.com/office/drawing/2014/main" id="{5033E9E3-FE12-4E6D-9987-064948BE5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687" y="1473289"/>
            <a:ext cx="7215853" cy="4361995"/>
          </a:xfrm>
          <a:prstGeom prst="rect">
            <a:avLst/>
          </a:prstGeom>
        </p:spPr>
      </p:pic>
      <p:sp>
        <p:nvSpPr>
          <p:cNvPr id="5" name="矩形 4">
            <a:extLst>
              <a:ext uri="{FF2B5EF4-FFF2-40B4-BE49-F238E27FC236}">
                <a16:creationId xmlns:a16="http://schemas.microsoft.com/office/drawing/2014/main" id="{FA56E746-0712-4925-92AC-B8EDA5D979BF}"/>
              </a:ext>
            </a:extLst>
          </p:cNvPr>
          <p:cNvSpPr/>
          <p:nvPr/>
        </p:nvSpPr>
        <p:spPr>
          <a:xfrm>
            <a:off x="967409" y="5934670"/>
            <a:ext cx="6096000" cy="923330"/>
          </a:xfrm>
          <a:prstGeom prst="rect">
            <a:avLst/>
          </a:prstGeom>
        </p:spPr>
        <p:txBody>
          <a:bodyPr>
            <a:spAutoFit/>
          </a:bodyPr>
          <a:lstStyle/>
          <a:p>
            <a:r>
              <a:rPr lang="zh-CN" altLang="en-US" dirty="0"/>
              <a:t>The change period of relative humidity is more significant at about 17 days. This means that it rains every 17 days on average.</a:t>
            </a:r>
          </a:p>
        </p:txBody>
      </p:sp>
      <p:sp>
        <p:nvSpPr>
          <p:cNvPr id="3" name="文本框 2">
            <a:extLst>
              <a:ext uri="{FF2B5EF4-FFF2-40B4-BE49-F238E27FC236}">
                <a16:creationId xmlns:a16="http://schemas.microsoft.com/office/drawing/2014/main" id="{EB0FAD1C-F226-4F1F-B4D1-BC1DB2F60DA4}"/>
              </a:ext>
            </a:extLst>
          </p:cNvPr>
          <p:cNvSpPr txBox="1"/>
          <p:nvPr/>
        </p:nvSpPr>
        <p:spPr>
          <a:xfrm rot="16200000">
            <a:off x="22647" y="3469619"/>
            <a:ext cx="870751" cy="369332"/>
          </a:xfrm>
          <a:prstGeom prst="rect">
            <a:avLst/>
          </a:prstGeom>
          <a:noFill/>
        </p:spPr>
        <p:txBody>
          <a:bodyPr wrap="square" rtlCol="0">
            <a:spAutoFit/>
          </a:bodyPr>
          <a:lstStyle/>
          <a:p>
            <a:r>
              <a:rPr lang="en-US" b="1" dirty="0"/>
              <a:t>period</a:t>
            </a:r>
          </a:p>
        </p:txBody>
      </p:sp>
    </p:spTree>
    <p:extLst>
      <p:ext uri="{BB962C8B-B14F-4D97-AF65-F5344CB8AC3E}">
        <p14:creationId xmlns:p14="http://schemas.microsoft.com/office/powerpoint/2010/main" val="2468897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CF40F-0B6D-4503-832B-90DCC05B2D5E}"/>
              </a:ext>
            </a:extLst>
          </p:cNvPr>
          <p:cNvSpPr>
            <a:spLocks noGrp="1"/>
          </p:cNvSpPr>
          <p:nvPr>
            <p:ph type="title"/>
          </p:nvPr>
        </p:nvSpPr>
        <p:spPr/>
        <p:txBody>
          <a:bodyPr/>
          <a:lstStyle/>
          <a:p>
            <a:r>
              <a:rPr lang="en-US" altLang="zh-CN" dirty="0"/>
              <a:t>Wavelet relationship understanding</a:t>
            </a:r>
            <a:endParaRPr lang="zh-CN" altLang="en-US" dirty="0"/>
          </a:p>
        </p:txBody>
      </p:sp>
      <p:sp>
        <p:nvSpPr>
          <p:cNvPr id="4" name="矩形 3">
            <a:extLst>
              <a:ext uri="{FF2B5EF4-FFF2-40B4-BE49-F238E27FC236}">
                <a16:creationId xmlns:a16="http://schemas.microsoft.com/office/drawing/2014/main" id="{8905A017-7D89-43DF-B945-743EBCF414BF}"/>
              </a:ext>
            </a:extLst>
          </p:cNvPr>
          <p:cNvSpPr/>
          <p:nvPr/>
        </p:nvSpPr>
        <p:spPr>
          <a:xfrm>
            <a:off x="838200" y="1690688"/>
            <a:ext cx="8305800" cy="3785652"/>
          </a:xfrm>
          <a:prstGeom prst="rect">
            <a:avLst/>
          </a:prstGeom>
        </p:spPr>
        <p:txBody>
          <a:bodyPr wrap="square">
            <a:spAutoFit/>
          </a:bodyPr>
          <a:lstStyle/>
          <a:p>
            <a:r>
              <a:rPr lang="en-US" altLang="zh-CN" sz="2400" dirty="0"/>
              <a:t>As for phase pattern, one can judge the causality from the direction of arrow in wavelet coherence diagram: when arrows points to the right, then series x, y are in-phase(implies x, y are positive correlated ), when arrows points to the left, then series x, y are anti-phase(implies x, y are negative correlated ). while arrows point to right and upward or to left and downward </a:t>
            </a:r>
            <a:r>
              <a:rPr lang="en-US" altLang="zh-CN" sz="2400" dirty="0" err="1"/>
              <a:t>φx,y</a:t>
            </a:r>
            <a:r>
              <a:rPr lang="en-US" altLang="zh-CN" sz="2400" dirty="0"/>
              <a:t> ∈ (0, π/2),(−π, −π/2) indicates that x leads/causes y. Similarly, arrows point to right and downward or to left and upward </a:t>
            </a:r>
            <a:r>
              <a:rPr lang="en-US" altLang="zh-CN" sz="2400" dirty="0" err="1"/>
              <a:t>φx,y</a:t>
            </a:r>
            <a:r>
              <a:rPr lang="en-US" altLang="zh-CN" sz="2400" dirty="0"/>
              <a:t> ∈ (−π/2, 0),(π/2, π) indicates that y leads/causes x. (</a:t>
            </a:r>
            <a:r>
              <a:rPr lang="en-US" altLang="zh-CN" sz="2400" dirty="0" err="1"/>
              <a:t>Torrence</a:t>
            </a:r>
            <a:r>
              <a:rPr lang="en-US" altLang="zh-CN" sz="2400" dirty="0"/>
              <a:t>, 1998)</a:t>
            </a:r>
            <a:endParaRPr lang="zh-CN" altLang="en-US" sz="2400" dirty="0"/>
          </a:p>
        </p:txBody>
      </p:sp>
    </p:spTree>
    <p:extLst>
      <p:ext uri="{BB962C8B-B14F-4D97-AF65-F5344CB8AC3E}">
        <p14:creationId xmlns:p14="http://schemas.microsoft.com/office/powerpoint/2010/main" val="279092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CE6E7-BF9E-4060-9D0C-446D180331A7}"/>
              </a:ext>
            </a:extLst>
          </p:cNvPr>
          <p:cNvSpPr>
            <a:spLocks noGrp="1"/>
          </p:cNvSpPr>
          <p:nvPr>
            <p:ph type="title"/>
          </p:nvPr>
        </p:nvSpPr>
        <p:spPr/>
        <p:txBody>
          <a:bodyPr/>
          <a:lstStyle/>
          <a:p>
            <a:r>
              <a:rPr lang="en-US" altLang="zh-CN" dirty="0"/>
              <a:t>Wavelet Relationship</a:t>
            </a:r>
            <a:endParaRPr lang="zh-CN" altLang="en-US" dirty="0"/>
          </a:p>
        </p:txBody>
      </p:sp>
      <p:pic>
        <p:nvPicPr>
          <p:cNvPr id="5" name="内容占位符 4">
            <a:extLst>
              <a:ext uri="{FF2B5EF4-FFF2-40B4-BE49-F238E27FC236}">
                <a16:creationId xmlns:a16="http://schemas.microsoft.com/office/drawing/2014/main" id="{FDB7C092-B564-4694-A02C-747B4227EA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667" y="1544914"/>
            <a:ext cx="5333333" cy="4000000"/>
          </a:xfrm>
        </p:spPr>
      </p:pic>
      <p:sp>
        <p:nvSpPr>
          <p:cNvPr id="8" name="文本框 7">
            <a:extLst>
              <a:ext uri="{FF2B5EF4-FFF2-40B4-BE49-F238E27FC236}">
                <a16:creationId xmlns:a16="http://schemas.microsoft.com/office/drawing/2014/main" id="{33D2E61D-5956-472B-847C-44EECCDE6C92}"/>
              </a:ext>
            </a:extLst>
          </p:cNvPr>
          <p:cNvSpPr txBox="1"/>
          <p:nvPr/>
        </p:nvSpPr>
        <p:spPr>
          <a:xfrm>
            <a:off x="1832047" y="5360248"/>
            <a:ext cx="2507418" cy="369332"/>
          </a:xfrm>
          <a:prstGeom prst="rect">
            <a:avLst/>
          </a:prstGeom>
          <a:noFill/>
        </p:spPr>
        <p:txBody>
          <a:bodyPr wrap="none" rtlCol="0">
            <a:spAutoFit/>
          </a:bodyPr>
          <a:lstStyle/>
          <a:p>
            <a:r>
              <a:rPr lang="en-US" altLang="zh-CN" dirty="0"/>
              <a:t>Temperature-dewpoint</a:t>
            </a:r>
            <a:endParaRPr lang="zh-CN" altLang="en-US" dirty="0"/>
          </a:p>
        </p:txBody>
      </p:sp>
      <p:sp>
        <p:nvSpPr>
          <p:cNvPr id="11" name="矩形 10">
            <a:extLst>
              <a:ext uri="{FF2B5EF4-FFF2-40B4-BE49-F238E27FC236}">
                <a16:creationId xmlns:a16="http://schemas.microsoft.com/office/drawing/2014/main" id="{81496C8D-FA1E-447D-86CB-1636C4E919DE}"/>
              </a:ext>
            </a:extLst>
          </p:cNvPr>
          <p:cNvSpPr/>
          <p:nvPr/>
        </p:nvSpPr>
        <p:spPr>
          <a:xfrm>
            <a:off x="5804454" y="1397675"/>
            <a:ext cx="6096000" cy="2031325"/>
          </a:xfrm>
          <a:prstGeom prst="rect">
            <a:avLst/>
          </a:prstGeom>
        </p:spPr>
        <p:txBody>
          <a:bodyPr>
            <a:spAutoFit/>
          </a:bodyPr>
          <a:lstStyle/>
          <a:p>
            <a:r>
              <a:rPr lang="zh-CN" altLang="en-US" dirty="0"/>
              <a:t>In the relationship between temperature and dew point, there is a consistent correlation between temperature and dew point over an eight-day period. However, the correlation is not obvious in the seasonal change from summer to autumn, which indicates that the temperature and humidity change in this area is relatively disorder when summer turns to autumn.</a:t>
            </a:r>
          </a:p>
        </p:txBody>
      </p:sp>
      <p:sp>
        <p:nvSpPr>
          <p:cNvPr id="12" name="矩形 11">
            <a:extLst>
              <a:ext uri="{FF2B5EF4-FFF2-40B4-BE49-F238E27FC236}">
                <a16:creationId xmlns:a16="http://schemas.microsoft.com/office/drawing/2014/main" id="{626B66C7-59CB-4480-87F8-C28C4A47CDD1}"/>
              </a:ext>
            </a:extLst>
          </p:cNvPr>
          <p:cNvSpPr/>
          <p:nvPr/>
        </p:nvSpPr>
        <p:spPr>
          <a:xfrm>
            <a:off x="5804454" y="3962458"/>
            <a:ext cx="6096000" cy="646331"/>
          </a:xfrm>
          <a:prstGeom prst="rect">
            <a:avLst/>
          </a:prstGeom>
        </p:spPr>
        <p:txBody>
          <a:bodyPr>
            <a:spAutoFit/>
          </a:bodyPr>
          <a:lstStyle/>
          <a:p>
            <a:r>
              <a:rPr lang="zh-CN" altLang="en-US" dirty="0"/>
              <a:t>At most of the junction, the arrow points to ↗, indicating that temperature causes a change in dew point.</a:t>
            </a:r>
          </a:p>
        </p:txBody>
      </p:sp>
    </p:spTree>
    <p:extLst>
      <p:ext uri="{BB962C8B-B14F-4D97-AF65-F5344CB8AC3E}">
        <p14:creationId xmlns:p14="http://schemas.microsoft.com/office/powerpoint/2010/main" val="1349496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40B67-71F5-4E17-A5E5-123D3EB8D1E6}"/>
              </a:ext>
            </a:extLst>
          </p:cNvPr>
          <p:cNvSpPr>
            <a:spLocks noGrp="1"/>
          </p:cNvSpPr>
          <p:nvPr>
            <p:ph type="title"/>
          </p:nvPr>
        </p:nvSpPr>
        <p:spPr/>
        <p:txBody>
          <a:bodyPr/>
          <a:lstStyle/>
          <a:p>
            <a:r>
              <a:rPr lang="en-US" altLang="zh-CN" dirty="0"/>
              <a:t>Wavelet Relationship</a:t>
            </a:r>
            <a:endParaRPr lang="zh-CN" altLang="en-US" dirty="0"/>
          </a:p>
        </p:txBody>
      </p:sp>
      <p:pic>
        <p:nvPicPr>
          <p:cNvPr id="4" name="内容占位符 3">
            <a:extLst>
              <a:ext uri="{FF2B5EF4-FFF2-40B4-BE49-F238E27FC236}">
                <a16:creationId xmlns:a16="http://schemas.microsoft.com/office/drawing/2014/main" id="{A7E60583-F827-4051-9549-66FD49995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1119" y="1690688"/>
            <a:ext cx="5333333" cy="4000000"/>
          </a:xfrm>
          <a:prstGeom prst="rect">
            <a:avLst/>
          </a:prstGeom>
        </p:spPr>
      </p:pic>
      <p:sp>
        <p:nvSpPr>
          <p:cNvPr id="5" name="文本框 4">
            <a:extLst>
              <a:ext uri="{FF2B5EF4-FFF2-40B4-BE49-F238E27FC236}">
                <a16:creationId xmlns:a16="http://schemas.microsoft.com/office/drawing/2014/main" id="{7A4553AF-C1BC-4EC6-B058-E53C9B6C2576}"/>
              </a:ext>
            </a:extLst>
          </p:cNvPr>
          <p:cNvSpPr txBox="1"/>
          <p:nvPr/>
        </p:nvSpPr>
        <p:spPr>
          <a:xfrm>
            <a:off x="1762538" y="5690688"/>
            <a:ext cx="2440092" cy="369332"/>
          </a:xfrm>
          <a:prstGeom prst="rect">
            <a:avLst/>
          </a:prstGeom>
          <a:noFill/>
        </p:spPr>
        <p:txBody>
          <a:bodyPr wrap="none" rtlCol="0">
            <a:spAutoFit/>
          </a:bodyPr>
          <a:lstStyle/>
          <a:p>
            <a:r>
              <a:rPr lang="en-US" altLang="zh-CN" dirty="0"/>
              <a:t>Temperature-humidity</a:t>
            </a:r>
            <a:endParaRPr lang="zh-CN" altLang="en-US" dirty="0"/>
          </a:p>
        </p:txBody>
      </p:sp>
      <p:sp>
        <p:nvSpPr>
          <p:cNvPr id="6" name="矩形 5">
            <a:extLst>
              <a:ext uri="{FF2B5EF4-FFF2-40B4-BE49-F238E27FC236}">
                <a16:creationId xmlns:a16="http://schemas.microsoft.com/office/drawing/2014/main" id="{91DEF650-4C20-420F-9608-EE3F242D3C85}"/>
              </a:ext>
            </a:extLst>
          </p:cNvPr>
          <p:cNvSpPr/>
          <p:nvPr/>
        </p:nvSpPr>
        <p:spPr>
          <a:xfrm>
            <a:off x="5624881" y="1690688"/>
            <a:ext cx="6096000" cy="1200329"/>
          </a:xfrm>
          <a:prstGeom prst="rect">
            <a:avLst/>
          </a:prstGeom>
        </p:spPr>
        <p:txBody>
          <a:bodyPr>
            <a:spAutoFit/>
          </a:bodyPr>
          <a:lstStyle/>
          <a:p>
            <a:r>
              <a:rPr lang="zh-CN" altLang="en-US" dirty="0"/>
              <a:t>In the relationship between temperature and humidity, there are some sporadic positive correlations during the transition of seasons. These relationships run on an </a:t>
            </a:r>
            <a:r>
              <a:rPr lang="en-US" altLang="zh-CN" dirty="0"/>
              <a:t>16</a:t>
            </a:r>
            <a:r>
              <a:rPr lang="zh-CN" altLang="en-US" dirty="0"/>
              <a:t>-day cycle </a:t>
            </a:r>
            <a:r>
              <a:rPr lang="en-US" altLang="zh-CN" dirty="0"/>
              <a:t>remarkable in the winter</a:t>
            </a:r>
            <a:r>
              <a:rPr lang="zh-CN" altLang="en-US" dirty="0"/>
              <a:t>. </a:t>
            </a:r>
          </a:p>
        </p:txBody>
      </p:sp>
    </p:spTree>
    <p:extLst>
      <p:ext uri="{BB962C8B-B14F-4D97-AF65-F5344CB8AC3E}">
        <p14:creationId xmlns:p14="http://schemas.microsoft.com/office/powerpoint/2010/main" val="4124598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CC63C9-FF41-4DA4-9513-A5A2FF0B2172}"/>
              </a:ext>
            </a:extLst>
          </p:cNvPr>
          <p:cNvSpPr>
            <a:spLocks noGrp="1"/>
          </p:cNvSpPr>
          <p:nvPr>
            <p:ph type="title"/>
          </p:nvPr>
        </p:nvSpPr>
        <p:spPr/>
        <p:txBody>
          <a:bodyPr/>
          <a:lstStyle/>
          <a:p>
            <a:r>
              <a:rPr lang="en-US" dirty="0"/>
              <a:t>Conclusion</a:t>
            </a:r>
          </a:p>
        </p:txBody>
      </p:sp>
      <p:sp>
        <p:nvSpPr>
          <p:cNvPr id="3" name="内容占位符 2">
            <a:extLst>
              <a:ext uri="{FF2B5EF4-FFF2-40B4-BE49-F238E27FC236}">
                <a16:creationId xmlns:a16="http://schemas.microsoft.com/office/drawing/2014/main" id="{53F3D5FE-B749-402D-9837-94046DD8356A}"/>
              </a:ext>
            </a:extLst>
          </p:cNvPr>
          <p:cNvSpPr>
            <a:spLocks noGrp="1"/>
          </p:cNvSpPr>
          <p:nvPr>
            <p:ph idx="1"/>
          </p:nvPr>
        </p:nvSpPr>
        <p:spPr/>
        <p:txBody>
          <a:bodyPr>
            <a:normAutofit lnSpcReduction="10000"/>
          </a:bodyPr>
          <a:lstStyle/>
          <a:p>
            <a:r>
              <a:rPr lang="en-US" dirty="0"/>
              <a:t>The climate is humid all the year round, especially in summer. The lowest temperature of the year is about 0 degrees, and the highest temperature is about 30 degrees. Average wind direction is 210 degrees. So it is defined as Temperate Marine climate located at the west coast of the US.</a:t>
            </a:r>
          </a:p>
          <a:p>
            <a:r>
              <a:rPr lang="en-US" dirty="0"/>
              <a:t>Wind direction change 8 hours before the change of the feeling, which indicates that the rainfall will come after the change of the wind direction.</a:t>
            </a:r>
          </a:p>
          <a:p>
            <a:r>
              <a:rPr lang="en-US" dirty="0"/>
              <a:t>Wavelet analysis shows that the summer precipitation cycle is not significant, indicating that the summer is affected by some monsoon.</a:t>
            </a:r>
          </a:p>
          <a:p>
            <a:endParaRPr lang="en-US" dirty="0"/>
          </a:p>
        </p:txBody>
      </p:sp>
    </p:spTree>
    <p:extLst>
      <p:ext uri="{BB962C8B-B14F-4D97-AF65-F5344CB8AC3E}">
        <p14:creationId xmlns:p14="http://schemas.microsoft.com/office/powerpoint/2010/main" val="3606711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D1136F-2998-4D21-A466-A5D4A1A3DDC8}"/>
              </a:ext>
            </a:extLst>
          </p:cNvPr>
          <p:cNvSpPr>
            <a:spLocks noGrp="1"/>
          </p:cNvSpPr>
          <p:nvPr>
            <p:ph type="title"/>
          </p:nvPr>
        </p:nvSpPr>
        <p:spPr/>
        <p:txBody>
          <a:bodyPr/>
          <a:lstStyle/>
          <a:p>
            <a:r>
              <a:rPr lang="en-US" dirty="0"/>
              <a:t>Key References</a:t>
            </a:r>
          </a:p>
        </p:txBody>
      </p:sp>
      <p:sp>
        <p:nvSpPr>
          <p:cNvPr id="3" name="内容占位符 2">
            <a:extLst>
              <a:ext uri="{FF2B5EF4-FFF2-40B4-BE49-F238E27FC236}">
                <a16:creationId xmlns:a16="http://schemas.microsoft.com/office/drawing/2014/main" id="{22C2A228-3D8F-4D48-9634-366769B9AC42}"/>
              </a:ext>
            </a:extLst>
          </p:cNvPr>
          <p:cNvSpPr>
            <a:spLocks noGrp="1"/>
          </p:cNvSpPr>
          <p:nvPr>
            <p:ph idx="1"/>
          </p:nvPr>
        </p:nvSpPr>
        <p:spPr/>
        <p:txBody>
          <a:bodyPr/>
          <a:lstStyle/>
          <a:p>
            <a:r>
              <a:rPr lang="en-US" dirty="0"/>
              <a:t>Guo, T., Lin, T., </a:t>
            </a:r>
            <a:r>
              <a:rPr lang="en-US" dirty="0" err="1"/>
              <a:t>Antulov-Fantulin</a:t>
            </a:r>
            <a:r>
              <a:rPr lang="en-US" dirty="0"/>
              <a:t>, N. (2019, May). Exploring interpretable LSTM neural networks over multi-variable data. In International Conference on Machine Learning (pp. 2494-2504). PMLR. </a:t>
            </a:r>
          </a:p>
          <a:p>
            <a:r>
              <a:rPr lang="en-US" dirty="0" err="1"/>
              <a:t>Torrence</a:t>
            </a:r>
            <a:r>
              <a:rPr lang="en-US" dirty="0"/>
              <a:t>, C., Compo, G. P. (1998). A practical guide to wavelet analysis. Bulletin of the American Meteorological society, 79(1), 61</a:t>
            </a:r>
          </a:p>
        </p:txBody>
      </p:sp>
    </p:spTree>
    <p:extLst>
      <p:ext uri="{BB962C8B-B14F-4D97-AF65-F5344CB8AC3E}">
        <p14:creationId xmlns:p14="http://schemas.microsoft.com/office/powerpoint/2010/main" val="159243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A56FF-9FD8-4179-9D85-22E7175748E6}"/>
              </a:ext>
            </a:extLst>
          </p:cNvPr>
          <p:cNvSpPr>
            <a:spLocks noGrp="1"/>
          </p:cNvSpPr>
          <p:nvPr>
            <p:ph type="title"/>
          </p:nvPr>
        </p:nvSpPr>
        <p:spPr/>
        <p:txBody>
          <a:bodyPr/>
          <a:lstStyle/>
          <a:p>
            <a:r>
              <a:rPr lang="en-US" dirty="0"/>
              <a:t>Motivation</a:t>
            </a:r>
          </a:p>
        </p:txBody>
      </p:sp>
      <p:sp>
        <p:nvSpPr>
          <p:cNvPr id="3" name="内容占位符 2">
            <a:extLst>
              <a:ext uri="{FF2B5EF4-FFF2-40B4-BE49-F238E27FC236}">
                <a16:creationId xmlns:a16="http://schemas.microsoft.com/office/drawing/2014/main" id="{32F22208-9737-4CAC-8879-8642331828BA}"/>
              </a:ext>
            </a:extLst>
          </p:cNvPr>
          <p:cNvSpPr>
            <a:spLocks noGrp="1"/>
          </p:cNvSpPr>
          <p:nvPr>
            <p:ph idx="1"/>
          </p:nvPr>
        </p:nvSpPr>
        <p:spPr/>
        <p:txBody>
          <a:bodyPr>
            <a:normAutofit/>
          </a:bodyPr>
          <a:lstStyle/>
          <a:p>
            <a:r>
              <a:rPr lang="en-US" b="0" i="0" dirty="0">
                <a:solidFill>
                  <a:srgbClr val="222222"/>
                </a:solidFill>
                <a:effectLst/>
                <a:latin typeface="Arial" panose="020B0604020202020204" pitchFamily="34" charset="0"/>
              </a:rPr>
              <a:t>Sharma et. al (2011) </a:t>
            </a:r>
            <a:r>
              <a:rPr lang="en-US" altLang="zh-CN" b="0" i="0" dirty="0">
                <a:solidFill>
                  <a:srgbClr val="222222"/>
                </a:solidFill>
                <a:effectLst/>
                <a:latin typeface="Arial" panose="020B0604020202020204" pitchFamily="34" charset="0"/>
              </a:rPr>
              <a:t>using SVM to predict the weather</a:t>
            </a:r>
          </a:p>
          <a:p>
            <a:r>
              <a:rPr lang="en-US" dirty="0">
                <a:solidFill>
                  <a:srgbClr val="222222"/>
                </a:solidFill>
                <a:latin typeface="Arial" panose="020B0604020202020204" pitchFamily="34" charset="0"/>
              </a:rPr>
              <a:t>Qing et. al (2018) using LSTM to predict some variable(each time only one)</a:t>
            </a:r>
          </a:p>
          <a:p>
            <a:r>
              <a:rPr lang="en-US" dirty="0">
                <a:solidFill>
                  <a:srgbClr val="222222"/>
                </a:solidFill>
                <a:latin typeface="Arial" panose="020B0604020202020204" pitchFamily="34" charset="0"/>
              </a:rPr>
              <a:t>John et. Al (2008) using </a:t>
            </a:r>
            <a:r>
              <a:rPr lang="en-US" dirty="0" err="1">
                <a:solidFill>
                  <a:srgbClr val="222222"/>
                </a:solidFill>
                <a:latin typeface="Arial" panose="020B0604020202020204" pitchFamily="34" charset="0"/>
              </a:rPr>
              <a:t>Morlet</a:t>
            </a:r>
            <a:r>
              <a:rPr lang="en-US" dirty="0">
                <a:solidFill>
                  <a:srgbClr val="222222"/>
                </a:solidFill>
                <a:latin typeface="Arial" panose="020B0604020202020204" pitchFamily="34" charset="0"/>
              </a:rPr>
              <a:t> as activation function in Neural Network</a:t>
            </a:r>
          </a:p>
          <a:p>
            <a:r>
              <a:rPr lang="en-US" dirty="0">
                <a:solidFill>
                  <a:srgbClr val="222222"/>
                </a:solidFill>
                <a:latin typeface="Arial" panose="020B0604020202020204" pitchFamily="34" charset="0"/>
              </a:rPr>
              <a:t>At present, the work of combining multivariate LSTM and wavelet analysis has not been carried out. Multivariate LSTM can find the relationship between various variables in time step. Combined with wavelet analysis, we can get the evolution law of weather.</a:t>
            </a:r>
          </a:p>
          <a:p>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388396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1D4DB5-0E1D-4E4A-8548-1D63F63F0361}"/>
              </a:ext>
            </a:extLst>
          </p:cNvPr>
          <p:cNvSpPr>
            <a:spLocks noGrp="1"/>
          </p:cNvSpPr>
          <p:nvPr>
            <p:ph type="title"/>
          </p:nvPr>
        </p:nvSpPr>
        <p:spPr/>
        <p:txBody>
          <a:bodyPr/>
          <a:lstStyle/>
          <a:p>
            <a:r>
              <a:rPr lang="en-US" dirty="0"/>
              <a:t>Methodology</a:t>
            </a:r>
          </a:p>
        </p:txBody>
      </p:sp>
      <p:sp>
        <p:nvSpPr>
          <p:cNvPr id="3" name="内容占位符 2">
            <a:extLst>
              <a:ext uri="{FF2B5EF4-FFF2-40B4-BE49-F238E27FC236}">
                <a16:creationId xmlns:a16="http://schemas.microsoft.com/office/drawing/2014/main" id="{679271AD-E07D-47ED-B69D-EE00E79708F6}"/>
              </a:ext>
            </a:extLst>
          </p:cNvPr>
          <p:cNvSpPr>
            <a:spLocks noGrp="1"/>
          </p:cNvSpPr>
          <p:nvPr>
            <p:ph idx="1"/>
          </p:nvPr>
        </p:nvSpPr>
        <p:spPr/>
        <p:txBody>
          <a:bodyPr/>
          <a:lstStyle/>
          <a:p>
            <a:r>
              <a:rPr lang="en-US" dirty="0"/>
              <a:t>Using IMV-LSTM to jointly learn network parameters, variable and temporal importance.</a:t>
            </a:r>
          </a:p>
          <a:p>
            <a:r>
              <a:rPr lang="en-US" dirty="0"/>
              <a:t>Using Wavelet Analysis to define the weather change time period in long term patten and causal relationship.</a:t>
            </a:r>
          </a:p>
          <a:p>
            <a:pPr marL="0" indent="0">
              <a:buNone/>
            </a:pPr>
            <a:endParaRPr lang="en-US" dirty="0"/>
          </a:p>
        </p:txBody>
      </p:sp>
    </p:spTree>
    <p:extLst>
      <p:ext uri="{BB962C8B-B14F-4D97-AF65-F5344CB8AC3E}">
        <p14:creationId xmlns:p14="http://schemas.microsoft.com/office/powerpoint/2010/main" val="3871219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1818F-AD69-4077-B7F7-653A0D91D126}"/>
              </a:ext>
            </a:extLst>
          </p:cNvPr>
          <p:cNvSpPr>
            <a:spLocks noGrp="1"/>
          </p:cNvSpPr>
          <p:nvPr>
            <p:ph type="title"/>
          </p:nvPr>
        </p:nvSpPr>
        <p:spPr/>
        <p:txBody>
          <a:bodyPr/>
          <a:lstStyle/>
          <a:p>
            <a:r>
              <a:rPr lang="en-US" altLang="zh-CN" dirty="0"/>
              <a:t>Data processing</a:t>
            </a:r>
            <a:endParaRPr lang="zh-CN" altLang="en-US" dirty="0"/>
          </a:p>
        </p:txBody>
      </p:sp>
      <p:sp>
        <p:nvSpPr>
          <p:cNvPr id="3" name="内容占位符 2">
            <a:extLst>
              <a:ext uri="{FF2B5EF4-FFF2-40B4-BE49-F238E27FC236}">
                <a16:creationId xmlns:a16="http://schemas.microsoft.com/office/drawing/2014/main" id="{4FEBA932-ADFF-464B-95BB-AAD26DD98F79}"/>
              </a:ext>
            </a:extLst>
          </p:cNvPr>
          <p:cNvSpPr>
            <a:spLocks noGrp="1"/>
          </p:cNvSpPr>
          <p:nvPr>
            <p:ph idx="1"/>
          </p:nvPr>
        </p:nvSpPr>
        <p:spPr/>
        <p:txBody>
          <a:bodyPr/>
          <a:lstStyle/>
          <a:p>
            <a:r>
              <a:rPr lang="en-US" altLang="zh-CN" dirty="0"/>
              <a:t>Hourly </a:t>
            </a:r>
            <a:r>
              <a:rPr lang="en-US" altLang="zh-CN" dirty="0" err="1"/>
              <a:t>meterological</a:t>
            </a:r>
            <a:r>
              <a:rPr lang="en-US" altLang="zh-CN" dirty="0"/>
              <a:t> data for LGA, JFK and EWR (three sensors)</a:t>
            </a:r>
          </a:p>
        </p:txBody>
      </p:sp>
      <p:graphicFrame>
        <p:nvGraphicFramePr>
          <p:cNvPr id="4" name="表格 4">
            <a:extLst>
              <a:ext uri="{FF2B5EF4-FFF2-40B4-BE49-F238E27FC236}">
                <a16:creationId xmlns:a16="http://schemas.microsoft.com/office/drawing/2014/main" id="{92C6B946-4C45-46F6-948E-2EA7AFF5044B}"/>
              </a:ext>
            </a:extLst>
          </p:cNvPr>
          <p:cNvGraphicFramePr>
            <a:graphicFrameLocks noGrp="1"/>
          </p:cNvGraphicFramePr>
          <p:nvPr>
            <p:extLst>
              <p:ext uri="{D42A27DB-BD31-4B8C-83A1-F6EECF244321}">
                <p14:modId xmlns:p14="http://schemas.microsoft.com/office/powerpoint/2010/main" val="808182228"/>
              </p:ext>
            </p:extLst>
          </p:nvPr>
        </p:nvGraphicFramePr>
        <p:xfrm>
          <a:off x="949324" y="2340134"/>
          <a:ext cx="9852025" cy="3322320"/>
        </p:xfrm>
        <a:graphic>
          <a:graphicData uri="http://schemas.openxmlformats.org/drawingml/2006/table">
            <a:tbl>
              <a:tblPr firstRow="1" bandRow="1">
                <a:tableStyleId>{5C22544A-7EE6-4342-B048-85BDC9FD1C3A}</a:tableStyleId>
              </a:tblPr>
              <a:tblGrid>
                <a:gridCol w="4879830">
                  <a:extLst>
                    <a:ext uri="{9D8B030D-6E8A-4147-A177-3AD203B41FA5}">
                      <a16:colId xmlns:a16="http://schemas.microsoft.com/office/drawing/2014/main" val="4196732469"/>
                    </a:ext>
                  </a:extLst>
                </a:gridCol>
                <a:gridCol w="4972195">
                  <a:extLst>
                    <a:ext uri="{9D8B030D-6E8A-4147-A177-3AD203B41FA5}">
                      <a16:colId xmlns:a16="http://schemas.microsoft.com/office/drawing/2014/main" val="1250970404"/>
                    </a:ext>
                  </a:extLst>
                </a:gridCol>
              </a:tblGrid>
              <a:tr h="0">
                <a:tc>
                  <a:txBody>
                    <a:bodyPr/>
                    <a:lstStyle/>
                    <a:p>
                      <a:r>
                        <a:rPr lang="en-US" dirty="0"/>
                        <a:t>V</a:t>
                      </a:r>
                      <a:r>
                        <a:rPr lang="en-US" altLang="zh-CN" dirty="0"/>
                        <a:t>ariable</a:t>
                      </a:r>
                      <a:endParaRPr lang="en-US" dirty="0"/>
                    </a:p>
                  </a:txBody>
                  <a:tcPr/>
                </a:tc>
                <a:tc>
                  <a:txBody>
                    <a:bodyPr/>
                    <a:lstStyle/>
                    <a:p>
                      <a:r>
                        <a:rPr lang="en-US" dirty="0"/>
                        <a:t>Description</a:t>
                      </a:r>
                    </a:p>
                  </a:txBody>
                  <a:tcPr/>
                </a:tc>
                <a:extLst>
                  <a:ext uri="{0D108BD9-81ED-4DB2-BD59-A6C34878D82A}">
                    <a16:rowId xmlns:a16="http://schemas.microsoft.com/office/drawing/2014/main" val="465649732"/>
                  </a:ext>
                </a:extLst>
              </a:tr>
              <a:tr h="370840">
                <a:tc>
                  <a:txBody>
                    <a:bodyPr/>
                    <a:lstStyle/>
                    <a:p>
                      <a:r>
                        <a:rPr lang="en-US" altLang="zh-CN" dirty="0"/>
                        <a:t>temp</a:t>
                      </a:r>
                      <a:endParaRPr lang="en-US" dirty="0"/>
                    </a:p>
                  </a:txBody>
                  <a:tcPr/>
                </a:tc>
                <a:tc>
                  <a:txBody>
                    <a:bodyPr/>
                    <a:lstStyle/>
                    <a:p>
                      <a:r>
                        <a:rPr lang="en-US" altLang="zh-CN" dirty="0"/>
                        <a:t>Temperature</a:t>
                      </a:r>
                      <a:endParaRPr lang="en-US" dirty="0"/>
                    </a:p>
                  </a:txBody>
                  <a:tcPr/>
                </a:tc>
                <a:extLst>
                  <a:ext uri="{0D108BD9-81ED-4DB2-BD59-A6C34878D82A}">
                    <a16:rowId xmlns:a16="http://schemas.microsoft.com/office/drawing/2014/main" val="2490888645"/>
                  </a:ext>
                </a:extLst>
              </a:tr>
              <a:tr h="370840">
                <a:tc>
                  <a:txBody>
                    <a:bodyPr/>
                    <a:lstStyle/>
                    <a:p>
                      <a:r>
                        <a:rPr lang="en-US" altLang="zh-CN" dirty="0" err="1"/>
                        <a:t>dewp</a:t>
                      </a:r>
                      <a:endParaRPr lang="en-US" dirty="0"/>
                    </a:p>
                  </a:txBody>
                  <a:tcPr/>
                </a:tc>
                <a:tc>
                  <a:txBody>
                    <a:bodyPr/>
                    <a:lstStyle/>
                    <a:p>
                      <a:r>
                        <a:rPr lang="en-US" altLang="zh-CN" dirty="0"/>
                        <a:t>Dewpoint</a:t>
                      </a:r>
                      <a:endParaRPr lang="en-US" dirty="0"/>
                    </a:p>
                  </a:txBody>
                  <a:tcPr/>
                </a:tc>
                <a:extLst>
                  <a:ext uri="{0D108BD9-81ED-4DB2-BD59-A6C34878D82A}">
                    <a16:rowId xmlns:a16="http://schemas.microsoft.com/office/drawing/2014/main" val="2086784719"/>
                  </a:ext>
                </a:extLst>
              </a:tr>
              <a:tr h="370840">
                <a:tc>
                  <a:txBody>
                    <a:bodyPr/>
                    <a:lstStyle/>
                    <a:p>
                      <a:r>
                        <a:rPr lang="en-US" altLang="zh-CN" dirty="0"/>
                        <a:t>humid</a:t>
                      </a:r>
                      <a:endParaRPr lang="en-US" dirty="0"/>
                    </a:p>
                  </a:txBody>
                  <a:tcPr/>
                </a:tc>
                <a:tc>
                  <a:txBody>
                    <a:bodyPr/>
                    <a:lstStyle/>
                    <a:p>
                      <a:r>
                        <a:rPr lang="en-US" altLang="zh-CN" dirty="0"/>
                        <a:t>Relative humidity </a:t>
                      </a:r>
                      <a:endParaRPr lang="en-US" dirty="0"/>
                    </a:p>
                  </a:txBody>
                  <a:tcPr/>
                </a:tc>
                <a:extLst>
                  <a:ext uri="{0D108BD9-81ED-4DB2-BD59-A6C34878D82A}">
                    <a16:rowId xmlns:a16="http://schemas.microsoft.com/office/drawing/2014/main" val="1987358445"/>
                  </a:ext>
                </a:extLst>
              </a:tr>
              <a:tr h="370840">
                <a:tc>
                  <a:txBody>
                    <a:bodyPr/>
                    <a:lstStyle/>
                    <a:p>
                      <a:r>
                        <a:rPr lang="en-US" altLang="zh-CN" dirty="0" err="1"/>
                        <a:t>wind_dir</a:t>
                      </a:r>
                      <a:r>
                        <a:rPr lang="en-US" altLang="zh-CN" dirty="0"/>
                        <a:t>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Wind direction</a:t>
                      </a:r>
                    </a:p>
                  </a:txBody>
                  <a:tcPr/>
                </a:tc>
                <a:extLst>
                  <a:ext uri="{0D108BD9-81ED-4DB2-BD59-A6C34878D82A}">
                    <a16:rowId xmlns:a16="http://schemas.microsoft.com/office/drawing/2014/main" val="3622306652"/>
                  </a:ext>
                </a:extLst>
              </a:tr>
              <a:tr h="370840">
                <a:tc>
                  <a:txBody>
                    <a:bodyPr/>
                    <a:lstStyle/>
                    <a:p>
                      <a:r>
                        <a:rPr lang="en-US" altLang="zh-CN" dirty="0" err="1"/>
                        <a:t>wind_speed</a:t>
                      </a:r>
                      <a:r>
                        <a:rPr lang="en-US" altLang="zh-CN" dirty="0"/>
                        <a:t> </a:t>
                      </a:r>
                      <a:endParaRPr lang="en-US" dirty="0"/>
                    </a:p>
                  </a:txBody>
                  <a:tcPr/>
                </a:tc>
                <a:tc>
                  <a:txBody>
                    <a:bodyPr/>
                    <a:lstStyle/>
                    <a:p>
                      <a:r>
                        <a:rPr lang="en-US" altLang="zh-CN" dirty="0"/>
                        <a:t>Wind speed </a:t>
                      </a:r>
                      <a:endParaRPr lang="en-US" dirty="0"/>
                    </a:p>
                  </a:txBody>
                  <a:tcPr/>
                </a:tc>
                <a:extLst>
                  <a:ext uri="{0D108BD9-81ED-4DB2-BD59-A6C34878D82A}">
                    <a16:rowId xmlns:a16="http://schemas.microsoft.com/office/drawing/2014/main" val="481012517"/>
                  </a:ext>
                </a:extLst>
              </a:tr>
              <a:tr h="370840">
                <a:tc>
                  <a:txBody>
                    <a:bodyPr/>
                    <a:lstStyle/>
                    <a:p>
                      <a:r>
                        <a:rPr lang="en-US" altLang="zh-CN" dirty="0" err="1"/>
                        <a:t>precip</a:t>
                      </a:r>
                      <a:endParaRPr lang="en-US" dirty="0"/>
                    </a:p>
                  </a:txBody>
                  <a:tcPr/>
                </a:tc>
                <a:tc>
                  <a:txBody>
                    <a:bodyPr/>
                    <a:lstStyle/>
                    <a:p>
                      <a:r>
                        <a:rPr lang="en-US" altLang="zh-CN" dirty="0"/>
                        <a:t>Precipitation</a:t>
                      </a:r>
                      <a:endParaRPr lang="en-US" dirty="0"/>
                    </a:p>
                  </a:txBody>
                  <a:tcPr/>
                </a:tc>
                <a:extLst>
                  <a:ext uri="{0D108BD9-81ED-4DB2-BD59-A6C34878D82A}">
                    <a16:rowId xmlns:a16="http://schemas.microsoft.com/office/drawing/2014/main" val="1545116403"/>
                  </a:ext>
                </a:extLst>
              </a:tr>
              <a:tr h="127316">
                <a:tc>
                  <a:txBody>
                    <a:bodyPr/>
                    <a:lstStyle/>
                    <a:p>
                      <a:r>
                        <a:rPr lang="en-US" altLang="zh-CN" dirty="0"/>
                        <a:t>pressure</a:t>
                      </a:r>
                      <a:endParaRPr lang="en-US" dirty="0"/>
                    </a:p>
                  </a:txBody>
                  <a:tcPr/>
                </a:tc>
                <a:tc>
                  <a:txBody>
                    <a:bodyPr/>
                    <a:lstStyle/>
                    <a:p>
                      <a:r>
                        <a:rPr lang="en-US" altLang="zh-CN" dirty="0"/>
                        <a:t>Sea level pressure in millibars</a:t>
                      </a:r>
                    </a:p>
                  </a:txBody>
                  <a:tcPr/>
                </a:tc>
                <a:extLst>
                  <a:ext uri="{0D108BD9-81ED-4DB2-BD59-A6C34878D82A}">
                    <a16:rowId xmlns:a16="http://schemas.microsoft.com/office/drawing/2014/main" val="200022421"/>
                  </a:ext>
                </a:extLst>
              </a:tr>
              <a:tr h="127316">
                <a:tc>
                  <a:txBody>
                    <a:bodyPr/>
                    <a:lstStyle/>
                    <a:p>
                      <a:r>
                        <a:rPr lang="en-US" altLang="zh-CN" dirty="0" err="1"/>
                        <a:t>visib</a:t>
                      </a:r>
                      <a:endParaRPr lang="en-US" dirty="0"/>
                    </a:p>
                  </a:txBody>
                  <a:tcPr/>
                </a:tc>
                <a:tc>
                  <a:txBody>
                    <a:bodyPr/>
                    <a:lstStyle/>
                    <a:p>
                      <a:r>
                        <a:rPr lang="en-US" altLang="zh-CN" dirty="0"/>
                        <a:t>Visibility in miles</a:t>
                      </a:r>
                    </a:p>
                  </a:txBody>
                  <a:tcPr/>
                </a:tc>
                <a:extLst>
                  <a:ext uri="{0D108BD9-81ED-4DB2-BD59-A6C34878D82A}">
                    <a16:rowId xmlns:a16="http://schemas.microsoft.com/office/drawing/2014/main" val="3224643488"/>
                  </a:ext>
                </a:extLst>
              </a:tr>
            </a:tbl>
          </a:graphicData>
        </a:graphic>
      </p:graphicFrame>
    </p:spTree>
    <p:extLst>
      <p:ext uri="{BB962C8B-B14F-4D97-AF65-F5344CB8AC3E}">
        <p14:creationId xmlns:p14="http://schemas.microsoft.com/office/powerpoint/2010/main" val="3597991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D020CF-DE52-4087-9A5E-FF6006E1B72E}"/>
              </a:ext>
            </a:extLst>
          </p:cNvPr>
          <p:cNvSpPr>
            <a:spLocks noGrp="1"/>
          </p:cNvSpPr>
          <p:nvPr>
            <p:ph type="title"/>
          </p:nvPr>
        </p:nvSpPr>
        <p:spPr/>
        <p:txBody>
          <a:bodyPr/>
          <a:lstStyle/>
          <a:p>
            <a:r>
              <a:rPr lang="en-US" altLang="zh-CN" dirty="0"/>
              <a:t>Data processing</a:t>
            </a:r>
            <a:endParaRPr lang="zh-CN" altLang="en-US" dirty="0"/>
          </a:p>
        </p:txBody>
      </p:sp>
      <p:sp>
        <p:nvSpPr>
          <p:cNvPr id="3" name="内容占位符 2">
            <a:extLst>
              <a:ext uri="{FF2B5EF4-FFF2-40B4-BE49-F238E27FC236}">
                <a16:creationId xmlns:a16="http://schemas.microsoft.com/office/drawing/2014/main" id="{D5CB5484-6FB1-43CF-8C8B-1FD4D7F9017D}"/>
              </a:ext>
            </a:extLst>
          </p:cNvPr>
          <p:cNvSpPr>
            <a:spLocks noGrp="1"/>
          </p:cNvSpPr>
          <p:nvPr>
            <p:ph idx="1"/>
          </p:nvPr>
        </p:nvSpPr>
        <p:spPr/>
        <p:txBody>
          <a:bodyPr/>
          <a:lstStyle/>
          <a:p>
            <a:r>
              <a:rPr lang="en-US" altLang="zh-CN" dirty="0"/>
              <a:t>Using the upper and down in ten hours to fill the </a:t>
            </a:r>
            <a:r>
              <a:rPr lang="en-US" altLang="zh-CN" dirty="0" err="1"/>
              <a:t>NaN</a:t>
            </a:r>
            <a:r>
              <a:rPr lang="en-US" altLang="zh-CN" dirty="0"/>
              <a:t> value</a:t>
            </a:r>
          </a:p>
          <a:p>
            <a:r>
              <a:rPr lang="en-US" altLang="zh-CN" dirty="0"/>
              <a:t>Using the average value of the JFK and EWR sensors</a:t>
            </a:r>
          </a:p>
          <a:p>
            <a:endParaRPr lang="zh-CN" altLang="en-US" dirty="0"/>
          </a:p>
        </p:txBody>
      </p:sp>
      <p:pic>
        <p:nvPicPr>
          <p:cNvPr id="5" name="图片 4">
            <a:extLst>
              <a:ext uri="{FF2B5EF4-FFF2-40B4-BE49-F238E27FC236}">
                <a16:creationId xmlns:a16="http://schemas.microsoft.com/office/drawing/2014/main" id="{23297878-9AE4-4862-BA38-938D2FEFB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3188" y="2972919"/>
            <a:ext cx="5872162" cy="3204044"/>
          </a:xfrm>
          <a:prstGeom prst="rect">
            <a:avLst/>
          </a:prstGeom>
        </p:spPr>
      </p:pic>
    </p:spTree>
    <p:extLst>
      <p:ext uri="{BB962C8B-B14F-4D97-AF65-F5344CB8AC3E}">
        <p14:creationId xmlns:p14="http://schemas.microsoft.com/office/powerpoint/2010/main" val="270942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CD99EC-4185-4C29-B689-922D179A9DB1}"/>
              </a:ext>
            </a:extLst>
          </p:cNvPr>
          <p:cNvSpPr>
            <a:spLocks noGrp="1"/>
          </p:cNvSpPr>
          <p:nvPr>
            <p:ph type="title"/>
          </p:nvPr>
        </p:nvSpPr>
        <p:spPr/>
        <p:txBody>
          <a:bodyPr/>
          <a:lstStyle/>
          <a:p>
            <a:r>
              <a:rPr lang="en-US" altLang="zh-CN" dirty="0"/>
              <a:t>Data information</a:t>
            </a:r>
            <a:endParaRPr lang="zh-CN" altLang="en-US" dirty="0"/>
          </a:p>
        </p:txBody>
      </p:sp>
      <p:pic>
        <p:nvPicPr>
          <p:cNvPr id="5" name="内容占位符 4">
            <a:extLst>
              <a:ext uri="{FF2B5EF4-FFF2-40B4-BE49-F238E27FC236}">
                <a16:creationId xmlns:a16="http://schemas.microsoft.com/office/drawing/2014/main" id="{5FC15BF9-1B2E-4C78-B776-730202C093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870" y="1629223"/>
            <a:ext cx="10515600" cy="2774055"/>
          </a:xfrm>
        </p:spPr>
      </p:pic>
      <p:sp>
        <p:nvSpPr>
          <p:cNvPr id="7" name="文本框 6">
            <a:extLst>
              <a:ext uri="{FF2B5EF4-FFF2-40B4-BE49-F238E27FC236}">
                <a16:creationId xmlns:a16="http://schemas.microsoft.com/office/drawing/2014/main" id="{14811D1C-D164-4412-9743-E54D09E97F28}"/>
              </a:ext>
            </a:extLst>
          </p:cNvPr>
          <p:cNvSpPr txBox="1"/>
          <p:nvPr/>
        </p:nvSpPr>
        <p:spPr>
          <a:xfrm>
            <a:off x="838200" y="4628612"/>
            <a:ext cx="6890028" cy="1477328"/>
          </a:xfrm>
          <a:prstGeom prst="rect">
            <a:avLst/>
          </a:prstGeom>
          <a:noFill/>
        </p:spPr>
        <p:txBody>
          <a:bodyPr wrap="none" rtlCol="0">
            <a:spAutoFit/>
          </a:bodyPr>
          <a:lstStyle/>
          <a:p>
            <a:r>
              <a:rPr lang="en-US" altLang="zh-CN" dirty="0"/>
              <a:t>The average annual temperature is about 13 degrees Celsius, </a:t>
            </a:r>
          </a:p>
          <a:p>
            <a:r>
              <a:rPr lang="en-US" altLang="zh-CN" dirty="0"/>
              <a:t>and the average dew point temperature is about 5 degrees Celsius. </a:t>
            </a:r>
          </a:p>
          <a:p>
            <a:r>
              <a:rPr lang="en-US" altLang="zh-CN" dirty="0"/>
              <a:t>The average relative humidity is around 62%. .</a:t>
            </a:r>
          </a:p>
          <a:p>
            <a:r>
              <a:rPr lang="en-US" altLang="zh-CN" dirty="0"/>
              <a:t>The southwest winds blow most of the year..</a:t>
            </a:r>
          </a:p>
          <a:p>
            <a:r>
              <a:rPr lang="en-US" altLang="zh-CN" dirty="0"/>
              <a:t>The rainfall is about 925mm totally in one year.</a:t>
            </a:r>
            <a:endParaRPr lang="zh-CN" altLang="en-US" dirty="0"/>
          </a:p>
        </p:txBody>
      </p:sp>
    </p:spTree>
    <p:extLst>
      <p:ext uri="{BB962C8B-B14F-4D97-AF65-F5344CB8AC3E}">
        <p14:creationId xmlns:p14="http://schemas.microsoft.com/office/powerpoint/2010/main" val="333350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81FC4-52CF-4D0B-8060-4A6F6DE09492}"/>
              </a:ext>
            </a:extLst>
          </p:cNvPr>
          <p:cNvSpPr>
            <a:spLocks noGrp="1"/>
          </p:cNvSpPr>
          <p:nvPr>
            <p:ph type="title"/>
          </p:nvPr>
        </p:nvSpPr>
        <p:spPr>
          <a:xfrm>
            <a:off x="683503" y="87829"/>
            <a:ext cx="10515600" cy="1325563"/>
          </a:xfrm>
        </p:spPr>
        <p:txBody>
          <a:bodyPr/>
          <a:lstStyle/>
          <a:p>
            <a:r>
              <a:rPr lang="en-US" altLang="zh-CN" dirty="0"/>
              <a:t>Data visualization</a:t>
            </a:r>
            <a:endParaRPr lang="zh-CN" altLang="en-US" dirty="0"/>
          </a:p>
        </p:txBody>
      </p:sp>
      <p:pic>
        <p:nvPicPr>
          <p:cNvPr id="5" name="内容占位符 4">
            <a:extLst>
              <a:ext uri="{FF2B5EF4-FFF2-40B4-BE49-F238E27FC236}">
                <a16:creationId xmlns:a16="http://schemas.microsoft.com/office/drawing/2014/main" id="{5D00A07F-4495-4B2B-8A45-CCF838C440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03" y="1089075"/>
            <a:ext cx="3030793" cy="2020529"/>
          </a:xfrm>
        </p:spPr>
      </p:pic>
      <p:pic>
        <p:nvPicPr>
          <p:cNvPr id="7" name="图片 6">
            <a:extLst>
              <a:ext uri="{FF2B5EF4-FFF2-40B4-BE49-F238E27FC236}">
                <a16:creationId xmlns:a16="http://schemas.microsoft.com/office/drawing/2014/main" id="{473AA095-2273-4A8E-B135-8D9495B9C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545" y="3596163"/>
            <a:ext cx="3030793" cy="2020528"/>
          </a:xfrm>
          <a:prstGeom prst="rect">
            <a:avLst/>
          </a:prstGeom>
        </p:spPr>
      </p:pic>
      <p:pic>
        <p:nvPicPr>
          <p:cNvPr id="9" name="图片 8">
            <a:extLst>
              <a:ext uri="{FF2B5EF4-FFF2-40B4-BE49-F238E27FC236}">
                <a16:creationId xmlns:a16="http://schemas.microsoft.com/office/drawing/2014/main" id="{8C3266E8-9B4C-446F-8719-7F92B9EA6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7540" y="3565360"/>
            <a:ext cx="3030793" cy="2020528"/>
          </a:xfrm>
          <a:prstGeom prst="rect">
            <a:avLst/>
          </a:prstGeom>
        </p:spPr>
      </p:pic>
      <p:pic>
        <p:nvPicPr>
          <p:cNvPr id="11" name="图片 10">
            <a:extLst>
              <a:ext uri="{FF2B5EF4-FFF2-40B4-BE49-F238E27FC236}">
                <a16:creationId xmlns:a16="http://schemas.microsoft.com/office/drawing/2014/main" id="{832A1651-4DFF-420E-9701-F318511605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9910" y="1089075"/>
            <a:ext cx="3030794" cy="2020529"/>
          </a:xfrm>
          <a:prstGeom prst="rect">
            <a:avLst/>
          </a:prstGeom>
        </p:spPr>
      </p:pic>
      <p:pic>
        <p:nvPicPr>
          <p:cNvPr id="13" name="图片 12">
            <a:extLst>
              <a:ext uri="{FF2B5EF4-FFF2-40B4-BE49-F238E27FC236}">
                <a16:creationId xmlns:a16="http://schemas.microsoft.com/office/drawing/2014/main" id="{1C830921-957D-4469-B00E-1FE384DF3E6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9910" y="3565359"/>
            <a:ext cx="3030794" cy="2020529"/>
          </a:xfrm>
          <a:prstGeom prst="rect">
            <a:avLst/>
          </a:prstGeom>
        </p:spPr>
      </p:pic>
      <p:pic>
        <p:nvPicPr>
          <p:cNvPr id="15" name="图片 14">
            <a:extLst>
              <a:ext uri="{FF2B5EF4-FFF2-40B4-BE49-F238E27FC236}">
                <a16:creationId xmlns:a16="http://schemas.microsoft.com/office/drawing/2014/main" id="{D364E321-2217-41D6-A20C-812BAA89F5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1523" y="1058272"/>
            <a:ext cx="3030794" cy="2020529"/>
          </a:xfrm>
          <a:prstGeom prst="rect">
            <a:avLst/>
          </a:prstGeom>
        </p:spPr>
      </p:pic>
      <p:pic>
        <p:nvPicPr>
          <p:cNvPr id="16" name="图片 15">
            <a:extLst>
              <a:ext uri="{FF2B5EF4-FFF2-40B4-BE49-F238E27FC236}">
                <a16:creationId xmlns:a16="http://schemas.microsoft.com/office/drawing/2014/main" id="{A8FC6F0C-C6AB-4321-9849-FFC9E01EEE7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98986" y="1058272"/>
            <a:ext cx="3030794" cy="2020529"/>
          </a:xfrm>
          <a:prstGeom prst="rect">
            <a:avLst/>
          </a:prstGeom>
        </p:spPr>
      </p:pic>
      <p:pic>
        <p:nvPicPr>
          <p:cNvPr id="17" name="内容占位符 8">
            <a:extLst>
              <a:ext uri="{FF2B5EF4-FFF2-40B4-BE49-F238E27FC236}">
                <a16:creationId xmlns:a16="http://schemas.microsoft.com/office/drawing/2014/main" id="{76743353-653C-4A34-AE21-01B46998C9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82909" y="3561652"/>
            <a:ext cx="3030792" cy="2020528"/>
          </a:xfrm>
          <a:prstGeom prst="rect">
            <a:avLst/>
          </a:prstGeom>
        </p:spPr>
      </p:pic>
      <p:sp>
        <p:nvSpPr>
          <p:cNvPr id="3" name="文本框 2">
            <a:extLst>
              <a:ext uri="{FF2B5EF4-FFF2-40B4-BE49-F238E27FC236}">
                <a16:creationId xmlns:a16="http://schemas.microsoft.com/office/drawing/2014/main" id="{3B530391-F0DA-4116-BD74-8450C813F4B8}"/>
              </a:ext>
            </a:extLst>
          </p:cNvPr>
          <p:cNvSpPr txBox="1"/>
          <p:nvPr/>
        </p:nvSpPr>
        <p:spPr>
          <a:xfrm>
            <a:off x="1524856" y="3125950"/>
            <a:ext cx="1414170" cy="369332"/>
          </a:xfrm>
          <a:prstGeom prst="rect">
            <a:avLst/>
          </a:prstGeom>
          <a:noFill/>
        </p:spPr>
        <p:txBody>
          <a:bodyPr wrap="none" rtlCol="0">
            <a:spAutoFit/>
          </a:bodyPr>
          <a:lstStyle/>
          <a:p>
            <a:r>
              <a:rPr lang="en-US" dirty="0"/>
              <a:t>temperature</a:t>
            </a:r>
          </a:p>
        </p:txBody>
      </p:sp>
      <p:sp>
        <p:nvSpPr>
          <p:cNvPr id="12" name="文本框 2">
            <a:extLst>
              <a:ext uri="{FF2B5EF4-FFF2-40B4-BE49-F238E27FC236}">
                <a16:creationId xmlns:a16="http://schemas.microsoft.com/office/drawing/2014/main" id="{3B530391-F0DA-4116-BD74-8450C813F4B8}"/>
              </a:ext>
            </a:extLst>
          </p:cNvPr>
          <p:cNvSpPr txBox="1"/>
          <p:nvPr/>
        </p:nvSpPr>
        <p:spPr>
          <a:xfrm>
            <a:off x="4522906" y="3103768"/>
            <a:ext cx="111601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dewpoint</a:t>
            </a:r>
          </a:p>
        </p:txBody>
      </p:sp>
      <p:sp>
        <p:nvSpPr>
          <p:cNvPr id="18" name="文本框 2">
            <a:extLst>
              <a:ext uri="{FF2B5EF4-FFF2-40B4-BE49-F238E27FC236}">
                <a16:creationId xmlns:a16="http://schemas.microsoft.com/office/drawing/2014/main" id="{3B530391-F0DA-4116-BD74-8450C813F4B8}"/>
              </a:ext>
            </a:extLst>
          </p:cNvPr>
          <p:cNvSpPr txBox="1"/>
          <p:nvPr/>
        </p:nvSpPr>
        <p:spPr>
          <a:xfrm>
            <a:off x="7135210" y="3113311"/>
            <a:ext cx="1590500"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wind direction</a:t>
            </a:r>
          </a:p>
        </p:txBody>
      </p:sp>
      <p:sp>
        <p:nvSpPr>
          <p:cNvPr id="19" name="文本框 2">
            <a:extLst>
              <a:ext uri="{FF2B5EF4-FFF2-40B4-BE49-F238E27FC236}">
                <a16:creationId xmlns:a16="http://schemas.microsoft.com/office/drawing/2014/main" id="{3B530391-F0DA-4116-BD74-8450C813F4B8}"/>
              </a:ext>
            </a:extLst>
          </p:cNvPr>
          <p:cNvSpPr txBox="1"/>
          <p:nvPr/>
        </p:nvSpPr>
        <p:spPr>
          <a:xfrm>
            <a:off x="10384382" y="3125950"/>
            <a:ext cx="102784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pressure</a:t>
            </a:r>
          </a:p>
        </p:txBody>
      </p:sp>
      <p:sp>
        <p:nvSpPr>
          <p:cNvPr id="20" name="文本框 2">
            <a:extLst>
              <a:ext uri="{FF2B5EF4-FFF2-40B4-BE49-F238E27FC236}">
                <a16:creationId xmlns:a16="http://schemas.microsoft.com/office/drawing/2014/main" id="{3B530391-F0DA-4116-BD74-8450C813F4B8}"/>
              </a:ext>
            </a:extLst>
          </p:cNvPr>
          <p:cNvSpPr txBox="1"/>
          <p:nvPr/>
        </p:nvSpPr>
        <p:spPr>
          <a:xfrm>
            <a:off x="1546956" y="5584259"/>
            <a:ext cx="1428596"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precipitation</a:t>
            </a:r>
            <a:endParaRPr lang="en-US" dirty="0"/>
          </a:p>
        </p:txBody>
      </p:sp>
      <p:sp>
        <p:nvSpPr>
          <p:cNvPr id="21" name="文本框 20">
            <a:extLst>
              <a:ext uri="{FF2B5EF4-FFF2-40B4-BE49-F238E27FC236}">
                <a16:creationId xmlns:a16="http://schemas.microsoft.com/office/drawing/2014/main" id="{30C945B1-7100-4210-94F2-F54B062DDB57}"/>
              </a:ext>
            </a:extLst>
          </p:cNvPr>
          <p:cNvSpPr txBox="1"/>
          <p:nvPr/>
        </p:nvSpPr>
        <p:spPr>
          <a:xfrm>
            <a:off x="4522906" y="5584259"/>
            <a:ext cx="1317990" cy="369332"/>
          </a:xfrm>
          <a:prstGeom prst="rect">
            <a:avLst/>
          </a:prstGeom>
          <a:noFill/>
        </p:spPr>
        <p:txBody>
          <a:bodyPr wrap="none" rtlCol="0">
            <a:spAutoFit/>
          </a:bodyPr>
          <a:lstStyle/>
          <a:p>
            <a:r>
              <a:rPr lang="en-US" dirty="0"/>
              <a:t>wind speed</a:t>
            </a:r>
          </a:p>
        </p:txBody>
      </p:sp>
      <p:sp>
        <p:nvSpPr>
          <p:cNvPr id="22" name="文本框 2">
            <a:extLst>
              <a:ext uri="{FF2B5EF4-FFF2-40B4-BE49-F238E27FC236}">
                <a16:creationId xmlns:a16="http://schemas.microsoft.com/office/drawing/2014/main" id="{3B530391-F0DA-4116-BD74-8450C813F4B8}"/>
              </a:ext>
            </a:extLst>
          </p:cNvPr>
          <p:cNvSpPr txBox="1"/>
          <p:nvPr/>
        </p:nvSpPr>
        <p:spPr>
          <a:xfrm>
            <a:off x="7476650" y="5589595"/>
            <a:ext cx="957313"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visibility</a:t>
            </a:r>
          </a:p>
        </p:txBody>
      </p:sp>
      <p:sp>
        <p:nvSpPr>
          <p:cNvPr id="23" name="文本框 2">
            <a:extLst>
              <a:ext uri="{FF2B5EF4-FFF2-40B4-BE49-F238E27FC236}">
                <a16:creationId xmlns:a16="http://schemas.microsoft.com/office/drawing/2014/main" id="{3B530391-F0DA-4116-BD74-8450C813F4B8}"/>
              </a:ext>
            </a:extLst>
          </p:cNvPr>
          <p:cNvSpPr txBox="1"/>
          <p:nvPr/>
        </p:nvSpPr>
        <p:spPr>
          <a:xfrm>
            <a:off x="10373961" y="5616691"/>
            <a:ext cx="104868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humidity</a:t>
            </a:r>
          </a:p>
        </p:txBody>
      </p:sp>
    </p:spTree>
    <p:extLst>
      <p:ext uri="{BB962C8B-B14F-4D97-AF65-F5344CB8AC3E}">
        <p14:creationId xmlns:p14="http://schemas.microsoft.com/office/powerpoint/2010/main" val="3613307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44585F-6931-464E-AF34-5266C67AFF7D}"/>
              </a:ext>
            </a:extLst>
          </p:cNvPr>
          <p:cNvSpPr>
            <a:spLocks noGrp="1"/>
          </p:cNvSpPr>
          <p:nvPr>
            <p:ph type="title"/>
          </p:nvPr>
        </p:nvSpPr>
        <p:spPr/>
        <p:txBody>
          <a:bodyPr/>
          <a:lstStyle/>
          <a:p>
            <a:r>
              <a:rPr lang="en-US" dirty="0"/>
              <a:t>Rainfall distribution</a:t>
            </a:r>
          </a:p>
        </p:txBody>
      </p:sp>
      <p:pic>
        <p:nvPicPr>
          <p:cNvPr id="5" name="内容占位符 4">
            <a:extLst>
              <a:ext uri="{FF2B5EF4-FFF2-40B4-BE49-F238E27FC236}">
                <a16:creationId xmlns:a16="http://schemas.microsoft.com/office/drawing/2014/main" id="{1AD5D411-49CA-4EA4-AD53-E51D299823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96093"/>
            <a:ext cx="5279343" cy="4896782"/>
          </a:xfrm>
        </p:spPr>
      </p:pic>
    </p:spTree>
    <p:extLst>
      <p:ext uri="{BB962C8B-B14F-4D97-AF65-F5344CB8AC3E}">
        <p14:creationId xmlns:p14="http://schemas.microsoft.com/office/powerpoint/2010/main" val="36117329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1265</Words>
  <Application>Microsoft Office PowerPoint</Application>
  <PresentationFormat>宽屏</PresentationFormat>
  <Paragraphs>145</Paragraphs>
  <Slides>29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等线</vt:lpstr>
      <vt:lpstr>等线 Light</vt:lpstr>
      <vt:lpstr>Arial</vt:lpstr>
      <vt:lpstr>Office 主题​​</vt:lpstr>
      <vt:lpstr>Multi-Variable LSTM and Wavelet Analysis for Weather  Pattern Recognition</vt:lpstr>
      <vt:lpstr>Outline</vt:lpstr>
      <vt:lpstr>Motivation</vt:lpstr>
      <vt:lpstr>Methodology</vt:lpstr>
      <vt:lpstr>Data processing</vt:lpstr>
      <vt:lpstr>Data processing</vt:lpstr>
      <vt:lpstr>Data information</vt:lpstr>
      <vt:lpstr>Data visualization</vt:lpstr>
      <vt:lpstr>Rainfall distribution</vt:lpstr>
      <vt:lpstr>Correlation Coefficient (day and hour)</vt:lpstr>
      <vt:lpstr> Weather Comfort Index</vt:lpstr>
      <vt:lpstr>The relationship of feeling and features</vt:lpstr>
      <vt:lpstr>The relationship of feeling and features</vt:lpstr>
      <vt:lpstr>The relationship of feeling and features</vt:lpstr>
      <vt:lpstr>Long Short Term Memory Neural Network</vt:lpstr>
      <vt:lpstr>IMV-LSTM(Guo, Lin, Nino, 2019, ICML)</vt:lpstr>
      <vt:lpstr>Model Advantage (Guo, Lin, Nino, 2019)</vt:lpstr>
      <vt:lpstr>Training on own dataset (feeling as target)</vt:lpstr>
      <vt:lpstr>On Test Data</vt:lpstr>
      <vt:lpstr>Importance of feature and timesteps</vt:lpstr>
      <vt:lpstr>Feature Importance</vt:lpstr>
      <vt:lpstr>Wavelet analysis (Torrence, 1998)</vt:lpstr>
      <vt:lpstr>Wavelet analysis of feeling</vt:lpstr>
      <vt:lpstr>Wavelet analysis of humidity</vt:lpstr>
      <vt:lpstr>Wavelet relationship understanding</vt:lpstr>
      <vt:lpstr>Wavelet Relationship</vt:lpstr>
      <vt:lpstr>Wavelet Relationship</vt:lpstr>
      <vt:lpstr>Conclusion</vt:lpstr>
      <vt:lpstr>Key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Multi-Variable LSTM and Wavelet Analysis for Weather Characteristic Definition</dc:title>
  <dc:creator>yons</dc:creator>
  <cp:lastModifiedBy>Changjie Lu</cp:lastModifiedBy>
  <cp:revision>36</cp:revision>
  <dcterms:created xsi:type="dcterms:W3CDTF">2021-04-25T07:11:56Z</dcterms:created>
  <dcterms:modified xsi:type="dcterms:W3CDTF">2022-01-12T10:19:31Z</dcterms:modified>
</cp:coreProperties>
</file>