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59" r:id="rId6"/>
    <p:sldId id="261" r:id="rId7"/>
    <p:sldId id="264" r:id="rId8"/>
    <p:sldId id="265" r:id="rId9"/>
    <p:sldId id="266" r:id="rId10"/>
    <p:sldId id="267" r:id="rId11"/>
    <p:sldId id="268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A2D5-443F-4081-9561-57982EF919C7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B6E947C-A438-425D-96A9-23DBF526E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8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A2D5-443F-4081-9561-57982EF919C7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947C-A438-425D-96A9-23DBF526E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7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A2D5-443F-4081-9561-57982EF919C7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947C-A438-425D-96A9-23DBF526E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6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A2D5-443F-4081-9561-57982EF919C7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947C-A438-425D-96A9-23DBF526E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050A2D5-443F-4081-9561-57982EF919C7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B6E947C-A438-425D-96A9-23DBF526E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2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A2D5-443F-4081-9561-57982EF919C7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947C-A438-425D-96A9-23DBF526E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4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A2D5-443F-4081-9561-57982EF919C7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947C-A438-425D-96A9-23DBF526E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3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A2D5-443F-4081-9561-57982EF919C7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947C-A438-425D-96A9-23DBF526E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4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A2D5-443F-4081-9561-57982EF919C7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947C-A438-425D-96A9-23DBF526E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6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A2D5-443F-4081-9561-57982EF919C7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947C-A438-425D-96A9-23DBF526E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5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A2D5-443F-4081-9561-57982EF919C7}" type="datetimeFigureOut">
              <a:rPr lang="en-US" smtClean="0"/>
              <a:t>30-May-24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E947C-A438-425D-96A9-23DBF526E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050A2D5-443F-4081-9561-57982EF919C7}" type="datetimeFigureOut">
              <a:rPr lang="en-US" smtClean="0"/>
              <a:t>30-May-24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B6E947C-A438-425D-96A9-23DBF526E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7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3AF8-7C18-4374-BFFA-21EB3B1ED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BUG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809B4-D0EB-4694-B26B-24B81217B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Brendan Chukwudi Chukwuemeka (194192)</a:t>
            </a:r>
          </a:p>
          <a:p>
            <a:r>
              <a:rPr lang="en-US" dirty="0"/>
              <a:t>Computer Engineering department</a:t>
            </a:r>
          </a:p>
        </p:txBody>
      </p:sp>
    </p:spTree>
    <p:extLst>
      <p:ext uri="{BB962C8B-B14F-4D97-AF65-F5344CB8AC3E}">
        <p14:creationId xmlns:p14="http://schemas.microsoft.com/office/powerpoint/2010/main" val="4012040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6041-4B67-4F4B-B90E-1DC13F2E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96098"/>
          </a:xfrm>
        </p:spPr>
        <p:txBody>
          <a:bodyPr>
            <a:normAutofit fontScale="90000"/>
          </a:bodyPr>
          <a:lstStyle/>
          <a:p>
            <a:r>
              <a:rPr lang="en-US" dirty="0"/>
              <a:t>UI SAMPLE: TIME TRACKING IN 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09270-5384-423C-ACA1-793A7F802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5" y="2857710"/>
            <a:ext cx="11845771" cy="114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6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9CF3-E7E4-4B07-9C9F-95BB9E92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LOGIC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5042-AB97-467E-993B-AD329010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ADDITION LOGIC</a:t>
            </a:r>
          </a:p>
          <a:p>
            <a:pPr lvl="2"/>
            <a:r>
              <a:rPr lang="en-US" dirty="0"/>
              <a:t>The actor initiates a task regarding addition to the database</a:t>
            </a:r>
          </a:p>
          <a:p>
            <a:pPr lvl="2"/>
            <a:r>
              <a:rPr lang="en-US" dirty="0"/>
              <a:t>A MySQL query is run</a:t>
            </a:r>
          </a:p>
          <a:p>
            <a:pPr lvl="2"/>
            <a:r>
              <a:rPr lang="en-US" dirty="0"/>
              <a:t>If the query is successful the user is notified if the query fails the user is also informed</a:t>
            </a:r>
          </a:p>
          <a:p>
            <a:pPr lvl="2"/>
            <a:r>
              <a:rPr lang="en-US" dirty="0"/>
              <a:t>Any pages depending on that action is refreshed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RETRIEVAL LOGIC</a:t>
            </a:r>
          </a:p>
          <a:p>
            <a:pPr lvl="2"/>
            <a:r>
              <a:rPr lang="en-US" dirty="0"/>
              <a:t>Pages requiring retrieval of data call the appropriate function asynchronously.</a:t>
            </a:r>
          </a:p>
          <a:p>
            <a:pPr lvl="2"/>
            <a:r>
              <a:rPr lang="en-US" dirty="0"/>
              <a:t>The FutureBuilder flutter component is used which is able to defer building UI until an asynchronous function is completed.</a:t>
            </a:r>
          </a:p>
          <a:p>
            <a:pPr lvl="2"/>
            <a:r>
              <a:rPr lang="en-US" dirty="0"/>
              <a:t>The data retrieved from the database is then “processed” into classes</a:t>
            </a:r>
          </a:p>
          <a:p>
            <a:pPr lvl="2"/>
            <a:r>
              <a:rPr lang="en-US" dirty="0"/>
              <a:t>The classes are then used to build the UI</a:t>
            </a:r>
          </a:p>
        </p:txBody>
      </p:sp>
    </p:spTree>
    <p:extLst>
      <p:ext uri="{BB962C8B-B14F-4D97-AF65-F5344CB8AC3E}">
        <p14:creationId xmlns:p14="http://schemas.microsoft.com/office/powerpoint/2010/main" val="159861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56FA-F857-4F97-B61B-FFE67144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21AC-765E-4439-9EB8-DF0499A017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/>
              <a:t>The database consists of 13 tables</a:t>
            </a:r>
          </a:p>
          <a:p>
            <a:r>
              <a:rPr lang="en-US" sz="2000" dirty="0"/>
              <a:t>User Table</a:t>
            </a:r>
          </a:p>
          <a:p>
            <a:r>
              <a:rPr lang="en-US" sz="2000" dirty="0"/>
              <a:t>Staff Table</a:t>
            </a:r>
          </a:p>
          <a:p>
            <a:r>
              <a:rPr lang="en-US" sz="2000" dirty="0"/>
              <a:t>Project Table</a:t>
            </a:r>
          </a:p>
          <a:p>
            <a:r>
              <a:rPr lang="en-US" sz="2000" dirty="0"/>
              <a:t>Calendar events Table</a:t>
            </a:r>
          </a:p>
          <a:p>
            <a:r>
              <a:rPr lang="en-US" sz="2000" dirty="0"/>
              <a:t>Files Table</a:t>
            </a:r>
          </a:p>
          <a:p>
            <a:r>
              <a:rPr lang="en-US" sz="2000" dirty="0"/>
              <a:t>Complaint Table</a:t>
            </a:r>
          </a:p>
          <a:p>
            <a:r>
              <a:rPr lang="en-US" sz="2000" dirty="0"/>
              <a:t>Tags Table</a:t>
            </a:r>
          </a:p>
          <a:p>
            <a:r>
              <a:rPr lang="en-US" sz="2000" dirty="0"/>
              <a:t>Staff notes Table</a:t>
            </a:r>
          </a:p>
          <a:p>
            <a:r>
              <a:rPr lang="en-US" sz="2000" dirty="0"/>
              <a:t>Conversations Table</a:t>
            </a:r>
          </a:p>
          <a:p>
            <a:r>
              <a:rPr lang="en-US" sz="2000" dirty="0"/>
              <a:t>Messages Table</a:t>
            </a:r>
          </a:p>
          <a:p>
            <a:r>
              <a:rPr lang="en-US" sz="2000" dirty="0"/>
              <a:t>Conversation Participants Table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4206F-0649-416A-BB23-C9559E19B9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Task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Table</a:t>
            </a:r>
          </a:p>
          <a:p>
            <a:r>
              <a:rPr lang="en-US" sz="1800" dirty="0">
                <a:solidFill>
                  <a:srgbClr val="000000"/>
                </a:solidFill>
                <a:latin typeface="Rockwell" panose="02060603020205020403" pitchFamily="18" charset="0"/>
              </a:rPr>
              <a:t>Work sessions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44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6300-D962-4962-9B69-DE5B3E8A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08E4E-375F-4A72-9FCF-AAD66027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range of features provided by this project should be of great assistance to any team looking for a bug tracking application</a:t>
            </a:r>
          </a:p>
          <a:p>
            <a:r>
              <a:rPr lang="en-US" dirty="0"/>
              <a:t>A few things regarding future improvements</a:t>
            </a:r>
          </a:p>
          <a:p>
            <a:pPr lvl="1"/>
            <a:r>
              <a:rPr lang="en-US" dirty="0"/>
              <a:t>In the future I plan on adding more features as well as improving existing ones, for example:</a:t>
            </a:r>
          </a:p>
          <a:p>
            <a:pPr lvl="1"/>
            <a:r>
              <a:rPr lang="en-US" sz="1600" dirty="0"/>
              <a:t>Artificial Intelligence: An artificial intelligence (AI) agent serving as a first point of contact for reporters in case of trivial or easy to solve reports</a:t>
            </a:r>
          </a:p>
          <a:p>
            <a:pPr lvl="1"/>
            <a:r>
              <a:rPr lang="en-US" sz="1600" dirty="0"/>
              <a:t>Scalability Improvements: Optimizing the database and data representation in the UI to handle larger volumes of bug reports, ensuring it remains efficient as the user base grows.</a:t>
            </a:r>
          </a:p>
          <a:p>
            <a:pPr lvl="1"/>
            <a:r>
              <a:rPr lang="en-US" sz="1600" dirty="0"/>
              <a:t>Advanced Analytics: Advanced analytics for deeper insights into the data; including staff productivity and insights on recurring issues.</a:t>
            </a:r>
          </a:p>
          <a:p>
            <a:pPr lvl="1"/>
            <a:r>
              <a:rPr lang="en-US" sz="1600" dirty="0"/>
              <a:t>Spam protection: Currently there is no way to prevent mass reporting by users either acting in bad spirit or as a result of an error; I plan on adding such a system</a:t>
            </a:r>
          </a:p>
        </p:txBody>
      </p:sp>
    </p:spTree>
    <p:extLst>
      <p:ext uri="{BB962C8B-B14F-4D97-AF65-F5344CB8AC3E}">
        <p14:creationId xmlns:p14="http://schemas.microsoft.com/office/powerpoint/2010/main" val="134937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47D3-FD96-4FFC-9CC7-249795B7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1EDBB-D153-4DDD-B972-637ADD15A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Issues seem to always arise in finished products or systems, regardless of the resources used in their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project aims to significantly improve the bug tracking and resolution process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Properly equipping teams with tools necessary to receive the bugs from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Enabling efficient task and team allocation for each bug in a personalized manner for the customer.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Providing quality-of-life tools to ease team management.</a:t>
            </a:r>
          </a:p>
        </p:txBody>
      </p:sp>
    </p:spTree>
    <p:extLst>
      <p:ext uri="{BB962C8B-B14F-4D97-AF65-F5344CB8AC3E}">
        <p14:creationId xmlns:p14="http://schemas.microsoft.com/office/powerpoint/2010/main" val="410115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CD77-CCDB-42DD-892E-8BF922A1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EA1B3-EB6C-421B-80A6-E3D6AEDFA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There are 3 main goals this project seeks to achieve in creating the bug tracker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</a:rPr>
              <a:t>Provide the ability </a:t>
            </a:r>
            <a:r>
              <a:rPr lang="en-US" sz="1800" dirty="0">
                <a:solidFill>
                  <a:srgbClr val="000000"/>
                </a:solidFill>
              </a:rPr>
              <a:t>for users to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directly report bugs and complaints and view the progress of its resolution.</a:t>
            </a:r>
            <a:endParaRPr lang="en-US" sz="2400" dirty="0"/>
          </a:p>
          <a:p>
            <a:r>
              <a:rPr lang="en-US" sz="1800" dirty="0">
                <a:solidFill>
                  <a:srgbClr val="000000"/>
                </a:solidFill>
              </a:rPr>
              <a:t>Provide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features such as the ability to view problem resolution progress, issue ranking, issue assignment etc. in an easy-to-use interface that simplifies and expedites the process </a:t>
            </a:r>
            <a:r>
              <a:rPr lang="en-US" sz="1800" dirty="0">
                <a:solidFill>
                  <a:srgbClr val="000000"/>
                </a:solidFill>
              </a:rPr>
              <a:t>of bug resolution for the team.</a:t>
            </a:r>
          </a:p>
          <a:p>
            <a:r>
              <a:rPr lang="en-US" dirty="0"/>
              <a:t>Provide team management tools to make the process of creating </a:t>
            </a:r>
            <a:r>
              <a:rPr lang="en-US" dirty="0" err="1"/>
              <a:t>teams,allocating</a:t>
            </a:r>
            <a:r>
              <a:rPr lang="en-US" dirty="0"/>
              <a:t> tasks, communicating between teams, managing projects and managing staff easier.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A633-892C-4EC5-98BF-478C5B03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C7D9B-4713-481A-946A-B61491776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Flutter framework: </a:t>
            </a:r>
            <a:r>
              <a:rPr lang="en-US" sz="1800" dirty="0">
                <a:solidFill>
                  <a:srgbClr val="000000"/>
                </a:solidFill>
              </a:rPr>
              <a:t>Open source framework developed by Google, used for creating cross platform applications. I will be using it due to its extensive capabilities, documentation and developer community.</a:t>
            </a:r>
          </a:p>
          <a:p>
            <a:r>
              <a:rPr lang="en-US" sz="1800" dirty="0">
                <a:solidFill>
                  <a:srgbClr val="000000"/>
                </a:solidFill>
              </a:rPr>
              <a:t>Android Studio: My IDE of choice as it is the official IDE for flutter</a:t>
            </a:r>
          </a:p>
          <a:p>
            <a:r>
              <a:rPr lang="en-US" sz="1800" dirty="0">
                <a:solidFill>
                  <a:srgbClr val="000000"/>
                </a:solidFill>
              </a:rPr>
              <a:t>MySQL: My database management system of choice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due to its ease of use, ability to handle complex queries and simple integration with flutter applications.</a:t>
            </a:r>
          </a:p>
          <a:p>
            <a:r>
              <a:rPr lang="en-US" sz="1800" dirty="0">
                <a:solidFill>
                  <a:srgbClr val="000000"/>
                </a:solidFill>
              </a:rPr>
              <a:t>Git/GitHub Desktop: I will be using git for version control and GitHub desktop for easier handling of git actions.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5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7DF23-109F-4E0A-877A-B03B66BD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0536-09EE-4C2A-ACD4-8D3BF18644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Project Management:</a:t>
            </a:r>
          </a:p>
          <a:p>
            <a:pPr marL="274320" lvl="1" indent="0">
              <a:buNone/>
            </a:pPr>
            <a:r>
              <a:rPr lang="en-US" sz="1400" dirty="0"/>
              <a:t>• Admins can add new projects and then share the project ID publicly.</a:t>
            </a:r>
          </a:p>
          <a:p>
            <a:pPr marL="274320" lvl="1" indent="0">
              <a:buNone/>
            </a:pPr>
            <a:r>
              <a:rPr lang="en-US" sz="1400" dirty="0"/>
              <a:t>• Customers can sign up and reference their project of concern in their bug report using its publicly released ID.</a:t>
            </a:r>
          </a:p>
          <a:p>
            <a:r>
              <a:rPr lang="en-US" sz="1800" dirty="0"/>
              <a:t>Bug Tracking and Resolution:</a:t>
            </a:r>
          </a:p>
          <a:p>
            <a:pPr marL="274320" lvl="1" indent="0">
              <a:buNone/>
            </a:pPr>
            <a:r>
              <a:rPr lang="en-US" sz="1400" dirty="0"/>
              <a:t>• Admins can view reported bugs, form teams, and assign tasks for each bug.</a:t>
            </a:r>
          </a:p>
          <a:p>
            <a:pPr marL="274320" lvl="1" indent="0">
              <a:buNone/>
            </a:pPr>
            <a:r>
              <a:rPr lang="en-US" sz="1400" dirty="0"/>
              <a:t>• The team lead for each bug can update the customer, ensuring greater personalization.</a:t>
            </a:r>
          </a:p>
          <a:p>
            <a:pPr marL="274320" lvl="1" indent="0">
              <a:buNone/>
            </a:pPr>
            <a:r>
              <a:rPr lang="en-US" sz="1400" dirty="0"/>
              <a:t>• Customers can track the status of their reports as they progress through the resolution process ensuring transparency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E8932-7EAC-462D-9543-DD1BC26D94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Team Coordination:</a:t>
            </a:r>
          </a:p>
          <a:p>
            <a:pPr marL="0" indent="0">
              <a:buNone/>
            </a:pPr>
            <a:r>
              <a:rPr lang="en-US" sz="1800" dirty="0"/>
              <a:t>     </a:t>
            </a:r>
            <a:r>
              <a:rPr lang="en-US" sz="1400" dirty="0"/>
              <a:t>• Staff can transfer tasks between each other seamlessly.</a:t>
            </a:r>
          </a:p>
          <a:p>
            <a:r>
              <a:rPr lang="en-US" sz="1800" dirty="0"/>
              <a:t>Additional Features:</a:t>
            </a:r>
          </a:p>
          <a:p>
            <a:pPr marL="274320" lvl="1" indent="0">
              <a:buNone/>
            </a:pPr>
            <a:r>
              <a:rPr lang="en-US" sz="1400" dirty="0"/>
              <a:t>• A calendar for adding events.</a:t>
            </a:r>
          </a:p>
          <a:p>
            <a:pPr marL="274320" lvl="1" indent="0">
              <a:buNone/>
            </a:pPr>
            <a:r>
              <a:rPr lang="en-US" sz="1400" dirty="0"/>
              <a:t>• A chat application for staff-to-staff interaction.</a:t>
            </a:r>
          </a:p>
          <a:p>
            <a:pPr marL="274320" lvl="1" indent="0">
              <a:buNone/>
            </a:pPr>
            <a:r>
              <a:rPr lang="en-US" sz="1400" dirty="0"/>
              <a:t>• Time tracking for tasks</a:t>
            </a:r>
          </a:p>
        </p:txBody>
      </p:sp>
    </p:spTree>
    <p:extLst>
      <p:ext uri="{BB962C8B-B14F-4D97-AF65-F5344CB8AC3E}">
        <p14:creationId xmlns:p14="http://schemas.microsoft.com/office/powerpoint/2010/main" val="21916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4EEF-83DA-4856-85FB-7B4D0C87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DB974-9A58-4C5B-B6D4-01A8F00E1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interface was inspired by Zoho Bug tracker and as such they follow the same black and orange theme.</a:t>
            </a:r>
          </a:p>
          <a:p>
            <a:r>
              <a:rPr lang="en-US" dirty="0"/>
              <a:t>I have tried to make the UI as intuitive and accessible as possible, with tooltips when necessary and adaptive layout.</a:t>
            </a:r>
          </a:p>
          <a:p>
            <a:r>
              <a:rPr lang="en-US" dirty="0"/>
              <a:t>The UI is different for STAFF AND USER</a:t>
            </a:r>
          </a:p>
          <a:p>
            <a:r>
              <a:rPr lang="en-US" dirty="0"/>
              <a:t>The Staff UI has similarities between Admin Staff and “Normal” Staff</a:t>
            </a:r>
          </a:p>
          <a:p>
            <a:r>
              <a:rPr lang="en-US" dirty="0"/>
              <a:t>Error messages are included when necessary</a:t>
            </a:r>
          </a:p>
          <a:p>
            <a:r>
              <a:rPr lang="en-US" dirty="0"/>
              <a:t>There are also notifications and feedback for every action so the user is never confused on what is happening.</a:t>
            </a:r>
          </a:p>
        </p:txBody>
      </p:sp>
    </p:spTree>
    <p:extLst>
      <p:ext uri="{BB962C8B-B14F-4D97-AF65-F5344CB8AC3E}">
        <p14:creationId xmlns:p14="http://schemas.microsoft.com/office/powerpoint/2010/main" val="172441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6041-4B67-4F4B-B90E-1DC13F2E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96098"/>
          </a:xfrm>
        </p:spPr>
        <p:txBody>
          <a:bodyPr>
            <a:normAutofit fontScale="90000"/>
          </a:bodyPr>
          <a:lstStyle/>
          <a:p>
            <a:r>
              <a:rPr lang="en-US" dirty="0"/>
              <a:t>UI SAMPLE: ADMIN 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CADB5E-D12E-41FD-9C02-65B5B79C1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12" y="1430799"/>
            <a:ext cx="9845336" cy="528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7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6041-4B67-4F4B-B90E-1DC13F2E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96098"/>
          </a:xfrm>
        </p:spPr>
        <p:txBody>
          <a:bodyPr>
            <a:normAutofit fontScale="90000"/>
          </a:bodyPr>
          <a:lstStyle/>
          <a:p>
            <a:r>
              <a:rPr lang="en-US" dirty="0"/>
              <a:t>UI SAMPLE: Tasks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AFE88-B01D-4591-8002-1D6E223B2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67" y="1392714"/>
            <a:ext cx="967666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3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6041-4B67-4F4B-B90E-1DC13F2E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96098"/>
          </a:xfrm>
        </p:spPr>
        <p:txBody>
          <a:bodyPr>
            <a:normAutofit fontScale="90000"/>
          </a:bodyPr>
          <a:lstStyle/>
          <a:p>
            <a:r>
              <a:rPr lang="en-US" dirty="0"/>
              <a:t>UI SAMPLE: MESSAGES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1B69D-E876-4647-A444-2F61C95BF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91" y="1731145"/>
            <a:ext cx="8929961" cy="479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68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110</TotalTime>
  <Words>832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Rockwell</vt:lpstr>
      <vt:lpstr>Rockwell Condensed</vt:lpstr>
      <vt:lpstr>Wingdings</vt:lpstr>
      <vt:lpstr>Wood Type</vt:lpstr>
      <vt:lpstr>BUG TRACKER</vt:lpstr>
      <vt:lpstr>INTRODUCTION</vt:lpstr>
      <vt:lpstr>GOALS</vt:lpstr>
      <vt:lpstr>SOFTWARE AND TOOLS</vt:lpstr>
      <vt:lpstr>METHOD</vt:lpstr>
      <vt:lpstr>USER INTERFACE</vt:lpstr>
      <vt:lpstr>UI SAMPLE: ADMIN HOME PAGE</vt:lpstr>
      <vt:lpstr>UI SAMPLE: Tasks Page</vt:lpstr>
      <vt:lpstr>UI SAMPLE: MESSAGES PAGE</vt:lpstr>
      <vt:lpstr>UI SAMPLE: TIME TRACKING IN ACTION</vt:lpstr>
      <vt:lpstr>OVERALL LOGIC FLOW</vt:lpstr>
      <vt:lpstr>Database design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Brendan Chukwuemeka</dc:creator>
  <cp:lastModifiedBy>Brendan Chukwuemeka</cp:lastModifiedBy>
  <cp:revision>17</cp:revision>
  <dcterms:created xsi:type="dcterms:W3CDTF">2024-05-30T08:46:33Z</dcterms:created>
  <dcterms:modified xsi:type="dcterms:W3CDTF">2024-05-30T10:36:49Z</dcterms:modified>
</cp:coreProperties>
</file>