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95"/>
  </p:notesMasterIdLst>
  <p:sldIdLst>
    <p:sldId id="256" r:id="rId2"/>
    <p:sldId id="330" r:id="rId3"/>
    <p:sldId id="375" r:id="rId4"/>
    <p:sldId id="373" r:id="rId5"/>
    <p:sldId id="374" r:id="rId6"/>
    <p:sldId id="347" r:id="rId7"/>
    <p:sldId id="376" r:id="rId8"/>
    <p:sldId id="377" r:id="rId9"/>
    <p:sldId id="381" r:id="rId10"/>
    <p:sldId id="380" r:id="rId11"/>
    <p:sldId id="382" r:id="rId12"/>
    <p:sldId id="378" r:id="rId13"/>
    <p:sldId id="383" r:id="rId14"/>
    <p:sldId id="384" r:id="rId15"/>
    <p:sldId id="385" r:id="rId16"/>
    <p:sldId id="386" r:id="rId17"/>
    <p:sldId id="387" r:id="rId18"/>
    <p:sldId id="388" r:id="rId19"/>
    <p:sldId id="389" r:id="rId20"/>
    <p:sldId id="390" r:id="rId21"/>
    <p:sldId id="391" r:id="rId22"/>
    <p:sldId id="392" r:id="rId23"/>
    <p:sldId id="393" r:id="rId24"/>
    <p:sldId id="394" r:id="rId25"/>
    <p:sldId id="397" r:id="rId26"/>
    <p:sldId id="395" r:id="rId27"/>
    <p:sldId id="396" r:id="rId28"/>
    <p:sldId id="398" r:id="rId29"/>
    <p:sldId id="401" r:id="rId30"/>
    <p:sldId id="425" r:id="rId31"/>
    <p:sldId id="399" r:id="rId32"/>
    <p:sldId id="402" r:id="rId33"/>
    <p:sldId id="424" r:id="rId34"/>
    <p:sldId id="400" r:id="rId35"/>
    <p:sldId id="403" r:id="rId36"/>
    <p:sldId id="404" r:id="rId37"/>
    <p:sldId id="405" r:id="rId38"/>
    <p:sldId id="426" r:id="rId39"/>
    <p:sldId id="406" r:id="rId40"/>
    <p:sldId id="423" r:id="rId41"/>
    <p:sldId id="407" r:id="rId42"/>
    <p:sldId id="408" r:id="rId43"/>
    <p:sldId id="409" r:id="rId44"/>
    <p:sldId id="410" r:id="rId45"/>
    <p:sldId id="412" r:id="rId46"/>
    <p:sldId id="413" r:id="rId47"/>
    <p:sldId id="411" r:id="rId48"/>
    <p:sldId id="414" r:id="rId49"/>
    <p:sldId id="415" r:id="rId50"/>
    <p:sldId id="416" r:id="rId51"/>
    <p:sldId id="417" r:id="rId52"/>
    <p:sldId id="419" r:id="rId53"/>
    <p:sldId id="418" r:id="rId54"/>
    <p:sldId id="420" r:id="rId55"/>
    <p:sldId id="421" r:id="rId56"/>
    <p:sldId id="427" r:id="rId57"/>
    <p:sldId id="422" r:id="rId58"/>
    <p:sldId id="428" r:id="rId59"/>
    <p:sldId id="429" r:id="rId60"/>
    <p:sldId id="431" r:id="rId61"/>
    <p:sldId id="432" r:id="rId62"/>
    <p:sldId id="433" r:id="rId63"/>
    <p:sldId id="434" r:id="rId64"/>
    <p:sldId id="435" r:id="rId65"/>
    <p:sldId id="436" r:id="rId66"/>
    <p:sldId id="437" r:id="rId67"/>
    <p:sldId id="438" r:id="rId68"/>
    <p:sldId id="439" r:id="rId69"/>
    <p:sldId id="440" r:id="rId70"/>
    <p:sldId id="441" r:id="rId71"/>
    <p:sldId id="443" r:id="rId72"/>
    <p:sldId id="442" r:id="rId73"/>
    <p:sldId id="456" r:id="rId74"/>
    <p:sldId id="457" r:id="rId75"/>
    <p:sldId id="458" r:id="rId76"/>
    <p:sldId id="459" r:id="rId77"/>
    <p:sldId id="460" r:id="rId78"/>
    <p:sldId id="444" r:id="rId79"/>
    <p:sldId id="445" r:id="rId80"/>
    <p:sldId id="461" r:id="rId81"/>
    <p:sldId id="463" r:id="rId82"/>
    <p:sldId id="462" r:id="rId83"/>
    <p:sldId id="446" r:id="rId84"/>
    <p:sldId id="447" r:id="rId85"/>
    <p:sldId id="448" r:id="rId86"/>
    <p:sldId id="450" r:id="rId87"/>
    <p:sldId id="449" r:id="rId88"/>
    <p:sldId id="451" r:id="rId89"/>
    <p:sldId id="452" r:id="rId90"/>
    <p:sldId id="453" r:id="rId91"/>
    <p:sldId id="454" r:id="rId92"/>
    <p:sldId id="455" r:id="rId93"/>
    <p:sldId id="355" r:id="rId9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orient="horz" pos="1160">
          <p15:clr>
            <a:srgbClr val="A4A3A4"/>
          </p15:clr>
        </p15:guide>
        <p15:guide id="3" orient="horz" pos="3927">
          <p15:clr>
            <a:srgbClr val="A4A3A4"/>
          </p15:clr>
        </p15:guide>
        <p15:guide id="4" orient="horz" pos="980">
          <p15:clr>
            <a:srgbClr val="A4A3A4"/>
          </p15:clr>
        </p15:guide>
        <p15:guide id="5" orient="horz" pos="616">
          <p15:clr>
            <a:srgbClr val="A4A3A4"/>
          </p15:clr>
        </p15:guide>
        <p15:guide id="6" orient="horz" pos="434">
          <p15:clr>
            <a:srgbClr val="A4A3A4"/>
          </p15:clr>
        </p15:guide>
        <p15:guide id="7" orient="horz" pos="230">
          <p15:clr>
            <a:srgbClr val="A4A3A4"/>
          </p15:clr>
        </p15:guide>
        <p15:guide id="8" pos="3118">
          <p15:clr>
            <a:srgbClr val="A4A3A4"/>
          </p15:clr>
        </p15:guide>
        <p15:guide id="9" pos="102">
          <p15:clr>
            <a:srgbClr val="A4A3A4"/>
          </p15:clr>
        </p15:guide>
        <p15:guide id="10" pos="61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6287" autoAdjust="0"/>
    <p:restoredTop sz="94700" autoAdjust="0"/>
  </p:normalViewPr>
  <p:slideViewPr>
    <p:cSldViewPr snapToGrid="0">
      <p:cViewPr varScale="1">
        <p:scale>
          <a:sx n="81" d="100"/>
          <a:sy n="81" d="100"/>
        </p:scale>
        <p:origin x="1733" y="67"/>
      </p:cViewPr>
      <p:guideLst>
        <p:guide orient="horz" pos="2158"/>
        <p:guide orient="horz" pos="1160"/>
        <p:guide orient="horz" pos="3927"/>
        <p:guide orient="horz" pos="980"/>
        <p:guide orient="horz" pos="616"/>
        <p:guide orient="horz" pos="434"/>
        <p:guide orient="horz" pos="230"/>
        <p:guide pos="3118"/>
        <p:guide pos="102"/>
        <p:guide pos="61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E37424D-0F05-458D-9B98-A83B81EE0CF7}" type="datetime1">
              <a:rPr lang="ko-KR" altLang="en-US"/>
              <a:pPr lvl="0">
                <a:defRPr/>
              </a:pPr>
              <a:t>2021-08-02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CBB74668-40DE-442A-A9AE-DC8B30F83AB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642294"/>
            <a:ext cx="8420100" cy="1347738"/>
          </a:xfrm>
        </p:spPr>
        <p:txBody>
          <a:bodyPr anchor="ctr">
            <a:normAutofit/>
          </a:bodyPr>
          <a:lstStyle>
            <a:lvl1pPr algn="ctr">
              <a:defRPr sz="3600" b="1">
                <a:ln>
                  <a:solidFill>
                    <a:schemeClr val="tx1">
                      <a:alpha val="0"/>
                    </a:schemeClr>
                  </a:solidFill>
                </a:ln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3550" y="3266172"/>
            <a:ext cx="7429500" cy="580335"/>
          </a:xfrm>
          <a:ln>
            <a:noFill/>
          </a:ln>
        </p:spPr>
        <p:txBody>
          <a:bodyPr anchor="ctr">
            <a:normAutofit/>
          </a:bodyPr>
          <a:lstStyle>
            <a:lvl1pPr marL="0" indent="0" algn="r">
              <a:buNone/>
              <a:defRPr sz="1800" b="1">
                <a:ln>
                  <a:solidFill>
                    <a:schemeClr val="tx1">
                      <a:alpha val="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8264574" y="6489692"/>
            <a:ext cx="1440160" cy="280337"/>
            <a:chOff x="5364088" y="4005064"/>
            <a:chExt cx="1874713" cy="404813"/>
          </a:xfrm>
        </p:grpSpPr>
        <p:pic>
          <p:nvPicPr>
            <p:cNvPr id="9" name="Picture 2" descr="C:\Users\kimhl\Desktop\UbibaseCo_Ltd_Korea\POY_Korea_BW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8423" y="4005064"/>
              <a:ext cx="1080378" cy="404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8" y="4069501"/>
              <a:ext cx="792088" cy="215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>
          <a:xfrm>
            <a:off x="5759224" y="4706970"/>
            <a:ext cx="3403826" cy="1281113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ln>
                  <a:solidFill>
                    <a:schemeClr val="tx1">
                      <a:alpha val="0"/>
                    </a:schemeClr>
                  </a:solidFill>
                </a:ln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1373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2704" y="1569895"/>
            <a:ext cx="9904412" cy="4811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-15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3C3C3C"/>
              </a:solidFill>
              <a:effectLst>
                <a:outerShdw blurRad="50800" dist="12700" dir="2700000" algn="tl" rotWithShape="0">
                  <a:srgbClr val="3C3C3C">
                    <a:lumMod val="75000"/>
                    <a:lumOff val="25000"/>
                    <a:alpha val="40000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168" y="1787979"/>
            <a:ext cx="9452986" cy="4486626"/>
          </a:xfrm>
          <a:ln>
            <a:solidFill>
              <a:schemeClr val="tx1">
                <a:alpha val="0"/>
              </a:schemeClr>
            </a:solidFill>
          </a:ln>
        </p:spPr>
        <p:txBody>
          <a:bodyPr>
            <a:normAutofit/>
          </a:bodyPr>
          <a:lstStyle>
            <a:lvl1pPr>
              <a:defRPr sz="12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</a:defRPr>
            </a:lvl1pPr>
            <a:lvl2pPr>
              <a:defRPr sz="11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</a:defRPr>
            </a:lvl2pPr>
            <a:lvl3pPr>
              <a:defRPr sz="105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</a:defRPr>
            </a:lvl3pPr>
            <a:lvl4pPr>
              <a:defRPr sz="10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</a:defRPr>
            </a:lvl4pPr>
            <a:lvl5pPr>
              <a:defRPr sz="10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04031" y="6504026"/>
            <a:ext cx="710180" cy="249385"/>
          </a:xfrm>
        </p:spPr>
        <p:txBody>
          <a:bodyPr/>
          <a:lstStyle>
            <a:lvl1pPr algn="ctr">
              <a:defRPr sz="1000"/>
            </a:lvl1pPr>
          </a:lstStyle>
          <a:p>
            <a:fld id="{D87D4365-2CA4-4DA4-B122-95C497B64FC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108" y="0"/>
            <a:ext cx="9904413" cy="980728"/>
            <a:chOff x="0" y="0"/>
            <a:chExt cx="9158215" cy="843148"/>
          </a:xfrm>
        </p:grpSpPr>
        <p:pic>
          <p:nvPicPr>
            <p:cNvPr id="12" name="Picture 2" descr="\\211.47.134.121\2013\이준석팀\MS\박상준B\0507_Lync 세미나_박상준B\제작물\PPT\ms lync 세미나 ppt내지.jpg"/>
            <p:cNvPicPr>
              <a:picLocks noChangeAspect="1" noChangeArrowheads="1"/>
            </p:cNvPicPr>
            <p:nvPr userDrawn="1"/>
          </p:nvPicPr>
          <p:blipFill rotWithShape="1">
            <a:blip r:embed="rId2" cstate="print"/>
            <a:srcRect b="87774"/>
            <a:stretch/>
          </p:blipFill>
          <p:spPr bwMode="auto">
            <a:xfrm>
              <a:off x="0" y="0"/>
              <a:ext cx="9158215" cy="843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52" y="0"/>
              <a:ext cx="3024336" cy="6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" name="그림 13" descr="ubibase.png"/>
          <p:cNvPicPr>
            <a:picLocks noChangeAspect="1"/>
          </p:cNvPicPr>
          <p:nvPr userDrawn="1"/>
        </p:nvPicPr>
        <p:blipFill>
          <a:blip r:embed="rId4" cstate="print">
            <a:lum bright="100000"/>
          </a:blip>
          <a:stretch>
            <a:fillRect/>
          </a:stretch>
        </p:blipFill>
        <p:spPr>
          <a:xfrm>
            <a:off x="8597411" y="349532"/>
            <a:ext cx="1095743" cy="25561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68" y="180786"/>
            <a:ext cx="8147732" cy="618385"/>
          </a:xfrm>
        </p:spPr>
        <p:txBody>
          <a:bodyPr anchor="b">
            <a:normAutofit/>
          </a:bodyPr>
          <a:lstStyle>
            <a:lvl1pPr>
              <a:defRPr sz="28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9" name="Line 7"/>
          <p:cNvSpPr>
            <a:spLocks noChangeShapeType="1"/>
          </p:cNvSpPr>
          <p:nvPr userDrawn="1"/>
        </p:nvSpPr>
        <p:spPr bwMode="auto">
          <a:xfrm>
            <a:off x="16" y="6382148"/>
            <a:ext cx="9904413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/>
          </a:p>
        </p:txBody>
      </p:sp>
      <p:grpSp>
        <p:nvGrpSpPr>
          <p:cNvPr id="20" name="그룹 19"/>
          <p:cNvGrpSpPr/>
          <p:nvPr userDrawn="1"/>
        </p:nvGrpSpPr>
        <p:grpSpPr>
          <a:xfrm>
            <a:off x="8264574" y="6489692"/>
            <a:ext cx="1440160" cy="280337"/>
            <a:chOff x="5364088" y="4005064"/>
            <a:chExt cx="1874713" cy="404813"/>
          </a:xfrm>
        </p:grpSpPr>
        <p:pic>
          <p:nvPicPr>
            <p:cNvPr id="21" name="Picture 2" descr="C:\Users\kimhl\Desktop\UbibaseCo_Ltd_Korea\POY_Korea_BW.png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8423" y="4005064"/>
              <a:ext cx="1080378" cy="404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2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8" y="4069501"/>
              <a:ext cx="792088" cy="215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5" name="텍스트 개체 틀 24"/>
          <p:cNvSpPr>
            <a:spLocks noGrp="1"/>
          </p:cNvSpPr>
          <p:nvPr>
            <p:ph type="body" sz="quarter" idx="13"/>
          </p:nvPr>
        </p:nvSpPr>
        <p:spPr>
          <a:xfrm>
            <a:off x="239713" y="964746"/>
            <a:ext cx="9453562" cy="699361"/>
          </a:xfrm>
          <a:ln>
            <a:solidFill>
              <a:schemeClr val="tx1">
                <a:alpha val="0"/>
              </a:schemeClr>
            </a:solidFill>
          </a:ln>
        </p:spPr>
        <p:txBody>
          <a:bodyPr anchor="t">
            <a:normAutofit/>
          </a:bodyPr>
          <a:lstStyle>
            <a:lvl1pPr marL="0" indent="0" algn="l">
              <a:buNone/>
              <a:defRPr sz="1400" b="1">
                <a:ln>
                  <a:solidFill>
                    <a:schemeClr val="bg1">
                      <a:alpha val="0"/>
                    </a:schemeClr>
                  </a:solidFill>
                </a:ln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18807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>
          <a:xfrm>
            <a:off x="1312962" y="2429134"/>
            <a:ext cx="7296405" cy="12811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ln>
                  <a:solidFill>
                    <a:schemeClr val="tx1">
                      <a:alpha val="0"/>
                    </a:schemeClr>
                  </a:solidFill>
                </a:ln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11" name="그림 10" descr="ubibase.png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8597411" y="349532"/>
            <a:ext cx="1095743" cy="2556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4249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D4365-2CA4-4DA4-B122-95C497B64FC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780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Oracle 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33550" y="3732897"/>
            <a:ext cx="7429500" cy="580335"/>
          </a:xfrm>
        </p:spPr>
        <p:txBody>
          <a:bodyPr/>
          <a:lstStyle/>
          <a:p>
            <a:r>
              <a:rPr lang="en-US" altLang="ko-KR" dirty="0"/>
              <a:t>(</a:t>
            </a:r>
            <a:r>
              <a:rPr lang="en-US" altLang="ko-KR" dirty="0" err="1"/>
              <a:t>Oralce</a:t>
            </a:r>
            <a:r>
              <a:rPr lang="en-US" altLang="ko-KR" dirty="0"/>
              <a:t> </a:t>
            </a:r>
            <a:r>
              <a:rPr lang="ko-KR" altLang="en-US" dirty="0"/>
              <a:t>기초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5759224" y="5219700"/>
            <a:ext cx="3403826" cy="1082708"/>
          </a:xfrm>
        </p:spPr>
        <p:txBody>
          <a:bodyPr/>
          <a:lstStyle/>
          <a:p>
            <a:r>
              <a:rPr lang="en-US" altLang="ko-KR" dirty="0"/>
              <a:t>2015</a:t>
            </a:r>
            <a:r>
              <a:rPr lang="ko-KR" altLang="en-US" dirty="0"/>
              <a:t>년</a:t>
            </a:r>
            <a:r>
              <a:rPr lang="en-US" altLang="ko-KR" dirty="0"/>
              <a:t> 06</a:t>
            </a:r>
            <a:r>
              <a:rPr lang="ko-KR" altLang="en-US" dirty="0"/>
              <a:t>월</a:t>
            </a:r>
            <a:r>
              <a:rPr lang="en-US" altLang="ko-KR" dirty="0"/>
              <a:t> 15</a:t>
            </a:r>
            <a:r>
              <a:rPr lang="ko-KR" altLang="en-US" dirty="0"/>
              <a:t>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8829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SQL</a:t>
            </a:r>
            <a:r>
              <a:rPr lang="ko-KR" altLang="en-US" dirty="0"/>
              <a:t>과 </a:t>
            </a:r>
            <a:r>
              <a:rPr lang="en-US" altLang="ko-KR" dirty="0"/>
              <a:t>SQL*PLUS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597544" cy="5702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3.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용어설명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(Terminology)-1</a:t>
            </a:r>
          </a:p>
        </p:txBody>
      </p:sp>
      <p:sp>
        <p:nvSpPr>
          <p:cNvPr id="9" name="텍스트 개체 틀 4"/>
          <p:cNvSpPr txBox="1">
            <a:spLocks/>
          </p:cNvSpPr>
          <p:nvPr/>
        </p:nvSpPr>
        <p:spPr>
          <a:xfrm>
            <a:off x="365480" y="1650912"/>
            <a:ext cx="8902345" cy="4045038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TABLE : 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관계형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데이터베이스의 기본 데이터 저장 구조이며 하나의 테이블을 여러 개의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ROW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로 구성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예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: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사원정보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부서정보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…)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ROW :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하나의 테이블을 구성하는 다른 유형의 데이터</a:t>
            </a: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COLUMN :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하나의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ROW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를 구성하는 구성요소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예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: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사원번호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사원명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직급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급여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부서번호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..)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PRIMARY :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테이블에서 각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ROW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를 유일하게 구분하는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COLUMN-KEY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FIELD :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테이블에서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ROW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와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COLUMN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 교차하는 데이터 </a:t>
            </a: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NULL :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데이터가 존재하지 않는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COLUMN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의 값</a:t>
            </a: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4533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95299" y="1866905"/>
            <a:ext cx="4743451" cy="28479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SQL</a:t>
            </a:r>
            <a:r>
              <a:rPr lang="ko-KR" altLang="en-US" dirty="0"/>
              <a:t>과 </a:t>
            </a:r>
            <a:r>
              <a:rPr lang="en-US" altLang="ko-KR" dirty="0"/>
              <a:t>SQL*PLUS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597544" cy="5702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3.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용어설명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(Terminology)-2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060689"/>
              </p:ext>
            </p:extLst>
          </p:nvPr>
        </p:nvGraphicFramePr>
        <p:xfrm>
          <a:off x="735917" y="2248289"/>
          <a:ext cx="4198035" cy="21808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9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9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96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5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사원번호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사원명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직급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급여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부서번호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강명구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차장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박현진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과장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신승원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과장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김현호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선민희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550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타원형 설명선 14"/>
          <p:cNvSpPr/>
          <p:nvPr/>
        </p:nvSpPr>
        <p:spPr>
          <a:xfrm>
            <a:off x="1028700" y="5067299"/>
            <a:ext cx="2176463" cy="534923"/>
          </a:xfrm>
          <a:prstGeom prst="wedgeEllipseCallout">
            <a:avLst>
              <a:gd name="adj1" fmla="val 96495"/>
              <a:gd name="adj2" fmla="val -19789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Foreign Key</a:t>
            </a: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(Relational Ship)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3900" y="1866905"/>
            <a:ext cx="914400" cy="352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38826" y="1866905"/>
            <a:ext cx="3608542" cy="2419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809603"/>
              </p:ext>
            </p:extLst>
          </p:nvPr>
        </p:nvGraphicFramePr>
        <p:xfrm>
          <a:off x="6220356" y="2276488"/>
          <a:ext cx="2845482" cy="180907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9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부서번호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부서명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지역코드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경영지원과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자재과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회계과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8345715" y="1962160"/>
            <a:ext cx="914400" cy="352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DEPT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991226" y="4714875"/>
            <a:ext cx="2486024" cy="1565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927209"/>
              </p:ext>
            </p:extLst>
          </p:nvPr>
        </p:nvGraphicFramePr>
        <p:xfrm>
          <a:off x="6201306" y="5110049"/>
          <a:ext cx="1950132" cy="104646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9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지역코드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지역명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경영지원과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7383690" y="4714875"/>
            <a:ext cx="826860" cy="352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LOC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형 설명선 5"/>
          <p:cNvSpPr/>
          <p:nvPr/>
        </p:nvSpPr>
        <p:spPr>
          <a:xfrm>
            <a:off x="4000500" y="5380528"/>
            <a:ext cx="1533525" cy="464281"/>
          </a:xfrm>
          <a:prstGeom prst="wedgeEllipseCallout">
            <a:avLst>
              <a:gd name="adj1" fmla="val 102299"/>
              <a:gd name="adj2" fmla="val -76695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Primary Key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4" name="타원형 설명선 13"/>
          <p:cNvSpPr/>
          <p:nvPr/>
        </p:nvSpPr>
        <p:spPr>
          <a:xfrm>
            <a:off x="8658225" y="4367974"/>
            <a:ext cx="1082213" cy="523113"/>
          </a:xfrm>
          <a:prstGeom prst="wedgeEllipseCallout">
            <a:avLst>
              <a:gd name="adj1" fmla="val -49868"/>
              <a:gd name="adj2" fmla="val -148830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Foreign Key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타원형 설명선 23"/>
          <p:cNvSpPr/>
          <p:nvPr/>
        </p:nvSpPr>
        <p:spPr>
          <a:xfrm>
            <a:off x="7234238" y="1374310"/>
            <a:ext cx="1533525" cy="464281"/>
          </a:xfrm>
          <a:prstGeom prst="wedgeEllipseCallout">
            <a:avLst>
              <a:gd name="adj1" fmla="val -79690"/>
              <a:gd name="adj2" fmla="val 173595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Primary Key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4245153" y="1552575"/>
            <a:ext cx="2317840" cy="720630"/>
            <a:chOff x="4245153" y="1552575"/>
            <a:chExt cx="2317840" cy="720630"/>
          </a:xfrm>
        </p:grpSpPr>
        <p:cxnSp>
          <p:nvCxnSpPr>
            <p:cNvPr id="31" name="직선 연결선 30"/>
            <p:cNvCxnSpPr/>
            <p:nvPr/>
          </p:nvCxnSpPr>
          <p:spPr>
            <a:xfrm flipV="1">
              <a:off x="4511853" y="1552575"/>
              <a:ext cx="0" cy="695329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V="1">
              <a:off x="6540678" y="1577876"/>
              <a:ext cx="0" cy="695329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H="1">
              <a:off x="4511853" y="1570450"/>
              <a:ext cx="2051140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V="1">
              <a:off x="4245153" y="2043117"/>
              <a:ext cx="266700" cy="20478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4519879" y="2062176"/>
              <a:ext cx="247383" cy="176203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6683285" y="4078490"/>
            <a:ext cx="1974940" cy="1018266"/>
            <a:chOff x="6683285" y="4078490"/>
            <a:chExt cx="1974940" cy="1018266"/>
          </a:xfrm>
        </p:grpSpPr>
        <p:cxnSp>
          <p:nvCxnSpPr>
            <p:cNvPr id="48" name="직선 연결선 47"/>
            <p:cNvCxnSpPr/>
            <p:nvPr/>
          </p:nvCxnSpPr>
          <p:spPr>
            <a:xfrm flipH="1">
              <a:off x="8456437" y="4088015"/>
              <a:ext cx="0" cy="400931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6683285" y="4450064"/>
              <a:ext cx="0" cy="646692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6683285" y="4469114"/>
              <a:ext cx="1773152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H="1">
              <a:off x="8456437" y="4078490"/>
              <a:ext cx="201788" cy="118082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H="1" flipV="1">
              <a:off x="8263193" y="4083982"/>
              <a:ext cx="187172" cy="10160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4291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SQL</a:t>
            </a:r>
            <a:r>
              <a:rPr lang="ko-KR" altLang="en-US" dirty="0"/>
              <a:t>과 </a:t>
            </a:r>
            <a:r>
              <a:rPr lang="en-US" altLang="ko-KR" dirty="0"/>
              <a:t>SQL*PLUS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597544" cy="5702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3.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용어설명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(Terminology)-2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텍스트 개체 틀 4"/>
          <p:cNvSpPr txBox="1">
            <a:spLocks/>
          </p:cNvSpPr>
          <p:nvPr/>
        </p:nvSpPr>
        <p:spPr>
          <a:xfrm>
            <a:off x="365481" y="1650912"/>
            <a:ext cx="8634212" cy="1625688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PRIMARY-KEY :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테이블에서 각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ROW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를 유일하게 구분하는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COLUMN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FOREIGN-KEY :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하나의 테이블에 있는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COLUMN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으로는 그 의미를 표현할 수 없는 경우 다른 테이블의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PRIMARY-KEY 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컬럼의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값을 반드시 참조하여 표현해야 하는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COLUMN</a:t>
            </a:r>
          </a:p>
        </p:txBody>
      </p:sp>
      <p:sp>
        <p:nvSpPr>
          <p:cNvPr id="63" name="텍스트 개체 틀 4"/>
          <p:cNvSpPr txBox="1">
            <a:spLocks/>
          </p:cNvSpPr>
          <p:nvPr/>
        </p:nvSpPr>
        <p:spPr>
          <a:xfrm>
            <a:off x="355956" y="3203486"/>
            <a:ext cx="8634212" cy="2644863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sqlplus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scott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/ tiger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SQL&gt; DESCRIBE EMP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SQL&gt; DESCRIBE DEPT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SQL&gt; SELECT * FROM EMP;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SQL&gt; SELECT * FROM DEPT;</a:t>
            </a:r>
          </a:p>
        </p:txBody>
      </p:sp>
    </p:spTree>
    <p:extLst>
      <p:ext uri="{BB962C8B-B14F-4D97-AF65-F5344CB8AC3E}">
        <p14:creationId xmlns:p14="http://schemas.microsoft.com/office/powerpoint/2010/main" val="2569178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SQL</a:t>
            </a:r>
            <a:r>
              <a:rPr lang="ko-KR" altLang="en-US" dirty="0"/>
              <a:t>과 </a:t>
            </a:r>
            <a:r>
              <a:rPr lang="en-US" altLang="ko-KR" dirty="0"/>
              <a:t>SQL*PLUS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597544" cy="5702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4. SQL(Structure Query Language)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언어의 종류</a:t>
            </a:r>
            <a:endParaRPr lang="en-US" altLang="ko-KR" sz="18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964854"/>
              </p:ext>
            </p:extLst>
          </p:nvPr>
        </p:nvGraphicFramePr>
        <p:xfrm>
          <a:off x="517525" y="1704973"/>
          <a:ext cx="8807451" cy="44628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35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5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5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70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35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DQL</a:t>
                      </a:r>
                      <a:br>
                        <a:rPr lang="en-US" altLang="ko-KR" sz="1600" dirty="0"/>
                      </a:br>
                      <a:r>
                        <a:rPr lang="en-US" altLang="ko-KR" sz="1600" dirty="0"/>
                        <a:t>(Data</a:t>
                      </a:r>
                      <a:r>
                        <a:rPr lang="en-US" altLang="ko-KR" sz="1600" baseline="0" dirty="0"/>
                        <a:t> Query Language)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SELECT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 err="1"/>
                        <a:t>컬럼</a:t>
                      </a:r>
                      <a:r>
                        <a:rPr lang="en-US" altLang="ko-KR" sz="1600" baseline="0" dirty="0"/>
                        <a:t>1, </a:t>
                      </a:r>
                      <a:r>
                        <a:rPr lang="ko-KR" altLang="en-US" sz="1600" baseline="0" dirty="0" err="1"/>
                        <a:t>컬럼</a:t>
                      </a:r>
                      <a:r>
                        <a:rPr lang="en-US" altLang="ko-KR" sz="1600" baseline="0" dirty="0"/>
                        <a:t>2, ….</a:t>
                      </a:r>
                    </a:p>
                    <a:p>
                      <a:pPr latinLnBrk="1"/>
                      <a:r>
                        <a:rPr lang="en-US" altLang="ko-KR" sz="1600" baseline="0" dirty="0"/>
                        <a:t>FROM </a:t>
                      </a:r>
                      <a:r>
                        <a:rPr lang="ko-KR" altLang="en-US" sz="1600" baseline="0" dirty="0" err="1"/>
                        <a:t>테이블명</a:t>
                      </a:r>
                      <a:endParaRPr lang="en-US" altLang="ko-KR" sz="1600" baseline="0" dirty="0"/>
                    </a:p>
                    <a:p>
                      <a:pPr latinLnBrk="1"/>
                      <a:r>
                        <a:rPr lang="en-US" altLang="ko-KR" sz="1600" baseline="0" dirty="0"/>
                        <a:t>WHERE </a:t>
                      </a:r>
                      <a:r>
                        <a:rPr lang="ko-KR" altLang="en-US" sz="1600" baseline="0" dirty="0" err="1"/>
                        <a:t>조건절</a:t>
                      </a:r>
                      <a:r>
                        <a:rPr lang="en-US" altLang="ko-KR" sz="1600" baseline="0" dirty="0"/>
                        <a:t>;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검색 시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3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DML</a:t>
                      </a:r>
                    </a:p>
                    <a:p>
                      <a:pPr latinLnBrk="1"/>
                      <a:r>
                        <a:rPr lang="en-US" altLang="ko-KR" sz="1600" dirty="0"/>
                        <a:t>(Data</a:t>
                      </a:r>
                      <a:r>
                        <a:rPr lang="en-US" altLang="ko-KR" sz="1600" baseline="0" dirty="0"/>
                        <a:t> Manipulation Language)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UPDATE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 err="1"/>
                        <a:t>테이블명</a:t>
                      </a:r>
                      <a:r>
                        <a:rPr lang="en-US" altLang="ko-KR" sz="1600" baseline="0" dirty="0"/>
                        <a:t>…;</a:t>
                      </a:r>
                    </a:p>
                    <a:p>
                      <a:pPr latinLnBrk="1"/>
                      <a:r>
                        <a:rPr lang="en-US" altLang="ko-KR" sz="1600" baseline="0" dirty="0"/>
                        <a:t>INSERT INTO </a:t>
                      </a:r>
                      <a:r>
                        <a:rPr lang="ko-KR" altLang="en-US" sz="1600" baseline="0" dirty="0" err="1"/>
                        <a:t>테이블명</a:t>
                      </a:r>
                      <a:r>
                        <a:rPr lang="ko-KR" altLang="en-US" sz="1600" baseline="0" dirty="0"/>
                        <a:t> </a:t>
                      </a:r>
                      <a:r>
                        <a:rPr lang="en-US" altLang="ko-KR" sz="1600" baseline="0" dirty="0"/>
                        <a:t>….;</a:t>
                      </a:r>
                    </a:p>
                    <a:p>
                      <a:pPr latinLnBrk="1"/>
                      <a:r>
                        <a:rPr lang="en-US" altLang="ko-KR" sz="1600" dirty="0"/>
                        <a:t>DELETE </a:t>
                      </a:r>
                      <a:r>
                        <a:rPr lang="ko-KR" altLang="en-US" sz="1600" dirty="0" err="1"/>
                        <a:t>테이블명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….;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변경 시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3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DDL</a:t>
                      </a:r>
                    </a:p>
                    <a:p>
                      <a:pPr latinLnBrk="1"/>
                      <a:r>
                        <a:rPr lang="en-US" altLang="ko-KR" sz="1600" dirty="0"/>
                        <a:t>(Data</a:t>
                      </a:r>
                      <a:r>
                        <a:rPr lang="en-US" altLang="ko-KR" sz="1600" baseline="0" dirty="0"/>
                        <a:t> Definition Language)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CREATE TABLE </a:t>
                      </a:r>
                      <a:r>
                        <a:rPr lang="ko-KR" altLang="en-US" sz="1600" dirty="0" err="1"/>
                        <a:t>테이블명</a:t>
                      </a:r>
                      <a:r>
                        <a:rPr lang="en-US" altLang="ko-KR" sz="1600" dirty="0"/>
                        <a:t>….;</a:t>
                      </a:r>
                    </a:p>
                    <a:p>
                      <a:pPr latinLnBrk="1"/>
                      <a:r>
                        <a:rPr lang="en-US" altLang="ko-KR" sz="1600" dirty="0"/>
                        <a:t>DROP TABLE </a:t>
                      </a:r>
                      <a:r>
                        <a:rPr lang="ko-KR" altLang="en-US" sz="1600" dirty="0" err="1"/>
                        <a:t>테이블명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….;</a:t>
                      </a:r>
                    </a:p>
                    <a:p>
                      <a:pPr latinLnBrk="1"/>
                      <a:r>
                        <a:rPr lang="en-US" altLang="ko-KR" sz="1600" dirty="0"/>
                        <a:t>ALTER</a:t>
                      </a:r>
                      <a:r>
                        <a:rPr lang="en-US" altLang="ko-KR" sz="1600" baseline="0" dirty="0"/>
                        <a:t> TABLE </a:t>
                      </a:r>
                      <a:r>
                        <a:rPr lang="ko-KR" altLang="en-US" sz="1600" baseline="0" dirty="0" err="1"/>
                        <a:t>테이블명</a:t>
                      </a:r>
                      <a:r>
                        <a:rPr lang="ko-KR" altLang="en-US" sz="1600" baseline="0" dirty="0"/>
                        <a:t> </a:t>
                      </a:r>
                      <a:r>
                        <a:rPr lang="en-US" altLang="ko-KR" sz="1600" baseline="0" dirty="0"/>
                        <a:t>….;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Object</a:t>
                      </a:r>
                      <a:r>
                        <a:rPr lang="ko-KR" altLang="en-US" sz="1600" baseline="0" dirty="0"/>
                        <a:t>의 생성과 변경 시 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3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TCL</a:t>
                      </a:r>
                    </a:p>
                    <a:p>
                      <a:pPr latinLnBrk="1"/>
                      <a:r>
                        <a:rPr lang="en-US" altLang="ko-KR" sz="1600" dirty="0"/>
                        <a:t>(Transaction</a:t>
                      </a:r>
                      <a:r>
                        <a:rPr lang="en-US" altLang="ko-KR" sz="1600" baseline="0" dirty="0"/>
                        <a:t> Control Language)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COMMIT;</a:t>
                      </a:r>
                    </a:p>
                    <a:p>
                      <a:pPr latinLnBrk="1"/>
                      <a:r>
                        <a:rPr lang="en-US" altLang="ko-KR" sz="1600" dirty="0"/>
                        <a:t>ROLLBACK;</a:t>
                      </a:r>
                    </a:p>
                    <a:p>
                      <a:pPr latinLnBrk="1"/>
                      <a:r>
                        <a:rPr lang="en-US" altLang="ko-KR" sz="1600" dirty="0"/>
                        <a:t>SAVEPOINT;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Transaction </a:t>
                      </a:r>
                      <a:r>
                        <a:rPr lang="ko-KR" altLang="en-US" sz="1600" dirty="0"/>
                        <a:t>종료 및 취소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3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DCL</a:t>
                      </a:r>
                    </a:p>
                    <a:p>
                      <a:pPr latinLnBrk="1"/>
                      <a:r>
                        <a:rPr lang="en-US" altLang="ko-KR" sz="1600" dirty="0"/>
                        <a:t>(Data</a:t>
                      </a:r>
                      <a:r>
                        <a:rPr lang="en-US" altLang="ko-KR" sz="1600" baseline="0" dirty="0"/>
                        <a:t> Control Language)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GRANT ….;</a:t>
                      </a:r>
                    </a:p>
                    <a:p>
                      <a:pPr latinLnBrk="1"/>
                      <a:r>
                        <a:rPr lang="en-US" altLang="ko-KR" sz="1600" dirty="0"/>
                        <a:t>REVOKE</a:t>
                      </a:r>
                      <a:r>
                        <a:rPr lang="en-US" altLang="ko-KR" sz="1600" baseline="0" dirty="0"/>
                        <a:t> ….;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권한 부여 및 취소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983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기본적인 </a:t>
            </a:r>
            <a:r>
              <a:rPr lang="en-US" altLang="ko-KR" dirty="0"/>
              <a:t>SELECT</a:t>
            </a:r>
            <a:r>
              <a:rPr lang="ko-KR" altLang="en-US" dirty="0"/>
              <a:t>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597544" cy="5702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1. SELECT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문</a:t>
            </a:r>
            <a:endParaRPr lang="en-US" altLang="ko-KR" sz="18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텍스트 개체 틀 4"/>
          <p:cNvSpPr txBox="1">
            <a:spLocks/>
          </p:cNvSpPr>
          <p:nvPr/>
        </p:nvSpPr>
        <p:spPr>
          <a:xfrm>
            <a:off x="365481" y="1650912"/>
            <a:ext cx="8035570" cy="1854288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</a:t>
            </a:r>
            <a:r>
              <a:rPr lang="en-US" altLang="ko-KR" sz="18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T  [DISTINCT] {*, COLUMN [Alias], …… }</a:t>
            </a:r>
          </a:p>
          <a:p>
            <a:pPr>
              <a:lnSpc>
                <a:spcPct val="100000"/>
              </a:lnSpc>
            </a:pPr>
            <a:r>
              <a:rPr lang="en-US" altLang="ko-KR" sz="18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FROM</a:t>
            </a:r>
            <a:r>
              <a:rPr lang="en-US" altLang="ko-KR" sz="18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</a:t>
            </a:r>
            <a:r>
              <a:rPr lang="ko-KR" altLang="en-US" sz="18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테이블명</a:t>
            </a:r>
            <a:r>
              <a:rPr lang="ko-KR" altLang="en-US" sz="18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: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원하는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컬럼을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선택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FROM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: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원하는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테이터가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있는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테이블명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기술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WHERE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: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조회하는 행을 제한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선택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</a:p>
        </p:txBody>
      </p:sp>
      <p:sp>
        <p:nvSpPr>
          <p:cNvPr id="12" name="텍스트 개체 틀 4"/>
          <p:cNvSpPr txBox="1">
            <a:spLocks/>
          </p:cNvSpPr>
          <p:nvPr/>
        </p:nvSpPr>
        <p:spPr>
          <a:xfrm>
            <a:off x="365479" y="3648075"/>
            <a:ext cx="8634213" cy="2219325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* FROM EMP;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DESC EMP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EMPNO, ENAME FROM EMP;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DISTINCT JOB FROM EMP;</a:t>
            </a:r>
          </a:p>
        </p:txBody>
      </p:sp>
    </p:spTree>
    <p:extLst>
      <p:ext uri="{BB962C8B-B14F-4D97-AF65-F5344CB8AC3E}">
        <p14:creationId xmlns:p14="http://schemas.microsoft.com/office/powerpoint/2010/main" val="983893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기본적인 </a:t>
            </a:r>
            <a:r>
              <a:rPr lang="en-US" altLang="ko-KR" dirty="0"/>
              <a:t>SELECT</a:t>
            </a:r>
            <a:r>
              <a:rPr lang="ko-KR" altLang="en-US" dirty="0"/>
              <a:t>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597544" cy="5702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2. DISTINCT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키워드</a:t>
            </a:r>
            <a:endParaRPr lang="en-US" altLang="ko-KR" sz="18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365479" y="2819400"/>
            <a:ext cx="8634213" cy="2219325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SQL&gt; SELECT DISTINCT JOB FROM EMP;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SQL&gt; SELECT DISTICNT JOB, DEPTNO, FROM EMP;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SQL&gt; SELECT ALL JOB FROM EMP;</a:t>
            </a:r>
          </a:p>
        </p:txBody>
      </p:sp>
      <p:sp>
        <p:nvSpPr>
          <p:cNvPr id="9" name="텍스트 개체 틀 4"/>
          <p:cNvSpPr txBox="1">
            <a:spLocks/>
          </p:cNvSpPr>
          <p:nvPr/>
        </p:nvSpPr>
        <p:spPr>
          <a:xfrm>
            <a:off x="365481" y="1650912"/>
            <a:ext cx="8864244" cy="1168488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문장 뒤에 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DISTINCT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키워드를 사용하면 해당 </a:t>
            </a:r>
            <a:r>
              <a:rPr lang="ko-KR" altLang="en-US" sz="16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컬럼에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같은 값이 존재하는 경우 결과를 출력할 때 중보 되는 값은 하나만 출력 한다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585729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기본적인 </a:t>
            </a:r>
            <a:r>
              <a:rPr lang="en-US" altLang="ko-KR" dirty="0"/>
              <a:t>SELECT</a:t>
            </a:r>
            <a:r>
              <a:rPr lang="ko-KR" altLang="en-US" dirty="0"/>
              <a:t>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597544" cy="5702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3. ORDER BY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절</a:t>
            </a:r>
            <a:endParaRPr lang="en-US" altLang="ko-KR" sz="18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텍스트 개체 틀 4"/>
          <p:cNvSpPr txBox="1">
            <a:spLocks/>
          </p:cNvSpPr>
          <p:nvPr/>
        </p:nvSpPr>
        <p:spPr>
          <a:xfrm>
            <a:off x="308330" y="1488987"/>
            <a:ext cx="9130945" cy="2044788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</a:t>
            </a:r>
            <a:r>
              <a:rPr lang="en-US" altLang="ko-KR" sz="18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T  [DISTINCT] {*, COLUMN [Alias], …… }</a:t>
            </a:r>
          </a:p>
          <a:p>
            <a:pPr>
              <a:lnSpc>
                <a:spcPct val="100000"/>
              </a:lnSpc>
            </a:pPr>
            <a:r>
              <a:rPr lang="en-US" altLang="ko-KR" sz="18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FROM</a:t>
            </a:r>
            <a:r>
              <a:rPr lang="en-US" altLang="ko-KR" sz="18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</a:t>
            </a:r>
            <a:r>
              <a:rPr lang="ko-KR" altLang="en-US" sz="18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테이블명</a:t>
            </a:r>
            <a:r>
              <a:rPr lang="ko-KR" altLang="en-US" sz="18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ORDER BY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[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컬럼명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1]. [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컬럼명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2], ….. [ASC/DESC]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문에 의해 검색된 테이블의 행들 중에서 지정된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컬럼을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기준으로 분류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(SORTING)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하여 볼 때 사  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용한다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DEFAULT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는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ASCENDING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입니다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ASCENDING(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오름차순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 :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작은 값부터 큰 값 순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DESCENDING(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내림차순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 :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큰 값부터 작은 값 순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2" name="텍스트 개체 틀 4"/>
          <p:cNvSpPr txBox="1">
            <a:spLocks/>
          </p:cNvSpPr>
          <p:nvPr/>
        </p:nvSpPr>
        <p:spPr>
          <a:xfrm>
            <a:off x="365479" y="3562351"/>
            <a:ext cx="8854721" cy="2799506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* FROM EMP ORDER BY SAL; (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숫자는 작은 값이 먼저 출력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EMPNO, ENAME FROM EMP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ORDER BY HIREDATE; (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날짜는 가장 빠른 날이 먼저 출력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EMPNO, ENAME FROM EMP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ORDER BY ENNAME; (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문자는 알파벳 순서로 출력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EMPNO, ENAME, DEPTNO FROM EMP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ORDER BY DEPTNO;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(NULL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값은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ASCENDING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에서는 가장 마지막 출력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DESCENDING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에서는 가장 먼저 출력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8397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기본적인 </a:t>
            </a:r>
            <a:r>
              <a:rPr lang="en-US" altLang="ko-KR" dirty="0"/>
              <a:t>SELECT</a:t>
            </a:r>
            <a:r>
              <a:rPr lang="ko-KR" altLang="en-US" dirty="0"/>
              <a:t>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597544" cy="5702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4. ALIAS(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별칭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텍스트 개체 틀 4"/>
          <p:cNvSpPr txBox="1">
            <a:spLocks/>
          </p:cNvSpPr>
          <p:nvPr/>
        </p:nvSpPr>
        <p:spPr>
          <a:xfrm>
            <a:off x="308330" y="1593762"/>
            <a:ext cx="9130945" cy="873213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테이블을 생성할 때 부여했던 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컬럼명이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업무를 진행하는 과정에서 그 성격이 변하는 경우 차후 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테이터가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입력되어 있어 테이블 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컬럼명을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변경하지 못하는 경우에 해당 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컬러명을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다른 이름으로 정의할 수 있는데 이러한 것을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ALIAS(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별칭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이라고 한다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</p:txBody>
      </p:sp>
      <p:sp>
        <p:nvSpPr>
          <p:cNvPr id="12" name="텍스트 개체 틀 4"/>
          <p:cNvSpPr txBox="1">
            <a:spLocks/>
          </p:cNvSpPr>
          <p:nvPr/>
        </p:nvSpPr>
        <p:spPr>
          <a:xfrm>
            <a:off x="365479" y="2724151"/>
            <a:ext cx="8854721" cy="2799506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 EMPNO, SAL “Salary” FROM EMP;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 EMPNO, SAL “S a l a r y” FROM EMP;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 EMPNO, SAL “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연봉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” FROM EMP;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 EMPNO, SAL “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연봉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#” FROM EMP;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 EMPNO AS Employee FROM EMP;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 EMPNO Employee FROM EMP;</a:t>
            </a:r>
          </a:p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659820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기본적인 </a:t>
            </a:r>
            <a:r>
              <a:rPr lang="en-US" altLang="ko-KR" dirty="0"/>
              <a:t>SELECT</a:t>
            </a:r>
            <a:r>
              <a:rPr lang="ko-KR" altLang="en-US" dirty="0"/>
              <a:t>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597544" cy="5702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5. WHERE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절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문</a:t>
            </a:r>
            <a:endParaRPr lang="en-US" altLang="ko-KR" sz="18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텍스트 개체 틀 4"/>
          <p:cNvSpPr txBox="1">
            <a:spLocks/>
          </p:cNvSpPr>
          <p:nvPr/>
        </p:nvSpPr>
        <p:spPr>
          <a:xfrm>
            <a:off x="365481" y="1650912"/>
            <a:ext cx="8035570" cy="1854288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</a:t>
            </a:r>
            <a:r>
              <a:rPr lang="en-US" altLang="ko-KR" sz="18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T  [DISTINCT] {*, COLUMN [Alias], …… }</a:t>
            </a:r>
          </a:p>
          <a:p>
            <a:pPr>
              <a:lnSpc>
                <a:spcPct val="100000"/>
              </a:lnSpc>
            </a:pPr>
            <a:r>
              <a:rPr lang="en-US" altLang="ko-KR" sz="18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FROM</a:t>
            </a:r>
            <a:r>
              <a:rPr lang="en-US" altLang="ko-KR" sz="18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</a:t>
            </a:r>
            <a:r>
              <a:rPr lang="ko-KR" altLang="en-US" sz="18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테이블명</a:t>
            </a:r>
            <a:r>
              <a:rPr lang="ko-KR" altLang="en-US" sz="18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WHERE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[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컬럼명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1] [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연산자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] [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값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1]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[AND | OR}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[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컬럼명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2] [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연산자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] [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값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2]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2" name="텍스트 개체 틀 4"/>
          <p:cNvSpPr txBox="1">
            <a:spLocks/>
          </p:cNvSpPr>
          <p:nvPr/>
        </p:nvSpPr>
        <p:spPr>
          <a:xfrm>
            <a:off x="546454" y="3719639"/>
            <a:ext cx="8634213" cy="2219325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EMPNO, ENAME, DEMPNO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FROM EMP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WHERE DEPTNO = 10;</a:t>
            </a:r>
          </a:p>
        </p:txBody>
      </p:sp>
    </p:spTree>
    <p:extLst>
      <p:ext uri="{BB962C8B-B14F-4D97-AF65-F5344CB8AC3E}">
        <p14:creationId xmlns:p14="http://schemas.microsoft.com/office/powerpoint/2010/main" val="3281332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기본적인 </a:t>
            </a:r>
            <a:r>
              <a:rPr lang="en-US" altLang="ko-KR" dirty="0"/>
              <a:t>SELECT</a:t>
            </a:r>
            <a:r>
              <a:rPr lang="ko-KR" altLang="en-US" dirty="0"/>
              <a:t>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597544" cy="5702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6.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연산자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산술 연산자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: *, /, +, -)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텍스트 개체 틀 4"/>
          <p:cNvSpPr txBox="1">
            <a:spLocks/>
          </p:cNvSpPr>
          <p:nvPr/>
        </p:nvSpPr>
        <p:spPr>
          <a:xfrm>
            <a:off x="365481" y="1650912"/>
            <a:ext cx="8035570" cy="1520913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우선순위 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 * 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 /  +  -)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  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곱하기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나누기는 더하기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빼기 보다 우선순위가 높음</a:t>
            </a:r>
            <a:endParaRPr lang="en-US" altLang="ko-KR" sz="1600" dirty="0">
              <a:ln>
                <a:solidFill>
                  <a:schemeClr val="tx1">
                    <a:alpha val="0"/>
                  </a:schemeClr>
                </a:solidFill>
              </a:ln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  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괄호를 사용하면 우선순위가 임의로 바뀜</a:t>
            </a:r>
            <a:endParaRPr lang="en-US" altLang="ko-KR" sz="1600" dirty="0">
              <a:ln>
                <a:solidFill>
                  <a:schemeClr val="tx1">
                    <a:alpha val="0"/>
                  </a:schemeClr>
                </a:solidFill>
              </a:ln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  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같은 우선순위인 경우 좌측에서 우측 순으로 높음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2" name="텍스트 개체 틀 4"/>
          <p:cNvSpPr txBox="1">
            <a:spLocks/>
          </p:cNvSpPr>
          <p:nvPr/>
        </p:nvSpPr>
        <p:spPr>
          <a:xfrm>
            <a:off x="546454" y="3443414"/>
            <a:ext cx="8634213" cy="2219325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EMPNO, SAL, SAL * 1.1 FROM EMP;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EMPNO, SAL, COMM, SAL + COMM FROM EMP;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EMPNO, ENAME, SAL, 2 * SAL + 100 FROM EMP WHERE DEPTNO = 10;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EMPNO, ENAME, SAL, 2 * (SAL + 100) FROM EMP WHERE DEPTNO = 10;</a:t>
            </a:r>
          </a:p>
        </p:txBody>
      </p:sp>
    </p:spTree>
    <p:extLst>
      <p:ext uri="{BB962C8B-B14F-4D97-AF65-F5344CB8AC3E}">
        <p14:creationId xmlns:p14="http://schemas.microsoft.com/office/powerpoint/2010/main" val="388739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1719343"/>
            <a:ext cx="8034275" cy="3829202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데이터베이스의 개념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SQL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과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SQL*PLUS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기본적인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SELECT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문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</a:t>
            </a:r>
            <a:endParaRPr lang="en-US" altLang="ko-KR" sz="1200" b="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7718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기본적인 </a:t>
            </a:r>
            <a:r>
              <a:rPr lang="en-US" altLang="ko-KR" dirty="0"/>
              <a:t>SELECT</a:t>
            </a:r>
            <a:r>
              <a:rPr lang="ko-KR" altLang="en-US" dirty="0"/>
              <a:t>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597544" cy="5702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6.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연산자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비교 연산자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:  =, !=, &lt;&gt;, &gt;, &lt;, &gt;=, &lt;=)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546452" y="1900364"/>
            <a:ext cx="8768998" cy="3928936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* FROM EMP WHERE DEPTNO = 10;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* FROM EMP WHERE DEPTNO &lt; 10;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* FROM EMP WHERE DEPTNO &gt; 10;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EMPNO, ENAME FROM EMP WHERE ENAME = ‘BLAKE’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* FROM EMP WHERE HIREDATE = ‘83/12/03’;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VALUE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FROM NLS_SESSION_PARAMETERS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WHERE parameter = ‘LNS_DATE_FORMAT’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(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날짜 타입에서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RR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이란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2000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년도를 기준으로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50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년보다 큰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자리수의 년도를 입력하면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1900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년도를 인식하고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50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보다 작은 년도를 입력하면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2000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년도로 인식하게 하는 날짜타입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2800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기본적인 </a:t>
            </a:r>
            <a:r>
              <a:rPr lang="en-US" altLang="ko-KR" dirty="0"/>
              <a:t>SELECT</a:t>
            </a:r>
            <a:r>
              <a:rPr lang="ko-KR" altLang="en-US" dirty="0"/>
              <a:t>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597544" cy="5702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6.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연산자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논리연산자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: AND, OR, NOT)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546452" y="1900364"/>
            <a:ext cx="8768998" cy="3928936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* FROM EMP WHERE DEPTNO = 10 AND SAL &lt; 3000;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* FROM EMP WHERE DEPTNO = 10 OR SAL &lt; 3000;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* FROM EMP WHERE NOT SAL = 500;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* FROM EMP WHERE NOT JOB = ‘SALESMAN’;</a:t>
            </a:r>
          </a:p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03190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기본적인 </a:t>
            </a:r>
            <a:r>
              <a:rPr lang="en-US" altLang="ko-KR" dirty="0"/>
              <a:t>SELECT</a:t>
            </a:r>
            <a:r>
              <a:rPr lang="ko-KR" altLang="en-US" dirty="0"/>
              <a:t>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597544" cy="5702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6.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연산자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(SQL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연산자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: IN, LIKE, BETWEEN A AND B, IS NULL)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546452" y="1900364"/>
            <a:ext cx="8768998" cy="3928936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EMPNO, ENAME FROM EMP 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WHERE EMPNO IN (7934, 7502, 7500);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EMPNO, ENAME FROM EMP WHERE ENAME LIKE ‘A%’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EMPNO, ENAME FROM EMP WHERE ENAME LIKE ‘%A’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EMPNO, DEPTNO FROM EMP 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WHERE DEPTNO BETWEEN 10 AND 20;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EMPNO, COMM FROM EMP WHERE COMM = NULL (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조회되지 않음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EMPNO, COMM FROM EMP WHERE COMM IS NULL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EMPNO, COMM FROM EMP WHERE COMM IS NOT NULL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ENAME || ‘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의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년 연봉은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’ || SAL || ‘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입니다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’ FROM EMP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720000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기본적인 </a:t>
            </a:r>
            <a:r>
              <a:rPr lang="en-US" altLang="ko-KR" dirty="0"/>
              <a:t>SELECT</a:t>
            </a:r>
            <a:r>
              <a:rPr lang="ko-KR" altLang="en-US" dirty="0"/>
              <a:t>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597544" cy="5702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6.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연산자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(UNION, UNION ALL, MINUS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연산자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546452" y="1900364"/>
            <a:ext cx="8768998" cy="3928936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DEPTNO FROM EMP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UNION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SELECT DEPTNO FROM DEPT;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DEPTNO FROM EMP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UNION ALL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SELECT DEPTNO FROM DEPT;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DEPTNO FROM EMP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MINUS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SELECT DEPTNO FROM DEPT;</a:t>
            </a:r>
          </a:p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62537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함수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597544" cy="5702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1.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문자함수</a:t>
            </a:r>
            <a:endParaRPr lang="en-US" altLang="ko-KR" sz="18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546452" y="1900364"/>
            <a:ext cx="8768998" cy="3928936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CHR(75) FROM DUAL;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CONCAT(CONCAT(ENAME, ‘ is a ‘), JOB) FROM EMP;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LOWER( ‘MR. SAMUEL HILLHOUSE’) FROM DUAL;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SUBSTR(‘ABCEDFG’, 3, 2) FROM DUAL;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SUBSTR(‘ABCEDFG’, -3, 2) FROM DUAL;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ASCII(‘Q’) FROM DUAL;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LENGTH(‘CAN’) FROM DUAL;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LENGTH(‘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가나다라마바사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’) FROM DUAL;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NVL(SLA, 0), NVL(ENAME, *), NVL(HIREDATE, ‘01-JAN-02’) FROM DUAL;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USER FROM DUAL;</a:t>
            </a:r>
          </a:p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</a:t>
            </a:r>
          </a:p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407875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함수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597544" cy="5702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2.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숫자함수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/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날짜함수</a:t>
            </a:r>
            <a:endParaRPr lang="en-US" altLang="ko-KR" sz="18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546451" y="1900364"/>
            <a:ext cx="8835673" cy="4252786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ABS(-15) FROM DUAL;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CEIL(15.7) FROM DUAL;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FLOOR(15.7) FROM DUAL;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TRUNC(15.7) FROM DUAL; 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SYSDATE FROM DUAL; 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HIREDATE, ADD_MONTHS(HIREDATE, 1) 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FROM EMP WHERE EMPNO = 7782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HIREDATE, LAST_DAY(HIREDATE) FROM EMP WHERE EMPNO = 7782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HIREDATE, MONTHS_BETWEEN(SYSDATE, HIREDATE) 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FROM EMP WHERE EMPNO = 7782</a:t>
            </a:r>
          </a:p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</a:t>
            </a:r>
          </a:p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160956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함수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597544" cy="5702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3.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변환함수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(TO_CHAR, TO_NUMBER, TO_DATE)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546452" y="1900364"/>
            <a:ext cx="8768998" cy="4214686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EMPNO, TO_CHAR(HIREDATE, ‘DD-MM-YY’) HIREDATE FROM EMP;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EMPNO, TO_CHAR(HIREDATE, ‘</a:t>
            </a:r>
            <a:r>
              <a:rPr lang="en-US" altLang="ko-KR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fmDD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-MM-YY’) HIREDATE FROM EMP;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TO_NUMBER(‘100’) FROM DUAL;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TO_CHAR(SYSDATE, ‘HH24:MI:SS’) FROM DUAL;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TO_CHAR(SYSDATE, ‘AM HH:MI’) FROM DUAL;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TO_DATE(‘01:30’, ‘HH24:MI’) FROM DUAL;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</a:t>
            </a:r>
          </a:p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825476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함수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5"/>
            <a:ext cx="9169044" cy="88458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4. NVL2(Column, Express1, Express2)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해당 </a:t>
            </a:r>
            <a:r>
              <a:rPr lang="ko-KR" altLang="en-US" sz="18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컬럼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이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NULL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이면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Express2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의 값을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NULL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 아니면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Express1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의 값을 리턴 한다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546452" y="1976564"/>
            <a:ext cx="8768998" cy="4214686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EMPNO, ENAME, NVL2(COMM, COMM * 1.1, 0) FROM EMP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</a:t>
            </a:r>
          </a:p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192620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함수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5"/>
            <a:ext cx="9527357" cy="191329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5.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일반함수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(DECODE : </a:t>
            </a:r>
            <a:r>
              <a:rPr lang="ko-KR" altLang="en-US" sz="18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첫번째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인자로 받은 값을 조건에 맞춰 변경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DECODE(</a:t>
            </a:r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표현식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조건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1,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결과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1,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          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조건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2,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결과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2,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          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조건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3,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결과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3, 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          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기본결과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3100514"/>
            <a:ext cx="8502298" cy="2738311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ENAME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,DEPTNO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,DECODE(DEPTNO, 10, ‘ACCOUNTING’,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                       20, ‘RESEARCH’,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                       30, ‘SALES’,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                       40, ‘OPERATIONS’) AS DNAME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FROM EMP;       </a:t>
            </a:r>
          </a:p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04149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함수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5"/>
            <a:ext cx="9416695" cy="83696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5.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일반함수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(DECODE : </a:t>
            </a:r>
            <a:r>
              <a:rPr lang="ko-KR" altLang="en-US" sz="18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첫번째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인자로 받은 값을 조건에 맞춰 변경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1" y="2071814"/>
            <a:ext cx="8835673" cy="3576511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EMPNO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,ENAME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,JOB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,DECODE(JOB, 'ANALYST', SAL*1.05,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          'SALESMAN', SAL*1.10,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          'MANAGER', SAL*1.15,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          'CLERK', SAL*1.20,      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           SAL) UPSAL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FROM EMP </a:t>
            </a:r>
          </a:p>
        </p:txBody>
      </p:sp>
    </p:spTree>
    <p:extLst>
      <p:ext uri="{BB962C8B-B14F-4D97-AF65-F5344CB8AC3E}">
        <p14:creationId xmlns:p14="http://schemas.microsoft.com/office/powerpoint/2010/main" val="2655936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데이터베이스의 개념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597544" cy="5702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1. DBMS(</a:t>
            </a:r>
            <a:r>
              <a:rPr lang="en-US" altLang="ko-KR" sz="18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DataBase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Management System)</a:t>
            </a:r>
          </a:p>
        </p:txBody>
      </p:sp>
      <p:sp>
        <p:nvSpPr>
          <p:cNvPr id="9" name="텍스트 개체 틀 4"/>
          <p:cNvSpPr txBox="1">
            <a:spLocks/>
          </p:cNvSpPr>
          <p:nvPr/>
        </p:nvSpPr>
        <p:spPr>
          <a:xfrm>
            <a:off x="365480" y="1650912"/>
            <a:ext cx="8902345" cy="4045038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기업이 지속적으로 유지 관리해야 할 데이터의 집합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(Database)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방대한 양의 데이터를 편리하게 관리하고 효율적으로 저장하고 검색할 수 있는 환경을 제공해 주는 시스템 소프트웨어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(DBMS)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를 말한다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7826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함수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378595" cy="57979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5.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일반함수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(DECODE : </a:t>
            </a:r>
            <a:r>
              <a:rPr lang="ko-KR" altLang="en-US" sz="18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첫번째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인자로 받은 값을 조건에 맞춰 변경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363431"/>
            <a:ext cx="8586590" cy="5055576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</a:t>
            </a:r>
          </a:p>
          <a:p>
            <a:pPr>
              <a:lnSpc>
                <a:spcPct val="10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	 count(decode(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to_char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hiredate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'MM'), '01', 1)) "1</a:t>
            </a:r>
            <a:r>
              <a:rPr lang="ko-KR" altLang="en-US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월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",</a:t>
            </a:r>
          </a:p>
          <a:p>
            <a:pPr>
              <a:lnSpc>
                <a:spcPct val="10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	 count(decode(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to_char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hiredate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'MM'), '02', 1)) "2</a:t>
            </a:r>
            <a:r>
              <a:rPr lang="ko-KR" altLang="en-US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월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",</a:t>
            </a:r>
          </a:p>
          <a:p>
            <a:pPr>
              <a:lnSpc>
                <a:spcPct val="10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	 count(decode(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to_char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hiredate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'MM'), '03', 1)) "3</a:t>
            </a:r>
            <a:r>
              <a:rPr lang="ko-KR" altLang="en-US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월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",</a:t>
            </a:r>
          </a:p>
          <a:p>
            <a:pPr>
              <a:lnSpc>
                <a:spcPct val="10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	 count(decode(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to_char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hiredate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'MM'), '04', 1)) "4</a:t>
            </a:r>
            <a:r>
              <a:rPr lang="ko-KR" altLang="en-US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월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",</a:t>
            </a:r>
          </a:p>
          <a:p>
            <a:pPr>
              <a:lnSpc>
                <a:spcPct val="10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	 count(decode(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to_char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hiredate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'MM'), '05', 1)) "5</a:t>
            </a:r>
            <a:r>
              <a:rPr lang="ko-KR" altLang="en-US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월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",</a:t>
            </a:r>
          </a:p>
          <a:p>
            <a:pPr>
              <a:lnSpc>
                <a:spcPct val="10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	 count(decode(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to_char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hiredate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'MM'), '06', 1)) "6</a:t>
            </a:r>
            <a:r>
              <a:rPr lang="ko-KR" altLang="en-US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월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",</a:t>
            </a:r>
          </a:p>
          <a:p>
            <a:pPr>
              <a:lnSpc>
                <a:spcPct val="10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	 count(decode(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to_char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hiredate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'MM'), '07', 1)) "7</a:t>
            </a:r>
            <a:r>
              <a:rPr lang="ko-KR" altLang="en-US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월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",</a:t>
            </a:r>
          </a:p>
          <a:p>
            <a:pPr>
              <a:lnSpc>
                <a:spcPct val="10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	 count(decode(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to_char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hiredate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'MM'), '08', 1)) "8</a:t>
            </a:r>
            <a:r>
              <a:rPr lang="ko-KR" altLang="en-US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월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",</a:t>
            </a:r>
          </a:p>
          <a:p>
            <a:pPr>
              <a:lnSpc>
                <a:spcPct val="10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	 count(decode(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to_char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hiredate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'MM'), '09', 1)) "9</a:t>
            </a:r>
            <a:r>
              <a:rPr lang="ko-KR" altLang="en-US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월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",</a:t>
            </a:r>
          </a:p>
          <a:p>
            <a:pPr>
              <a:lnSpc>
                <a:spcPct val="10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	 count(decode(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to_char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hiredate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'MM'), '10', 1)) "10</a:t>
            </a:r>
            <a:r>
              <a:rPr lang="ko-KR" altLang="en-US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월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",</a:t>
            </a:r>
          </a:p>
          <a:p>
            <a:pPr>
              <a:lnSpc>
                <a:spcPct val="10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	 count(decode(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to_char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hiredate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'MM'), '11', 1)) "11</a:t>
            </a:r>
            <a:r>
              <a:rPr lang="ko-KR" altLang="en-US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월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",</a:t>
            </a:r>
          </a:p>
          <a:p>
            <a:pPr>
              <a:lnSpc>
                <a:spcPct val="10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	 count(decode(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to_char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hiredate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'MM'), '12', 1)) "12</a:t>
            </a:r>
            <a:r>
              <a:rPr lang="ko-KR" altLang="en-US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월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",</a:t>
            </a:r>
          </a:p>
          <a:p>
            <a:pPr>
              <a:lnSpc>
                <a:spcPct val="10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	 count(*) "</a:t>
            </a:r>
            <a:r>
              <a:rPr lang="ko-KR" altLang="en-US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전체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"			 			 	</a:t>
            </a:r>
          </a:p>
          <a:p>
            <a:pPr>
              <a:lnSpc>
                <a:spcPct val="10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from 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</a:t>
            </a:r>
            <a:endParaRPr lang="en-US" altLang="ko-KR" sz="12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where 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to_char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hiredate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'MM') &gt;= '01‘	AND 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to_char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hiredate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'MM') &lt;= '12'</a:t>
            </a: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90701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함수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5"/>
            <a:ext cx="9527358" cy="184661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5.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일반함수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(CASE :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조건에 맞는 문장을 수행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CASE WHEN [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조건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1] THEN [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결과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1]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                 ELSE [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결과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2]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END AS [</a:t>
            </a:r>
            <a:r>
              <a:rPr lang="ko-KR" altLang="en-US" sz="18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컬럼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]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2948114"/>
            <a:ext cx="8692798" cy="3024061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ENAME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,DEPTNO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,CASE WHEN DEPTNO = 10 THEN ‘ACCOUNTING’,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       WHEN DEPTNO = 20 THEN ‘RESEARCH’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       WHEN DEPTNO = 30 THEN ‘SALES’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       WHEN DEPTNO = 40 THEN ‘OPERATIONS’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END DNAME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FROM EMP;       </a:t>
            </a:r>
          </a:p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32111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함수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378595" cy="57979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5.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일반함수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(CASE :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조건에 맞는 문장을 수행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962150"/>
            <a:ext cx="8692798" cy="4010025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EMPNO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,ENAME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,JOB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,CASE WHEN JOB='ANALYST' THEN SAL*1.05 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WHEN JOB='SALESMAN' THEN SAL*1.10 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WHEN JOB='MANAGER' THEN SAL*1.15 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WHEN JOB='CLERK' THEN SAL*1.20 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ELSE SAL       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END  UPSAL                       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FROM EMP </a:t>
            </a:r>
          </a:p>
        </p:txBody>
      </p:sp>
    </p:spTree>
    <p:extLst>
      <p:ext uri="{BB962C8B-B14F-4D97-AF65-F5344CB8AC3E}">
        <p14:creationId xmlns:p14="http://schemas.microsoft.com/office/powerpoint/2010/main" val="1187161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함수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5"/>
            <a:ext cx="9416695" cy="83696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5.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일반함수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(CASE :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조건에 맞는 문장을 수행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0" y="1342464"/>
            <a:ext cx="8992157" cy="4804393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elect</a:t>
            </a:r>
          </a:p>
          <a:p>
            <a:pPr>
              <a:lnSpc>
                <a:spcPct val="10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	count(case when 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to_char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hiredate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'MM') = '01' then count(*) end) as Jan,</a:t>
            </a:r>
          </a:p>
          <a:p>
            <a:pPr>
              <a:lnSpc>
                <a:spcPct val="10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	count(case when 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to_char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hiredate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'MM') = '02' then count(*) end) as Feb,</a:t>
            </a:r>
          </a:p>
          <a:p>
            <a:pPr>
              <a:lnSpc>
                <a:spcPct val="10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	count(case when 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to_char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hiredate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'MM') = '03' then count(*) end) as Mar,</a:t>
            </a:r>
          </a:p>
          <a:p>
            <a:pPr>
              <a:lnSpc>
                <a:spcPct val="10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	count(case when 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to_char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hiredate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'MM') = '04' then count(*) end) as Apr,</a:t>
            </a:r>
          </a:p>
          <a:p>
            <a:pPr>
              <a:lnSpc>
                <a:spcPct val="10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	count(case when 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to_char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hiredate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'MM') = '05' then count(*) end) as May,</a:t>
            </a:r>
          </a:p>
          <a:p>
            <a:pPr>
              <a:lnSpc>
                <a:spcPct val="10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	count(case when 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to_char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hiredate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'MM') = '06' then count(*) end) as Jun,</a:t>
            </a:r>
          </a:p>
          <a:p>
            <a:pPr>
              <a:lnSpc>
                <a:spcPct val="10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	count(case when 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to_char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hiredate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'MM') = '07' then count(*) end) as Jul,</a:t>
            </a:r>
          </a:p>
          <a:p>
            <a:pPr>
              <a:lnSpc>
                <a:spcPct val="10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	count(case when 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to_char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hiredate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'MM') = '08' then count(*) end) as Aug,</a:t>
            </a:r>
          </a:p>
          <a:p>
            <a:pPr>
              <a:lnSpc>
                <a:spcPct val="10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	count(case when 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to_char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hiredate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'MM') = '09' then count(*) end) as Sep,</a:t>
            </a:r>
          </a:p>
          <a:p>
            <a:pPr>
              <a:lnSpc>
                <a:spcPct val="10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	count(case when 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to_char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hiredate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'MM') = '10' then count(*) end) as Oct,												count(case when 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to_char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hiredate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'MM') = '11' then count(*) end) as Nov,</a:t>
            </a:r>
          </a:p>
          <a:p>
            <a:pPr>
              <a:lnSpc>
                <a:spcPct val="10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	count(case when 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to_char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hiredate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'MM') = '12' then count(*) end) as 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Dece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		</a:t>
            </a:r>
          </a:p>
          <a:p>
            <a:pPr>
              <a:lnSpc>
                <a:spcPct val="10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	count(*) Total															</a:t>
            </a:r>
          </a:p>
          <a:p>
            <a:pPr>
              <a:lnSpc>
                <a:spcPct val="10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from 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</a:t>
            </a:r>
            <a:endParaRPr lang="en-US" altLang="ko-KR" sz="12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group by 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hiredate</a:t>
            </a:r>
            <a:endParaRPr lang="en-US" altLang="ko-KR" sz="12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having 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to_char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hiredate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'MM') &gt;= '01'	 and 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to_char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en-US" altLang="ko-KR" sz="12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hiredate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'MM') &lt;= '12'</a:t>
            </a:r>
          </a:p>
        </p:txBody>
      </p:sp>
    </p:spTree>
    <p:extLst>
      <p:ext uri="{BB962C8B-B14F-4D97-AF65-F5344CB8AC3E}">
        <p14:creationId xmlns:p14="http://schemas.microsoft.com/office/powerpoint/2010/main" val="15415356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함수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5"/>
            <a:ext cx="9388120" cy="100841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6.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그룹함수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(GROUP BY, HAVING, SUM, AVG, COUNT, MAX, MIN)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테이블에서 부서별 급여총액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평균급여를 구해라 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5906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2152650"/>
            <a:ext cx="8692798" cy="4010025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DEPTNO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,SUM(SAL)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,AVG(SAL)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,ROUND(AVG(SAL))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,TRUNC(AVG(SAL))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FROM EMP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GROUP BY DEPTNO;</a:t>
            </a:r>
          </a:p>
        </p:txBody>
      </p:sp>
    </p:spTree>
    <p:extLst>
      <p:ext uri="{BB962C8B-B14F-4D97-AF65-F5344CB8AC3E}">
        <p14:creationId xmlns:p14="http://schemas.microsoft.com/office/powerpoint/2010/main" val="9094530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함수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5"/>
            <a:ext cx="9388120" cy="100841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6.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그룹함수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(GROUP BY, HAVING, SUM, AVG, COUNT, MAX, MIN)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EMP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테이블에서 소속 부서별 최대급여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최소급여를 구하라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5906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2152650"/>
            <a:ext cx="8692798" cy="4010025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DEPTNO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,MAX(SAL)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,MIN(SAL)      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FROM EMP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GROUP BY DEPTNO;</a:t>
            </a:r>
          </a:p>
        </p:txBody>
      </p:sp>
    </p:spTree>
    <p:extLst>
      <p:ext uri="{BB962C8B-B14F-4D97-AF65-F5344CB8AC3E}">
        <p14:creationId xmlns:p14="http://schemas.microsoft.com/office/powerpoint/2010/main" val="14752908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함수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5"/>
            <a:ext cx="9388120" cy="100841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6.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그룹함수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(GROUP BY, HAVING, SUM, AVG, COUNT, MAX, MIN)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그룹 지어진 부서별 평균급여가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2000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이상이 부서번호와 부서별 평균 급여를 구하라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5906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2295525"/>
            <a:ext cx="8692798" cy="4010025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DEPTNO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,AVG(SAL)  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,ROUND(AVG(SAL))    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FROM EMP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GROUP BY DEPTNO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HAVING AVG(SAL) &gt;= 2000;</a:t>
            </a:r>
          </a:p>
        </p:txBody>
      </p:sp>
    </p:spTree>
    <p:extLst>
      <p:ext uri="{BB962C8B-B14F-4D97-AF65-F5344CB8AC3E}">
        <p14:creationId xmlns:p14="http://schemas.microsoft.com/office/powerpoint/2010/main" val="19700800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함수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5"/>
            <a:ext cx="9388120" cy="100841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6.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그룹함수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(GROUP BY, HAVING, SUM, AVG, COUNT, MAX, MIN)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부서의 최대급여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최소급여를 구하되 최대급여가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2900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이상인 부서만 출력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5906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2295525"/>
            <a:ext cx="8692798" cy="4010025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DEPTNO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,MAX(SAL)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,MIN(SAL)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FROM EMP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GROUP BY DEPTNO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HAVING MAX(SAL) &gt; 2900; </a:t>
            </a:r>
          </a:p>
        </p:txBody>
      </p:sp>
    </p:spTree>
    <p:extLst>
      <p:ext uri="{BB962C8B-B14F-4D97-AF65-F5344CB8AC3E}">
        <p14:creationId xmlns:p14="http://schemas.microsoft.com/office/powerpoint/2010/main" val="1087158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 </a:t>
            </a:r>
            <a:r>
              <a:rPr lang="ko-KR" altLang="en-US" dirty="0" err="1"/>
              <a:t>오라클</a:t>
            </a:r>
            <a:r>
              <a:rPr lang="ko-KR" altLang="en-US" dirty="0"/>
              <a:t> 객체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388120" cy="50359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1.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테이블 생성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ko-KR" altLang="en-US" sz="18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오라클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데이터 타입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5906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1552576"/>
            <a:ext cx="8692798" cy="44577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2065"/>
              </p:ext>
            </p:extLst>
          </p:nvPr>
        </p:nvGraphicFramePr>
        <p:xfrm>
          <a:off x="948996" y="1766291"/>
          <a:ext cx="7377708" cy="4358681"/>
        </p:xfrm>
        <a:graphic>
          <a:graphicData uri="http://schemas.openxmlformats.org/drawingml/2006/table">
            <a:tbl>
              <a:tblPr/>
              <a:tblGrid>
                <a:gridCol w="1180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03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 데이터 타입</a:t>
                      </a:r>
                    </a:p>
                  </a:txBody>
                  <a:tcPr marL="9525" marR="9525" marT="9525" marB="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의미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1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 CHAR(size)</a:t>
                      </a:r>
                    </a:p>
                  </a:txBody>
                  <a:tcPr marL="9525" marR="9525" marT="9525" marB="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size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크기의 고정 길이 문자 데이터 타입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최대크기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2,000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바이트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최소크기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1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바이트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1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VARCHAR2(size)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size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크기의 가변 길이 문자 데이터 타입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최대크기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4,000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바이트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최소크기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1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바이트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7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NVARCHAR(size)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다국어 지원이 필요한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작업일 경우에 적합한 데이터 형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최대 크기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4,000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바이트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최소 크기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1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바이트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3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 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날짜 형식을 저장하기 위한 데이터 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3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NUMBER(p,s)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정밀도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(p)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와 스케일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(s)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 표현되는 숫자 데이터 타입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 NUMBER(p),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NUMBER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sym typeface="Wingdings" pitchFamily="2" charset="2"/>
                        </a:rPr>
                        <a:t> 40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3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 ROWID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해당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바이트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제한된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ROWID)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또는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바이트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확장된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ROWID)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07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 BLOB</a:t>
                      </a:r>
                    </a:p>
                  </a:txBody>
                  <a:tcPr marL="9525" marR="9525" marT="9525" marB="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최대 크기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4GB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대용량의 바이너리 파일 데이터를 저장하기 위한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데이터 타입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11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 CLOB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최대크기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4GB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대용량의 텍스트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테이터를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저장하기 위한 데이터 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3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 TIMESTAMP(n)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milli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second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자리수로 최대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자리 까지 표현 가능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2974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 </a:t>
            </a:r>
            <a:r>
              <a:rPr lang="ko-KR" altLang="en-US" dirty="0" err="1"/>
              <a:t>오라클</a:t>
            </a:r>
            <a:r>
              <a:rPr lang="ko-KR" altLang="en-US" dirty="0"/>
              <a:t> 객체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388120" cy="50359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1.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테이블 생성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5906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1552576"/>
            <a:ext cx="8692798" cy="44577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CREATE TABLE EMP04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(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EMPNO  NUMBER(4)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,ENAME  VARCHAR2(20)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,SAL       NUMBER(7, 2)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);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TAB;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EMP04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DESC EMP04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CREATE TABLE EMP05 AS SELECT * FROM EMP; --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기존테이블 복사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TAB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EMP05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DESC EMP05</a:t>
            </a:r>
          </a:p>
        </p:txBody>
      </p:sp>
    </p:spTree>
    <p:extLst>
      <p:ext uri="{BB962C8B-B14F-4D97-AF65-F5344CB8AC3E}">
        <p14:creationId xmlns:p14="http://schemas.microsoft.com/office/powerpoint/2010/main" val="3662980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데이터베이스의 개념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597544" cy="5702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2.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개발 기법의 역사적 변천</a:t>
            </a:r>
            <a:endParaRPr lang="en-US" altLang="ko-KR" sz="18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153862"/>
              </p:ext>
            </p:extLst>
          </p:nvPr>
        </p:nvGraphicFramePr>
        <p:xfrm>
          <a:off x="522515" y="1706037"/>
          <a:ext cx="8063361" cy="449473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885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7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20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1960</a:t>
                      </a:r>
                      <a:r>
                        <a:rPr lang="ko-KR" altLang="en-US" sz="1200" b="1" dirty="0"/>
                        <a:t>년대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200" b="1" dirty="0"/>
                        <a:t>알고리즘 및 </a:t>
                      </a:r>
                      <a:r>
                        <a:rPr lang="en-US" altLang="ko-KR" sz="1200" b="1" dirty="0"/>
                        <a:t>Program</a:t>
                      </a:r>
                      <a:r>
                        <a:rPr lang="ko-KR" altLang="en-US" sz="1200" b="1" dirty="0"/>
                        <a:t>의 효율성</a:t>
                      </a:r>
                      <a:r>
                        <a:rPr lang="en-US" altLang="ko-KR" sz="1200" b="1" dirty="0"/>
                        <a:t>(Logic)</a:t>
                      </a:r>
                      <a:r>
                        <a:rPr lang="ko-KR" altLang="en-US" sz="1200" b="1" dirty="0"/>
                        <a:t>중시</a:t>
                      </a:r>
                      <a:endParaRPr lang="en-US" altLang="ko-KR" sz="1200" b="1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en-US" altLang="ko-KR" sz="1200" b="1" dirty="0"/>
                        <a:t>Flow Chart </a:t>
                      </a:r>
                      <a:r>
                        <a:rPr lang="ko-KR" altLang="en-US" sz="1200" b="1" dirty="0"/>
                        <a:t>사용</a:t>
                      </a:r>
                      <a:endParaRPr lang="en-US" altLang="ko-KR" sz="1200" b="1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en-US" altLang="ko-KR" sz="1200" b="1" dirty="0"/>
                        <a:t>Flow System</a:t>
                      </a:r>
                      <a:r>
                        <a:rPr lang="ko-KR" altLang="en-US" sz="1200" b="1" dirty="0"/>
                        <a:t>의 사용</a:t>
                      </a:r>
                      <a:endParaRPr lang="en-US" altLang="ko-KR" sz="1200" b="1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altLang="ko-KR" sz="1200" b="1" dirty="0">
                          <a:sym typeface="Wingdings" pitchFamily="2" charset="2"/>
                        </a:rPr>
                        <a:t> SYSTEM</a:t>
                      </a:r>
                      <a:r>
                        <a:rPr lang="en-US" altLang="ko-KR" sz="1200" b="1" baseline="0" dirty="0">
                          <a:sym typeface="Wingdings" pitchFamily="2" charset="2"/>
                        </a:rPr>
                        <a:t> </a:t>
                      </a:r>
                      <a:r>
                        <a:rPr lang="ko-KR" altLang="en-US" sz="1200" b="1" baseline="0" dirty="0">
                          <a:sym typeface="Wingdings" pitchFamily="2" charset="2"/>
                        </a:rPr>
                        <a:t>개발 생산성과 유지 보수의 문제점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7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1970</a:t>
                      </a:r>
                      <a:r>
                        <a:rPr lang="ko-KR" altLang="en-US" sz="1200" b="1" dirty="0"/>
                        <a:t>년대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200" b="1" dirty="0"/>
                        <a:t>구조적 분석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설계 기법</a:t>
                      </a:r>
                      <a:r>
                        <a:rPr lang="en-US" altLang="ko-KR" sz="1200" b="1" dirty="0"/>
                        <a:t>(P/G </a:t>
                      </a:r>
                      <a:r>
                        <a:rPr lang="ko-KR" altLang="en-US" sz="1200" b="1" dirty="0"/>
                        <a:t>중시의 시스템 개발 기법</a:t>
                      </a:r>
                      <a:r>
                        <a:rPr lang="en-US" altLang="ko-KR" sz="1200" b="1" dirty="0"/>
                        <a:t>)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200" b="1" dirty="0"/>
                        <a:t>구조적 </a:t>
                      </a:r>
                      <a:r>
                        <a:rPr lang="en-US" altLang="ko-KR" sz="1200" b="1" dirty="0"/>
                        <a:t>Programming</a:t>
                      </a:r>
                      <a:r>
                        <a:rPr lang="en-US" altLang="ko-KR" sz="1200" b="1" baseline="0" dirty="0"/>
                        <a:t> </a:t>
                      </a:r>
                      <a:r>
                        <a:rPr lang="ko-KR" altLang="en-US" sz="1200" b="1" baseline="0" dirty="0"/>
                        <a:t>기법</a:t>
                      </a:r>
                      <a:r>
                        <a:rPr lang="en-US" altLang="ko-KR" sz="1200" b="1" baseline="0" dirty="0"/>
                        <a:t>(Library, Function)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en-US" altLang="ko-KR" sz="1200" b="1" dirty="0"/>
                        <a:t>BATCH,</a:t>
                      </a:r>
                      <a:r>
                        <a:rPr lang="en-US" altLang="ko-KR" sz="1200" b="1" baseline="0" dirty="0"/>
                        <a:t> </a:t>
                      </a:r>
                      <a:r>
                        <a:rPr lang="en-US" altLang="ko-KR" sz="1200" b="1" baseline="0" dirty="0" err="1"/>
                        <a:t>OnLine</a:t>
                      </a:r>
                      <a:r>
                        <a:rPr lang="en-US" altLang="ko-KR" sz="1200" b="1" baseline="0" dirty="0"/>
                        <a:t> System </a:t>
                      </a:r>
                      <a:r>
                        <a:rPr lang="ko-KR" altLang="en-US" sz="1200" b="1" baseline="0" dirty="0"/>
                        <a:t>지원</a:t>
                      </a:r>
                      <a:endParaRPr lang="en-US" altLang="ko-KR" sz="1200" b="1" baseline="0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200" b="1" baseline="0" dirty="0"/>
                        <a:t>데이터베이스 관리 기법 태동</a:t>
                      </a:r>
                      <a:r>
                        <a:rPr lang="en-US" altLang="ko-KR" sz="1200" b="1" baseline="0" dirty="0"/>
                        <a:t>(</a:t>
                      </a:r>
                      <a:r>
                        <a:rPr lang="ko-KR" altLang="en-US" sz="1200" b="1" baseline="0" dirty="0" err="1"/>
                        <a:t>계층형</a:t>
                      </a:r>
                      <a:r>
                        <a:rPr lang="ko-KR" altLang="en-US" sz="1200" b="1" baseline="0" dirty="0"/>
                        <a:t> </a:t>
                      </a:r>
                      <a:r>
                        <a:rPr lang="en-US" altLang="ko-KR" sz="1200" b="1" baseline="0" dirty="0"/>
                        <a:t>/ </a:t>
                      </a:r>
                      <a:r>
                        <a:rPr lang="ko-KR" altLang="en-US" sz="1200" b="1" baseline="0" dirty="0" err="1"/>
                        <a:t>망형</a:t>
                      </a:r>
                      <a:r>
                        <a:rPr lang="en-US" altLang="ko-KR" sz="1200" b="1" baseline="0" dirty="0"/>
                        <a:t>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altLang="ko-KR" sz="1200" b="1" baseline="0" dirty="0"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200" b="1" baseline="0" dirty="0">
                          <a:sym typeface="Wingdings" pitchFamily="2" charset="2"/>
                        </a:rPr>
                        <a:t>일련의 틀 없이 사후적으로 연결된 데이터에 대한 관리 및 중복된 데이터에 대한 관리 문제점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4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1980</a:t>
                      </a:r>
                      <a:r>
                        <a:rPr lang="ko-KR" altLang="en-US" sz="1200" b="1" dirty="0"/>
                        <a:t>년대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200" b="1" dirty="0"/>
                        <a:t>정보공학 방법론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데이터</a:t>
                      </a:r>
                      <a:r>
                        <a:rPr lang="en-US" altLang="ko-KR" sz="1200" b="1" dirty="0"/>
                        <a:t> </a:t>
                      </a:r>
                      <a:r>
                        <a:rPr lang="ko-KR" altLang="en-US" sz="1200" b="1" dirty="0"/>
                        <a:t>중심의 시스템 개발 기법</a:t>
                      </a:r>
                      <a:r>
                        <a:rPr lang="en-US" altLang="ko-KR" sz="1200" b="1" dirty="0"/>
                        <a:t>)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200" b="1" dirty="0"/>
                        <a:t>데이터베이스 관리 기법의 사용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 err="1"/>
                        <a:t>관계형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84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1990</a:t>
                      </a:r>
                      <a:r>
                        <a:rPr lang="ko-KR" altLang="en-US" sz="1200" b="1" dirty="0"/>
                        <a:t>년대 이후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200" b="1" dirty="0"/>
                        <a:t>객체지향 방법론</a:t>
                      </a:r>
                      <a:r>
                        <a:rPr lang="en-US" altLang="ko-KR" sz="1200" b="1" dirty="0"/>
                        <a:t>(P/G</a:t>
                      </a:r>
                      <a:r>
                        <a:rPr lang="en-US" altLang="ko-KR" sz="1200" b="1" baseline="0" dirty="0"/>
                        <a:t> </a:t>
                      </a:r>
                      <a:r>
                        <a:rPr lang="ko-KR" altLang="en-US" sz="1200" b="1" baseline="0" dirty="0"/>
                        <a:t>과 데이터 중심의 개발 기법</a:t>
                      </a:r>
                      <a:r>
                        <a:rPr lang="en-US" altLang="ko-KR" sz="1200" b="1" baseline="0" dirty="0"/>
                        <a:t>)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200" b="1" baseline="0" dirty="0"/>
                        <a:t>객체지향 기술의 태동</a:t>
                      </a:r>
                      <a:r>
                        <a:rPr lang="en-US" altLang="ko-KR" sz="1200" b="1" baseline="0" dirty="0"/>
                        <a:t>(JAVA, ORACLE 8 ….)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9504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 </a:t>
            </a:r>
            <a:r>
              <a:rPr lang="ko-KR" altLang="en-US" dirty="0" err="1"/>
              <a:t>오라클</a:t>
            </a:r>
            <a:r>
              <a:rPr lang="ko-KR" altLang="en-US" dirty="0"/>
              <a:t> 객체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388120" cy="50359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1.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테이블 생성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5906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1552576"/>
            <a:ext cx="8692798" cy="44577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SQL&gt; SELECT ROWID, EMPNO FROM EMP;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ROWID                   EMPNO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------------------ ----------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AAAHW7AABAAAMUiAAA       7369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AAAHW7AABAAAMUiAAB       7499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AAAHW7AABAAAMUiAAC       7521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AAAHW7AABAAAMUiAAD       7566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…………………..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AAAHW7 --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데이터 오브젝트 번호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AAB --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테이터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파일 번호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AAAMUi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--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테이터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블럭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번호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AAA --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블럭내의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행 번호 </a:t>
            </a:r>
          </a:p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2189667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 </a:t>
            </a:r>
            <a:r>
              <a:rPr lang="ko-KR" altLang="en-US" dirty="0" err="1"/>
              <a:t>오라클</a:t>
            </a:r>
            <a:r>
              <a:rPr lang="ko-KR" altLang="en-US" dirty="0"/>
              <a:t> 객체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388120" cy="50359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1.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테이블 생성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5906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1552576"/>
            <a:ext cx="8692798" cy="44577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ALTER TABLE EMP04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 ALTER TABLE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로 테이블 구조 변경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,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새로운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컬럼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 추가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ADD (JOB VARCHAR2(9));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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컬럼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추가는 맨 뒤에 붙는다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ALTER TABLE EMP04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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기존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컬럼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 수정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MODIFY (JOB VARCHAR2(30));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 1.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해당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컬럼에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 데이터가 없는 경우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                                                     --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컬럼의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 데이터 타입변경 가능</a:t>
            </a:r>
          </a:p>
          <a:p>
            <a:pPr>
              <a:lnSpc>
                <a:spcPct val="100000"/>
              </a:lnSpc>
            </a:pP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                                                  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--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컬럼의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 크기를 변경할 수 있다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                                  2.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해당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컬럼에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데이터가 있는 경우</a:t>
            </a:r>
          </a:p>
          <a:p>
            <a:pPr>
              <a:lnSpc>
                <a:spcPct val="100000"/>
              </a:lnSpc>
            </a:pP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                                  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--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컬럼의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데이터 타입을 변경할 수 없다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                                     --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컬럼의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크기는 현재보다 크게만 변경 가능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ALTER TABLE EMP04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DROP COLUMN JOB;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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기존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컬럼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 삭제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334471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 </a:t>
            </a:r>
            <a:r>
              <a:rPr lang="ko-KR" altLang="en-US" dirty="0" err="1"/>
              <a:t>오라클</a:t>
            </a:r>
            <a:r>
              <a:rPr lang="ko-KR" altLang="en-US" dirty="0"/>
              <a:t> 객체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388120" cy="50359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1.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테이블 생성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5906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1552576"/>
            <a:ext cx="8692798" cy="44577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DROP TABLE EMP04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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테이블 구조 삭제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                                   --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테이블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삭제시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무결성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 제약조건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                               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--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삭제대상 테이블이 다른 테이블과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KEY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가 연결 되어있을 경우에는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                                 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--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연결된 조건을 확인 하고 순서대로 삭제해야 된다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.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</a:t>
            </a:r>
          </a:p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RENAME EMP05 TO EMP06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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테이블명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 변경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TRUNCATE TABLE EMP06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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테이블의 모든 데이터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로우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제거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462749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 </a:t>
            </a:r>
            <a:r>
              <a:rPr lang="ko-KR" altLang="en-US" dirty="0" err="1"/>
              <a:t>오라클</a:t>
            </a:r>
            <a:r>
              <a:rPr lang="ko-KR" altLang="en-US" dirty="0"/>
              <a:t> 객체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388120" cy="50359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2. INSERT (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테이블에 새로운 행을 추가하는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INSERT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문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 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5906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1" y="1552575"/>
            <a:ext cx="8816623" cy="4866431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INSERT INTO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테이블이름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(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컬럼명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1,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컬럼명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2, ....)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VALUES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(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값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1,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값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2, .....) </a:t>
            </a:r>
          </a:p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CREATE TABLE DEPT01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(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DEPTNO NUMBER(2)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,DNAME  VARCHAR2(14)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,LOC    VARCHAR2(13)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);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INSERT INTO DEPT01 (DEPTNO, DNAME, LOC)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VALUES  (10, 'ACCOUNTING', 'NEW YORK');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COMMIT;</a:t>
            </a:r>
          </a:p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4339731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 </a:t>
            </a:r>
            <a:r>
              <a:rPr lang="ko-KR" altLang="en-US" dirty="0" err="1"/>
              <a:t>오라클</a:t>
            </a:r>
            <a:r>
              <a:rPr lang="ko-KR" altLang="en-US" dirty="0"/>
              <a:t> 객체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388120" cy="50359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2. INSERT (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테이블에 새로운 행을 추가하는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INSERT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문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 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5906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1" y="1552575"/>
            <a:ext cx="8816623" cy="4866431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INSERT INTO DEPT01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 NULL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값의 삽입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(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암시적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)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(DEPTNO, DNAME) VALUES (30, 'SALES');</a:t>
            </a:r>
          </a:p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INSERT INTO DEPT01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 NULL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값의 삽입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(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명시적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)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VALUES (40, 'OPERATIONS', NULL);</a:t>
            </a:r>
          </a:p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INSERT INTO DEPT01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 NULL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대신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‘’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sym typeface="Wingdings" pitchFamily="2" charset="2"/>
              </a:rPr>
              <a:t>사용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VALUES (50, '', 'CHICAGO');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COMMIT;</a:t>
            </a:r>
          </a:p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2028700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 </a:t>
            </a:r>
            <a:r>
              <a:rPr lang="ko-KR" altLang="en-US" dirty="0" err="1"/>
              <a:t>오라클</a:t>
            </a:r>
            <a:r>
              <a:rPr lang="ko-KR" altLang="en-US" dirty="0"/>
              <a:t> 객체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388120" cy="50359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3. UPDATE (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테이블 내용을 수정하기 위한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UPDATE)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5906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1" y="1552575"/>
            <a:ext cx="8816623" cy="4866431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UPDATE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테이블이름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SET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컬럼이름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1=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값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1,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컬럼이름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2=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값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WHERE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조건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CREATE TABLE EMP01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AS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SELECT * FROM EMP</a:t>
            </a:r>
          </a:p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UPDATE EMP01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SET DEPTNO = 30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EMP01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COMMIT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UPDATE EMP01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SET SAL = SAL*1.1;</a:t>
            </a:r>
          </a:p>
        </p:txBody>
      </p:sp>
    </p:spTree>
    <p:extLst>
      <p:ext uri="{BB962C8B-B14F-4D97-AF65-F5344CB8AC3E}">
        <p14:creationId xmlns:p14="http://schemas.microsoft.com/office/powerpoint/2010/main" val="13831575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 </a:t>
            </a:r>
            <a:r>
              <a:rPr lang="ko-KR" altLang="en-US" dirty="0" err="1"/>
              <a:t>오라클</a:t>
            </a:r>
            <a:r>
              <a:rPr lang="ko-KR" altLang="en-US" dirty="0"/>
              <a:t> 객체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388120" cy="50359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3. UPDATE (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테이블 내용을 수정하기 위한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UPDATE)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5906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1" y="1552575"/>
            <a:ext cx="8816623" cy="4866431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UPDATE EMP01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SET HIREDATE = SYSDATE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DROP TABLE EMP01</a:t>
            </a:r>
          </a:p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CREATE TABLE EMP01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AS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SELECT * FROM EMP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EMP01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UPDATE EMP01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SET DEPTNO = 30  ,SAL = SAL * 1.1 ,HIREDATE = SYSDATE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WHERE DEPTNO = 10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2703550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 </a:t>
            </a:r>
            <a:r>
              <a:rPr lang="ko-KR" altLang="en-US" dirty="0" err="1"/>
              <a:t>오라클</a:t>
            </a:r>
            <a:r>
              <a:rPr lang="ko-KR" altLang="en-US" dirty="0"/>
              <a:t> 객체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388120" cy="50359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4. DELETE (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테이블의 불필요한 행을 삭제하기 위한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DELETE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문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5906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1" y="1552575"/>
            <a:ext cx="8816623" cy="4866431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DELETE FROM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테이블 이름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DELETE FROM DEPT01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DESC DEPT01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DEPT01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ROLLBACK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DEPT01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DELETE FROM DEPT01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WHERE DEPTNO=30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DEPT01</a:t>
            </a:r>
          </a:p>
        </p:txBody>
      </p:sp>
    </p:spTree>
    <p:extLst>
      <p:ext uri="{BB962C8B-B14F-4D97-AF65-F5344CB8AC3E}">
        <p14:creationId xmlns:p14="http://schemas.microsoft.com/office/powerpoint/2010/main" val="15239035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조인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388120" cy="99889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1. CROSS JOIN (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하나의 테이블에 있는 어떠한 </a:t>
            </a:r>
            <a:r>
              <a:rPr lang="ko-KR" altLang="en-US" sz="18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컬럼도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조인할 테이블의 어떤 </a:t>
            </a:r>
            <a:r>
              <a:rPr lang="ko-KR" altLang="en-US" sz="18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컬럼에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직접적으로 일치하지 않을 때 사용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ORACLE 9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에서는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CROSS JOIN, ORACLE 9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이전에는 </a:t>
            </a:r>
            <a:r>
              <a:rPr lang="ko-KR" altLang="en-US" sz="18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카르테시안</a:t>
            </a:r>
            <a:r>
              <a:rPr lang="ko-KR" altLang="en-US" sz="180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조인 </a:t>
            </a:r>
            <a:r>
              <a:rPr lang="en-US" altLang="ko-KR" sz="180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5906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85775" y="1952626"/>
            <a:ext cx="8743949" cy="35814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EMP, DEPT</a:t>
            </a:r>
          </a:p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COUNT(*) FROM EMP  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COUNT(*) FROM DEPT 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COUNT(*) FROM EMP, DEPT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FROM EMP CROSS JOIN DEPT 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66737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조인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5"/>
            <a:ext cx="9368802" cy="79886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2. EQUI JOIN (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한 개의 테이블을 두 개의 별도의 테이블 처럼 사용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한 개의 테이블의 행들을 같은 테이블의 행들과 조인한다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동일 </a:t>
            </a:r>
            <a:r>
              <a:rPr lang="ko-KR" altLang="en-US" sz="18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컬럼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기준으로 조인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5906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85775" y="1752601"/>
            <a:ext cx="9001125" cy="4666406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EMP, DEPT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WHERE EMP.DEPTNO = DEPT.DEPTNO  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E.*, D.*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FROM EMP E, DEPT D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WHERE E.DEPTNO = D.DEPTNO  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COUNT(*) FROM EMP, DEPT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WHERE EMP.DEPTNO = DEPT.DEPTNO 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COUNT(*)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FROM EMP E, DEPT D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WHERE E.DEPTNO = D.DEPTNO  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EMP INNER JOIN DEPT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ON EMP.DEPTNO = DEPT.DEPTNO   </a:t>
            </a:r>
          </a:p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275116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데이터베이스의 개념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597544" cy="5702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2.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데이터베이스 역사</a:t>
            </a:r>
            <a:endParaRPr lang="en-US" altLang="ko-KR" sz="18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510948"/>
              </p:ext>
            </p:extLst>
          </p:nvPr>
        </p:nvGraphicFramePr>
        <p:xfrm>
          <a:off x="532040" y="1753662"/>
          <a:ext cx="8063361" cy="309156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885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7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1960</a:t>
                      </a:r>
                      <a:r>
                        <a:rPr lang="ko-KR" altLang="en-US" sz="1200" b="1" dirty="0"/>
                        <a:t>년대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en-US" altLang="ko-KR" sz="1200" b="1" dirty="0"/>
                        <a:t>Flat-File</a:t>
                      </a:r>
                      <a:r>
                        <a:rPr lang="en-US" altLang="ko-KR" sz="1200" b="1" baseline="0" dirty="0"/>
                        <a:t>(SAM)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1970</a:t>
                      </a:r>
                      <a:r>
                        <a:rPr lang="ko-KR" altLang="en-US" sz="1200" b="1" dirty="0"/>
                        <a:t>년대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en-US" altLang="ko-KR" sz="1200" b="1" dirty="0"/>
                        <a:t>Network-DBMS,</a:t>
                      </a:r>
                      <a:r>
                        <a:rPr lang="en-US" altLang="ko-KR" sz="1200" b="1" baseline="0" dirty="0"/>
                        <a:t> </a:t>
                      </a:r>
                      <a:r>
                        <a:rPr lang="en-US" altLang="ko-KR" sz="1200" b="1" baseline="0" dirty="0" err="1"/>
                        <a:t>Hierachical</a:t>
                      </a:r>
                      <a:r>
                        <a:rPr lang="en-US" altLang="ko-KR" sz="1200" b="1" baseline="0" dirty="0"/>
                        <a:t>-DB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4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1980</a:t>
                      </a:r>
                      <a:r>
                        <a:rPr lang="ko-KR" altLang="en-US" sz="1200" b="1" dirty="0"/>
                        <a:t>년대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200" b="1" dirty="0" err="1"/>
                        <a:t>관계형</a:t>
                      </a:r>
                      <a:r>
                        <a:rPr lang="en-US" altLang="ko-KR" sz="1200" b="1" dirty="0"/>
                        <a:t>-DBMS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altLang="ko-KR" sz="1200" b="1" dirty="0"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200" b="1" dirty="0" err="1">
                          <a:sym typeface="Wingdings" pitchFamily="2" charset="2"/>
                        </a:rPr>
                        <a:t>오라클</a:t>
                      </a:r>
                      <a:r>
                        <a:rPr lang="en-US" altLang="ko-KR" sz="1200" b="1" dirty="0">
                          <a:sym typeface="Wingdings" pitchFamily="2" charset="2"/>
                        </a:rPr>
                        <a:t>,</a:t>
                      </a:r>
                      <a:r>
                        <a:rPr lang="en-US" altLang="ko-KR" sz="1200" b="1" baseline="0" dirty="0">
                          <a:sym typeface="Wingdings" pitchFamily="2" charset="2"/>
                        </a:rPr>
                        <a:t> DB2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84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1990</a:t>
                      </a:r>
                      <a:r>
                        <a:rPr lang="ko-KR" altLang="en-US" sz="1200" b="1" dirty="0"/>
                        <a:t>년대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200" b="1" dirty="0" err="1"/>
                        <a:t>관계형</a:t>
                      </a:r>
                      <a:r>
                        <a:rPr lang="en-US" altLang="ko-KR" sz="1200" b="1" dirty="0"/>
                        <a:t>-DBMS,</a:t>
                      </a:r>
                      <a:r>
                        <a:rPr lang="en-US" altLang="ko-KR" sz="1200" b="1" baseline="0" dirty="0"/>
                        <a:t> </a:t>
                      </a:r>
                      <a:r>
                        <a:rPr lang="ko-KR" altLang="en-US" sz="1200" b="1" baseline="0" dirty="0" err="1"/>
                        <a:t>객체관계형</a:t>
                      </a:r>
                      <a:r>
                        <a:rPr lang="en-US" altLang="ko-KR" sz="1200" b="1" baseline="0" dirty="0"/>
                        <a:t>-DBMS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altLang="ko-KR" sz="1200" b="1" baseline="0" dirty="0"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200" b="1" baseline="0" dirty="0" err="1">
                          <a:sym typeface="Wingdings" pitchFamily="2" charset="2"/>
                        </a:rPr>
                        <a:t>오라클</a:t>
                      </a:r>
                      <a:r>
                        <a:rPr lang="en-US" altLang="ko-KR" sz="1200" b="1" baseline="0" dirty="0">
                          <a:sym typeface="Wingdings" pitchFamily="2" charset="2"/>
                        </a:rPr>
                        <a:t>, </a:t>
                      </a:r>
                      <a:r>
                        <a:rPr lang="ko-KR" altLang="en-US" sz="1200" b="1" baseline="0" dirty="0" err="1">
                          <a:sym typeface="Wingdings" pitchFamily="2" charset="2"/>
                        </a:rPr>
                        <a:t>사이베이스</a:t>
                      </a:r>
                      <a:r>
                        <a:rPr lang="en-US" altLang="ko-KR" sz="1200" b="1" baseline="0" dirty="0">
                          <a:sym typeface="Wingdings" pitchFamily="2" charset="2"/>
                        </a:rPr>
                        <a:t>, </a:t>
                      </a:r>
                      <a:r>
                        <a:rPr lang="ko-KR" altLang="en-US" sz="1200" b="1" baseline="0" dirty="0" err="1">
                          <a:sym typeface="Wingdings" pitchFamily="2" charset="2"/>
                        </a:rPr>
                        <a:t>인포믹스</a:t>
                      </a:r>
                      <a:r>
                        <a:rPr lang="en-US" altLang="ko-KR" sz="1200" b="1" baseline="0" dirty="0">
                          <a:sym typeface="Wingdings" pitchFamily="2" charset="2"/>
                        </a:rPr>
                        <a:t>, DB2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84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2000</a:t>
                      </a:r>
                      <a:r>
                        <a:rPr lang="ko-KR" altLang="en-US" sz="1200" b="1" dirty="0"/>
                        <a:t>년대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200" b="1" dirty="0" err="1"/>
                        <a:t>관계형</a:t>
                      </a:r>
                      <a:r>
                        <a:rPr lang="ko-KR" altLang="en-US" sz="1200" b="1" dirty="0"/>
                        <a:t> </a:t>
                      </a:r>
                      <a:r>
                        <a:rPr lang="en-US" altLang="ko-KR" sz="1200" b="1" dirty="0"/>
                        <a:t>/ </a:t>
                      </a:r>
                      <a:r>
                        <a:rPr lang="ko-KR" altLang="en-US" sz="1200" b="1" dirty="0" err="1"/>
                        <a:t>객체관계형</a:t>
                      </a:r>
                      <a:r>
                        <a:rPr lang="ko-KR" altLang="en-US" sz="1200" b="1" dirty="0"/>
                        <a:t> </a:t>
                      </a:r>
                      <a:r>
                        <a:rPr lang="en-US" altLang="ko-KR" sz="1200" b="1" dirty="0"/>
                        <a:t>/ </a:t>
                      </a:r>
                      <a:r>
                        <a:rPr lang="ko-KR" altLang="en-US" sz="1200" b="1" dirty="0"/>
                        <a:t>객체지향</a:t>
                      </a:r>
                      <a:r>
                        <a:rPr lang="en-US" altLang="ko-KR" sz="1200" b="1" dirty="0"/>
                        <a:t>-DBMS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9635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조인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388120" cy="50359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3. NOT EQUAL (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동일 </a:t>
            </a:r>
            <a:r>
              <a:rPr lang="ko-KR" altLang="en-US" sz="18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컬럼이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없이 다른 조건을 사용하여 조인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5906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85775" y="1752601"/>
            <a:ext cx="9001125" cy="4666406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 FROM SALGRADE </a:t>
            </a:r>
          </a:p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FROM   EMP E , SALGRADE S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WHERE  E.SAL &gt;= S.LOSAL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AND     E.SAL &lt;= S.HISAL;   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FROM EMP E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,SALGRADE S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WHERE E.SAL BETWEEN S.LOSAL AND S.HISAL;  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67121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조인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388120" cy="50359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3. NOT EQUAL (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동일 </a:t>
            </a:r>
            <a:r>
              <a:rPr lang="ko-KR" altLang="en-US" sz="18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컬럼이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없이 다른 조건을 사용하여 조인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</a:p>
          <a:p>
            <a:pPr>
              <a:lnSpc>
                <a:spcPct val="100000"/>
              </a:lnSpc>
            </a:pP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5906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85775" y="1752601"/>
            <a:ext cx="9001125" cy="4666406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E.* ,D.* ,S.*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FROM EMP E  ,DEPT D ,SALGRADE S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WHERE E.DEPTNO = D.DEPTNO   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AND E.SAL &gt;= S.LOSAL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AND E.SAL &lt;= S.HISAL;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E.* ,D.* ,S.*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FROM EMP E, DEPT D, SALGRADE S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WHERE E.DEPTNO = D.DEPTNO   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AND E.SAL BETWEEN S.LOSAL AND S.HISAL;  </a:t>
            </a:r>
          </a:p>
        </p:txBody>
      </p:sp>
    </p:spTree>
    <p:extLst>
      <p:ext uri="{BB962C8B-B14F-4D97-AF65-F5344CB8AC3E}">
        <p14:creationId xmlns:p14="http://schemas.microsoft.com/office/powerpoint/2010/main" val="16437588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조인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317286" cy="11712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4. OUTER JOIN (2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개 이상의 테이블 어느 한쪽 테이블에는 해당하는 데이터가 존재하는데 다른 테이블에 데이터가 존재하지 않는 경우 그 데이터를 출력하기 위한 조인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데이터가 존재하지 않는 쪽 테이블에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(+)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기호를 정의하면 데이터가 존재하든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8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하지않든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테이블의 모든 데이터 출력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조인 조건에 만족하지 않는 행도 출력  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5906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287513" y="2390776"/>
            <a:ext cx="9001125" cy="35814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E.DEPTNO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FROM EMP E, DEPT D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WHERE E.DEPTNO = D.DEPTNO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GROUP BY E.DEPTNO 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E.* , D.*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FROM EMP E , DEPT D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WHERE E.DEPTNO(+) = D.DEPTNO    </a:t>
            </a:r>
          </a:p>
        </p:txBody>
      </p:sp>
    </p:spTree>
    <p:extLst>
      <p:ext uri="{BB962C8B-B14F-4D97-AF65-F5344CB8AC3E}">
        <p14:creationId xmlns:p14="http://schemas.microsoft.com/office/powerpoint/2010/main" val="39643306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조인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388120" cy="50359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5. SELF JOIN (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한 테이블 내에 조인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5906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287513" y="1876426"/>
            <a:ext cx="9001125" cy="35814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W.ENAME || '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의 매니저는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' || M.ENAME || '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' AS "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그 사원의 매니저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"   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FROM EMP W, EMP M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WHERE W.MGR </a:t>
            </a:r>
            <a:r>
              <a:rPr lang="en-US" altLang="ko-KR" b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= M.EMPNO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5315313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조인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388120" cy="50359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6. ANSI OUTER JOIN 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5906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287513" y="1876426"/>
            <a:ext cx="9199387" cy="4257674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DROP TABLE DEPT01;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CREATE TABLE DEPT01( 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DEPTNO NUMBER(2)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,DNAME VARCHAR2(14) );</a:t>
            </a:r>
          </a:p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INSERT INTO DEPT01 VALUES(10, 'ACCOUNTING');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INSERT INTO DEPT01 VALUES(20, 'RESEARCH');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DEPT01;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2678198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조인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388120" cy="50359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6. ANSI OUTER JOIN 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5906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287513" y="1876426"/>
            <a:ext cx="9199387" cy="4257674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DROP TABLE DEPT02;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CREATE TABLE DEPT02(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DEPTNO NUMBER(2)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,DNAME VARCHAR2(14) );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INSERT INTO DEPT02 VALUES(10, 'ACCOUNTING');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INSERT INTO DEPT02 VALUES(30, 'RESEARCH');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DEPT02</a:t>
            </a:r>
          </a:p>
        </p:txBody>
      </p:sp>
    </p:spTree>
    <p:extLst>
      <p:ext uri="{BB962C8B-B14F-4D97-AF65-F5344CB8AC3E}">
        <p14:creationId xmlns:p14="http://schemas.microsoft.com/office/powerpoint/2010/main" val="8003887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56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조인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273820" cy="7919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6. ANSI OUTER JOIN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ANSI (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미국표준연구소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 SQL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은 상용 데이터베이스 시스템의 표준 언어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5906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287513" y="1876426"/>
            <a:ext cx="9199387" cy="4257674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FROM DEPT01 D1, DEPT02 D2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WHERE D1.DEPTNO = D2.DEPTNO(+) 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FROM DEPT01 LEFT OUTER JOIN DEPT02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ON DEPT01.DEPTNO = DEPT02.DEPTNO</a:t>
            </a:r>
          </a:p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FROM DEPT01 D1, DEPT02 D2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WHERE D1.DEPTNO = D2.DEPTNO 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8988614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57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7. SUB QUERY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421250" cy="2827690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AutoNum type="arabicPeriod"/>
            </a:pP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서브쿼리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하나의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문장의 절 안에 포함된 또 하나의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문장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endParaRPr lang="en-US" altLang="ko-KR" sz="18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SELECT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서브쿼리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스칼라 서브쿼리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FROM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서브쿼리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ko-KR" altLang="en-US" sz="18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인라인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8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뷰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WHERE 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서브쿼리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서브쿼리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 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5906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4385973"/>
            <a:ext cx="9039508" cy="1778896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DNAME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FROM DEPT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WHERE DEPTNO = (SELECT DEPTNO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                FROM EMP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                WHERE ENAME = 'SCOTT')</a:t>
            </a:r>
          </a:p>
        </p:txBody>
      </p:sp>
    </p:spTree>
    <p:extLst>
      <p:ext uri="{BB962C8B-B14F-4D97-AF65-F5344CB8AC3E}">
        <p14:creationId xmlns:p14="http://schemas.microsoft.com/office/powerpoint/2010/main" val="39499503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58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7. SUB QUERY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239530" cy="636940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AutoNum type="arabicPeriod"/>
            </a:pP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서브쿼리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하나의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문장의 절 안에 포함된 또 하나의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문장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endParaRPr lang="en-US" altLang="ko-KR" sz="18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5906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1785317"/>
            <a:ext cx="8948068" cy="3992217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D.DNAME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FROM EMP E, DEPT D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WHERE E.DEPTNO = D.DEPTNO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AND E.ENAME = 'SCOTT‘</a:t>
            </a:r>
          </a:p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  --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단일 행 서브쿼리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FROM EMP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WHERE DEPTNO = (SELECT DEPTNO FROM EMP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               WHERE ENAME = 'SMITH')</a:t>
            </a:r>
          </a:p>
        </p:txBody>
      </p:sp>
    </p:spTree>
    <p:extLst>
      <p:ext uri="{BB962C8B-B14F-4D97-AF65-F5344CB8AC3E}">
        <p14:creationId xmlns:p14="http://schemas.microsoft.com/office/powerpoint/2010/main" val="16105034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59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7. SUB QUERY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239530" cy="636940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AutoNum type="arabicPeriod"/>
            </a:pP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서브쿼리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하나의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문장의 절 안에 포함된 또 하나의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문장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endParaRPr lang="en-US" altLang="ko-KR" sz="18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5906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1785317"/>
            <a:ext cx="8948068" cy="3992217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ENAME –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서브쿼리에서 그룹함수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,SAL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FROM EMP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WHERE SAL &gt; (SELECT AVG(SAL)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          FROM EMP); 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 --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다중행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서브쿼리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FROM EMP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WHERE DEPTNO IN (SELECT DISTINCT DEPTNO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                FROM EMP</a:t>
            </a:r>
          </a:p>
          <a:p>
            <a:pPr>
              <a:lnSpc>
                <a:spcPct val="100000"/>
              </a:lnSpc>
            </a:pPr>
            <a:r>
              <a:rPr lang="en-US" altLang="ko-KR" b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                 WHERE DEPTNO &lt; 30);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053669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데이터베이스의 개념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597544" cy="5702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4. </a:t>
            </a:r>
            <a:r>
              <a:rPr lang="ko-KR" altLang="en-US" sz="18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관계형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데이터베이스의 특징</a:t>
            </a:r>
            <a:endParaRPr lang="en-US" altLang="ko-KR" sz="18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9" name="텍스트 개체 틀 4"/>
          <p:cNvSpPr txBox="1">
            <a:spLocks/>
          </p:cNvSpPr>
          <p:nvPr/>
        </p:nvSpPr>
        <p:spPr>
          <a:xfrm>
            <a:off x="365480" y="1650912"/>
            <a:ext cx="9130945" cy="4540338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1970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년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Dr. E.F </a:t>
            </a:r>
            <a:r>
              <a:rPr lang="en-US" altLang="ko-KR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Codd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박사의 논문으로 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관계형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모델이 처음 소개된 이후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IBM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등 여러 회사에서 사용화된 제품을 내놓았다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파일구조 시스템과의 차이점</a:t>
            </a: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-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데이터의 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무결성을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지켜준다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-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데이터의 공유</a:t>
            </a: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-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데이터의 정확성과 일관성</a:t>
            </a: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-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중복성의 제거</a:t>
            </a: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-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불일치를 피할 수 있다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-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표준화가 가능하다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11225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60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7. SUB QUERY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239530" cy="636940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AutoNum type="arabicPeriod"/>
            </a:pP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서브쿼리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하나의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문장의 절 안에 포함된 또 하나의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문장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endParaRPr lang="en-US" altLang="ko-KR" sz="18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5906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285467" y="1399389"/>
            <a:ext cx="8948068" cy="4764073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FROM EMP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WHERE DEPTNO IN (10, 20);  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-- ALL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연산자는 메인 쿼리의 비교조건이 서브쿼리의 검색결과와 모든 결과값이 일치하면 참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 FROM EMP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WHERE SAL &gt; ALL (SELECT SAL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                  FROM EMP WHERE DEPTNO = 30)  </a:t>
            </a:r>
          </a:p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-- ANY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연산자는 메인 쿼리의 비교조건이 서브 쿼리의 검색 결과와 하나 이상만 일치하면 참이다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                                                                      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 FROM EMP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WHERE SAL &gt; ANY (SELECT SAL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                FROM EMP WHERE DEPTNO = 30) </a:t>
            </a:r>
          </a:p>
        </p:txBody>
      </p:sp>
    </p:spTree>
    <p:extLst>
      <p:ext uri="{BB962C8B-B14F-4D97-AF65-F5344CB8AC3E}">
        <p14:creationId xmlns:p14="http://schemas.microsoft.com/office/powerpoint/2010/main" val="37441372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61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7. SUB QUERY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239530" cy="63694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2.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서브쿼리문과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DML :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서브쿼리를 이용한 데이터 추가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수정 </a:t>
            </a:r>
            <a:endParaRPr lang="en-US" altLang="ko-KR" sz="18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5906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1636727"/>
            <a:ext cx="8948068" cy="4764073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DROP TABLE EMP03;    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CREATE TABLE EMP03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AS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SELECT * FROM EMP WHERE 1=0;                                                                                           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DROP TABLE EMP03;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CREATE TABLE EMP03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AS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SELECT * FROM EMP WHERE 1=1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EMP03 </a:t>
            </a:r>
          </a:p>
        </p:txBody>
      </p:sp>
    </p:spTree>
    <p:extLst>
      <p:ext uri="{BB962C8B-B14F-4D97-AF65-F5344CB8AC3E}">
        <p14:creationId xmlns:p14="http://schemas.microsoft.com/office/powerpoint/2010/main" val="37441372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62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7. SUB QUERY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239530" cy="63694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2.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서브쿼리문과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DML :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서브쿼리를 이용한 데이터 추가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수정 </a:t>
            </a:r>
            <a:endParaRPr lang="en-US" altLang="ko-KR" sz="18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4763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1613867"/>
            <a:ext cx="8948068" cy="4661203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DROP TABLE DEPT01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CREATE TABLE DEPT01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AS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SELECT * FROM DEPT WHERE 1=0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INSERT INTO DEPT01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SELECT * FROM DEPT;</a:t>
            </a:r>
          </a:p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UPDATE DEPT01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SET LOC=(SELECT LOC FROM DEPT01 WHERE DEPTNO =40)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--SET LOC='BOSTON'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WHERE DEPTNO = 10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DEPT01 WHERE DEPTNO = 10</a:t>
            </a:r>
          </a:p>
        </p:txBody>
      </p:sp>
    </p:spTree>
    <p:extLst>
      <p:ext uri="{BB962C8B-B14F-4D97-AF65-F5344CB8AC3E}">
        <p14:creationId xmlns:p14="http://schemas.microsoft.com/office/powerpoint/2010/main" val="8965581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63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7. SUB QUERY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239530" cy="63694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3.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서브쿼리문과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DML :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서브쿼리를 이용한 데이터 삭제</a:t>
            </a:r>
            <a:endParaRPr lang="en-US" altLang="ko-KR" sz="18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4763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1613867"/>
            <a:ext cx="8948068" cy="4661203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DROP TABLE EMP01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CREATE TABLE EMP01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AS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SELECT * FROM EMP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EMP01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DELETE FROM EMP01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WHERE DEPTNO = (SELECT DEPTNO FROM DEPT WHERE DNAME='SALES');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8189874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64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 VIEW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239530" cy="63694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1. </a:t>
            </a:r>
            <a:r>
              <a:rPr lang="ko-KR" altLang="en-US" sz="18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뷰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직접적인 테이블 접근을 제한하기 위해서 사용한다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8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뷰는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테이블에 대한 제한을 가지고 테이블의 일정한 부분만 보일 수 있는 가상 테이블이다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.)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4763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1613867"/>
            <a:ext cx="8948068" cy="4661203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CREATE VIEW VIEW_EMP10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AS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SELECT EMPNO, ENAME, SAL, DEPTNO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FROM EMP01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WHERE DEPTNO = 10;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EMP01 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VIEW_EMP10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DROP TABLE EMP01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CREATE TABLE EMP01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AS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SELECT * FROM EMP</a:t>
            </a:r>
          </a:p>
        </p:txBody>
      </p:sp>
    </p:spTree>
    <p:extLst>
      <p:ext uri="{BB962C8B-B14F-4D97-AF65-F5344CB8AC3E}">
        <p14:creationId xmlns:p14="http://schemas.microsoft.com/office/powerpoint/2010/main" val="2743012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65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 VIEW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239530" cy="63694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1. </a:t>
            </a:r>
            <a:r>
              <a:rPr lang="ko-KR" altLang="en-US" sz="18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뷰</a:t>
            </a:r>
            <a:endParaRPr lang="en-US" altLang="ko-KR" sz="18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4763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1613867"/>
            <a:ext cx="8948068" cy="4661203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-- ACOUNT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SYS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SYSTEM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SCOTT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-- VIEW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권한주기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SYSTEM/ORCL1234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접속해서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SHOW USER</a:t>
            </a:r>
            <a:endParaRPr lang="ko-KR" altLang="en-US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GRANT CREATE VIEW TO SCOTT;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INSERT INTO VIEW_EMP10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VALUES (8000, 'ANGEL', 7000, 10)</a:t>
            </a:r>
          </a:p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VIEW_EMP10</a:t>
            </a:r>
          </a:p>
        </p:txBody>
      </p:sp>
    </p:spTree>
    <p:extLst>
      <p:ext uri="{BB962C8B-B14F-4D97-AF65-F5344CB8AC3E}">
        <p14:creationId xmlns:p14="http://schemas.microsoft.com/office/powerpoint/2010/main" val="12649521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66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 VIEW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239530" cy="63694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1. </a:t>
            </a:r>
            <a:r>
              <a:rPr lang="ko-KR" altLang="en-US" sz="18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뷰</a:t>
            </a:r>
            <a:endParaRPr lang="en-US" altLang="ko-KR" sz="18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4763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1613867"/>
            <a:ext cx="8948068" cy="4661203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CREATE OR REPLACE VIEW VIEW_EMP(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사원번호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사원명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급여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부서번호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AS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SELECT EMPNO, ENAME, SAL, DEPTNO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FROM EMP01;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VIEW_EMP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WHERE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부서번호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= 10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VIEW_EMP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WHERE DEPTNO = 10</a:t>
            </a:r>
          </a:p>
        </p:txBody>
      </p:sp>
    </p:spTree>
    <p:extLst>
      <p:ext uri="{BB962C8B-B14F-4D97-AF65-F5344CB8AC3E}">
        <p14:creationId xmlns:p14="http://schemas.microsoft.com/office/powerpoint/2010/main" val="34354935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67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 VIEW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239530" cy="63694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1. </a:t>
            </a:r>
            <a:r>
              <a:rPr lang="ko-KR" altLang="en-US" sz="18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뷰</a:t>
            </a:r>
            <a:endParaRPr lang="en-US" altLang="ko-KR" sz="18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4763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1613867"/>
            <a:ext cx="8948068" cy="4661203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CREATE VIEW VIEW_SAL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AS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SELECT DEPTNO, SUM(SAL) AS "SALSUM", AVG(SAL) AS "SALAVG"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FROM EMP01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GROUP BY DEPTNO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VIEW_SAL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CREATE VIEW VIEW_SAL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AS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SELECT DEPTNO, SUM(SAL),AVG(SAL)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FROM EMP01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GROUP BY DEPTNO</a:t>
            </a:r>
          </a:p>
        </p:txBody>
      </p:sp>
    </p:spTree>
    <p:extLst>
      <p:ext uri="{BB962C8B-B14F-4D97-AF65-F5344CB8AC3E}">
        <p14:creationId xmlns:p14="http://schemas.microsoft.com/office/powerpoint/2010/main" val="7895835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68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 VIEW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239530" cy="63694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1. </a:t>
            </a:r>
            <a:r>
              <a:rPr lang="ko-KR" altLang="en-US" sz="18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뷰</a:t>
            </a:r>
            <a:endParaRPr lang="en-US" altLang="ko-KR" sz="18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4763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1613867"/>
            <a:ext cx="8948068" cy="4661203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CREATE VIEW VIEW_EMP_DEPT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AS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SELECT E.EMPNO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,E.ENAME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,E.SAL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,E.DEPTNO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,D.DNAME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,D.LOC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FROM EMP  E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,DEPT D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WHERE E.DEPTNO = D.DEPTNO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ORDER BY EMPNO DESC;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VIEW_EMP_DEPT</a:t>
            </a:r>
          </a:p>
        </p:txBody>
      </p:sp>
    </p:spTree>
    <p:extLst>
      <p:ext uri="{BB962C8B-B14F-4D97-AF65-F5344CB8AC3E}">
        <p14:creationId xmlns:p14="http://schemas.microsoft.com/office/powerpoint/2010/main" val="20453831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69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 VIEW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239530" cy="63694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1. </a:t>
            </a:r>
            <a:r>
              <a:rPr lang="ko-KR" altLang="en-US" sz="18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뷰</a:t>
            </a:r>
            <a:endParaRPr lang="en-US" altLang="ko-KR" sz="18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4763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1613867"/>
            <a:ext cx="8948068" cy="4661203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CREATE OR REPLACE VIEW VIEW_READ30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AS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SELECT EMPNO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,ENAME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,SAL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,COMM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,DEPTNO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FROM EMP01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WHERE DEPTNO = 30 WITH READ ONLY;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COUNT(*) FROM VIEW_READ30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UPDATE VIEW_READ30 SET COMM=1000;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-- ORA-01733 :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가상 열은 사용할 수 없습니다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499838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87D4365-2CA4-4DA4-B122-95C497B64FC1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2. SQL</a:t>
            </a:r>
            <a:r>
              <a:rPr lang="ko-KR" altLang="en-US"/>
              <a:t>과 </a:t>
            </a:r>
            <a:r>
              <a:rPr lang="en-US" altLang="ko-KR"/>
              <a:t>SQL*PLUS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597544" cy="5702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ko-KR" sz="1800">
                <a:ln w="9525">
                  <a:solidFill>
                    <a:schemeClr val="tx1">
                      <a:alpha val="0"/>
                    </a:schemeClr>
                  </a:solidFill>
                </a:ln>
              </a:rPr>
              <a:t>1. SQL (</a:t>
            </a:r>
            <a:r>
              <a:rPr lang="ko-KR" altLang="en-US" sz="1800">
                <a:ln w="9525">
                  <a:solidFill>
                    <a:schemeClr val="tx1">
                      <a:alpha val="0"/>
                    </a:schemeClr>
                  </a:solidFill>
                </a:ln>
              </a:rPr>
              <a:t>데이터를 </a:t>
            </a:r>
            <a:r>
              <a:rPr lang="en-US" altLang="ko-KR" sz="1800">
                <a:ln w="9525">
                  <a:solidFill>
                    <a:schemeClr val="tx1">
                      <a:alpha val="0"/>
                    </a:schemeClr>
                  </a:solidFill>
                </a:ln>
              </a:rPr>
              <a:t>Access </a:t>
            </a:r>
            <a:r>
              <a:rPr lang="ko-KR" altLang="en-US" sz="1800">
                <a:ln w="9525">
                  <a:solidFill>
                    <a:schemeClr val="tx1">
                      <a:alpha val="0"/>
                    </a:schemeClr>
                  </a:solidFill>
                </a:ln>
              </a:rPr>
              <a:t>하기 위해 데이터베이스와 통신하는 언어</a:t>
            </a:r>
            <a:r>
              <a:rPr lang="en-US" altLang="ko-KR" sz="1800">
                <a:ln w="9525"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  <a:endParaRPr lang="en-US" altLang="ko-KR" sz="1800"/>
          </a:p>
        </p:txBody>
      </p:sp>
      <p:sp>
        <p:nvSpPr>
          <p:cNvPr id="9" name="텍스트 개체 틀 4"/>
          <p:cNvSpPr txBox="1"/>
          <p:nvPr/>
        </p:nvSpPr>
        <p:spPr>
          <a:xfrm>
            <a:off x="365480" y="1650912"/>
            <a:ext cx="9130945" cy="4540338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1" kern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en-US" altLang="ko-KR" sz="1600">
                <a:ln w="9525">
                  <a:solidFill>
                    <a:schemeClr val="tx1">
                      <a:alpha val="0"/>
                    </a:schemeClr>
                  </a:solidFill>
                </a:ln>
              </a:rPr>
              <a:t>SQL(S</a:t>
            </a:r>
            <a:r>
              <a:rPr kumimoji="0" lang="en-US" altLang="ko-KR" sz="1600" b="0" i="0" u="none" strike="noStrike" kern="1200" cap="none" spc="0" normalizeH="0" baseline="0">
                <a:ln w="9525"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600">
                <a:ln w="9525">
                  <a:solidFill>
                    <a:schemeClr val="tx1">
                      <a:alpha val="0"/>
                    </a:schemeClr>
                  </a:solidFill>
                </a:ln>
              </a:rPr>
              <a:t>tructured Query Language)</a:t>
            </a:r>
            <a:r>
              <a:rPr lang="en-US" altLang="ko-KR" sz="1600" b="0">
                <a:ln w="9525"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0">
                <a:ln w="9525">
                  <a:solidFill>
                    <a:schemeClr val="tx1">
                      <a:alpha val="0"/>
                    </a:schemeClr>
                  </a:solidFill>
                </a:ln>
              </a:rPr>
              <a:t>  - </a:t>
            </a:r>
            <a:r>
              <a:rPr lang="ko-KR" altLang="en-US" sz="1600" b="0">
                <a:ln w="9525">
                  <a:solidFill>
                    <a:schemeClr val="tx1">
                      <a:alpha val="0"/>
                    </a:schemeClr>
                  </a:solidFill>
                </a:ln>
              </a:rPr>
              <a:t>오라클 데이터베이스에 접속하여 테이블에 데이터를 입력</a:t>
            </a:r>
            <a:r>
              <a:rPr lang="en-US" altLang="ko-KR" sz="1600" b="0">
                <a:ln w="9525"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600" b="0">
                <a:ln w="9525">
                  <a:solidFill>
                    <a:schemeClr val="tx1">
                      <a:alpha val="0"/>
                    </a:schemeClr>
                  </a:solidFill>
                </a:ln>
              </a:rPr>
              <a:t>수정</a:t>
            </a:r>
            <a:r>
              <a:rPr lang="en-US" altLang="ko-KR" sz="1600" b="0">
                <a:ln w="9525"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600" b="0">
                <a:ln w="9525">
                  <a:solidFill>
                    <a:schemeClr val="tx1">
                      <a:alpha val="0"/>
                    </a:schemeClr>
                  </a:solidFill>
                </a:ln>
              </a:rPr>
              <a:t>삭제</a:t>
            </a:r>
            <a:r>
              <a:rPr lang="en-US" altLang="ko-KR" sz="1600" b="0">
                <a:ln w="9525"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600" b="0">
                <a:ln w="9525">
                  <a:solidFill>
                    <a:schemeClr val="tx1">
                      <a:alpha val="0"/>
                    </a:schemeClr>
                  </a:solidFill>
                </a:ln>
              </a:rPr>
              <a:t>조회하기 위해서는 반드시 </a:t>
            </a:r>
            <a:r>
              <a:rPr lang="en-US" altLang="ko-KR" sz="1600" b="0">
                <a:ln w="9525">
                  <a:solidFill>
                    <a:schemeClr val="tx1">
                      <a:alpha val="0"/>
                    </a:schemeClr>
                  </a:solidFill>
                </a:ln>
              </a:rPr>
              <a:t>SQL </a:t>
            </a:r>
            <a:r>
              <a:rPr lang="ko-KR" altLang="en-US" sz="1600" b="0">
                <a:ln w="9525">
                  <a:solidFill>
                    <a:schemeClr val="tx1">
                      <a:alpha val="0"/>
                    </a:schemeClr>
                  </a:solidFill>
                </a:ln>
              </a:rPr>
              <a:t>언어를 사용해야 한다</a:t>
            </a:r>
            <a:r>
              <a:rPr lang="en-US" altLang="ko-KR" sz="1600" b="0">
                <a:ln w="9525">
                  <a:solidFill>
                    <a:schemeClr val="tx1">
                      <a:alpha val="0"/>
                    </a:schemeClr>
                  </a:solidFill>
                </a:ln>
              </a:rPr>
              <a:t>. SQL </a:t>
            </a:r>
            <a:r>
              <a:rPr lang="ko-KR" altLang="en-US" sz="1600" b="0">
                <a:ln w="9525">
                  <a:solidFill>
                    <a:schemeClr val="tx1">
                      <a:alpha val="0"/>
                    </a:schemeClr>
                  </a:solidFill>
                </a:ln>
              </a:rPr>
              <a:t>언어 이외에는 다른 방법이 존재할 수 없다</a:t>
            </a:r>
            <a:r>
              <a:rPr lang="en-US" altLang="ko-KR" sz="1600" b="0">
                <a:ln w="9525"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  <a:defRPr/>
            </a:pPr>
            <a:r>
              <a:rPr lang="en-US" altLang="ko-KR" sz="1600">
                <a:ln w="9525">
                  <a:solidFill>
                    <a:schemeClr val="tx1">
                      <a:alpha val="0"/>
                    </a:schemeClr>
                  </a:solidFill>
                </a:ln>
              </a:rPr>
              <a:t>SQL*PLUS 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0">
                <a:ln w="9525">
                  <a:solidFill>
                    <a:schemeClr val="tx1">
                      <a:alpha val="0"/>
                    </a:schemeClr>
                  </a:solidFill>
                </a:ln>
              </a:rPr>
              <a:t>  - SQL </a:t>
            </a:r>
            <a:r>
              <a:rPr lang="ko-KR" altLang="en-US" sz="1600" b="0">
                <a:ln w="9525">
                  <a:solidFill>
                    <a:schemeClr val="tx1">
                      <a:alpha val="0"/>
                    </a:schemeClr>
                  </a:solidFill>
                </a:ln>
              </a:rPr>
              <a:t>언어를 통해 데이터베이스에 데이터를 조작하기 위해서는</a:t>
            </a:r>
            <a:r>
              <a:rPr lang="en-US" altLang="ko-KR" sz="1600" b="0">
                <a:ln w="9525">
                  <a:solidFill>
                    <a:schemeClr val="tx1">
                      <a:alpha val="0"/>
                    </a:schemeClr>
                  </a:solidFill>
                </a:ln>
              </a:rPr>
              <a:t> SQL </a:t>
            </a:r>
            <a:r>
              <a:rPr lang="ko-KR" altLang="en-US" sz="1600" b="0">
                <a:ln w="9525">
                  <a:solidFill>
                    <a:schemeClr val="tx1">
                      <a:alpha val="0"/>
                    </a:schemeClr>
                  </a:solidFill>
                </a:ln>
              </a:rPr>
              <a:t>언어를 데이터베이스에게 전송시켜 처리해야 하며 또한 결과를 참조할 수 있어야 한다</a:t>
            </a:r>
            <a:r>
              <a:rPr lang="en-US" altLang="ko-KR" sz="1600" b="0">
                <a:ln w="9525"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600" b="0">
                <a:ln w="9525">
                  <a:solidFill>
                    <a:schemeClr val="tx1">
                      <a:alpha val="0"/>
                    </a:schemeClr>
                  </a:solidFill>
                </a:ln>
              </a:rPr>
              <a:t>이러한 기능을 제공하는 </a:t>
            </a:r>
            <a:r>
              <a:rPr lang="en-US" altLang="ko-KR" sz="1600" b="0">
                <a:ln w="9525">
                  <a:solidFill>
                    <a:schemeClr val="tx1">
                      <a:alpha val="0"/>
                    </a:schemeClr>
                  </a:solidFill>
                </a:ln>
              </a:rPr>
              <a:t>SQL*PLUS </a:t>
            </a:r>
            <a:r>
              <a:rPr lang="ko-KR" altLang="en-US" sz="1600" b="0">
                <a:ln w="9525">
                  <a:solidFill>
                    <a:schemeClr val="tx1">
                      <a:alpha val="0"/>
                    </a:schemeClr>
                  </a:solidFill>
                </a:ln>
              </a:rPr>
              <a:t>툴을 오라클사에서 기본적으로 제공한다</a:t>
            </a:r>
            <a:r>
              <a:rPr lang="en-US" altLang="ko-KR" sz="1600" b="0">
                <a:ln w="9525"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1600" b="0">
                <a:ln w="9525"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/>
          <a:srcRect l="40070" t="20000" r="49170" b="75610"/>
          <a:stretch>
            <a:fillRect/>
          </a:stretch>
        </p:blipFill>
        <p:spPr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70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 VIEW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239530" cy="63694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1. </a:t>
            </a:r>
            <a:r>
              <a:rPr lang="ko-KR" altLang="en-US" sz="18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뷰</a:t>
            </a:r>
            <a:endParaRPr lang="en-US" altLang="ko-KR" sz="18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</a:t>
            </a:r>
            <a:r>
              <a:rPr lang="ko-KR" altLang="en-US" sz="18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사원중에서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입사일이 빠른 사람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5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명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(TOP-5)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만 추출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4763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1902635"/>
            <a:ext cx="8948068" cy="4661203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ROWNUM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,ROWID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,EMPNO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,ENAME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,HIREDATE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FROM EMP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WHERE ROWNUM &lt;= 5;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ORDER BY HIREDATE </a:t>
            </a:r>
          </a:p>
        </p:txBody>
      </p:sp>
    </p:spTree>
    <p:extLst>
      <p:ext uri="{BB962C8B-B14F-4D97-AF65-F5344CB8AC3E}">
        <p14:creationId xmlns:p14="http://schemas.microsoft.com/office/powerpoint/2010/main" val="5694012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71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 VIEW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239530" cy="63694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1. </a:t>
            </a:r>
            <a:r>
              <a:rPr lang="ko-KR" altLang="en-US" sz="18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뷰</a:t>
            </a:r>
            <a:endParaRPr lang="en-US" altLang="ko-KR" sz="18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-- </a:t>
            </a:r>
            <a:r>
              <a:rPr lang="ko-KR" altLang="en-US" sz="18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인라인뷰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4763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1902635"/>
            <a:ext cx="8948068" cy="4661203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ROWNUM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,ROWID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,EMPNO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,ENAME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,HIREDATE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FROM (SELECT EMPNO, ENAME, HIREDATE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FROM EMP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ORDER BY HIREDATE)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WHERE ROWNUM &lt;= 5;</a:t>
            </a:r>
          </a:p>
        </p:txBody>
      </p:sp>
    </p:spTree>
    <p:extLst>
      <p:ext uri="{BB962C8B-B14F-4D97-AF65-F5344CB8AC3E}">
        <p14:creationId xmlns:p14="http://schemas.microsoft.com/office/powerpoint/2010/main" val="1182257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72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9. SEQUENCE (</a:t>
            </a:r>
            <a:r>
              <a:rPr lang="ko-KR" altLang="en-US" dirty="0"/>
              <a:t>시퀀스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148090" cy="2006032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AutoNum type="arabicPeriod"/>
            </a:pP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시퀀스</a:t>
            </a:r>
            <a:endParaRPr lang="en-US" altLang="ko-KR" sz="18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CREATE SEQUENCE EMP_SEQ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 START WITH 1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 INCREMENT BY 1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 MAXVALUE 1000000;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4763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3033602"/>
            <a:ext cx="8948068" cy="3313214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DROP TABLE EMP01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CREATE TABLE EMP01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AS SELECT EMPNO, ENAME, HIREDATE FROM EMP WHERE 1=0;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EMP01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INSERT INTO EMP01 VALUES (EMP_SEQ.NEXTVAL, 'JULIA', SYSDATE)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INSERT INTO EMP01 VALUES (EMP_SEQ.NEXTVAL, 'ROMIO', SYSDATE)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EMP_SEQ.CURRVAL FROM DUAL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DROP SEQUENCE EMP_SEQ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USER_SEQUENCES</a:t>
            </a:r>
          </a:p>
        </p:txBody>
      </p:sp>
    </p:spTree>
    <p:extLst>
      <p:ext uri="{BB962C8B-B14F-4D97-AF65-F5344CB8AC3E}">
        <p14:creationId xmlns:p14="http://schemas.microsoft.com/office/powerpoint/2010/main" val="34862739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73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 ORACLE SQL* Loader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214384" cy="2082072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 * Loader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- control file : </a:t>
            </a:r>
            <a:r>
              <a:rPr lang="ko-KR" altLang="en-US" sz="18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테이타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적재를 위한 제어 파일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(*.</a:t>
            </a:r>
            <a:r>
              <a:rPr lang="en-US" altLang="ko-KR" sz="18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ctl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- data file :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데이터를 담고 있는 파일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(*.</a:t>
            </a:r>
            <a:r>
              <a:rPr lang="en-US" altLang="ko-KR" sz="18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dat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*.txt, *.</a:t>
            </a:r>
            <a:r>
              <a:rPr lang="en-US" altLang="ko-KR" sz="18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csv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8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etc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- log file :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로그 파일 </a:t>
            </a:r>
            <a:endParaRPr lang="en-US" altLang="ko-KR" sz="18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- bad file :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적재되지 못한 파일 </a:t>
            </a:r>
            <a:endParaRPr lang="en-US" altLang="ko-KR" sz="18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4763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274320" y="3209545"/>
            <a:ext cx="8924544" cy="2950084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DROP TABLE DEPT001;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CREATE TABLE DEPT001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(DEPTNO NUMBER(2),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DNAME  CHAR(14) ,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LOC    CHAR(13)) ;</a:t>
            </a:r>
          </a:p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--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실행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C:\Users\kosmo1412_0&gt;sqlldr 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userid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=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scott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/tiger control=C:\00.JExam\data\dept001.ctl'</a:t>
            </a:r>
          </a:p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78305238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74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 ORACLE SQL* Loader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148090" cy="694955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 * Loader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4763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1476376"/>
            <a:ext cx="8948068" cy="4942631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-- C:\00.JExam\data\dept001.ctl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LOAD DATA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INFILE *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INTO TABLE DEPT001	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FIELDS TERMINATED BY ',' OPTIONALLY ENCLOSED BY '"'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(DEPTNO, DNAME, LOC)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BEGINDATA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12,RESEARCH,"SARATOGA" 	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10,"ACCOUNTING",CLEVELAND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11,"ART",SALEM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13,FINANCE,"BOSTON"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21,"SALES",PHILA.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22,"SALES",ROCHESTER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42,"INT'L","SAN FRAN"</a:t>
            </a:r>
          </a:p>
        </p:txBody>
      </p:sp>
    </p:spTree>
    <p:extLst>
      <p:ext uri="{BB962C8B-B14F-4D97-AF65-F5344CB8AC3E}">
        <p14:creationId xmlns:p14="http://schemas.microsoft.com/office/powerpoint/2010/main" val="39229806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75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 ORACLE SQL* Loader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148090" cy="6949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2. SQL * Loader ( *.txt )</a:t>
            </a:r>
          </a:p>
          <a:p>
            <a:pPr>
              <a:lnSpc>
                <a:spcPct val="100000"/>
              </a:lnSpc>
            </a:pPr>
            <a:endParaRPr lang="en-US" altLang="ko-KR" sz="18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4763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347570" y="2112265"/>
            <a:ext cx="8758330" cy="2953512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create table 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testA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(c1 number, c2 varchar2(10), c3 varchar2(10));</a:t>
            </a:r>
          </a:p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C:\00.JExam\data\data1.txt - load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할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data file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7782,SALES,CLARK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7839,MKTG,MILLER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7934,DEV,JONES</a:t>
            </a:r>
          </a:p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5614130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76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 ORACLE SQLLOADER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415552" cy="19266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2. SQL * Loader ( *.txt )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REPLACE :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테이블의 기존 행을 모두 삭제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(DELETE)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하고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INSERT</a:t>
            </a:r>
          </a:p>
          <a:p>
            <a:pPr>
              <a:lnSpc>
                <a:spcPct val="100000"/>
              </a:lnSpc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APPDEN :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새로운 행을 기준으로 데이터에 추가 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INSERT :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비어있는 테이블에 넣을 때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TRUNCATE :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테이블의 기존 데이터를 모두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TRUNCATE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하고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INSERT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4763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2734056"/>
            <a:ext cx="9133234" cy="4032504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-- test1.ctl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LOAD DATA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INFILE 'data1.txt'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INTO TABLE 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testA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REPLACE 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FIELDS TERMINATED BY ","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 c1           INTEGER EXTERNAL, -- integer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형으로 운영체제의 파일에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컬럼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데이터형을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맞춤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c2 FILLER CHAR,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c3           CHAR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-- 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sqlldr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scott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/tiger control="C:\00.JExam\data\test1.ctl“ data="C:\00.JExam\data\data1.txt"</a:t>
            </a:r>
          </a:p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4151693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77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 ORACLE SQLLOADER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148090" cy="6949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3. SQL * Loader ( *.</a:t>
            </a:r>
            <a:r>
              <a:rPr lang="en-US" altLang="ko-KR" sz="18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csv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)</a:t>
            </a:r>
          </a:p>
          <a:p>
            <a:pPr>
              <a:lnSpc>
                <a:spcPct val="100000"/>
              </a:lnSpc>
            </a:pPr>
            <a:endParaRPr lang="en-US" altLang="ko-KR" sz="18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4763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1476376"/>
            <a:ext cx="8948068" cy="4942631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-- data2.csv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7782,SALES,CLARK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7839,MKTG,MILLER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7934,DEV,JONES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-- test2.ctl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LOAD DATA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INFILE 'data2.csv'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INTO TABLE 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testA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REPLACE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FIELDS TERMINATED BY ","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  c1        INTEGER EXTERNAL,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c2 FILLER CHAR,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c3        CHAR)</a:t>
            </a:r>
          </a:p>
          <a:p>
            <a:pPr>
              <a:lnSpc>
                <a:spcPct val="100000"/>
              </a:lnSpc>
            </a:pP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sqlldr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scott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/tiger control="C:\00.JExam\data\test2.ctl“ data="C:\00.JExam\data\data2.csv"</a:t>
            </a:r>
          </a:p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94172122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78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11. INDEX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148090" cy="73068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1.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인덱스</a:t>
            </a:r>
            <a:endParaRPr lang="en-US" altLang="ko-KR" sz="18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4763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1746178"/>
            <a:ext cx="8948068" cy="4111698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DROP TABLE EMP01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CREATE TABLE EMP01 AS SELECT * FROM EMP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TABLE_NAME, INDEX_NAME, COLUMN_NAME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FROM USER_IND_COLUMNS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WHERE TABLE_NAME IN ('EMP', 'EMP01')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CREATE </a:t>
            </a:r>
            <a:r>
              <a:rPr lang="en-US" altLang="ko-KR" b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INDEX INDEX_EMPNO_EMP01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ON EMP01 (EMPNO) </a:t>
            </a:r>
          </a:p>
        </p:txBody>
      </p:sp>
    </p:spTree>
    <p:extLst>
      <p:ext uri="{BB962C8B-B14F-4D97-AF65-F5344CB8AC3E}">
        <p14:creationId xmlns:p14="http://schemas.microsoft.com/office/powerpoint/2010/main" val="390555950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79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12. USER </a:t>
            </a:r>
            <a:r>
              <a:rPr lang="ko-KR" altLang="en-US" dirty="0"/>
              <a:t>생성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148090" cy="1806556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USER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생성하기</a:t>
            </a:r>
            <a:endParaRPr lang="en-US" altLang="ko-KR" sz="18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- CREATE SESSION :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데이터베이스에 연결할 수 있는 권한 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- CRETAE TABLE :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테이블을 생성할 수 있는 권한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- CREATE SEQUENCE :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시퀀스를 생성할 수 있는 권한 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- CREATE VIEW :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뷰를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생성할 수 있는 권한 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4763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2891310"/>
            <a:ext cx="9111898" cy="3080865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sqlplus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SYSTEM/orcl21234;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SHOW USER;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CREATE USER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ORAUSER01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IDENTIFIED BY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USER01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ALTER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USER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ORAUSER01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IDENTIFIED BY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ORA01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GRANT CREATE SESSION TO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ORAUSER01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TAB;</a:t>
            </a:r>
          </a:p>
        </p:txBody>
      </p:sp>
    </p:spTree>
    <p:extLst>
      <p:ext uri="{BB962C8B-B14F-4D97-AF65-F5344CB8AC3E}">
        <p14:creationId xmlns:p14="http://schemas.microsoft.com/office/powerpoint/2010/main" val="1807265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SQL</a:t>
            </a:r>
            <a:r>
              <a:rPr lang="ko-KR" altLang="en-US" dirty="0"/>
              <a:t>과 </a:t>
            </a:r>
            <a:r>
              <a:rPr lang="en-US" altLang="ko-KR" dirty="0"/>
              <a:t>SQL*PLUS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597544" cy="5702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2.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사용자 계정 </a:t>
            </a:r>
            <a:endParaRPr lang="en-US" altLang="ko-KR" sz="18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48357"/>
              </p:ext>
            </p:extLst>
          </p:nvPr>
        </p:nvGraphicFramePr>
        <p:xfrm>
          <a:off x="568707" y="1744138"/>
          <a:ext cx="8899143" cy="339936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97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사용자 </a:t>
                      </a:r>
                      <a:r>
                        <a:rPr lang="ko-KR" altLang="en-US" sz="1400" b="1" baseline="0" dirty="0"/>
                        <a:t> </a:t>
                      </a:r>
                      <a:r>
                        <a:rPr lang="en-US" altLang="ko-KR" sz="1400" b="1" baseline="0" dirty="0"/>
                        <a:t>ID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400" b="1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6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SYS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400" b="1" dirty="0" err="1"/>
                        <a:t>오라클</a:t>
                      </a:r>
                      <a:r>
                        <a:rPr lang="ko-KR" altLang="en-US" sz="1400" b="1" dirty="0"/>
                        <a:t>  </a:t>
                      </a:r>
                      <a:r>
                        <a:rPr lang="en-US" altLang="ko-KR" sz="1400" b="1" dirty="0"/>
                        <a:t>Super</a:t>
                      </a:r>
                      <a:r>
                        <a:rPr lang="en-US" altLang="ko-KR" sz="1400" b="1" baseline="0" dirty="0"/>
                        <a:t> </a:t>
                      </a:r>
                      <a:r>
                        <a:rPr lang="ko-KR" altLang="en-US" sz="1400" b="1" baseline="0" dirty="0"/>
                        <a:t>사용자  </a:t>
                      </a:r>
                      <a:r>
                        <a:rPr lang="en-US" altLang="ko-KR" sz="1400" b="1" baseline="0" dirty="0"/>
                        <a:t>ID</a:t>
                      </a:r>
                      <a:r>
                        <a:rPr lang="ko-KR" altLang="en-US" sz="1400" b="1" baseline="0" dirty="0"/>
                        <a:t>이며 데이터베이스에서 발생하는 모든 문제를 처리할 수 있는 권한을 가지고 있다</a:t>
                      </a:r>
                      <a:r>
                        <a:rPr lang="en-US" altLang="ko-KR" sz="1400" b="1" baseline="0" dirty="0"/>
                        <a:t>. 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6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SYSTEM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400" b="1" dirty="0" err="1"/>
                        <a:t>오라클</a:t>
                      </a:r>
                      <a:r>
                        <a:rPr lang="ko-KR" altLang="en-US" sz="1400" b="1" dirty="0"/>
                        <a:t> 데이터베이스를 유지보수 관리할 때 사용하는 사용자 </a:t>
                      </a:r>
                      <a:r>
                        <a:rPr lang="en-US" altLang="ko-KR" sz="1400" b="1" dirty="0"/>
                        <a:t>ID</a:t>
                      </a:r>
                      <a:r>
                        <a:rPr lang="ko-KR" altLang="en-US" sz="1400" b="1" dirty="0"/>
                        <a:t>입니다</a:t>
                      </a:r>
                      <a:r>
                        <a:rPr lang="en-US" altLang="ko-KR" sz="1400" b="1" dirty="0"/>
                        <a:t>. SYS </a:t>
                      </a:r>
                      <a:r>
                        <a:rPr lang="ko-KR" altLang="en-US" sz="1400" b="1" dirty="0"/>
                        <a:t>사용자와</a:t>
                      </a:r>
                      <a:r>
                        <a:rPr lang="ko-KR" altLang="en-US" sz="1400" b="1" baseline="0" dirty="0"/>
                        <a:t> 차이점은 데이터베이스를 생성할 수 있는 권한이 없습니다</a:t>
                      </a:r>
                      <a:r>
                        <a:rPr lang="en-US" altLang="ko-KR" sz="1400" b="1" baseline="0" dirty="0"/>
                        <a:t>. 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919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SCOTT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400" b="1" dirty="0"/>
                        <a:t>처음 </a:t>
                      </a:r>
                      <a:r>
                        <a:rPr lang="ko-KR" altLang="en-US" sz="1400" b="1" dirty="0" err="1"/>
                        <a:t>오라클</a:t>
                      </a:r>
                      <a:r>
                        <a:rPr lang="ko-KR" altLang="en-US" sz="1400" b="1" dirty="0"/>
                        <a:t> 데이터베이스를 사용하는 분들을</a:t>
                      </a:r>
                      <a:r>
                        <a:rPr lang="ko-KR" altLang="en-US" sz="1400" b="1" baseline="0" dirty="0"/>
                        <a:t> 위해 만들어 놓은 </a:t>
                      </a:r>
                      <a:r>
                        <a:rPr lang="en-US" altLang="ko-KR" sz="1400" b="1" baseline="0" dirty="0"/>
                        <a:t>SAMPLE </a:t>
                      </a:r>
                      <a:r>
                        <a:rPr lang="ko-KR" altLang="en-US" sz="1400" b="1" baseline="0" dirty="0"/>
                        <a:t>사용자 </a:t>
                      </a:r>
                      <a:r>
                        <a:rPr lang="en-US" altLang="ko-KR" sz="1400" b="1" baseline="0" dirty="0"/>
                        <a:t>ID</a:t>
                      </a:r>
                      <a:r>
                        <a:rPr lang="ko-KR" altLang="en-US" sz="1400" b="1" baseline="0" dirty="0"/>
                        <a:t>입니다</a:t>
                      </a:r>
                      <a:r>
                        <a:rPr lang="en-US" altLang="ko-KR" sz="1400" b="1" baseline="0" dirty="0"/>
                        <a:t>. (</a:t>
                      </a:r>
                      <a:r>
                        <a:rPr lang="ko-KR" altLang="en-US" sz="1400" b="1" baseline="0" dirty="0"/>
                        <a:t>혹시 아세요 </a:t>
                      </a:r>
                      <a:r>
                        <a:rPr lang="en-US" altLang="ko-KR" sz="1400" b="1" baseline="0" dirty="0"/>
                        <a:t>? </a:t>
                      </a:r>
                      <a:r>
                        <a:rPr lang="ko-KR" altLang="en-US" sz="1400" b="1" baseline="0" dirty="0"/>
                        <a:t>이분이 </a:t>
                      </a:r>
                      <a:r>
                        <a:rPr lang="ko-KR" altLang="en-US" sz="1400" b="1" baseline="0" dirty="0" err="1"/>
                        <a:t>오라클</a:t>
                      </a:r>
                      <a:r>
                        <a:rPr lang="ko-KR" altLang="en-US" sz="1400" b="1" baseline="0" dirty="0"/>
                        <a:t> 데이터베이스 엔진을 </a:t>
                      </a:r>
                      <a:r>
                        <a:rPr lang="ko-KR" altLang="en-US" sz="1400" b="1" baseline="0" dirty="0" err="1"/>
                        <a:t>만드셨데요</a:t>
                      </a:r>
                      <a:r>
                        <a:rPr lang="en-US" altLang="ko-KR" sz="1400" b="1" baseline="0" dirty="0"/>
                        <a:t>)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HR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400" b="1" dirty="0"/>
                        <a:t>SAMPLE</a:t>
                      </a:r>
                      <a:r>
                        <a:rPr lang="en-US" altLang="ko-KR" sz="1400" b="1" baseline="0" dirty="0"/>
                        <a:t> </a:t>
                      </a:r>
                      <a:r>
                        <a:rPr lang="ko-KR" altLang="en-US" sz="1400" b="1" baseline="0" dirty="0"/>
                        <a:t>사용 </a:t>
                      </a:r>
                      <a:r>
                        <a:rPr lang="en-US" altLang="ko-KR" sz="1400" b="1" baseline="0" dirty="0"/>
                        <a:t>ID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5707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80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12. USER </a:t>
            </a:r>
            <a:r>
              <a:rPr lang="ko-KR" altLang="en-US" dirty="0"/>
              <a:t>생성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79" y="953736"/>
            <a:ext cx="9169911" cy="67763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2.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시스템 권한 주기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4763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203551" y="1564285"/>
            <a:ext cx="9200221" cy="4205681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sqlplus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SYSTEM/orcl21234;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SHOW USER;</a:t>
            </a:r>
          </a:p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--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테이블 생성권한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GRANT CREATE TABLE TO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ORAUSER01</a:t>
            </a:r>
          </a:p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--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시퀀스 생성 권한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GRANT CREATE SEQUENCE TO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ORAUSER01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-- VIEW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생성권한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GRANT CREATE VIEW TO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ORAUSER01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48541126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81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12. USER </a:t>
            </a:r>
            <a:r>
              <a:rPr lang="ko-KR" altLang="en-US" dirty="0"/>
              <a:t>생성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79" y="953736"/>
            <a:ext cx="9169911" cy="67763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3.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테이블스페이스 공간 설정 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4763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203551" y="1564285"/>
            <a:ext cx="9200221" cy="4205681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CONN SYSTEM/orcl21234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DBA_USERS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WHERE USERNAME = 'ORAUSER01';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CONN SYSTEM/orcl21234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-- SYSTEM TABLESPACE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에서 사용자에게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2MB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할당해주기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(10M, 5M, UNLIMITED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등 할당 할 수 있음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  <a:endParaRPr lang="ko-KR" altLang="en-US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ALTER USER ORAUSER01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QUOTA 2M ON USERS;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1193891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82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12. USER </a:t>
            </a:r>
            <a:r>
              <a:rPr lang="ko-KR" altLang="en-US" dirty="0"/>
              <a:t>생성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79" y="953736"/>
            <a:ext cx="9169911" cy="67763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4.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다른 사용자 테이블 조회 권한 주기 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4763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203551" y="1499795"/>
            <a:ext cx="9304131" cy="4713969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CONN ORAUSER01/USER01;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SHOW USER;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EMP; --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에러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SCOTT.EMP; --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에러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CONN 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scott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/tiger;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SHOW USER;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GRANT SELECT ON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SCOTT.EMP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TO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ORAUSER01;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CONN ORAUSER01/USER01;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SHOW USER;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SCOTT.EMP;</a:t>
            </a:r>
          </a:p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58457580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83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13. </a:t>
            </a:r>
            <a:r>
              <a:rPr lang="ko-KR" altLang="en-US" dirty="0" err="1"/>
              <a:t>무결성</a:t>
            </a:r>
            <a:r>
              <a:rPr lang="ko-KR" altLang="en-US" dirty="0"/>
              <a:t> 제약 조건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148090" cy="73068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1. NOT NULL : NULL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을 허용하지 않는다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18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4763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1746178"/>
            <a:ext cx="8948068" cy="4534306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EMP01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DROP TABLE EMP01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CREATE TABLE EMP01(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EMPNO NUMBER(4)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,ENAME VARCHAR2(10)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,JOB VARCHAR2(9)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,DEPTNO NUMBER(4) );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DESC EMP01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INSERT INTO EMP01VALUES (NULL, NULL, 'SALESMAN', '30')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EMP01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55875312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84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13. </a:t>
            </a:r>
            <a:r>
              <a:rPr lang="ko-KR" altLang="en-US" dirty="0" err="1"/>
              <a:t>무결성</a:t>
            </a:r>
            <a:r>
              <a:rPr lang="ko-KR" altLang="en-US" dirty="0"/>
              <a:t> 제약 조건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148090" cy="73068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1. NOT NULL : NULL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을 허용하지 않는다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4763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1746178"/>
            <a:ext cx="8948068" cy="4534306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DESC EMP02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CREATE TABLE EMP02(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EMPNO NUMBER(4) NOT NULL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,ENAME VARCHAR2(10) NOT NULL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,JOB VARCHAR2(9)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,DEPTNO NUMBER(4) );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INSERT INTO EMP02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VALUES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(7499, 'ALLEN', 'SALESMAN', '30')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EMP02</a:t>
            </a:r>
          </a:p>
        </p:txBody>
      </p:sp>
    </p:spTree>
    <p:extLst>
      <p:ext uri="{BB962C8B-B14F-4D97-AF65-F5344CB8AC3E}">
        <p14:creationId xmlns:p14="http://schemas.microsoft.com/office/powerpoint/2010/main" val="123177583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85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13. </a:t>
            </a:r>
            <a:r>
              <a:rPr lang="ko-KR" altLang="en-US" dirty="0" err="1"/>
              <a:t>무결성</a:t>
            </a:r>
            <a:r>
              <a:rPr lang="ko-KR" altLang="en-US" dirty="0"/>
              <a:t> 제약 조건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148090" cy="73068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2. UNIQUE :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중복된 값을 허용하지 않는다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항상 유일한 값을 갖도록 한다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4763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1565697"/>
            <a:ext cx="8948068" cy="5065725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DROP TABLE EMP03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CREATE TABLE EMP03 (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EMPNO NUMBER(4) UNIQUE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,ENAME VARCHAR2(10) NOT NULL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,JOB VARCHAR2(9)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,DEPTNO NUMBER(4) );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DESC EMP03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INSERT INTO EMP03 VALUES (7499, 'ALLEN', 'SALESMAN', 30)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INSERT INTO EMP03 VALUES (7499, 'JONES', 'MANAGER', 40)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-- ORA-00001 :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무결성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제약 조건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(SCOTT.SYS_CO05423)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에 위배됩니다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INSERT INTO EMP03 VALUES (NULL, 'JONES', 'MANAGER', 20)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INSERT INTO EMP03 VALUES (NULL, 'JONES', 'SALESMAN', 10)</a:t>
            </a:r>
          </a:p>
        </p:txBody>
      </p:sp>
    </p:spTree>
    <p:extLst>
      <p:ext uri="{BB962C8B-B14F-4D97-AF65-F5344CB8AC3E}">
        <p14:creationId xmlns:p14="http://schemas.microsoft.com/office/powerpoint/2010/main" val="206408271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86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13. </a:t>
            </a:r>
            <a:r>
              <a:rPr lang="ko-KR" altLang="en-US" dirty="0" err="1"/>
              <a:t>무결성</a:t>
            </a:r>
            <a:r>
              <a:rPr lang="ko-KR" altLang="en-US" dirty="0"/>
              <a:t> 제약 조건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6"/>
            <a:ext cx="9148090" cy="73068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3. PRIMARY KEY = UNIQUE + NOT NULL : NULL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을 허용하지 않고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8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중복된값을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허용하지 않는다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4763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1746178"/>
            <a:ext cx="8948068" cy="4534306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CREATE TABLE EMP04(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EMPNO NUMBER(4) PRIMARY KEY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,ENAME VARCHAR2(10) NOT NULL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,JOB VARCHAR2(9)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,DEPTNO NUMBER(4) );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DESC EMP04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INSERT INTO EMP04 VALUES (7499, 'ALLEN', 'SALESMAN', 30)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INSERT INTO EMP04 VALUES (7499, 'JONES', 'MANAGER', 20)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-- ORA-00001 :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무결성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제약 조건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(SCOTT.SYS_CO05425)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에 위배됩니다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INSERT INTO EMP04 VALUES (NULL, 'JONES', 'MANAGER', 20)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-- ORA-01400 : NULL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을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("SCOTT"."EMP04"."EMPNO")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안에 삽입할 수 없습니다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9892584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87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13. </a:t>
            </a:r>
            <a:r>
              <a:rPr lang="ko-KR" altLang="en-US" dirty="0" err="1"/>
              <a:t>무결성</a:t>
            </a:r>
            <a:r>
              <a:rPr lang="ko-KR" altLang="en-US" dirty="0"/>
              <a:t> 제약 조건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7"/>
            <a:ext cx="9148090" cy="52264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4. FOREIGN KEY :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참조되는 테이블의 </a:t>
            </a:r>
            <a:r>
              <a:rPr lang="ko-KR" altLang="en-US" sz="18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컬럼의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값이 존재하면 허용한다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4763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1625858"/>
            <a:ext cx="8948068" cy="479315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CREATE TABLE EMP05 (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EMPNO NUMBER(4) PRIMARY KEY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,ENAME VARCHAR2(10) NOT NULL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,JOB VARCHAR2(9)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,DEPTNO NUMBER(4) REFERENCES DEPT(DEPTNO) );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DESC EMP05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INSERT INTO EMP05 VALUES (7499, 'ALLEN', 'SALESMAN', 30)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INSERT INTO EMP05 VALUES (7566, 'JONES', 'MANAGER', 50)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-- ORA-02291 :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무결성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제약 조건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(SCOTT.SYS_C005428)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에 위배됩니다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-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부모 키가 없습니다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 CONSTRAINT_NAME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,CONSTRAINT_TYPE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,R_CONSTRAINT_NAME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FROM  USER_CONSTRAINTS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WHERE  TABLE_NAME = 'EMP05' </a:t>
            </a:r>
          </a:p>
        </p:txBody>
      </p:sp>
    </p:spTree>
    <p:extLst>
      <p:ext uri="{BB962C8B-B14F-4D97-AF65-F5344CB8AC3E}">
        <p14:creationId xmlns:p14="http://schemas.microsoft.com/office/powerpoint/2010/main" val="1141469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88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13. </a:t>
            </a:r>
            <a:r>
              <a:rPr lang="ko-KR" altLang="en-US" dirty="0" err="1"/>
              <a:t>무결성</a:t>
            </a:r>
            <a:r>
              <a:rPr lang="ko-KR" altLang="en-US" dirty="0"/>
              <a:t> 제약 조건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7"/>
            <a:ext cx="9148090" cy="52264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5. CHECK :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저장 가능한 데이터 값의 범위나 조건을 지정하여 설정한 값만을 허용한다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4763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1465939"/>
            <a:ext cx="8948068" cy="5165484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CREATE TABLE EMP07 (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EMPNO NUMBER(4) PRIMARY KEY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,ENAME VARCHAR2(10) NOT NULL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,JOB VARCHAR2(9)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,GENDER VARCHAR(1) CHECK(GENDER IN('M', 'F')));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DESC EMP07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INSERT INTO EMP07 VALUES (7499, 'ALLEN', 'MANAGER', 'M')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INSERT INTO EMP07 VALUES (7566, 'JONES', 'SALESMAN', 'A')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-- ORA-02290 :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체크 제약조건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(SCOTT.SYS_C005430)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 위배되었습니다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 CONSTRAINT_NAME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,CONSTRAINT_TYPE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,TABLE_NAME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 ,SEARCH_CONDITION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FROM  USER_CONSTRAINTS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WHERE  TABLE_NAME = 'EMP07' </a:t>
            </a:r>
          </a:p>
        </p:txBody>
      </p:sp>
    </p:spTree>
    <p:extLst>
      <p:ext uri="{BB962C8B-B14F-4D97-AF65-F5344CB8AC3E}">
        <p14:creationId xmlns:p14="http://schemas.microsoft.com/office/powerpoint/2010/main" val="20988328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89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13. </a:t>
            </a:r>
            <a:r>
              <a:rPr lang="ko-KR" altLang="en-US" dirty="0" err="1"/>
              <a:t>무결성</a:t>
            </a:r>
            <a:r>
              <a:rPr lang="ko-KR" altLang="en-US" dirty="0"/>
              <a:t> 제약 조건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7"/>
            <a:ext cx="9148090" cy="52264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6. DEFAULT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4763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1465939"/>
            <a:ext cx="8948068" cy="4391937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DROP TABLE DEPT01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CREATE TABLE DEPT01 (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DEPTNO NUMBER(2) PRIMARY KEY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,DNAME VARCHAR2(14)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,LOC VARCHAR2(13) DEFAULT 'SEOUL‘</a:t>
            </a:r>
          </a:p>
          <a:p>
            <a:pPr>
              <a:lnSpc>
                <a:spcPct val="100000"/>
              </a:lnSpc>
            </a:pPr>
            <a:r>
              <a:rPr lang="en-US" altLang="ko-KR" b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,HIREDATE DATE DEFAULT SYSDATE);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INSERT INTO DEPT01 (DEPTNO, DNAME) VALUES (10, 'ACCOUNTING')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SELECT * FROM DEPT01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INSERT INTO DEPT01 VALUES (30, 'SALES')</a:t>
            </a:r>
          </a:p>
        </p:txBody>
      </p:sp>
    </p:spTree>
    <p:extLst>
      <p:ext uri="{BB962C8B-B14F-4D97-AF65-F5344CB8AC3E}">
        <p14:creationId xmlns:p14="http://schemas.microsoft.com/office/powerpoint/2010/main" val="2286966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81074" y="2162937"/>
            <a:ext cx="8117195" cy="35829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87D4365-2CA4-4DA4-B122-95C497B64FC1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2. SQL</a:t>
            </a:r>
            <a:r>
              <a:rPr lang="ko-KR" altLang="en-US"/>
              <a:t>과 </a:t>
            </a:r>
            <a:r>
              <a:rPr lang="en-US" altLang="ko-KR"/>
              <a:t>SQL*PLUS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597544" cy="5702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ko-KR" sz="1800">
                <a:ln w="9525">
                  <a:solidFill>
                    <a:schemeClr val="tx1">
                      <a:alpha val="0"/>
                    </a:schemeClr>
                  </a:solidFill>
                </a:ln>
              </a:rPr>
              <a:t>3. </a:t>
            </a:r>
            <a:r>
              <a:rPr lang="ko-KR" altLang="en-US" sz="1800">
                <a:ln w="9525">
                  <a:solidFill>
                    <a:schemeClr val="tx1">
                      <a:alpha val="0"/>
                    </a:schemeClr>
                  </a:solidFill>
                </a:ln>
              </a:rPr>
              <a:t>용어설명</a:t>
            </a:r>
            <a:r>
              <a:rPr lang="en-US" altLang="ko-KR" sz="1800">
                <a:ln w="9525">
                  <a:solidFill>
                    <a:schemeClr val="tx1">
                      <a:alpha val="0"/>
                    </a:schemeClr>
                  </a:solidFill>
                </a:ln>
              </a:rPr>
              <a:t>(Terminology)-1</a:t>
            </a:r>
            <a:endParaRPr lang="en-US" altLang="ko-KR" sz="1800"/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/>
          <a:srcRect l="40070" t="20000" r="49170" b="75610"/>
          <a:stretch>
            <a:fillRect/>
          </a:stretch>
        </p:blipFill>
        <p:spPr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8866" y="2676913"/>
          <a:ext cx="6769785" cy="24291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3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3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3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3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3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사원번호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사원명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직급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급여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부서번호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62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/>
                        <a:t>강명구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/>
                        <a:t>차장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300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10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62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/>
                        <a:t>박현진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/>
                        <a:t>과장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250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10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62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3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/>
                        <a:t>신승원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/>
                        <a:t>과장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250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20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62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4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/>
                        <a:t>김현호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/>
                        <a:t>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30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62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5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/>
                        <a:t>선민희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/>
                        <a:t>이사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550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40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타원형 설명선 12"/>
          <p:cNvSpPr/>
          <p:nvPr/>
        </p:nvSpPr>
        <p:spPr>
          <a:xfrm>
            <a:off x="4181473" y="1773173"/>
            <a:ext cx="1504952" cy="779528"/>
          </a:xfrm>
          <a:prstGeom prst="wedgeEllipseCallout">
            <a:avLst>
              <a:gd name="adj1" fmla="val -20895"/>
              <a:gd name="adj2" fmla="val 81540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>
                <a:solidFill>
                  <a:schemeClr val="tx1"/>
                </a:solidFill>
              </a:rPr>
              <a:t>Column</a:t>
            </a:r>
          </a:p>
          <a:p>
            <a:pPr algn="ctr">
              <a:defRPr/>
            </a:pPr>
            <a:r>
              <a:rPr lang="en-US" altLang="ko-KR" sz="1400" b="1">
                <a:solidFill>
                  <a:schemeClr val="tx1"/>
                </a:solidFill>
              </a:rPr>
              <a:t>(Attribute)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4" name="타원형 설명선 13"/>
          <p:cNvSpPr/>
          <p:nvPr/>
        </p:nvSpPr>
        <p:spPr>
          <a:xfrm>
            <a:off x="1114421" y="5335523"/>
            <a:ext cx="1390654" cy="693802"/>
          </a:xfrm>
          <a:prstGeom prst="wedgeEllipseCallout">
            <a:avLst>
              <a:gd name="adj1" fmla="val 94070"/>
              <a:gd name="adj2" fmla="val -22419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>
                <a:solidFill>
                  <a:schemeClr val="tx1"/>
                </a:solidFill>
              </a:rPr>
              <a:t>Field(Cell)</a:t>
            </a:r>
          </a:p>
        </p:txBody>
      </p:sp>
      <p:sp>
        <p:nvSpPr>
          <p:cNvPr id="15" name="타원형 설명선 14"/>
          <p:cNvSpPr/>
          <p:nvPr/>
        </p:nvSpPr>
        <p:spPr>
          <a:xfrm>
            <a:off x="3886196" y="5486400"/>
            <a:ext cx="1266829" cy="534923"/>
          </a:xfrm>
          <a:prstGeom prst="wedgeEllipseCallout">
            <a:avLst>
              <a:gd name="adj1" fmla="val 101588"/>
              <a:gd name="adj2" fmla="val -237067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>
                <a:solidFill>
                  <a:schemeClr val="tx1"/>
                </a:solidFill>
              </a:rPr>
              <a:t>Null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6" name="타원형 설명선 15"/>
          <p:cNvSpPr/>
          <p:nvPr/>
        </p:nvSpPr>
        <p:spPr>
          <a:xfrm>
            <a:off x="8345794" y="4122037"/>
            <a:ext cx="1266829" cy="534923"/>
          </a:xfrm>
          <a:prstGeom prst="wedgeEllipseCallout">
            <a:avLst>
              <a:gd name="adj1" fmla="val -103675"/>
              <a:gd name="adj2" fmla="val -14091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>
                <a:solidFill>
                  <a:schemeClr val="tx1"/>
                </a:solidFill>
              </a:rPr>
              <a:t>Row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7" name="타원형 설명선 16"/>
          <p:cNvSpPr/>
          <p:nvPr/>
        </p:nvSpPr>
        <p:spPr>
          <a:xfrm>
            <a:off x="7593318" y="1524000"/>
            <a:ext cx="1504952" cy="866776"/>
          </a:xfrm>
          <a:prstGeom prst="wedgeEllipseCallout">
            <a:avLst>
              <a:gd name="adj1" fmla="val -20895"/>
              <a:gd name="adj2" fmla="val 81540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>
                <a:solidFill>
                  <a:schemeClr val="tx1"/>
                </a:solidFill>
              </a:rPr>
              <a:t>Table</a:t>
            </a:r>
          </a:p>
          <a:p>
            <a:pPr algn="ctr">
              <a:defRPr/>
            </a:pPr>
            <a:r>
              <a:rPr lang="en-US" altLang="ko-KR" sz="1400" b="1">
                <a:solidFill>
                  <a:schemeClr val="tx1"/>
                </a:solidFill>
              </a:rPr>
              <a:t>(Entity)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6" name="타원형 설명선 5"/>
          <p:cNvSpPr/>
          <p:nvPr/>
        </p:nvSpPr>
        <p:spPr>
          <a:xfrm>
            <a:off x="-210416" y="1524000"/>
            <a:ext cx="1554307" cy="947738"/>
          </a:xfrm>
          <a:prstGeom prst="wedgeEllipseCallout">
            <a:avLst>
              <a:gd name="adj1" fmla="val 60407"/>
              <a:gd name="adj2" fmla="val 78906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>
                <a:solidFill>
                  <a:schemeClr val="tx1"/>
                </a:solidFill>
              </a:rPr>
              <a:t>Primary Key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66850" y="2295530"/>
            <a:ext cx="914400" cy="352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emp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97947" y="2964873"/>
            <a:ext cx="676274" cy="0"/>
          </a:xfrm>
          <a:prstGeom prst="straightConnector1">
            <a:avLst/>
          </a:prstGeom>
          <a:ln w="635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897947" y="3408219"/>
            <a:ext cx="676274" cy="0"/>
          </a:xfrm>
          <a:prstGeom prst="straightConnector1">
            <a:avLst/>
          </a:prstGeom>
          <a:ln w="635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897947" y="3823856"/>
            <a:ext cx="676274" cy="0"/>
          </a:xfrm>
          <a:prstGeom prst="straightConnector1">
            <a:avLst/>
          </a:prstGeom>
          <a:ln w="635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897947" y="4239492"/>
            <a:ext cx="676274" cy="0"/>
          </a:xfrm>
          <a:prstGeom prst="straightConnector1">
            <a:avLst/>
          </a:prstGeom>
          <a:ln w="635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897947" y="4656960"/>
            <a:ext cx="676274" cy="0"/>
          </a:xfrm>
          <a:prstGeom prst="straightConnector1">
            <a:avLst/>
          </a:prstGeom>
          <a:ln w="635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900976" y="5098473"/>
            <a:ext cx="676274" cy="0"/>
          </a:xfrm>
          <a:prstGeom prst="straightConnector1">
            <a:avLst/>
          </a:prstGeom>
          <a:ln w="635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90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13. </a:t>
            </a:r>
            <a:r>
              <a:rPr lang="ko-KR" altLang="en-US" dirty="0" err="1"/>
              <a:t>무결성</a:t>
            </a:r>
            <a:r>
              <a:rPr lang="ko-KR" altLang="en-US" dirty="0"/>
              <a:t> 제약 조건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7"/>
            <a:ext cx="9148090" cy="52264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7.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제약 조건명 지정하기 </a:t>
            </a:r>
            <a:endParaRPr lang="en-US" altLang="ko-KR" sz="18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4763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1646419"/>
            <a:ext cx="8948068" cy="4391937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DROP TABLE EMP06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DESC EMP08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DESC DEPT</a:t>
            </a:r>
          </a:p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CREATE TABLE EMP08 ( 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EMPNO NUMBER(4) CONSTRAINT EMP08_EMPNO_PK PRIMARY KEY 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,ENAME VARCHAR2(10) CONSTRAINT EMP08_ENAME_NN NOT NULL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,JOB VARCHAR2(9) CONSTRAINT EMP08_JOB_UK UNIQUE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,DEPTNO NUMBER(2) CONSTRAINT EMP08_DEPTNO_FK REFERENCES DEPT(DEPTNO)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);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DESC EMP08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3210522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91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13. </a:t>
            </a:r>
            <a:r>
              <a:rPr lang="ko-KR" altLang="en-US" dirty="0" err="1"/>
              <a:t>무결성</a:t>
            </a:r>
            <a:r>
              <a:rPr lang="ko-KR" altLang="en-US" dirty="0"/>
              <a:t> 제약 조건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7"/>
            <a:ext cx="9148090" cy="52264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7.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제약 조건명 지정하기 </a:t>
            </a:r>
            <a:endParaRPr lang="en-US" altLang="ko-KR" sz="18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13102" y="14763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1646419"/>
            <a:ext cx="8948068" cy="4391937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CREATE TABLE EMP04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 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EMPNO NUMBER(4)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,ENAME VARCHAR2(10) NOT NULL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,JOB VARCHAR2(9)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,DEPTNO NUMBER(2)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,PRIMARY KEY(EMPNO) 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,UNIQUE(JOB)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,FOREIGN KEY(DEPTNO) REFERENCES DEPT(DEPTNO)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3989729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92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13. </a:t>
            </a:r>
            <a:r>
              <a:rPr lang="ko-KR" altLang="en-US" dirty="0" err="1"/>
              <a:t>무결성</a:t>
            </a:r>
            <a:r>
              <a:rPr lang="ko-KR" altLang="en-US" dirty="0"/>
              <a:t> 제약 조건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953737"/>
            <a:ext cx="9148090" cy="52264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7.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제약 조건명 지정하기 </a:t>
            </a:r>
            <a:endParaRPr lang="en-US" altLang="ko-KR" sz="18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401070" y="1476376"/>
            <a:ext cx="8692798" cy="43815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413102" y="1646419"/>
            <a:ext cx="8948068" cy="4391937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CREATE TABLE EMP03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( 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EMPNO NUMBER(4)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,ENAME VARCHAR2(10) CONSTRAINT EMP03_ENAME_NN NOT NULL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,JOB VARCHAR2(9)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,DEPTNO NUMBER(2)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,CONSTRAINT EMP03_EMPNO_PK PRIMARY KEY(EMPNO)  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,CONSTRAINT EMP03_JOB_UK UNIQUE(JOB)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,CONSTRAINT EMP03_DEPTNO_FK FOREIGN KEY(DEPTNO) REFERENCES DEPT(DEPTNO) </a:t>
            </a:r>
          </a:p>
          <a:p>
            <a:pPr>
              <a:lnSpc>
                <a:spcPct val="100000"/>
              </a:lnSpc>
            </a:pPr>
            <a:r>
              <a:rPr lang="en-US" altLang="ko-KR" b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);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7659804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 anchor="b">
            <a:normAutofit/>
          </a:bodyPr>
          <a:lstStyle/>
          <a:p>
            <a:r>
              <a:rPr lang="ko-KR" altLang="en-US" sz="4000" dirty="0"/>
              <a:t>감사합니다</a:t>
            </a:r>
            <a:r>
              <a:rPr lang="en-US" altLang="ko-KR" sz="4000" dirty="0"/>
              <a:t>.</a:t>
            </a:r>
            <a:endParaRPr lang="ko-KR" altLang="en-US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42" t="31873" r="45833" b="57715"/>
          <a:stretch/>
        </p:blipFill>
        <p:spPr bwMode="auto">
          <a:xfrm>
            <a:off x="7835900" y="114300"/>
            <a:ext cx="19431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1739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N - 맑은 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8087</Words>
  <Application>Microsoft Office PowerPoint</Application>
  <PresentationFormat>A4 용지(210x297mm)</PresentationFormat>
  <Paragraphs>1379</Paragraphs>
  <Slides>93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93</vt:i4>
      </vt:variant>
    </vt:vector>
  </HeadingPairs>
  <TitlesOfParts>
    <vt:vector size="97" baseType="lpstr">
      <vt:lpstr>맑은 고딕</vt:lpstr>
      <vt:lpstr>Arial</vt:lpstr>
      <vt:lpstr>Wingdings</vt:lpstr>
      <vt:lpstr>Office 테마</vt:lpstr>
      <vt:lpstr>Oracle </vt:lpstr>
      <vt:lpstr>목차 </vt:lpstr>
      <vt:lpstr>1. 데이터베이스의 개념</vt:lpstr>
      <vt:lpstr>1. 데이터베이스의 개념</vt:lpstr>
      <vt:lpstr>1. 데이터베이스의 개념</vt:lpstr>
      <vt:lpstr>1. 데이터베이스의 개념</vt:lpstr>
      <vt:lpstr>2. SQL과 SQL*PLUS</vt:lpstr>
      <vt:lpstr>2. SQL과 SQL*PLUS</vt:lpstr>
      <vt:lpstr>2. SQL과 SQL*PLUS</vt:lpstr>
      <vt:lpstr>2. SQL과 SQL*PLUS</vt:lpstr>
      <vt:lpstr>2. SQL과 SQL*PLUS</vt:lpstr>
      <vt:lpstr>2. SQL과 SQL*PLUS</vt:lpstr>
      <vt:lpstr>2. SQL과 SQL*PLUS</vt:lpstr>
      <vt:lpstr>3. 기본적인 SELECT문</vt:lpstr>
      <vt:lpstr>3. 기본적인 SELECT문</vt:lpstr>
      <vt:lpstr>3. 기본적인 SELECT문</vt:lpstr>
      <vt:lpstr>3. 기본적인 SELECT문</vt:lpstr>
      <vt:lpstr>3. 기본적인 SELECT문</vt:lpstr>
      <vt:lpstr>3. 기본적인 SELECT문</vt:lpstr>
      <vt:lpstr>3. 기본적인 SELECT문</vt:lpstr>
      <vt:lpstr>3. 기본적인 SELECT문</vt:lpstr>
      <vt:lpstr>3. 기본적인 SELECT문</vt:lpstr>
      <vt:lpstr>3. 기본적인 SELECT문</vt:lpstr>
      <vt:lpstr>4. 함수</vt:lpstr>
      <vt:lpstr>4. 함수</vt:lpstr>
      <vt:lpstr>4. 함수</vt:lpstr>
      <vt:lpstr>4. 함수</vt:lpstr>
      <vt:lpstr>4. 함수</vt:lpstr>
      <vt:lpstr>4. 함수</vt:lpstr>
      <vt:lpstr>4. 함수</vt:lpstr>
      <vt:lpstr>4. 함수</vt:lpstr>
      <vt:lpstr>4. 함수</vt:lpstr>
      <vt:lpstr>4. 함수</vt:lpstr>
      <vt:lpstr>4. 함수</vt:lpstr>
      <vt:lpstr>4. 함수</vt:lpstr>
      <vt:lpstr>4. 함수</vt:lpstr>
      <vt:lpstr>4. 함수</vt:lpstr>
      <vt:lpstr>5. 오라클 객체</vt:lpstr>
      <vt:lpstr>5. 오라클 객체</vt:lpstr>
      <vt:lpstr>5. 오라클 객체</vt:lpstr>
      <vt:lpstr>5. 오라클 객체</vt:lpstr>
      <vt:lpstr>5. 오라클 객체</vt:lpstr>
      <vt:lpstr>5. 오라클 객체</vt:lpstr>
      <vt:lpstr>5. 오라클 객체</vt:lpstr>
      <vt:lpstr>5. 오라클 객체</vt:lpstr>
      <vt:lpstr>5. 오라클 객체</vt:lpstr>
      <vt:lpstr>5. 오라클 객체</vt:lpstr>
      <vt:lpstr>6. 조인</vt:lpstr>
      <vt:lpstr>6. 조인</vt:lpstr>
      <vt:lpstr>6. 조인</vt:lpstr>
      <vt:lpstr>6. 조인</vt:lpstr>
      <vt:lpstr>6. 조인</vt:lpstr>
      <vt:lpstr>6. 조인</vt:lpstr>
      <vt:lpstr>6. 조인</vt:lpstr>
      <vt:lpstr>6. 조인</vt:lpstr>
      <vt:lpstr>6. 조인</vt:lpstr>
      <vt:lpstr>7. SUB QUERY</vt:lpstr>
      <vt:lpstr>7. SUB QUERY</vt:lpstr>
      <vt:lpstr>7. SUB QUERY</vt:lpstr>
      <vt:lpstr>7. SUB QUERY</vt:lpstr>
      <vt:lpstr>7. SUB QUERY</vt:lpstr>
      <vt:lpstr>7. SUB QUERY</vt:lpstr>
      <vt:lpstr>7. SUB QUERY</vt:lpstr>
      <vt:lpstr>8. VIEW</vt:lpstr>
      <vt:lpstr>8. VIEW</vt:lpstr>
      <vt:lpstr>8. VIEW</vt:lpstr>
      <vt:lpstr>8. VIEW</vt:lpstr>
      <vt:lpstr>8. VIEW</vt:lpstr>
      <vt:lpstr>8. VIEW</vt:lpstr>
      <vt:lpstr>8. VIEW</vt:lpstr>
      <vt:lpstr>8. VIEW</vt:lpstr>
      <vt:lpstr>9. SEQUENCE (시퀀스)</vt:lpstr>
      <vt:lpstr>10. ORACLE SQL* Loader</vt:lpstr>
      <vt:lpstr>10. ORACLE SQL* Loader</vt:lpstr>
      <vt:lpstr>10. ORACLE SQL* Loader</vt:lpstr>
      <vt:lpstr>10. ORACLE SQLLOADER</vt:lpstr>
      <vt:lpstr>10. ORACLE SQLLOADER</vt:lpstr>
      <vt:lpstr>11. INDEX</vt:lpstr>
      <vt:lpstr>12. USER 생성</vt:lpstr>
      <vt:lpstr>12. USER 생성</vt:lpstr>
      <vt:lpstr>12. USER 생성</vt:lpstr>
      <vt:lpstr>12. USER 생성</vt:lpstr>
      <vt:lpstr>13. 무결성 제약 조건</vt:lpstr>
      <vt:lpstr>13. 무결성 제약 조건</vt:lpstr>
      <vt:lpstr>13. 무결성 제약 조건</vt:lpstr>
      <vt:lpstr>13. 무결성 제약 조건</vt:lpstr>
      <vt:lpstr>13. 무결성 제약 조건</vt:lpstr>
      <vt:lpstr>13. 무결성 제약 조건</vt:lpstr>
      <vt:lpstr>13. 무결성 제약 조건</vt:lpstr>
      <vt:lpstr>13. 무결성 제약 조건</vt:lpstr>
      <vt:lpstr>13. 무결성 제약 조건</vt:lpstr>
      <vt:lpstr>13. 무결성 제약 조건</vt:lpstr>
      <vt:lpstr>PowerPoint 프레젠테이션</vt:lpstr>
    </vt:vector>
  </TitlesOfParts>
  <Manager/>
  <Company>(주)유비베이스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Lync 메신저 및 전화 연동 환경 구성</dc:title>
  <dc:creator>이성녕 (Lee, SungNyung)</dc:creator>
  <cp:lastModifiedBy>KIM_COM</cp:lastModifiedBy>
  <cp:revision>679</cp:revision>
  <dcterms:created xsi:type="dcterms:W3CDTF">2014-11-04T04:38:47Z</dcterms:created>
  <dcterms:modified xsi:type="dcterms:W3CDTF">2021-08-02T02:58:41Z</dcterms:modified>
  <cp:version/>
</cp:coreProperties>
</file>