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107" d="100"/>
          <a:sy n="107" d="100"/>
        </p:scale>
        <p:origin x="73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2FFD9-ACAE-487D-B285-99373A1EBC2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31ECADE-352B-469B-81CD-4967D26FD560}">
      <dgm:prSet/>
      <dgm:spPr/>
      <dgm:t>
        <a:bodyPr/>
        <a:lstStyle/>
        <a:p>
          <a:r>
            <a:rPr lang="en-IN"/>
            <a:t>As a business owner, Almost everyone at some stage faced the situation where they have a delinquent account where a customer or client has failed to pay, and dealing with this delinquent account and general customer delinquency can be a stressful and time-consuming process.</a:t>
          </a:r>
          <a:endParaRPr lang="en-US"/>
        </a:p>
      </dgm:t>
    </dgm:pt>
    <dgm:pt modelId="{01AFED26-E2E9-4F5A-858D-747E7E776576}" type="parTrans" cxnId="{F0DB92BB-EDF5-4C89-BDC0-1280247FDBE1}">
      <dgm:prSet/>
      <dgm:spPr/>
      <dgm:t>
        <a:bodyPr/>
        <a:lstStyle/>
        <a:p>
          <a:endParaRPr lang="en-US"/>
        </a:p>
      </dgm:t>
    </dgm:pt>
    <dgm:pt modelId="{E820D4F7-CF39-4DDA-8623-8DBDDE8A4534}" type="sibTrans" cxnId="{F0DB92BB-EDF5-4C89-BDC0-1280247FDBE1}">
      <dgm:prSet/>
      <dgm:spPr/>
      <dgm:t>
        <a:bodyPr/>
        <a:lstStyle/>
        <a:p>
          <a:endParaRPr lang="en-US"/>
        </a:p>
      </dgm:t>
    </dgm:pt>
    <dgm:pt modelId="{488EF1EF-5E64-439B-8CC5-491F005DB578}">
      <dgm:prSet/>
      <dgm:spPr/>
      <dgm:t>
        <a:bodyPr/>
        <a:lstStyle/>
        <a:p>
          <a:r>
            <a:rPr lang="en-IN"/>
            <a:t>After all, in the early days of any business, it is cash flow that is the most important aspect and if cash flow is being negatively impacted by a customer or client who has not settled his delinquent account, Businesses could find themselves running out of money.</a:t>
          </a:r>
          <a:endParaRPr lang="en-US"/>
        </a:p>
      </dgm:t>
    </dgm:pt>
    <dgm:pt modelId="{CC3EB24D-E756-4FD2-8855-F57C372D1BCD}" type="parTrans" cxnId="{4DF23A63-9109-415E-BB32-9281939E714D}">
      <dgm:prSet/>
      <dgm:spPr/>
      <dgm:t>
        <a:bodyPr/>
        <a:lstStyle/>
        <a:p>
          <a:endParaRPr lang="en-US"/>
        </a:p>
      </dgm:t>
    </dgm:pt>
    <dgm:pt modelId="{80E44652-062B-4152-814A-286C70155ABF}" type="sibTrans" cxnId="{4DF23A63-9109-415E-BB32-9281939E714D}">
      <dgm:prSet/>
      <dgm:spPr/>
      <dgm:t>
        <a:bodyPr/>
        <a:lstStyle/>
        <a:p>
          <a:endParaRPr lang="en-US"/>
        </a:p>
      </dgm:t>
    </dgm:pt>
    <dgm:pt modelId="{9960F8A5-3B79-48EC-8F86-3F4C2EFC5213}">
      <dgm:prSet/>
      <dgm:spPr/>
      <dgm:t>
        <a:bodyPr/>
        <a:lstStyle/>
        <a:p>
          <a:r>
            <a:rPr lang="en-IN" b="1" dirty="0"/>
            <a:t>Objective : </a:t>
          </a:r>
          <a:r>
            <a:rPr lang="en-IN" dirty="0"/>
            <a:t>To Deal with this situations we will build a system which after analysing the customer previous history on basis of many attributes and trying to predict if that customer account will be delinquent or non delinquent.</a:t>
          </a:r>
          <a:endParaRPr lang="en-US" dirty="0"/>
        </a:p>
      </dgm:t>
    </dgm:pt>
    <dgm:pt modelId="{3F5865DC-E655-4938-9246-8105553310A2}" type="parTrans" cxnId="{CCEE1ACD-6557-453B-9365-6C6E7EE9B4F8}">
      <dgm:prSet/>
      <dgm:spPr/>
      <dgm:t>
        <a:bodyPr/>
        <a:lstStyle/>
        <a:p>
          <a:endParaRPr lang="en-US"/>
        </a:p>
      </dgm:t>
    </dgm:pt>
    <dgm:pt modelId="{AAD03772-AD45-4765-AAD1-909FAC72E5FE}" type="sibTrans" cxnId="{CCEE1ACD-6557-453B-9365-6C6E7EE9B4F8}">
      <dgm:prSet/>
      <dgm:spPr/>
      <dgm:t>
        <a:bodyPr/>
        <a:lstStyle/>
        <a:p>
          <a:endParaRPr lang="en-US"/>
        </a:p>
      </dgm:t>
    </dgm:pt>
    <dgm:pt modelId="{66E187F6-7DF6-544E-9947-973230286F0E}" type="pres">
      <dgm:prSet presAssocID="{AC02FFD9-ACAE-487D-B285-99373A1EBC2B}" presName="outerComposite" presStyleCnt="0">
        <dgm:presLayoutVars>
          <dgm:chMax val="5"/>
          <dgm:dir/>
          <dgm:resizeHandles val="exact"/>
        </dgm:presLayoutVars>
      </dgm:prSet>
      <dgm:spPr/>
    </dgm:pt>
    <dgm:pt modelId="{AC0AF45B-68CC-7043-90A1-F8CC8E484361}" type="pres">
      <dgm:prSet presAssocID="{AC02FFD9-ACAE-487D-B285-99373A1EBC2B}" presName="dummyMaxCanvas" presStyleCnt="0">
        <dgm:presLayoutVars/>
      </dgm:prSet>
      <dgm:spPr/>
    </dgm:pt>
    <dgm:pt modelId="{CE5AFFE8-8097-8040-826B-2B33DC2DD19B}" type="pres">
      <dgm:prSet presAssocID="{AC02FFD9-ACAE-487D-B285-99373A1EBC2B}" presName="ThreeNodes_1" presStyleLbl="node1" presStyleIdx="0" presStyleCnt="3">
        <dgm:presLayoutVars>
          <dgm:bulletEnabled val="1"/>
        </dgm:presLayoutVars>
      </dgm:prSet>
      <dgm:spPr/>
    </dgm:pt>
    <dgm:pt modelId="{AA19BC17-EAE3-0C45-A55A-DA567E6636CA}" type="pres">
      <dgm:prSet presAssocID="{AC02FFD9-ACAE-487D-B285-99373A1EBC2B}" presName="ThreeNodes_2" presStyleLbl="node1" presStyleIdx="1" presStyleCnt="3">
        <dgm:presLayoutVars>
          <dgm:bulletEnabled val="1"/>
        </dgm:presLayoutVars>
      </dgm:prSet>
      <dgm:spPr/>
    </dgm:pt>
    <dgm:pt modelId="{7B2A41C3-A98E-254F-A2D2-562E3935A88D}" type="pres">
      <dgm:prSet presAssocID="{AC02FFD9-ACAE-487D-B285-99373A1EBC2B}" presName="ThreeNodes_3" presStyleLbl="node1" presStyleIdx="2" presStyleCnt="3">
        <dgm:presLayoutVars>
          <dgm:bulletEnabled val="1"/>
        </dgm:presLayoutVars>
      </dgm:prSet>
      <dgm:spPr/>
    </dgm:pt>
    <dgm:pt modelId="{27D86B57-63C1-684C-AC84-BEB440BEB8C7}" type="pres">
      <dgm:prSet presAssocID="{AC02FFD9-ACAE-487D-B285-99373A1EBC2B}" presName="ThreeConn_1-2" presStyleLbl="fgAccFollowNode1" presStyleIdx="0" presStyleCnt="2">
        <dgm:presLayoutVars>
          <dgm:bulletEnabled val="1"/>
        </dgm:presLayoutVars>
      </dgm:prSet>
      <dgm:spPr/>
    </dgm:pt>
    <dgm:pt modelId="{5C8DDC28-2C57-2841-8019-34D94DA3F9D3}" type="pres">
      <dgm:prSet presAssocID="{AC02FFD9-ACAE-487D-B285-99373A1EBC2B}" presName="ThreeConn_2-3" presStyleLbl="fgAccFollowNode1" presStyleIdx="1" presStyleCnt="2">
        <dgm:presLayoutVars>
          <dgm:bulletEnabled val="1"/>
        </dgm:presLayoutVars>
      </dgm:prSet>
      <dgm:spPr/>
    </dgm:pt>
    <dgm:pt modelId="{7F41D8A3-5E76-1E4A-B4DB-C6C65BB42275}" type="pres">
      <dgm:prSet presAssocID="{AC02FFD9-ACAE-487D-B285-99373A1EBC2B}" presName="ThreeNodes_1_text" presStyleLbl="node1" presStyleIdx="2" presStyleCnt="3">
        <dgm:presLayoutVars>
          <dgm:bulletEnabled val="1"/>
        </dgm:presLayoutVars>
      </dgm:prSet>
      <dgm:spPr/>
    </dgm:pt>
    <dgm:pt modelId="{4ADA8275-D026-5749-94D7-CCE0C26E00D0}" type="pres">
      <dgm:prSet presAssocID="{AC02FFD9-ACAE-487D-B285-99373A1EBC2B}" presName="ThreeNodes_2_text" presStyleLbl="node1" presStyleIdx="2" presStyleCnt="3">
        <dgm:presLayoutVars>
          <dgm:bulletEnabled val="1"/>
        </dgm:presLayoutVars>
      </dgm:prSet>
      <dgm:spPr/>
    </dgm:pt>
    <dgm:pt modelId="{4E8E8BFC-4970-C246-A003-B23675137BBE}" type="pres">
      <dgm:prSet presAssocID="{AC02FFD9-ACAE-487D-B285-99373A1EBC2B}" presName="ThreeNodes_3_text" presStyleLbl="node1" presStyleIdx="2" presStyleCnt="3">
        <dgm:presLayoutVars>
          <dgm:bulletEnabled val="1"/>
        </dgm:presLayoutVars>
      </dgm:prSet>
      <dgm:spPr/>
    </dgm:pt>
  </dgm:ptLst>
  <dgm:cxnLst>
    <dgm:cxn modelId="{E27A4F4C-B3BA-5344-BDD0-7C1AB9074249}" type="presOf" srcId="{D31ECADE-352B-469B-81CD-4967D26FD560}" destId="{CE5AFFE8-8097-8040-826B-2B33DC2DD19B}" srcOrd="0" destOrd="0" presId="urn:microsoft.com/office/officeart/2005/8/layout/vProcess5"/>
    <dgm:cxn modelId="{4DF23A63-9109-415E-BB32-9281939E714D}" srcId="{AC02FFD9-ACAE-487D-B285-99373A1EBC2B}" destId="{488EF1EF-5E64-439B-8CC5-491F005DB578}" srcOrd="1" destOrd="0" parTransId="{CC3EB24D-E756-4FD2-8855-F57C372D1BCD}" sibTransId="{80E44652-062B-4152-814A-286C70155ABF}"/>
    <dgm:cxn modelId="{AE39AE95-C56C-A947-AF4B-494C1433441B}" type="presOf" srcId="{D31ECADE-352B-469B-81CD-4967D26FD560}" destId="{7F41D8A3-5E76-1E4A-B4DB-C6C65BB42275}" srcOrd="1" destOrd="0" presId="urn:microsoft.com/office/officeart/2005/8/layout/vProcess5"/>
    <dgm:cxn modelId="{C0775896-A4B6-1D43-9716-71A7D2445DB4}" type="presOf" srcId="{E820D4F7-CF39-4DDA-8623-8DBDDE8A4534}" destId="{27D86B57-63C1-684C-AC84-BEB440BEB8C7}" srcOrd="0" destOrd="0" presId="urn:microsoft.com/office/officeart/2005/8/layout/vProcess5"/>
    <dgm:cxn modelId="{9C50A3A6-3491-7A4B-A0B5-C76E5B214D5E}" type="presOf" srcId="{9960F8A5-3B79-48EC-8F86-3F4C2EFC5213}" destId="{7B2A41C3-A98E-254F-A2D2-562E3935A88D}" srcOrd="0" destOrd="0" presId="urn:microsoft.com/office/officeart/2005/8/layout/vProcess5"/>
    <dgm:cxn modelId="{35F6B1A8-91E0-FB4F-8116-AF91F72D7803}" type="presOf" srcId="{9960F8A5-3B79-48EC-8F86-3F4C2EFC5213}" destId="{4E8E8BFC-4970-C246-A003-B23675137BBE}" srcOrd="1" destOrd="0" presId="urn:microsoft.com/office/officeart/2005/8/layout/vProcess5"/>
    <dgm:cxn modelId="{BADAF0B1-32BA-8C48-A214-AE93A49201D1}" type="presOf" srcId="{488EF1EF-5E64-439B-8CC5-491F005DB578}" destId="{4ADA8275-D026-5749-94D7-CCE0C26E00D0}" srcOrd="1" destOrd="0" presId="urn:microsoft.com/office/officeart/2005/8/layout/vProcess5"/>
    <dgm:cxn modelId="{F0DB92BB-EDF5-4C89-BDC0-1280247FDBE1}" srcId="{AC02FFD9-ACAE-487D-B285-99373A1EBC2B}" destId="{D31ECADE-352B-469B-81CD-4967D26FD560}" srcOrd="0" destOrd="0" parTransId="{01AFED26-E2E9-4F5A-858D-747E7E776576}" sibTransId="{E820D4F7-CF39-4DDA-8623-8DBDDE8A4534}"/>
    <dgm:cxn modelId="{CCEE1ACD-6557-453B-9365-6C6E7EE9B4F8}" srcId="{AC02FFD9-ACAE-487D-B285-99373A1EBC2B}" destId="{9960F8A5-3B79-48EC-8F86-3F4C2EFC5213}" srcOrd="2" destOrd="0" parTransId="{3F5865DC-E655-4938-9246-8105553310A2}" sibTransId="{AAD03772-AD45-4765-AAD1-909FAC72E5FE}"/>
    <dgm:cxn modelId="{8D26E6D4-494A-EC43-B323-42E678A37F7E}" type="presOf" srcId="{80E44652-062B-4152-814A-286C70155ABF}" destId="{5C8DDC28-2C57-2841-8019-34D94DA3F9D3}" srcOrd="0" destOrd="0" presId="urn:microsoft.com/office/officeart/2005/8/layout/vProcess5"/>
    <dgm:cxn modelId="{AAB66EDB-E0E1-4E41-BE7C-5405BC57C37F}" type="presOf" srcId="{AC02FFD9-ACAE-487D-B285-99373A1EBC2B}" destId="{66E187F6-7DF6-544E-9947-973230286F0E}" srcOrd="0" destOrd="0" presId="urn:microsoft.com/office/officeart/2005/8/layout/vProcess5"/>
    <dgm:cxn modelId="{8799E3F0-5A79-434F-A93C-20DA5CFC661B}" type="presOf" srcId="{488EF1EF-5E64-439B-8CC5-491F005DB578}" destId="{AA19BC17-EAE3-0C45-A55A-DA567E6636CA}" srcOrd="0" destOrd="0" presId="urn:microsoft.com/office/officeart/2005/8/layout/vProcess5"/>
    <dgm:cxn modelId="{0AFFBC12-7B8E-D144-A831-39B7B6551DAD}" type="presParOf" srcId="{66E187F6-7DF6-544E-9947-973230286F0E}" destId="{AC0AF45B-68CC-7043-90A1-F8CC8E484361}" srcOrd="0" destOrd="0" presId="urn:microsoft.com/office/officeart/2005/8/layout/vProcess5"/>
    <dgm:cxn modelId="{F8E7C425-5E1C-3A45-B954-E4C6CC47F3DA}" type="presParOf" srcId="{66E187F6-7DF6-544E-9947-973230286F0E}" destId="{CE5AFFE8-8097-8040-826B-2B33DC2DD19B}" srcOrd="1" destOrd="0" presId="urn:microsoft.com/office/officeart/2005/8/layout/vProcess5"/>
    <dgm:cxn modelId="{89E5DBB0-5F91-8648-AD58-F971B0F779D5}" type="presParOf" srcId="{66E187F6-7DF6-544E-9947-973230286F0E}" destId="{AA19BC17-EAE3-0C45-A55A-DA567E6636CA}" srcOrd="2" destOrd="0" presId="urn:microsoft.com/office/officeart/2005/8/layout/vProcess5"/>
    <dgm:cxn modelId="{0015ED11-D71E-B141-B934-EE269FD74232}" type="presParOf" srcId="{66E187F6-7DF6-544E-9947-973230286F0E}" destId="{7B2A41C3-A98E-254F-A2D2-562E3935A88D}" srcOrd="3" destOrd="0" presId="urn:microsoft.com/office/officeart/2005/8/layout/vProcess5"/>
    <dgm:cxn modelId="{D3585F40-21C5-3743-8867-2EDBF2B8535F}" type="presParOf" srcId="{66E187F6-7DF6-544E-9947-973230286F0E}" destId="{27D86B57-63C1-684C-AC84-BEB440BEB8C7}" srcOrd="4" destOrd="0" presId="urn:microsoft.com/office/officeart/2005/8/layout/vProcess5"/>
    <dgm:cxn modelId="{AE2B9325-03B5-FC4F-BA08-9745E8AC7CB7}" type="presParOf" srcId="{66E187F6-7DF6-544E-9947-973230286F0E}" destId="{5C8DDC28-2C57-2841-8019-34D94DA3F9D3}" srcOrd="5" destOrd="0" presId="urn:microsoft.com/office/officeart/2005/8/layout/vProcess5"/>
    <dgm:cxn modelId="{D7149291-2248-7C4C-AD15-5D53AAFF51DB}" type="presParOf" srcId="{66E187F6-7DF6-544E-9947-973230286F0E}" destId="{7F41D8A3-5E76-1E4A-B4DB-C6C65BB42275}" srcOrd="6" destOrd="0" presId="urn:microsoft.com/office/officeart/2005/8/layout/vProcess5"/>
    <dgm:cxn modelId="{8B417E81-73C5-4C46-A263-88732A1A98E8}" type="presParOf" srcId="{66E187F6-7DF6-544E-9947-973230286F0E}" destId="{4ADA8275-D026-5749-94D7-CCE0C26E00D0}" srcOrd="7" destOrd="0" presId="urn:microsoft.com/office/officeart/2005/8/layout/vProcess5"/>
    <dgm:cxn modelId="{E232A0A1-78C8-5942-B804-97501F1E9FDE}" type="presParOf" srcId="{66E187F6-7DF6-544E-9947-973230286F0E}" destId="{4E8E8BFC-4970-C246-A003-B23675137BB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AFFE8-8097-8040-826B-2B33DC2DD19B}">
      <dsp:nvSpPr>
        <dsp:cNvPr id="0" name=""/>
        <dsp:cNvSpPr/>
      </dsp:nvSpPr>
      <dsp:spPr>
        <a:xfrm>
          <a:off x="0" y="0"/>
          <a:ext cx="9696363"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As a business owner, Almost everyone at some stage faced the situation where they have a delinquent account where a customer or client has failed to pay, and dealing with this delinquent account and general customer delinquency can be a stressful and time-consuming process.</a:t>
          </a:r>
          <a:endParaRPr lang="en-US" sz="1900" kern="1200"/>
        </a:p>
      </dsp:txBody>
      <dsp:txXfrm>
        <a:off x="38234" y="38234"/>
        <a:ext cx="8287733" cy="1228933"/>
      </dsp:txXfrm>
    </dsp:sp>
    <dsp:sp modelId="{AA19BC17-EAE3-0C45-A55A-DA567E6636CA}">
      <dsp:nvSpPr>
        <dsp:cNvPr id="0" name=""/>
        <dsp:cNvSpPr/>
      </dsp:nvSpPr>
      <dsp:spPr>
        <a:xfrm>
          <a:off x="855561" y="1522968"/>
          <a:ext cx="9696363" cy="13054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After all, in the early days of any business, it is cash flow that is the most important aspect and if cash flow is being negatively impacted by a customer or client who has not settled his delinquent account, Businesses could find themselves running out of money.</a:t>
          </a:r>
          <a:endParaRPr lang="en-US" sz="1900" kern="1200"/>
        </a:p>
      </dsp:txBody>
      <dsp:txXfrm>
        <a:off x="893795" y="1561202"/>
        <a:ext cx="7915823" cy="1228933"/>
      </dsp:txXfrm>
    </dsp:sp>
    <dsp:sp modelId="{7B2A41C3-A98E-254F-A2D2-562E3935A88D}">
      <dsp:nvSpPr>
        <dsp:cNvPr id="0" name=""/>
        <dsp:cNvSpPr/>
      </dsp:nvSpPr>
      <dsp:spPr>
        <a:xfrm>
          <a:off x="1711123" y="3045936"/>
          <a:ext cx="9696363" cy="13054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dirty="0"/>
            <a:t>Objective : </a:t>
          </a:r>
          <a:r>
            <a:rPr lang="en-IN" sz="1900" kern="1200" dirty="0"/>
            <a:t>To Deal with this situations we will build a system which after analysing the customer previous history on basis of many attributes and trying to predict if that customer account will be delinquent or non delinquent.</a:t>
          </a:r>
          <a:endParaRPr lang="en-US" sz="1900" kern="1200" dirty="0"/>
        </a:p>
      </dsp:txBody>
      <dsp:txXfrm>
        <a:off x="1749357" y="3084170"/>
        <a:ext cx="7915823" cy="1228933"/>
      </dsp:txXfrm>
    </dsp:sp>
    <dsp:sp modelId="{27D86B57-63C1-684C-AC84-BEB440BEB8C7}">
      <dsp:nvSpPr>
        <dsp:cNvPr id="0" name=""/>
        <dsp:cNvSpPr/>
      </dsp:nvSpPr>
      <dsp:spPr>
        <a:xfrm>
          <a:off x="8847853"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38768" y="989929"/>
        <a:ext cx="466680" cy="638504"/>
      </dsp:txXfrm>
    </dsp:sp>
    <dsp:sp modelId="{5C8DDC28-2C57-2841-8019-34D94DA3F9D3}">
      <dsp:nvSpPr>
        <dsp:cNvPr id="0" name=""/>
        <dsp:cNvSpPr/>
      </dsp:nvSpPr>
      <dsp:spPr>
        <a:xfrm>
          <a:off x="9703414" y="2504195"/>
          <a:ext cx="848510" cy="8485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94329"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8169-7801-A844-B387-82B9F03B4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73AFEF-188C-B04E-AFBE-9C7B06528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3A53EA-629F-C04C-A870-E7034AF5795F}"/>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5" name="Footer Placeholder 4">
            <a:extLst>
              <a:ext uri="{FF2B5EF4-FFF2-40B4-BE49-F238E27FC236}">
                <a16:creationId xmlns:a16="http://schemas.microsoft.com/office/drawing/2014/main" id="{8C4CCF99-AF82-4F4F-AF62-B2C68033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F1DBA-266D-6242-9175-1F31E7853101}"/>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411559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48FB-425A-F643-BF2F-445D445A2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18505-9C02-1D46-98DE-0E924B6BD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4C63E-C175-1F4A-AE26-6FEC98F7C482}"/>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5" name="Footer Placeholder 4">
            <a:extLst>
              <a:ext uri="{FF2B5EF4-FFF2-40B4-BE49-F238E27FC236}">
                <a16:creationId xmlns:a16="http://schemas.microsoft.com/office/drawing/2014/main" id="{F597D882-A380-E449-9367-D95656A38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4ADF6-AD84-9145-888C-CC310D0639D6}"/>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349792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3EE16-0B68-1F41-86DB-CCA939CD8A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33231-8A9E-EC41-996D-5733CDD04D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63299-4969-8C4B-AD2A-EBD240A86704}"/>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5" name="Footer Placeholder 4">
            <a:extLst>
              <a:ext uri="{FF2B5EF4-FFF2-40B4-BE49-F238E27FC236}">
                <a16:creationId xmlns:a16="http://schemas.microsoft.com/office/drawing/2014/main" id="{5AA2C91F-CFEC-F44F-91FD-18FE32101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C70AD-C00C-7F4C-8B16-23C17900A4F9}"/>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106216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D503-E16F-DD49-AE97-E4CE1E574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D03F8-AF16-7345-A8E3-5C01963A4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EC9A2-D6E4-3547-9088-4F94C1AFD3C1}"/>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5" name="Footer Placeholder 4">
            <a:extLst>
              <a:ext uri="{FF2B5EF4-FFF2-40B4-BE49-F238E27FC236}">
                <a16:creationId xmlns:a16="http://schemas.microsoft.com/office/drawing/2014/main" id="{0479F398-F754-C94D-99A3-E779FBDAA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C1326-A4DF-8E49-AA9C-4AB70B6BFFC9}"/>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123611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3194-9DF7-6640-BD78-3FD383726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2BDA4-21BC-4347-AC2C-A26A063E9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F142B-41A7-C442-BB13-2BCB4A18C999}"/>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5" name="Footer Placeholder 4">
            <a:extLst>
              <a:ext uri="{FF2B5EF4-FFF2-40B4-BE49-F238E27FC236}">
                <a16:creationId xmlns:a16="http://schemas.microsoft.com/office/drawing/2014/main" id="{8CBD1333-8E68-4B4D-A3A2-95202583D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738FE-4BDC-2246-AD02-BB72C4F8992C}"/>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129776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69D3-4CB7-0542-8B29-FC38E5BA15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BD428-1A9B-0645-8907-CAD733712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CE8625-B403-D44B-AE98-113777B1B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81869E-CA1A-E547-BCA4-F4B915C9EB39}"/>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6" name="Footer Placeholder 5">
            <a:extLst>
              <a:ext uri="{FF2B5EF4-FFF2-40B4-BE49-F238E27FC236}">
                <a16:creationId xmlns:a16="http://schemas.microsoft.com/office/drawing/2014/main" id="{AAAECF76-FD67-CB4B-981B-775696810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AEA74-196D-B74F-AE5B-1651E6042ECE}"/>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425780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7A0D-8121-A84E-980F-9AC3A19C7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77F0C-60BC-2C48-B4E5-765F801DC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582EF-5F23-FD4E-BF05-2DC668775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6BF6F-723C-1C46-BA29-E7F42346F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44B89-05D8-B04A-8148-321C013C6D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44ACE9-EF10-C444-9FF8-5C4DF9F9F952}"/>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8" name="Footer Placeholder 7">
            <a:extLst>
              <a:ext uri="{FF2B5EF4-FFF2-40B4-BE49-F238E27FC236}">
                <a16:creationId xmlns:a16="http://schemas.microsoft.com/office/drawing/2014/main" id="{3D5B88F4-3758-E648-B8EA-B7CCC3C6D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516E5F-A97E-CA41-AEFD-EB143E94BAA0}"/>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266727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3CB5-7BE9-3944-96A9-CA3DA7F869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9CD9E-ED77-244B-B80D-F0BE062B7DDC}"/>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4" name="Footer Placeholder 3">
            <a:extLst>
              <a:ext uri="{FF2B5EF4-FFF2-40B4-BE49-F238E27FC236}">
                <a16:creationId xmlns:a16="http://schemas.microsoft.com/office/drawing/2014/main" id="{BF679F8E-C6EB-2449-BE00-7A450A4F7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737467-FEED-E548-8B96-3E15F94E19BD}"/>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330054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16B12-764D-704A-AFD1-A53C546B05D9}"/>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3" name="Footer Placeholder 2">
            <a:extLst>
              <a:ext uri="{FF2B5EF4-FFF2-40B4-BE49-F238E27FC236}">
                <a16:creationId xmlns:a16="http://schemas.microsoft.com/office/drawing/2014/main" id="{847DADCA-4275-8E47-B3C3-E5F0EC8C3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69212-1655-4744-BF05-BF25B7E84D5D}"/>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252324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7BB7-B1CC-254B-A861-CA9820040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AAA05-4690-464F-A95D-E9F0E731A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109594-71A0-6347-ABE2-80760515D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694B5-1567-454E-9FF2-E8375939A22F}"/>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6" name="Footer Placeholder 5">
            <a:extLst>
              <a:ext uri="{FF2B5EF4-FFF2-40B4-BE49-F238E27FC236}">
                <a16:creationId xmlns:a16="http://schemas.microsoft.com/office/drawing/2014/main" id="{64F68110-555A-864C-BAB9-A4DD1C199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320BF-C999-7D4A-BD5B-1507A6B35572}"/>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253049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C5FC-BA04-5046-9B74-F1D4EB0A6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1A991A-ACDC-A84F-89AD-94C21B4AC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011D31-C9F0-A649-A127-ECD12C5D6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4627E-58BA-9A45-8F90-14FBC03FA78D}"/>
              </a:ext>
            </a:extLst>
          </p:cNvPr>
          <p:cNvSpPr>
            <a:spLocks noGrp="1"/>
          </p:cNvSpPr>
          <p:nvPr>
            <p:ph type="dt" sz="half" idx="10"/>
          </p:nvPr>
        </p:nvSpPr>
        <p:spPr/>
        <p:txBody>
          <a:bodyPr/>
          <a:lstStyle/>
          <a:p>
            <a:fld id="{D5C8A6F5-2217-3F4F-83E6-E34A66AA4030}" type="datetimeFigureOut">
              <a:rPr lang="en-US" smtClean="0"/>
              <a:t>6/16/20</a:t>
            </a:fld>
            <a:endParaRPr lang="en-US"/>
          </a:p>
        </p:txBody>
      </p:sp>
      <p:sp>
        <p:nvSpPr>
          <p:cNvPr id="6" name="Footer Placeholder 5">
            <a:extLst>
              <a:ext uri="{FF2B5EF4-FFF2-40B4-BE49-F238E27FC236}">
                <a16:creationId xmlns:a16="http://schemas.microsoft.com/office/drawing/2014/main" id="{D193EAC9-96C1-AE43-A3E4-E7B5325F5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C3DF2-EA3B-BA46-B852-FA56A259CF09}"/>
              </a:ext>
            </a:extLst>
          </p:cNvPr>
          <p:cNvSpPr>
            <a:spLocks noGrp="1"/>
          </p:cNvSpPr>
          <p:nvPr>
            <p:ph type="sldNum" sz="quarter" idx="12"/>
          </p:nvPr>
        </p:nvSpPr>
        <p:spPr/>
        <p:txBody>
          <a:bodyPr/>
          <a:lstStyle/>
          <a:p>
            <a:fld id="{DD64A93C-AA4D-A349-B456-47EE4A54F6C4}" type="slidenum">
              <a:rPr lang="en-US" smtClean="0"/>
              <a:t>‹#›</a:t>
            </a:fld>
            <a:endParaRPr lang="en-US"/>
          </a:p>
        </p:txBody>
      </p:sp>
    </p:spTree>
    <p:extLst>
      <p:ext uri="{BB962C8B-B14F-4D97-AF65-F5344CB8AC3E}">
        <p14:creationId xmlns:p14="http://schemas.microsoft.com/office/powerpoint/2010/main" val="25139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B5CAC-B784-A849-9247-B045C96AD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90CC95-0083-D243-8D2F-7F7BB29F3F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998B3-BCB8-B243-B2BC-BC7CF0D15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8A6F5-2217-3F4F-83E6-E34A66AA4030}" type="datetimeFigureOut">
              <a:rPr lang="en-US" smtClean="0"/>
              <a:t>6/16/20</a:t>
            </a:fld>
            <a:endParaRPr lang="en-US"/>
          </a:p>
        </p:txBody>
      </p:sp>
      <p:sp>
        <p:nvSpPr>
          <p:cNvPr id="5" name="Footer Placeholder 4">
            <a:extLst>
              <a:ext uri="{FF2B5EF4-FFF2-40B4-BE49-F238E27FC236}">
                <a16:creationId xmlns:a16="http://schemas.microsoft.com/office/drawing/2014/main" id="{E1386799-0C9B-1546-B98F-183BE5AE9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78ED7-BD1F-CA48-9259-4A878FBDB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4A93C-AA4D-A349-B456-47EE4A54F6C4}" type="slidenum">
              <a:rPr lang="en-US" smtClean="0"/>
              <a:t>‹#›</a:t>
            </a:fld>
            <a:endParaRPr lang="en-US"/>
          </a:p>
        </p:txBody>
      </p:sp>
    </p:spTree>
    <p:extLst>
      <p:ext uri="{BB962C8B-B14F-4D97-AF65-F5344CB8AC3E}">
        <p14:creationId xmlns:p14="http://schemas.microsoft.com/office/powerpoint/2010/main" val="282523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639E8B-AB9F-0643-963B-79C6CDF3BC49}"/>
              </a:ext>
            </a:extLst>
          </p:cNvPr>
          <p:cNvSpPr>
            <a:spLocks noGrp="1"/>
          </p:cNvSpPr>
          <p:nvPr>
            <p:ph type="ctrTitle"/>
          </p:nvPr>
        </p:nvSpPr>
        <p:spPr>
          <a:xfrm>
            <a:off x="767290" y="1289146"/>
            <a:ext cx="4153626" cy="4279709"/>
          </a:xfrm>
        </p:spPr>
        <p:txBody>
          <a:bodyPr vert="horz" lIns="91440" tIns="45720" rIns="91440" bIns="45720" rtlCol="0" anchor="ctr">
            <a:normAutofit/>
          </a:bodyPr>
          <a:lstStyle/>
          <a:p>
            <a:pPr algn="r"/>
            <a:r>
              <a:rPr lang="en-US" sz="5400" kern="1200">
                <a:solidFill>
                  <a:schemeClr val="bg1"/>
                </a:solidFill>
                <a:latin typeface="+mj-lt"/>
                <a:ea typeface="+mj-ea"/>
                <a:cs typeface="+mj-cs"/>
              </a:rPr>
              <a:t>Delinquency</a:t>
            </a: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9A4B8C68-2B50-A049-8A8C-E08B68087FCC}"/>
              </a:ext>
            </a:extLst>
          </p:cNvPr>
          <p:cNvSpPr>
            <a:spLocks noGrp="1"/>
          </p:cNvSpPr>
          <p:nvPr>
            <p:ph type="subTitle" idx="1"/>
          </p:nvPr>
        </p:nvSpPr>
        <p:spPr>
          <a:xfrm>
            <a:off x="6514140" y="1854601"/>
            <a:ext cx="4776711" cy="3148798"/>
          </a:xfrm>
        </p:spPr>
        <p:txBody>
          <a:bodyPr vert="horz" lIns="91440" tIns="45720" rIns="91440" bIns="45720" rtlCol="0" anchor="ctr">
            <a:normAutofit/>
          </a:bodyPr>
          <a:lstStyle/>
          <a:p>
            <a:pPr indent="-228600" algn="l">
              <a:buFont typeface="Arial" panose="020B0604020202020204" pitchFamily="34" charset="0"/>
              <a:buChar char="•"/>
            </a:pPr>
            <a:endParaRPr lang="en-US" dirty="0"/>
          </a:p>
          <a:p>
            <a:pPr marL="342900" indent="-342900">
              <a:buFont typeface="Arial" panose="020B0604020202020204" pitchFamily="34" charset="0"/>
              <a:buChar char="•"/>
            </a:pPr>
            <a:r>
              <a:rPr lang="en-IN" dirty="0"/>
              <a:t>a failure to pay an outstanding debt by the due date.</a:t>
            </a:r>
          </a:p>
          <a:p>
            <a:pPr marL="342900" indent="-342900">
              <a:buFont typeface="Arial" panose="020B0604020202020204" pitchFamily="34" charset="0"/>
              <a:buChar char="•"/>
            </a:pPr>
            <a:endParaRPr lang="en-US" dirty="0"/>
          </a:p>
          <a:p>
            <a:r>
              <a:rPr lang="en-US" dirty="0"/>
              <a:t> Or</a:t>
            </a:r>
          </a:p>
          <a:p>
            <a:endParaRPr lang="en-US" dirty="0"/>
          </a:p>
          <a:p>
            <a:pPr indent="-228600">
              <a:buFont typeface="Arial" panose="020B0604020202020204" pitchFamily="34" charset="0"/>
              <a:buChar char="•"/>
            </a:pPr>
            <a:r>
              <a:rPr lang="en-US" dirty="0"/>
              <a:t>neglect of one's duty.</a:t>
            </a:r>
          </a:p>
        </p:txBody>
      </p:sp>
    </p:spTree>
    <p:extLst>
      <p:ext uri="{BB962C8B-B14F-4D97-AF65-F5344CB8AC3E}">
        <p14:creationId xmlns:p14="http://schemas.microsoft.com/office/powerpoint/2010/main" val="389318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CDAC6E-4354-0F49-955B-177BCB04FEBD}"/>
              </a:ext>
            </a:extLst>
          </p:cNvPr>
          <p:cNvSpPr>
            <a:spLocks noGrp="1"/>
          </p:cNvSpPr>
          <p:nvPr>
            <p:ph type="title"/>
          </p:nvPr>
        </p:nvSpPr>
        <p:spPr>
          <a:xfrm>
            <a:off x="536105" y="329822"/>
            <a:ext cx="4145623" cy="2257930"/>
          </a:xfrm>
        </p:spPr>
        <p:txBody>
          <a:bodyPr vert="horz" lIns="91440" tIns="45720" rIns="91440" bIns="45720" rtlCol="0" anchor="b">
            <a:normAutofit/>
          </a:bodyPr>
          <a:lstStyle/>
          <a:p>
            <a:pPr algn="ctr"/>
            <a:r>
              <a:rPr lang="en-US" sz="2200" dirty="0"/>
              <a:t>MonthlyIncome</a:t>
            </a:r>
            <a:br>
              <a:rPr lang="en-US" sz="2200" dirty="0"/>
            </a:br>
            <a:r>
              <a:rPr lang="en-US" sz="2200" dirty="0"/>
              <a:t> vs Delinquent account</a:t>
            </a:r>
            <a:br>
              <a:rPr lang="en-US" sz="2200" dirty="0"/>
            </a:br>
            <a:br>
              <a:rPr lang="en-US" sz="2200" dirty="0"/>
            </a:br>
            <a:r>
              <a:rPr lang="en-US" sz="2200" dirty="0"/>
              <a:t>Monthly income for delinquent account are positively skewed with most people falling in salary range between 0 -500000.</a:t>
            </a:r>
          </a:p>
        </p:txBody>
      </p:sp>
      <p:pic>
        <p:nvPicPr>
          <p:cNvPr id="10" name="Picture 9">
            <a:extLst>
              <a:ext uri="{FF2B5EF4-FFF2-40B4-BE49-F238E27FC236}">
                <a16:creationId xmlns:a16="http://schemas.microsoft.com/office/drawing/2014/main" id="{C98EEFDB-F687-214F-A9FA-85031EC11F5E}"/>
              </a:ext>
            </a:extLst>
          </p:cNvPr>
          <p:cNvPicPr>
            <a:picLocks noChangeAspect="1"/>
          </p:cNvPicPr>
          <p:nvPr/>
        </p:nvPicPr>
        <p:blipFill>
          <a:blip r:embed="rId2"/>
          <a:stretch>
            <a:fillRect/>
          </a:stretch>
        </p:blipFill>
        <p:spPr>
          <a:xfrm>
            <a:off x="7575715" y="329822"/>
            <a:ext cx="4080180" cy="2611316"/>
          </a:xfrm>
          <a:prstGeom prst="rect">
            <a:avLst/>
          </a:prstGeom>
        </p:spPr>
      </p:pic>
      <p:pic>
        <p:nvPicPr>
          <p:cNvPr id="8" name="Picture 7" descr="A picture containing clock, drawing&#10;&#10;Description automatically generated">
            <a:extLst>
              <a:ext uri="{FF2B5EF4-FFF2-40B4-BE49-F238E27FC236}">
                <a16:creationId xmlns:a16="http://schemas.microsoft.com/office/drawing/2014/main" id="{94C6180B-3420-E74E-A3A6-E9B5C1F9C883}"/>
              </a:ext>
            </a:extLst>
          </p:cNvPr>
          <p:cNvPicPr>
            <a:picLocks noChangeAspect="1"/>
          </p:cNvPicPr>
          <p:nvPr/>
        </p:nvPicPr>
        <p:blipFill>
          <a:blip r:embed="rId3"/>
          <a:stretch>
            <a:fillRect/>
          </a:stretch>
        </p:blipFill>
        <p:spPr>
          <a:xfrm>
            <a:off x="6660279" y="3155743"/>
            <a:ext cx="4995615" cy="3147238"/>
          </a:xfrm>
          <a:prstGeom prst="rect">
            <a:avLst/>
          </a:prstGeom>
        </p:spPr>
      </p:pic>
    </p:spTree>
    <p:extLst>
      <p:ext uri="{BB962C8B-B14F-4D97-AF65-F5344CB8AC3E}">
        <p14:creationId xmlns:p14="http://schemas.microsoft.com/office/powerpoint/2010/main" val="33804101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8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7845-165A-F54C-BBA5-6C415C1A542A}"/>
              </a:ext>
            </a:extLst>
          </p:cNvPr>
          <p:cNvSpPr>
            <a:spLocks noGrp="1"/>
          </p:cNvSpPr>
          <p:nvPr>
            <p:ph type="title"/>
          </p:nvPr>
        </p:nvSpPr>
        <p:spPr>
          <a:xfrm>
            <a:off x="391378" y="320675"/>
            <a:ext cx="11407487" cy="1325563"/>
          </a:xfrm>
        </p:spPr>
        <p:txBody>
          <a:bodyPr>
            <a:normAutofit/>
          </a:bodyPr>
          <a:lstStyle/>
          <a:p>
            <a:r>
              <a:rPr lang="en-US" sz="5400" b="1" u="sng"/>
              <a:t>Problem Statement</a:t>
            </a:r>
            <a:endParaRPr lang="en-IN" sz="5400"/>
          </a:p>
        </p:txBody>
      </p:sp>
      <p:graphicFrame>
        <p:nvGraphicFramePr>
          <p:cNvPr id="5" name="Content Placeholder 2">
            <a:extLst>
              <a:ext uri="{FF2B5EF4-FFF2-40B4-BE49-F238E27FC236}">
                <a16:creationId xmlns:a16="http://schemas.microsoft.com/office/drawing/2014/main" id="{CF0D7B7A-9E99-4731-98CF-B0A6D934FBCF}"/>
              </a:ext>
            </a:extLst>
          </p:cNvPr>
          <p:cNvGraphicFramePr>
            <a:graphicFrameLocks noGrp="1"/>
          </p:cNvGraphicFramePr>
          <p:nvPr>
            <p:ph idx="1"/>
            <p:extLst>
              <p:ext uri="{D42A27DB-BD31-4B8C-83A1-F6EECF244321}">
                <p14:modId xmlns:p14="http://schemas.microsoft.com/office/powerpoint/2010/main" val="274823653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12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B2189-88DD-FD46-B4E7-C321C0EEEE0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Data Dictionary</a:t>
            </a:r>
          </a:p>
        </p:txBody>
      </p:sp>
      <p:graphicFrame>
        <p:nvGraphicFramePr>
          <p:cNvPr id="7" name="Content Placeholder 3">
            <a:extLst>
              <a:ext uri="{FF2B5EF4-FFF2-40B4-BE49-F238E27FC236}">
                <a16:creationId xmlns:a16="http://schemas.microsoft.com/office/drawing/2014/main" id="{E9B04481-B72F-B748-9F9D-82CAE1F80A03}"/>
              </a:ext>
            </a:extLst>
          </p:cNvPr>
          <p:cNvGraphicFramePr>
            <a:graphicFrameLocks/>
          </p:cNvGraphicFramePr>
          <p:nvPr>
            <p:extLst>
              <p:ext uri="{D42A27DB-BD31-4B8C-83A1-F6EECF244321}">
                <p14:modId xmlns:p14="http://schemas.microsoft.com/office/powerpoint/2010/main" val="4003991475"/>
              </p:ext>
            </p:extLst>
          </p:nvPr>
        </p:nvGraphicFramePr>
        <p:xfrm>
          <a:off x="4038600" y="1211866"/>
          <a:ext cx="7188201" cy="4430883"/>
        </p:xfrm>
        <a:graphic>
          <a:graphicData uri="http://schemas.openxmlformats.org/drawingml/2006/table">
            <a:tbl>
              <a:tblPr firstRow="1" bandRow="1">
                <a:tableStyleId>{8799B23B-EC83-4686-B30A-512413B5E67A}</a:tableStyleId>
              </a:tblPr>
              <a:tblGrid>
                <a:gridCol w="2611956">
                  <a:extLst>
                    <a:ext uri="{9D8B030D-6E8A-4147-A177-3AD203B41FA5}">
                      <a16:colId xmlns:a16="http://schemas.microsoft.com/office/drawing/2014/main" val="2194893897"/>
                    </a:ext>
                  </a:extLst>
                </a:gridCol>
                <a:gridCol w="3715633">
                  <a:extLst>
                    <a:ext uri="{9D8B030D-6E8A-4147-A177-3AD203B41FA5}">
                      <a16:colId xmlns:a16="http://schemas.microsoft.com/office/drawing/2014/main" val="1842807046"/>
                    </a:ext>
                  </a:extLst>
                </a:gridCol>
                <a:gridCol w="860612">
                  <a:extLst>
                    <a:ext uri="{9D8B030D-6E8A-4147-A177-3AD203B41FA5}">
                      <a16:colId xmlns:a16="http://schemas.microsoft.com/office/drawing/2014/main" val="2240035757"/>
                    </a:ext>
                  </a:extLst>
                </a:gridCol>
              </a:tblGrid>
              <a:tr h="223846">
                <a:tc>
                  <a:txBody>
                    <a:bodyPr/>
                    <a:lstStyle/>
                    <a:p>
                      <a:pPr algn="l" fontAlgn="b">
                        <a:spcBef>
                          <a:spcPts val="0"/>
                        </a:spcBef>
                        <a:spcAft>
                          <a:spcPts val="0"/>
                        </a:spcAft>
                      </a:pPr>
                      <a:r>
                        <a:rPr lang="en-IN" sz="1100" b="1" u="none" strike="noStrike">
                          <a:effectLst/>
                        </a:rPr>
                        <a:t>Variable Name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1" u="none" strike="noStrike">
                          <a:effectLst/>
                        </a:rPr>
                        <a:t>Description</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1" u="none" strike="noStrike">
                          <a:effectLst/>
                        </a:rPr>
                        <a:t>Type</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2856151324"/>
                  </a:ext>
                </a:extLst>
              </a:tr>
              <a:tr h="398319">
                <a:tc>
                  <a:txBody>
                    <a:bodyPr/>
                    <a:lstStyle/>
                    <a:p>
                      <a:pPr algn="l" fontAlgn="b">
                        <a:spcBef>
                          <a:spcPts val="0"/>
                        </a:spcBef>
                        <a:spcAft>
                          <a:spcPts val="0"/>
                        </a:spcAft>
                      </a:pPr>
                      <a:r>
                        <a:rPr lang="en-IN" sz="1100" b="1" u="none" strike="noStrike">
                          <a:effectLst/>
                        </a:rPr>
                        <a:t>SeriousDlqin2yrs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1" u="none" strike="noStrike">
                          <a:effectLst/>
                        </a:rPr>
                        <a:t>Person experienced 90 days past due delinquency or worse </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1" u="none" strike="noStrike">
                          <a:effectLst/>
                        </a:rPr>
                        <a:t>Y/N</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1085660109"/>
                  </a:ext>
                </a:extLst>
              </a:tr>
              <a:tr h="572793">
                <a:tc>
                  <a:txBody>
                    <a:bodyPr/>
                    <a:lstStyle/>
                    <a:p>
                      <a:pPr algn="l" fontAlgn="b">
                        <a:spcBef>
                          <a:spcPts val="0"/>
                        </a:spcBef>
                        <a:spcAft>
                          <a:spcPts val="0"/>
                        </a:spcAft>
                      </a:pPr>
                      <a:r>
                        <a:rPr lang="en-IN" sz="1100" b="0" u="none" strike="noStrike">
                          <a:effectLst/>
                        </a:rPr>
                        <a:t>RevolvingUtilizationOfUnsecuredLines</a:t>
                      </a:r>
                      <a:endParaRPr lang="en-IN" sz="2100" b="0" i="0" u="none" strike="noStrike">
                        <a:effectLst/>
                        <a:latin typeface="Arial" panose="020B0604020202020204" pitchFamily="34" charset="0"/>
                      </a:endParaRPr>
                    </a:p>
                  </a:txBody>
                  <a:tcPr marL="11305" marR="11305" marT="11305" marB="0" anchor="b"/>
                </a:tc>
                <a:tc>
                  <a:txBody>
                    <a:bodyPr/>
                    <a:lstStyle/>
                    <a:p>
                      <a:pPr algn="l" fontAlgn="t">
                        <a:spcBef>
                          <a:spcPts val="0"/>
                        </a:spcBef>
                        <a:spcAft>
                          <a:spcPts val="0"/>
                        </a:spcAft>
                      </a:pPr>
                      <a:r>
                        <a:rPr lang="en-IN" sz="1100" b="0" u="none" strike="noStrike">
                          <a:effectLst/>
                        </a:rPr>
                        <a:t>Total balance on credit cards and personal lines of credit except real estate and no installment debt like car loans divided by the sum of credit limits</a:t>
                      </a:r>
                      <a:endParaRPr lang="en-IN" sz="2100" b="0" i="0" u="none" strike="noStrike">
                        <a:effectLst/>
                        <a:latin typeface="Arial" panose="020B0604020202020204" pitchFamily="34" charset="0"/>
                      </a:endParaRPr>
                    </a:p>
                  </a:txBody>
                  <a:tcPr marL="11305" marR="11305" marT="11305" marB="0"/>
                </a:tc>
                <a:tc>
                  <a:txBody>
                    <a:bodyPr/>
                    <a:lstStyle/>
                    <a:p>
                      <a:pPr algn="l" fontAlgn="b">
                        <a:spcBef>
                          <a:spcPts val="0"/>
                        </a:spcBef>
                        <a:spcAft>
                          <a:spcPts val="0"/>
                        </a:spcAft>
                      </a:pPr>
                      <a:r>
                        <a:rPr lang="en-IN" sz="1100" b="0" u="none" strike="noStrike">
                          <a:effectLst/>
                        </a:rPr>
                        <a:t>percentage</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117336481"/>
                  </a:ext>
                </a:extLst>
              </a:tr>
              <a:tr h="223846">
                <a:tc>
                  <a:txBody>
                    <a:bodyPr/>
                    <a:lstStyle/>
                    <a:p>
                      <a:pPr algn="l" fontAlgn="b">
                        <a:spcBef>
                          <a:spcPts val="0"/>
                        </a:spcBef>
                        <a:spcAft>
                          <a:spcPts val="0"/>
                        </a:spcAft>
                      </a:pPr>
                      <a:r>
                        <a:rPr lang="en-IN" sz="1100" b="0" u="none" strike="noStrike">
                          <a:effectLst/>
                        </a:rPr>
                        <a:t>age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Age of borrower in years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1205009622"/>
                  </a:ext>
                </a:extLst>
              </a:tr>
              <a:tr h="398319">
                <a:tc>
                  <a:txBody>
                    <a:bodyPr/>
                    <a:lstStyle/>
                    <a:p>
                      <a:pPr algn="l" fontAlgn="b">
                        <a:spcBef>
                          <a:spcPts val="0"/>
                        </a:spcBef>
                        <a:spcAft>
                          <a:spcPts val="0"/>
                        </a:spcAft>
                      </a:pPr>
                      <a:r>
                        <a:rPr lang="en-IN" sz="1100" b="0" u="none" strike="noStrike">
                          <a:effectLst/>
                        </a:rPr>
                        <a:t>NumberOfTime30-59DaysPastDueNotWorse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Number of times borrower has been 30-59 days past due but no worse in the last 2 years.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2057900819"/>
                  </a:ext>
                </a:extLst>
              </a:tr>
              <a:tr h="398319">
                <a:tc>
                  <a:txBody>
                    <a:bodyPr/>
                    <a:lstStyle/>
                    <a:p>
                      <a:pPr algn="l" fontAlgn="b">
                        <a:spcBef>
                          <a:spcPts val="0"/>
                        </a:spcBef>
                        <a:spcAft>
                          <a:spcPts val="0"/>
                        </a:spcAft>
                      </a:pPr>
                      <a:r>
                        <a:rPr lang="en-IN" sz="1100" b="0" u="none" strike="noStrike">
                          <a:effectLst/>
                        </a:rPr>
                        <a:t>DebtRatio</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Monthly debt payments, alimony,living costs divided by monthy gross income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percentage</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1371331344"/>
                  </a:ext>
                </a:extLst>
              </a:tr>
              <a:tr h="223846">
                <a:tc>
                  <a:txBody>
                    <a:bodyPr/>
                    <a:lstStyle/>
                    <a:p>
                      <a:pPr algn="l" fontAlgn="b">
                        <a:spcBef>
                          <a:spcPts val="0"/>
                        </a:spcBef>
                        <a:spcAft>
                          <a:spcPts val="0"/>
                        </a:spcAft>
                      </a:pPr>
                      <a:r>
                        <a:rPr lang="en-IN" sz="1100" b="0" u="none" strike="noStrike" dirty="0">
                          <a:effectLst/>
                        </a:rPr>
                        <a:t>MonthlyIncome</a:t>
                      </a:r>
                      <a:endParaRPr lang="en-IN" sz="2100" b="0" i="0" u="none" strike="noStrike" dirty="0">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Monthly income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real</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2092967225"/>
                  </a:ext>
                </a:extLst>
              </a:tr>
              <a:tr h="398319">
                <a:tc>
                  <a:txBody>
                    <a:bodyPr/>
                    <a:lstStyle/>
                    <a:p>
                      <a:pPr algn="l" fontAlgn="b">
                        <a:spcBef>
                          <a:spcPts val="0"/>
                        </a:spcBef>
                        <a:spcAft>
                          <a:spcPts val="0"/>
                        </a:spcAft>
                      </a:pPr>
                      <a:r>
                        <a:rPr lang="en-IN" sz="1100" b="0" u="none" strike="noStrike">
                          <a:effectLst/>
                        </a:rPr>
                        <a:t>NumberOfOpenCreditLinesAndLoans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Number of Open loans (installment like car loan or mortgage) and Lines of credit (e.g. credit cards)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900157682"/>
                  </a:ext>
                </a:extLst>
              </a:tr>
              <a:tr h="398319">
                <a:tc>
                  <a:txBody>
                    <a:bodyPr/>
                    <a:lstStyle/>
                    <a:p>
                      <a:pPr algn="l" fontAlgn="b">
                        <a:spcBef>
                          <a:spcPts val="0"/>
                        </a:spcBef>
                        <a:spcAft>
                          <a:spcPts val="0"/>
                        </a:spcAft>
                      </a:pPr>
                      <a:r>
                        <a:rPr lang="en-IN" sz="1100" b="0" u="none" strike="noStrike">
                          <a:effectLst/>
                        </a:rPr>
                        <a:t>NumberOfTimes90DaysLate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Number of times borrower has been 90 days or more past due.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2054020598"/>
                  </a:ext>
                </a:extLst>
              </a:tr>
              <a:tr h="398319">
                <a:tc>
                  <a:txBody>
                    <a:bodyPr/>
                    <a:lstStyle/>
                    <a:p>
                      <a:pPr algn="l" fontAlgn="b">
                        <a:spcBef>
                          <a:spcPts val="0"/>
                        </a:spcBef>
                        <a:spcAft>
                          <a:spcPts val="0"/>
                        </a:spcAft>
                      </a:pPr>
                      <a:r>
                        <a:rPr lang="en-IN" sz="1100" b="0" u="none" strike="noStrike">
                          <a:effectLst/>
                        </a:rPr>
                        <a:t>NumberRealEstateLoansOrLines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Number of mortgage and real estate loans including home equity lines of credit</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2991053595"/>
                  </a:ext>
                </a:extLst>
              </a:tr>
              <a:tr h="398319">
                <a:tc>
                  <a:txBody>
                    <a:bodyPr/>
                    <a:lstStyle/>
                    <a:p>
                      <a:pPr algn="l" fontAlgn="b">
                        <a:spcBef>
                          <a:spcPts val="0"/>
                        </a:spcBef>
                        <a:spcAft>
                          <a:spcPts val="0"/>
                        </a:spcAft>
                      </a:pPr>
                      <a:r>
                        <a:rPr lang="en-IN" sz="1100" b="0" u="none" strike="noStrike">
                          <a:effectLst/>
                        </a:rPr>
                        <a:t>NumberOfTime60-89DaysPastDueNotWorse</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Number of times borrower has been 60-89 days past due but no worse in the last 2 years.</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825995566"/>
                  </a:ext>
                </a:extLst>
              </a:tr>
              <a:tr h="398319">
                <a:tc>
                  <a:txBody>
                    <a:bodyPr/>
                    <a:lstStyle/>
                    <a:p>
                      <a:pPr algn="l" fontAlgn="b">
                        <a:spcBef>
                          <a:spcPts val="0"/>
                        </a:spcBef>
                        <a:spcAft>
                          <a:spcPts val="0"/>
                        </a:spcAft>
                      </a:pPr>
                      <a:r>
                        <a:rPr lang="en-IN" sz="1100" b="0" u="none" strike="noStrike" dirty="0">
                          <a:effectLst/>
                        </a:rPr>
                        <a:t>NumberOfDependents</a:t>
                      </a:r>
                      <a:endParaRPr lang="en-IN" sz="2100" b="0" i="0" u="none" strike="noStrike" dirty="0">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Number of dependents in family excluding themselves (spouse, children etc.)</a:t>
                      </a:r>
                      <a:endParaRPr lang="en-IN" sz="2100" b="0" i="0" u="none" strike="noStrike">
                        <a:effectLst/>
                        <a:latin typeface="Arial" panose="020B0604020202020204" pitchFamily="34" charset="0"/>
                      </a:endParaRPr>
                    </a:p>
                  </a:txBody>
                  <a:tcPr marL="11305" marR="11305" marT="11305" marB="0" anchor="b"/>
                </a:tc>
                <a:tc>
                  <a:txBody>
                    <a:bodyPr/>
                    <a:lstStyle/>
                    <a:p>
                      <a:pPr algn="l" fontAlgn="b">
                        <a:spcBef>
                          <a:spcPts val="0"/>
                        </a:spcBef>
                        <a:spcAft>
                          <a:spcPts val="0"/>
                        </a:spcAft>
                      </a:pPr>
                      <a:r>
                        <a:rPr lang="en-IN" sz="1100" b="0" u="none" strike="noStrike">
                          <a:effectLst/>
                        </a:rPr>
                        <a:t>integer</a:t>
                      </a:r>
                      <a:endParaRPr lang="en-IN" sz="2100" b="0" i="0" u="none" strike="noStrike">
                        <a:effectLst/>
                        <a:latin typeface="Arial" panose="020B0604020202020204" pitchFamily="34" charset="0"/>
                      </a:endParaRPr>
                    </a:p>
                  </a:txBody>
                  <a:tcPr marL="11305" marR="11305" marT="11305" marB="0" anchor="b"/>
                </a:tc>
                <a:extLst>
                  <a:ext uri="{0D108BD9-81ED-4DB2-BD59-A6C34878D82A}">
                    <a16:rowId xmlns:a16="http://schemas.microsoft.com/office/drawing/2014/main" val="3336944745"/>
                  </a:ext>
                </a:extLst>
              </a:tr>
            </a:tbl>
          </a:graphicData>
        </a:graphic>
      </p:graphicFrame>
    </p:spTree>
    <p:extLst>
      <p:ext uri="{BB962C8B-B14F-4D97-AF65-F5344CB8AC3E}">
        <p14:creationId xmlns:p14="http://schemas.microsoft.com/office/powerpoint/2010/main" val="140932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1B65DF-3F88-E14E-BD7C-288751A3399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Renaming</a:t>
            </a:r>
            <a:br>
              <a:rPr lang="en-US" sz="2600" dirty="0">
                <a:solidFill>
                  <a:srgbClr val="FFFFFF"/>
                </a:solidFill>
              </a:rPr>
            </a:br>
            <a:r>
              <a:rPr lang="en-US" sz="2600" dirty="0">
                <a:solidFill>
                  <a:srgbClr val="FFFFFF"/>
                </a:solidFill>
              </a:rPr>
              <a:t>Variables</a:t>
            </a:r>
          </a:p>
        </p:txBody>
      </p:sp>
      <p:graphicFrame>
        <p:nvGraphicFramePr>
          <p:cNvPr id="17" name="Content Placeholder 4">
            <a:extLst>
              <a:ext uri="{FF2B5EF4-FFF2-40B4-BE49-F238E27FC236}">
                <a16:creationId xmlns:a16="http://schemas.microsoft.com/office/drawing/2014/main" id="{C8B082BD-2138-EB49-B098-48D1D5D6A431}"/>
              </a:ext>
            </a:extLst>
          </p:cNvPr>
          <p:cNvGraphicFramePr>
            <a:graphicFrameLocks/>
          </p:cNvGraphicFramePr>
          <p:nvPr>
            <p:extLst>
              <p:ext uri="{D42A27DB-BD31-4B8C-83A1-F6EECF244321}">
                <p14:modId xmlns:p14="http://schemas.microsoft.com/office/powerpoint/2010/main" val="396729391"/>
              </p:ext>
            </p:extLst>
          </p:nvPr>
        </p:nvGraphicFramePr>
        <p:xfrm>
          <a:off x="4038600" y="1534219"/>
          <a:ext cx="7458890" cy="3923606"/>
        </p:xfrm>
        <a:graphic>
          <a:graphicData uri="http://schemas.openxmlformats.org/drawingml/2006/table">
            <a:tbl>
              <a:tblPr/>
              <a:tblGrid>
                <a:gridCol w="5070010">
                  <a:extLst>
                    <a:ext uri="{9D8B030D-6E8A-4147-A177-3AD203B41FA5}">
                      <a16:colId xmlns:a16="http://schemas.microsoft.com/office/drawing/2014/main" val="896061921"/>
                    </a:ext>
                  </a:extLst>
                </a:gridCol>
                <a:gridCol w="2388880">
                  <a:extLst>
                    <a:ext uri="{9D8B030D-6E8A-4147-A177-3AD203B41FA5}">
                      <a16:colId xmlns:a16="http://schemas.microsoft.com/office/drawing/2014/main" val="1763265218"/>
                    </a:ext>
                  </a:extLst>
                </a:gridCol>
              </a:tblGrid>
              <a:tr h="439286">
                <a:tc>
                  <a:txBody>
                    <a:bodyPr/>
                    <a:lstStyle/>
                    <a:p>
                      <a:pPr algn="ctr" fontAlgn="b">
                        <a:spcBef>
                          <a:spcPts val="0"/>
                        </a:spcBef>
                        <a:spcAft>
                          <a:spcPts val="0"/>
                        </a:spcAft>
                      </a:pPr>
                      <a:r>
                        <a:rPr lang="en-IN" sz="1600" b="1" i="0" u="none" strike="noStrike">
                          <a:solidFill>
                            <a:srgbClr val="000000"/>
                          </a:solidFill>
                          <a:effectLst/>
                          <a:latin typeface="Calibri" panose="020F0502020204030204" pitchFamily="34" charset="0"/>
                        </a:rPr>
                        <a:t>Raw_Variables_Name</a:t>
                      </a:r>
                      <a:endParaRPr lang="en-IN" sz="2300" b="0" i="0" u="none" strike="noStrike">
                        <a:effectLst/>
                        <a:latin typeface="Arial" panose="020B0604020202020204" pitchFamily="34" charset="0"/>
                      </a:endParaRPr>
                    </a:p>
                  </a:txBody>
                  <a:tcPr marL="12338" marR="12338" marT="12338" marB="0" anchor="b">
                    <a:lnL>
                      <a:noFill/>
                    </a:lnL>
                    <a:lnR>
                      <a:noFill/>
                    </a:lnR>
                    <a:lnT>
                      <a:noFill/>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spcBef>
                          <a:spcPts val="0"/>
                        </a:spcBef>
                        <a:spcAft>
                          <a:spcPts val="0"/>
                        </a:spcAft>
                      </a:pPr>
                      <a:r>
                        <a:rPr lang="en-IN" sz="1600" b="1" i="0" u="none" strike="noStrike">
                          <a:solidFill>
                            <a:srgbClr val="000000"/>
                          </a:solidFill>
                          <a:effectLst/>
                          <a:latin typeface="Calibri" panose="020F0502020204030204" pitchFamily="34" charset="0"/>
                        </a:rPr>
                        <a:t>Renamed_Variable_Name</a:t>
                      </a:r>
                      <a:endParaRPr lang="en-IN" sz="2300" b="0" i="0" u="none" strike="noStrike">
                        <a:effectLst/>
                        <a:latin typeface="Arial" panose="020B0604020202020204" pitchFamily="34" charset="0"/>
                      </a:endParaRPr>
                    </a:p>
                  </a:txBody>
                  <a:tcPr marL="12338" marR="12338" marT="12338" marB="0" anchor="b">
                    <a:lnL>
                      <a:noFill/>
                    </a:lnL>
                    <a:lnR>
                      <a:noFill/>
                    </a:lnR>
                    <a:lnT>
                      <a:noFill/>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257888853"/>
                  </a:ext>
                </a:extLst>
              </a:tr>
              <a:tr h="497760">
                <a:tc>
                  <a:txBody>
                    <a:bodyPr/>
                    <a:lstStyle/>
                    <a:p>
                      <a:pPr algn="l" fontAlgn="b">
                        <a:spcBef>
                          <a:spcPts val="0"/>
                        </a:spcBef>
                        <a:spcAft>
                          <a:spcPts val="0"/>
                        </a:spcAft>
                      </a:pPr>
                      <a:r>
                        <a:rPr lang="en-IN" sz="1800" b="0" i="0" u="none" strike="noStrike">
                          <a:solidFill>
                            <a:srgbClr val="000000"/>
                          </a:solidFill>
                          <a:effectLst/>
                          <a:latin typeface="Helvetica Neue" panose="02000503000000020004"/>
                        </a:rPr>
                        <a:t>RevolvingUtilizationOfUnsecuredLine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a:solidFill>
                            <a:srgbClr val="000000"/>
                          </a:solidFill>
                          <a:effectLst/>
                          <a:latin typeface="Calibri" panose="020F0502020204030204" pitchFamily="34" charset="0"/>
                        </a:rPr>
                        <a:t> "RUOUL"</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1148902"/>
                  </a:ext>
                </a:extLst>
              </a:tr>
              <a:tr h="497760">
                <a:tc>
                  <a:txBody>
                    <a:bodyPr/>
                    <a:lstStyle/>
                    <a:p>
                      <a:pPr algn="l" fontAlgn="b">
                        <a:spcBef>
                          <a:spcPts val="0"/>
                        </a:spcBef>
                        <a:spcAft>
                          <a:spcPts val="0"/>
                        </a:spcAft>
                      </a:pPr>
                      <a:r>
                        <a:rPr lang="en-IN" sz="1800" b="0" i="0" u="none" strike="noStrike">
                          <a:solidFill>
                            <a:srgbClr val="000000"/>
                          </a:solidFill>
                          <a:effectLst/>
                          <a:latin typeface="Helvetica Neue" panose="02000503000000020004"/>
                        </a:rPr>
                        <a:t>NumberOfTime30-59DaysPastDueNotWorse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a:solidFill>
                            <a:srgbClr val="000000"/>
                          </a:solidFill>
                          <a:effectLst/>
                          <a:latin typeface="Calibri" panose="020F0502020204030204" pitchFamily="34" charset="0"/>
                        </a:rPr>
                        <a:t>ThirtyToFiftyNine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478780"/>
                  </a:ext>
                </a:extLst>
              </a:tr>
              <a:tr h="497760">
                <a:tc>
                  <a:txBody>
                    <a:bodyPr/>
                    <a:lstStyle/>
                    <a:p>
                      <a:pPr algn="l" fontAlgn="b">
                        <a:spcBef>
                          <a:spcPts val="0"/>
                        </a:spcBef>
                        <a:spcAft>
                          <a:spcPts val="0"/>
                        </a:spcAft>
                      </a:pPr>
                      <a:r>
                        <a:rPr lang="en-IN" sz="1800" b="0" i="0" u="none" strike="noStrike">
                          <a:solidFill>
                            <a:srgbClr val="000000"/>
                          </a:solidFill>
                          <a:effectLst/>
                          <a:latin typeface="Helvetica Neue" panose="02000503000000020004"/>
                        </a:rPr>
                        <a:t>NumberOfOpenCreditLinesAndLoans</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a:solidFill>
                            <a:srgbClr val="000000"/>
                          </a:solidFill>
                          <a:effectLst/>
                          <a:latin typeface="Calibri" panose="020F0502020204030204" pitchFamily="34" charset="0"/>
                        </a:rPr>
                        <a:t> "OCLL"</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148504"/>
                  </a:ext>
                </a:extLst>
              </a:tr>
              <a:tr h="497760">
                <a:tc>
                  <a:txBody>
                    <a:bodyPr/>
                    <a:lstStyle/>
                    <a:p>
                      <a:pPr algn="l" fontAlgn="b">
                        <a:spcBef>
                          <a:spcPts val="0"/>
                        </a:spcBef>
                        <a:spcAft>
                          <a:spcPts val="0"/>
                        </a:spcAft>
                      </a:pPr>
                      <a:r>
                        <a:rPr lang="en-IN" sz="1800" b="0" i="0" u="none" strike="noStrike">
                          <a:solidFill>
                            <a:srgbClr val="000000"/>
                          </a:solidFill>
                          <a:effectLst/>
                          <a:latin typeface="Helvetica Neue" panose="02000503000000020004"/>
                        </a:rPr>
                        <a:t>NumberOfTimes90DaysLate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a:solidFill>
                            <a:srgbClr val="000000"/>
                          </a:solidFill>
                          <a:effectLst/>
                          <a:latin typeface="Calibri" panose="020F0502020204030204" pitchFamily="34" charset="0"/>
                        </a:rPr>
                        <a:t> "NintyDaysLate"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7000680"/>
                  </a:ext>
                </a:extLst>
              </a:tr>
              <a:tr h="497760">
                <a:tc>
                  <a:txBody>
                    <a:bodyPr/>
                    <a:lstStyle/>
                    <a:p>
                      <a:pPr algn="l" fontAlgn="b">
                        <a:spcBef>
                          <a:spcPts val="0"/>
                        </a:spcBef>
                        <a:spcAft>
                          <a:spcPts val="0"/>
                        </a:spcAft>
                      </a:pPr>
                      <a:r>
                        <a:rPr lang="en-IN" sz="1800" b="0" i="0" u="none" strike="noStrike" dirty="0" err="1">
                          <a:solidFill>
                            <a:srgbClr val="000000"/>
                          </a:solidFill>
                          <a:effectLst/>
                          <a:latin typeface="Helvetica Neue" panose="02000503000000020004"/>
                        </a:rPr>
                        <a:t>NumberRealEstateLoansOrLines</a:t>
                      </a:r>
                      <a:endParaRPr lang="en-IN" sz="2300" b="0" i="0" u="none" strike="noStrike" dirty="0">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a:solidFill>
                            <a:srgbClr val="000000"/>
                          </a:solidFill>
                          <a:effectLst/>
                          <a:latin typeface="Calibri" panose="020F0502020204030204" pitchFamily="34" charset="0"/>
                        </a:rPr>
                        <a:t> "RELL"</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325230"/>
                  </a:ext>
                </a:extLst>
              </a:tr>
              <a:tr h="497760">
                <a:tc>
                  <a:txBody>
                    <a:bodyPr/>
                    <a:lstStyle/>
                    <a:p>
                      <a:pPr algn="l" fontAlgn="b">
                        <a:spcBef>
                          <a:spcPts val="0"/>
                        </a:spcBef>
                        <a:spcAft>
                          <a:spcPts val="0"/>
                        </a:spcAft>
                      </a:pPr>
                      <a:r>
                        <a:rPr lang="en-IN" sz="1800" b="0" i="0" u="none" strike="noStrike">
                          <a:solidFill>
                            <a:srgbClr val="000000"/>
                          </a:solidFill>
                          <a:effectLst/>
                          <a:latin typeface="Helvetica Neue" panose="02000503000000020004"/>
                        </a:rPr>
                        <a:t>NumberOfTime60-89DaysPastDueNotWorse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a:solidFill>
                            <a:srgbClr val="000000"/>
                          </a:solidFill>
                          <a:effectLst/>
                          <a:latin typeface="Calibri" panose="020F0502020204030204" pitchFamily="34" charset="0"/>
                        </a:rPr>
                        <a:t>SixtyToEightyNine</a:t>
                      </a:r>
                      <a:endParaRPr lang="en-IN" sz="2300" b="0" i="0" u="none" strike="noStrike">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393831"/>
                  </a:ext>
                </a:extLst>
              </a:tr>
              <a:tr h="497760">
                <a:tc>
                  <a:txBody>
                    <a:bodyPr/>
                    <a:lstStyle/>
                    <a:p>
                      <a:pPr algn="l" fontAlgn="b">
                        <a:spcBef>
                          <a:spcPts val="0"/>
                        </a:spcBef>
                        <a:spcAft>
                          <a:spcPts val="0"/>
                        </a:spcAft>
                      </a:pPr>
                      <a:r>
                        <a:rPr lang="en-IN" sz="1800" b="0" i="0" u="none" strike="noStrike" dirty="0">
                          <a:solidFill>
                            <a:srgbClr val="000000"/>
                          </a:solidFill>
                          <a:effectLst/>
                          <a:latin typeface="Helvetica Neue" panose="02000503000000020004"/>
                        </a:rPr>
                        <a:t>NumberOfDependents </a:t>
                      </a:r>
                      <a:endParaRPr lang="en-IN" sz="2300" b="0" i="0" u="none" strike="noStrike" dirty="0">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1600" b="0" i="0" u="none" strike="noStrike" dirty="0">
                          <a:solidFill>
                            <a:srgbClr val="000000"/>
                          </a:solidFill>
                          <a:effectLst/>
                          <a:latin typeface="Calibri" panose="020F0502020204030204" pitchFamily="34" charset="0"/>
                        </a:rPr>
                        <a:t> "NOD"</a:t>
                      </a:r>
                      <a:endParaRPr lang="en-IN" sz="2300" b="0" i="0" u="none" strike="noStrike" dirty="0">
                        <a:effectLst/>
                        <a:latin typeface="Arial" panose="020B0604020202020204" pitchFamily="34" charset="0"/>
                      </a:endParaRPr>
                    </a:p>
                  </a:txBody>
                  <a:tcPr marL="12338" marR="12338" marT="123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818228"/>
                  </a:ext>
                </a:extLst>
              </a:tr>
            </a:tbl>
          </a:graphicData>
        </a:graphic>
      </p:graphicFrame>
    </p:spTree>
    <p:extLst>
      <p:ext uri="{BB962C8B-B14F-4D97-AF65-F5344CB8AC3E}">
        <p14:creationId xmlns:p14="http://schemas.microsoft.com/office/powerpoint/2010/main" val="120372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Content Placeholder 45">
            <a:extLst>
              <a:ext uri="{FF2B5EF4-FFF2-40B4-BE49-F238E27FC236}">
                <a16:creationId xmlns:a16="http://schemas.microsoft.com/office/drawing/2014/main" id="{0B2BB35C-830B-4DA8-8138-E5A72A4B0375}"/>
              </a:ext>
            </a:extLst>
          </p:cNvPr>
          <p:cNvSpPr>
            <a:spLocks noGrp="1"/>
          </p:cNvSpPr>
          <p:nvPr>
            <p:ph idx="1"/>
          </p:nvPr>
        </p:nvSpPr>
        <p:spPr>
          <a:xfrm>
            <a:off x="4038600" y="4884873"/>
            <a:ext cx="7188199" cy="1292090"/>
          </a:xfrm>
        </p:spPr>
        <p:txBody>
          <a:bodyPr vert="horz" lIns="91440" tIns="45720" rIns="91440" bIns="45720" rtlCol="0">
            <a:normAutofit/>
          </a:bodyPr>
          <a:lstStyle/>
          <a:p>
            <a:r>
              <a:rPr lang="en-US" sz="1800" dirty="0"/>
              <a:t>MonthlyIncome and </a:t>
            </a:r>
            <a:r>
              <a:rPr lang="en-US" sz="1800" dirty="0" err="1"/>
              <a:t>NumberOfDependents</a:t>
            </a:r>
            <a:r>
              <a:rPr lang="en-US" sz="1800" dirty="0"/>
              <a:t> have 29731 (19.82%) and 3924 (2.61%) null values respectively</a:t>
            </a:r>
          </a:p>
          <a:p>
            <a:endParaRPr lang="en-US" sz="1800" dirty="0"/>
          </a:p>
        </p:txBody>
      </p:sp>
      <p:sp>
        <p:nvSpPr>
          <p:cNvPr id="6" name="TextBox 5">
            <a:extLst>
              <a:ext uri="{FF2B5EF4-FFF2-40B4-BE49-F238E27FC236}">
                <a16:creationId xmlns:a16="http://schemas.microsoft.com/office/drawing/2014/main" id="{5A2E7ED1-139D-5A48-9F7C-DCB0D9EE2897}"/>
              </a:ext>
            </a:extLst>
          </p:cNvPr>
          <p:cNvSpPr txBox="1"/>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kern="1200" dirty="0">
                <a:solidFill>
                  <a:srgbClr val="FFFFFF"/>
                </a:solidFill>
                <a:latin typeface="+mj-lt"/>
                <a:ea typeface="+mj-ea"/>
                <a:cs typeface="+mj-cs"/>
              </a:rPr>
              <a:t>Data</a:t>
            </a:r>
          </a:p>
          <a:p>
            <a:pPr algn="ctr">
              <a:lnSpc>
                <a:spcPct val="90000"/>
              </a:lnSpc>
              <a:spcBef>
                <a:spcPct val="0"/>
              </a:spcBef>
              <a:spcAft>
                <a:spcPts val="600"/>
              </a:spcAft>
            </a:pPr>
            <a:r>
              <a:rPr lang="en-US" dirty="0">
                <a:solidFill>
                  <a:srgbClr val="FFFFFF"/>
                </a:solidFill>
                <a:latin typeface="+mj-lt"/>
                <a:ea typeface="+mj-ea"/>
                <a:cs typeface="+mj-cs"/>
              </a:rPr>
              <a:t>Values</a:t>
            </a:r>
            <a:endParaRPr lang="en-US" kern="1200" dirty="0">
              <a:solidFill>
                <a:srgbClr val="FFFFFF"/>
              </a:solidFill>
              <a:latin typeface="+mj-lt"/>
              <a:ea typeface="+mj-ea"/>
              <a:cs typeface="+mj-cs"/>
            </a:endParaRPr>
          </a:p>
        </p:txBody>
      </p:sp>
      <p:graphicFrame>
        <p:nvGraphicFramePr>
          <p:cNvPr id="11" name="Table 10">
            <a:extLst>
              <a:ext uri="{FF2B5EF4-FFF2-40B4-BE49-F238E27FC236}">
                <a16:creationId xmlns:a16="http://schemas.microsoft.com/office/drawing/2014/main" id="{CB3B42AB-8989-7240-9148-92AFE756377F}"/>
              </a:ext>
            </a:extLst>
          </p:cNvPr>
          <p:cNvGraphicFramePr>
            <a:graphicFrameLocks noGrp="1"/>
          </p:cNvGraphicFramePr>
          <p:nvPr>
            <p:extLst>
              <p:ext uri="{D42A27DB-BD31-4B8C-83A1-F6EECF244321}">
                <p14:modId xmlns:p14="http://schemas.microsoft.com/office/powerpoint/2010/main" val="2512772157"/>
              </p:ext>
            </p:extLst>
          </p:nvPr>
        </p:nvGraphicFramePr>
        <p:xfrm>
          <a:off x="4038600" y="1365110"/>
          <a:ext cx="7188200" cy="2987532"/>
        </p:xfrm>
        <a:graphic>
          <a:graphicData uri="http://schemas.openxmlformats.org/drawingml/2006/table">
            <a:tbl>
              <a:tblPr firstRow="1" bandRow="1"/>
              <a:tblGrid>
                <a:gridCol w="1812010">
                  <a:extLst>
                    <a:ext uri="{9D8B030D-6E8A-4147-A177-3AD203B41FA5}">
                      <a16:colId xmlns:a16="http://schemas.microsoft.com/office/drawing/2014/main" val="2339468276"/>
                    </a:ext>
                  </a:extLst>
                </a:gridCol>
                <a:gridCol w="2003247">
                  <a:extLst>
                    <a:ext uri="{9D8B030D-6E8A-4147-A177-3AD203B41FA5}">
                      <a16:colId xmlns:a16="http://schemas.microsoft.com/office/drawing/2014/main" val="4245657012"/>
                    </a:ext>
                  </a:extLst>
                </a:gridCol>
                <a:gridCol w="2160318">
                  <a:extLst>
                    <a:ext uri="{9D8B030D-6E8A-4147-A177-3AD203B41FA5}">
                      <a16:colId xmlns:a16="http://schemas.microsoft.com/office/drawing/2014/main" val="2036759612"/>
                    </a:ext>
                  </a:extLst>
                </a:gridCol>
                <a:gridCol w="1212625">
                  <a:extLst>
                    <a:ext uri="{9D8B030D-6E8A-4147-A177-3AD203B41FA5}">
                      <a16:colId xmlns:a16="http://schemas.microsoft.com/office/drawing/2014/main" val="1499960539"/>
                    </a:ext>
                  </a:extLst>
                </a:gridCol>
              </a:tblGrid>
              <a:tr h="248961">
                <a:tc>
                  <a:txBody>
                    <a:bodyPr/>
                    <a:lstStyle/>
                    <a:p>
                      <a:pPr algn="ctr" fontAlgn="ctr"/>
                      <a:r>
                        <a:rPr lang="en-IN" sz="1300" b="1" i="0" u="none" strike="noStrike">
                          <a:solidFill>
                            <a:srgbClr val="000000"/>
                          </a:solidFill>
                          <a:effectLst/>
                          <a:latin typeface="Helvetica Neue" panose="02000503000000020004" pitchFamily="2" charset="0"/>
                        </a:rPr>
                        <a:t>Column</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300" b="1" i="0" u="none" strike="noStrike">
                          <a:solidFill>
                            <a:srgbClr val="000000"/>
                          </a:solidFill>
                          <a:effectLst/>
                          <a:latin typeface="Helvetica Neue" panose="02000503000000020004" pitchFamily="2" charset="0"/>
                        </a:rPr>
                        <a:t>Total_observations</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300" b="1" i="0" u="none" strike="noStrike">
                          <a:solidFill>
                            <a:srgbClr val="000000"/>
                          </a:solidFill>
                          <a:effectLst/>
                          <a:latin typeface="Helvetica Neue" panose="02000503000000020004" pitchFamily="2" charset="0"/>
                        </a:rPr>
                        <a:t>Number of Null Values</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IN" sz="1300" b="1" i="0" u="none" strike="noStrike">
                          <a:solidFill>
                            <a:srgbClr val="000000"/>
                          </a:solidFill>
                          <a:effectLst/>
                          <a:latin typeface="Helvetica Neue" panose="02000503000000020004" pitchFamily="2" charset="0"/>
                        </a:rPr>
                        <a:t>Proportion</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182090281"/>
                  </a:ext>
                </a:extLst>
              </a:tr>
              <a:tr h="248961">
                <a:tc>
                  <a:txBody>
                    <a:bodyPr/>
                    <a:lstStyle/>
                    <a:p>
                      <a:pPr algn="ctr" fontAlgn="ctr"/>
                      <a:r>
                        <a:rPr lang="en-IN" sz="1300" b="0" i="0" u="none" strike="noStrike" dirty="0">
                          <a:solidFill>
                            <a:srgbClr val="000000"/>
                          </a:solidFill>
                          <a:effectLst/>
                          <a:latin typeface="Helvetica Neue" panose="02000503000000020004" pitchFamily="2" charset="0"/>
                        </a:rPr>
                        <a:t>SeriousDlqin2yrs</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857711"/>
                  </a:ext>
                </a:extLst>
              </a:tr>
              <a:tr h="248961">
                <a:tc>
                  <a:txBody>
                    <a:bodyPr/>
                    <a:lstStyle/>
                    <a:p>
                      <a:pPr algn="ctr" fontAlgn="ctr"/>
                      <a:r>
                        <a:rPr lang="en-IN" sz="1300" b="0" i="0" u="none" strike="noStrike">
                          <a:solidFill>
                            <a:srgbClr val="000000"/>
                          </a:solidFill>
                          <a:effectLst/>
                          <a:latin typeface="Helvetica Neue" panose="02000503000000020004" pitchFamily="2" charset="0"/>
                        </a:rPr>
                        <a:t>RUOUL</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297953"/>
                  </a:ext>
                </a:extLst>
              </a:tr>
              <a:tr h="248961">
                <a:tc>
                  <a:txBody>
                    <a:bodyPr/>
                    <a:lstStyle/>
                    <a:p>
                      <a:pPr algn="ctr" fontAlgn="ctr"/>
                      <a:r>
                        <a:rPr lang="en-IN" sz="1300" b="0" i="0" u="none" strike="noStrike">
                          <a:solidFill>
                            <a:srgbClr val="000000"/>
                          </a:solidFill>
                          <a:effectLst/>
                          <a:latin typeface="Helvetica Neue" panose="02000503000000020004" pitchFamily="2" charset="0"/>
                        </a:rPr>
                        <a:t>age</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778538"/>
                  </a:ext>
                </a:extLst>
              </a:tr>
              <a:tr h="248961">
                <a:tc>
                  <a:txBody>
                    <a:bodyPr/>
                    <a:lstStyle/>
                    <a:p>
                      <a:pPr algn="ctr" fontAlgn="ctr"/>
                      <a:r>
                        <a:rPr lang="en-IN" sz="1300" b="0" i="0" u="none" strike="noStrike">
                          <a:solidFill>
                            <a:srgbClr val="000000"/>
                          </a:solidFill>
                          <a:effectLst/>
                          <a:latin typeface="Helvetica Neue" panose="02000503000000020004" pitchFamily="2" charset="0"/>
                        </a:rPr>
                        <a:t>ThirtyToFiftyNine</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2084304"/>
                  </a:ext>
                </a:extLst>
              </a:tr>
              <a:tr h="248961">
                <a:tc>
                  <a:txBody>
                    <a:bodyPr/>
                    <a:lstStyle/>
                    <a:p>
                      <a:pPr algn="ctr" fontAlgn="ctr"/>
                      <a:r>
                        <a:rPr lang="en-IN" sz="1300" b="0" i="0" u="none" strike="noStrike">
                          <a:solidFill>
                            <a:srgbClr val="000000"/>
                          </a:solidFill>
                          <a:effectLst/>
                          <a:latin typeface="Helvetica Neue" panose="02000503000000020004" pitchFamily="2" charset="0"/>
                        </a:rPr>
                        <a:t>DebtRatio</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0314373"/>
                  </a:ext>
                </a:extLst>
              </a:tr>
              <a:tr h="248961">
                <a:tc>
                  <a:txBody>
                    <a:bodyPr/>
                    <a:lstStyle/>
                    <a:p>
                      <a:pPr algn="ctr" fontAlgn="ctr"/>
                      <a:r>
                        <a:rPr lang="en-IN" sz="1300" b="0" i="0" u="none" strike="noStrike">
                          <a:solidFill>
                            <a:srgbClr val="000000"/>
                          </a:solidFill>
                          <a:effectLst/>
                          <a:latin typeface="Helvetica Neue" panose="02000503000000020004" pitchFamily="2" charset="0"/>
                        </a:rPr>
                        <a:t>MonthlyIncome</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29731</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0.198207</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279517"/>
                  </a:ext>
                </a:extLst>
              </a:tr>
              <a:tr h="248961">
                <a:tc>
                  <a:txBody>
                    <a:bodyPr/>
                    <a:lstStyle/>
                    <a:p>
                      <a:pPr algn="ctr" fontAlgn="ctr"/>
                      <a:r>
                        <a:rPr lang="en-IN" sz="1300" b="0" i="0" u="none" strike="noStrike">
                          <a:solidFill>
                            <a:srgbClr val="000000"/>
                          </a:solidFill>
                          <a:effectLst/>
                          <a:latin typeface="Helvetica Neue" panose="02000503000000020004" pitchFamily="2" charset="0"/>
                        </a:rPr>
                        <a:t>OCLL</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305917"/>
                  </a:ext>
                </a:extLst>
              </a:tr>
              <a:tr h="248961">
                <a:tc>
                  <a:txBody>
                    <a:bodyPr/>
                    <a:lstStyle/>
                    <a:p>
                      <a:pPr algn="ctr" fontAlgn="ctr"/>
                      <a:r>
                        <a:rPr lang="en-IN" sz="1300" b="0" i="0" u="none" strike="noStrike">
                          <a:solidFill>
                            <a:srgbClr val="000000"/>
                          </a:solidFill>
                          <a:effectLst/>
                          <a:latin typeface="Helvetica Neue" panose="02000503000000020004" pitchFamily="2" charset="0"/>
                        </a:rPr>
                        <a:t>NintyDaysLate</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690273"/>
                  </a:ext>
                </a:extLst>
              </a:tr>
              <a:tr h="248961">
                <a:tc>
                  <a:txBody>
                    <a:bodyPr/>
                    <a:lstStyle/>
                    <a:p>
                      <a:pPr algn="ctr" fontAlgn="ctr"/>
                      <a:r>
                        <a:rPr lang="en-IN" sz="1300" b="0" i="0" u="none" strike="noStrike">
                          <a:solidFill>
                            <a:srgbClr val="000000"/>
                          </a:solidFill>
                          <a:effectLst/>
                          <a:latin typeface="Helvetica Neue" panose="02000503000000020004" pitchFamily="2" charset="0"/>
                        </a:rPr>
                        <a:t>RELL</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912869"/>
                  </a:ext>
                </a:extLst>
              </a:tr>
              <a:tr h="248961">
                <a:tc>
                  <a:txBody>
                    <a:bodyPr/>
                    <a:lstStyle/>
                    <a:p>
                      <a:pPr algn="ctr" fontAlgn="ctr"/>
                      <a:r>
                        <a:rPr lang="en-IN" sz="1300" b="0" i="0" u="none" strike="noStrike">
                          <a:solidFill>
                            <a:srgbClr val="000000"/>
                          </a:solidFill>
                          <a:effectLst/>
                          <a:latin typeface="Helvetica Neue" panose="02000503000000020004" pitchFamily="2" charset="0"/>
                        </a:rPr>
                        <a:t>SixtyToEightyNine</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926969"/>
                  </a:ext>
                </a:extLst>
              </a:tr>
              <a:tr h="248961">
                <a:tc>
                  <a:txBody>
                    <a:bodyPr/>
                    <a:lstStyle/>
                    <a:p>
                      <a:pPr algn="ctr" fontAlgn="ctr"/>
                      <a:r>
                        <a:rPr lang="en-IN" sz="1300" b="0" i="0" u="none" strike="noStrike">
                          <a:solidFill>
                            <a:srgbClr val="000000"/>
                          </a:solidFill>
                          <a:effectLst/>
                          <a:latin typeface="Helvetica Neue" panose="02000503000000020004" pitchFamily="2" charset="0"/>
                        </a:rPr>
                        <a:t>NOD</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150000</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a:solidFill>
                            <a:srgbClr val="000000"/>
                          </a:solidFill>
                          <a:effectLst/>
                          <a:latin typeface="Helvetica Neue" panose="02000503000000020004" pitchFamily="2" charset="0"/>
                        </a:rPr>
                        <a:t>3924</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300" b="0" i="0" u="none" strike="noStrike" dirty="0">
                          <a:solidFill>
                            <a:srgbClr val="000000"/>
                          </a:solidFill>
                          <a:effectLst/>
                          <a:latin typeface="Helvetica Neue" panose="02000503000000020004" pitchFamily="2" charset="0"/>
                        </a:rPr>
                        <a:t>0.02616</a:t>
                      </a:r>
                    </a:p>
                  </a:txBody>
                  <a:tcPr marL="10356" marR="10356" marT="103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768756"/>
                  </a:ext>
                </a:extLst>
              </a:tr>
            </a:tbl>
          </a:graphicData>
        </a:graphic>
      </p:graphicFrame>
    </p:spTree>
    <p:extLst>
      <p:ext uri="{BB962C8B-B14F-4D97-AF65-F5344CB8AC3E}">
        <p14:creationId xmlns:p14="http://schemas.microsoft.com/office/powerpoint/2010/main" val="28762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FF00-E366-CC43-8819-39CDB83C2621}"/>
              </a:ext>
            </a:extLst>
          </p:cNvPr>
          <p:cNvSpPr>
            <a:spLocks noGrp="1"/>
          </p:cNvSpPr>
          <p:nvPr>
            <p:ph type="title"/>
          </p:nvPr>
        </p:nvSpPr>
        <p:spPr>
          <a:xfrm>
            <a:off x="838200" y="365126"/>
            <a:ext cx="10515600" cy="691558"/>
          </a:xfrm>
        </p:spPr>
        <p:txBody>
          <a:bodyPr>
            <a:normAutofit fontScale="90000"/>
          </a:bodyPr>
          <a:lstStyle/>
          <a:p>
            <a:pPr algn="ctr"/>
            <a:r>
              <a:rPr lang="en-IN" dirty="0">
                <a:solidFill>
                  <a:srgbClr val="000000"/>
                </a:solidFill>
                <a:latin typeface="Calibri" panose="020F0502020204030204" pitchFamily="34" charset="0"/>
              </a:rPr>
              <a:t>SeriousDlqin2yrs</a:t>
            </a:r>
            <a:endParaRPr lang="en-US" dirty="0"/>
          </a:p>
        </p:txBody>
      </p:sp>
      <p:pic>
        <p:nvPicPr>
          <p:cNvPr id="6" name="Picture 5" descr="A close up of a logo&#10;&#10;Description automatically generated">
            <a:extLst>
              <a:ext uri="{FF2B5EF4-FFF2-40B4-BE49-F238E27FC236}">
                <a16:creationId xmlns:a16="http://schemas.microsoft.com/office/drawing/2014/main" id="{AC2E029C-D979-4745-9612-8A2A636A4580}"/>
              </a:ext>
            </a:extLst>
          </p:cNvPr>
          <p:cNvPicPr>
            <a:picLocks noChangeAspect="1"/>
          </p:cNvPicPr>
          <p:nvPr/>
        </p:nvPicPr>
        <p:blipFill>
          <a:blip r:embed="rId2"/>
          <a:stretch>
            <a:fillRect/>
          </a:stretch>
        </p:blipFill>
        <p:spPr>
          <a:xfrm>
            <a:off x="7436475" y="1361230"/>
            <a:ext cx="2526231" cy="2264586"/>
          </a:xfrm>
          <a:prstGeom prst="rect">
            <a:avLst/>
          </a:prstGeom>
        </p:spPr>
      </p:pic>
      <p:graphicFrame>
        <p:nvGraphicFramePr>
          <p:cNvPr id="12" name="Content Placeholder 11">
            <a:extLst>
              <a:ext uri="{FF2B5EF4-FFF2-40B4-BE49-F238E27FC236}">
                <a16:creationId xmlns:a16="http://schemas.microsoft.com/office/drawing/2014/main" id="{94A0EF3C-B158-C84D-AB69-9ECAF86CCE72}"/>
              </a:ext>
            </a:extLst>
          </p:cNvPr>
          <p:cNvGraphicFramePr>
            <a:graphicFrameLocks noGrp="1"/>
          </p:cNvGraphicFramePr>
          <p:nvPr>
            <p:ph idx="1"/>
            <p:extLst>
              <p:ext uri="{D42A27DB-BD31-4B8C-83A1-F6EECF244321}">
                <p14:modId xmlns:p14="http://schemas.microsoft.com/office/powerpoint/2010/main" val="1394659370"/>
              </p:ext>
            </p:extLst>
          </p:nvPr>
        </p:nvGraphicFramePr>
        <p:xfrm>
          <a:off x="3807488" y="3864823"/>
          <a:ext cx="4045395" cy="1568265"/>
        </p:xfrm>
        <a:graphic>
          <a:graphicData uri="http://schemas.openxmlformats.org/drawingml/2006/table">
            <a:tbl>
              <a:tblPr/>
              <a:tblGrid>
                <a:gridCol w="1143605">
                  <a:extLst>
                    <a:ext uri="{9D8B030D-6E8A-4147-A177-3AD203B41FA5}">
                      <a16:colId xmlns:a16="http://schemas.microsoft.com/office/drawing/2014/main" val="2625492222"/>
                    </a:ext>
                  </a:extLst>
                </a:gridCol>
                <a:gridCol w="1973609">
                  <a:extLst>
                    <a:ext uri="{9D8B030D-6E8A-4147-A177-3AD203B41FA5}">
                      <a16:colId xmlns:a16="http://schemas.microsoft.com/office/drawing/2014/main" val="3944751527"/>
                    </a:ext>
                  </a:extLst>
                </a:gridCol>
                <a:gridCol w="928181">
                  <a:extLst>
                    <a:ext uri="{9D8B030D-6E8A-4147-A177-3AD203B41FA5}">
                      <a16:colId xmlns:a16="http://schemas.microsoft.com/office/drawing/2014/main" val="1834328751"/>
                    </a:ext>
                  </a:extLst>
                </a:gridCol>
              </a:tblGrid>
              <a:tr h="522755">
                <a:tc>
                  <a:txBody>
                    <a:bodyPr/>
                    <a:lstStyle/>
                    <a:p>
                      <a:pPr algn="ctr" fontAlgn="ctr"/>
                      <a:r>
                        <a:rPr lang="en-IN" sz="1200" b="0" i="0" u="none" strike="noStrike">
                          <a:solidFill>
                            <a:srgbClr val="000000"/>
                          </a:solidFill>
                          <a:effectLst/>
                          <a:latin typeface="Calibri" panose="020F0502020204030204" pitchFamily="34" charset="0"/>
                        </a:rPr>
                        <a:t>Categories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0" i="0" u="none" strike="noStrike" dirty="0">
                          <a:solidFill>
                            <a:srgbClr val="000000"/>
                          </a:solidFill>
                          <a:effectLst/>
                          <a:latin typeface="Calibri" panose="020F0502020204030204" pitchFamily="34" charset="0"/>
                        </a:rPr>
                        <a:t>Categories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0" i="0" u="none" strike="noStrike" dirty="0">
                          <a:solidFill>
                            <a:srgbClr val="000000"/>
                          </a:solidFill>
                          <a:effectLst/>
                          <a:latin typeface="Calibri" panose="020F0502020204030204"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933622389"/>
                  </a:ext>
                </a:extLst>
              </a:tr>
              <a:tr h="522755">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Non-Delinquent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111912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924319"/>
                  </a:ext>
                </a:extLst>
              </a:tr>
              <a:tr h="522755">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Delinquent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8357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466847"/>
                  </a:ext>
                </a:extLst>
              </a:tr>
            </a:tbl>
          </a:graphicData>
        </a:graphic>
      </p:graphicFrame>
      <p:sp>
        <p:nvSpPr>
          <p:cNvPr id="15" name="TextBox 14">
            <a:extLst>
              <a:ext uri="{FF2B5EF4-FFF2-40B4-BE49-F238E27FC236}">
                <a16:creationId xmlns:a16="http://schemas.microsoft.com/office/drawing/2014/main" id="{83897F58-5C46-9347-AFAB-232B93686FF4}"/>
              </a:ext>
            </a:extLst>
          </p:cNvPr>
          <p:cNvSpPr txBox="1"/>
          <p:nvPr/>
        </p:nvSpPr>
        <p:spPr>
          <a:xfrm>
            <a:off x="1387842" y="5691720"/>
            <a:ext cx="822399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Around 6.9 % of the accounts are Delinquent</a:t>
            </a:r>
            <a:endParaRPr lang="en-US" dirty="0"/>
          </a:p>
        </p:txBody>
      </p:sp>
      <p:pic>
        <p:nvPicPr>
          <p:cNvPr id="19" name="Picture 18" descr="A screenshot of a cell phone&#10;&#10;Description automatically generated">
            <a:extLst>
              <a:ext uri="{FF2B5EF4-FFF2-40B4-BE49-F238E27FC236}">
                <a16:creationId xmlns:a16="http://schemas.microsoft.com/office/drawing/2014/main" id="{A6A258D6-5AA9-D748-800C-43E13016052B}"/>
              </a:ext>
            </a:extLst>
          </p:cNvPr>
          <p:cNvPicPr>
            <a:picLocks noChangeAspect="1"/>
          </p:cNvPicPr>
          <p:nvPr/>
        </p:nvPicPr>
        <p:blipFill>
          <a:blip r:embed="rId3"/>
          <a:stretch>
            <a:fillRect/>
          </a:stretch>
        </p:blipFill>
        <p:spPr>
          <a:xfrm>
            <a:off x="1387842" y="1438019"/>
            <a:ext cx="3624313" cy="2187797"/>
          </a:xfrm>
          <a:prstGeom prst="rect">
            <a:avLst/>
          </a:prstGeom>
        </p:spPr>
      </p:pic>
    </p:spTree>
    <p:extLst>
      <p:ext uri="{BB962C8B-B14F-4D97-AF65-F5344CB8AC3E}">
        <p14:creationId xmlns:p14="http://schemas.microsoft.com/office/powerpoint/2010/main" val="135130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6663B-6805-994A-BEDD-7B3026127077}"/>
              </a:ext>
            </a:extLst>
          </p:cNvPr>
          <p:cNvSpPr>
            <a:spLocks noGrp="1"/>
          </p:cNvSpPr>
          <p:nvPr>
            <p:ph type="title"/>
          </p:nvPr>
        </p:nvSpPr>
        <p:spPr>
          <a:xfrm>
            <a:off x="965200" y="4428318"/>
            <a:ext cx="8508512" cy="1274076"/>
          </a:xfrm>
        </p:spPr>
        <p:txBody>
          <a:bodyPr vert="horz" lIns="91440" tIns="45720" rIns="91440" bIns="45720" rtlCol="0" anchor="b">
            <a:normAutofit/>
          </a:bodyPr>
          <a:lstStyle/>
          <a:p>
            <a:r>
              <a:rPr lang="en-US" sz="2800" dirty="0"/>
              <a:t>Outliers Detection</a:t>
            </a:r>
            <a:br>
              <a:rPr lang="en-US" sz="2800" dirty="0"/>
            </a:br>
            <a:br>
              <a:rPr lang="en-US" sz="2800" dirty="0"/>
            </a:br>
            <a:endParaRPr lang="en-US" sz="2800" dirty="0"/>
          </a:p>
        </p:txBody>
      </p:sp>
      <p:pic>
        <p:nvPicPr>
          <p:cNvPr id="9" name="Picture 8">
            <a:extLst>
              <a:ext uri="{FF2B5EF4-FFF2-40B4-BE49-F238E27FC236}">
                <a16:creationId xmlns:a16="http://schemas.microsoft.com/office/drawing/2014/main" id="{73AD30B8-AB4E-B441-B3D0-3B5233C76009}"/>
              </a:ext>
            </a:extLst>
          </p:cNvPr>
          <p:cNvPicPr>
            <a:picLocks noChangeAspect="1"/>
          </p:cNvPicPr>
          <p:nvPr/>
        </p:nvPicPr>
        <p:blipFill>
          <a:blip r:embed="rId2"/>
          <a:stretch>
            <a:fillRect/>
          </a:stretch>
        </p:blipFill>
        <p:spPr>
          <a:xfrm>
            <a:off x="643467" y="1302266"/>
            <a:ext cx="3419856" cy="2265654"/>
          </a:xfrm>
          <a:prstGeom prst="rect">
            <a:avLst/>
          </a:prstGeom>
        </p:spPr>
      </p:pic>
      <p:pic>
        <p:nvPicPr>
          <p:cNvPr id="5" name="Picture 4" descr="A picture containing sitting, white, parked, room&#10;&#10;Description automatically generated">
            <a:extLst>
              <a:ext uri="{FF2B5EF4-FFF2-40B4-BE49-F238E27FC236}">
                <a16:creationId xmlns:a16="http://schemas.microsoft.com/office/drawing/2014/main" id="{08FD75F6-10CC-5D41-ACCB-F2F9549D1230}"/>
              </a:ext>
            </a:extLst>
          </p:cNvPr>
          <p:cNvPicPr>
            <a:picLocks noChangeAspect="1"/>
          </p:cNvPicPr>
          <p:nvPr/>
        </p:nvPicPr>
        <p:blipFill>
          <a:blip r:embed="rId3"/>
          <a:stretch>
            <a:fillRect/>
          </a:stretch>
        </p:blipFill>
        <p:spPr>
          <a:xfrm>
            <a:off x="4385056" y="1300074"/>
            <a:ext cx="3419855" cy="2265653"/>
          </a:xfrm>
          <a:prstGeom prst="rect">
            <a:avLst/>
          </a:prstGeom>
        </p:spPr>
      </p:pic>
      <p:pic>
        <p:nvPicPr>
          <p:cNvPr id="7" name="Picture 6">
            <a:extLst>
              <a:ext uri="{FF2B5EF4-FFF2-40B4-BE49-F238E27FC236}">
                <a16:creationId xmlns:a16="http://schemas.microsoft.com/office/drawing/2014/main" id="{5D1A48ED-846E-EB43-9776-1D51C83929E7}"/>
              </a:ext>
            </a:extLst>
          </p:cNvPr>
          <p:cNvPicPr>
            <a:picLocks noChangeAspect="1"/>
          </p:cNvPicPr>
          <p:nvPr/>
        </p:nvPicPr>
        <p:blipFill>
          <a:blip r:embed="rId4"/>
          <a:stretch>
            <a:fillRect/>
          </a:stretch>
        </p:blipFill>
        <p:spPr>
          <a:xfrm>
            <a:off x="8153401" y="1347097"/>
            <a:ext cx="3419856" cy="2171608"/>
          </a:xfrm>
          <a:prstGeom prst="rect">
            <a:avLst/>
          </a:prstGeom>
        </p:spPr>
      </p:pic>
      <p:grpSp>
        <p:nvGrpSpPr>
          <p:cNvPr id="16" name="Group 15">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2370" y="4641753"/>
            <a:ext cx="1128382" cy="847206"/>
            <a:chOff x="8183879" y="1000124"/>
            <a:chExt cx="1562267" cy="1172973"/>
          </a:xfrm>
        </p:grpSpPr>
        <p:sp>
          <p:nvSpPr>
            <p:cNvPr id="17"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842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0618178-4B5C-46A4-9E68-052C31FA6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9E61B0-9C64-7A48-9A8D-713FDAFF928B}"/>
              </a:ext>
            </a:extLst>
          </p:cNvPr>
          <p:cNvSpPr>
            <a:spLocks noGrp="1"/>
          </p:cNvSpPr>
          <p:nvPr>
            <p:ph type="title"/>
          </p:nvPr>
        </p:nvSpPr>
        <p:spPr>
          <a:xfrm>
            <a:off x="5021821" y="3812954"/>
            <a:ext cx="6465287" cy="1516014"/>
          </a:xfrm>
        </p:spPr>
        <p:txBody>
          <a:bodyPr vert="horz" lIns="91440" tIns="45720" rIns="91440" bIns="45720" rtlCol="0" anchor="b">
            <a:normAutofit fontScale="90000"/>
          </a:bodyPr>
          <a:lstStyle/>
          <a:p>
            <a:br>
              <a:rPr lang="en-US" sz="1200" dirty="0">
                <a:solidFill>
                  <a:srgbClr val="FFFFFF"/>
                </a:solidFill>
              </a:rPr>
            </a:br>
            <a:br>
              <a:rPr lang="en-US" sz="1200" dirty="0">
                <a:solidFill>
                  <a:srgbClr val="FFFFFF"/>
                </a:solidFill>
              </a:rPr>
            </a:br>
            <a:br>
              <a:rPr lang="en-US" sz="1200" dirty="0">
                <a:solidFill>
                  <a:srgbClr val="FFFFFF"/>
                </a:solidFill>
              </a:rPr>
            </a:br>
            <a:br>
              <a:rPr lang="en-US" sz="1200" dirty="0">
                <a:solidFill>
                  <a:srgbClr val="FFFFFF"/>
                </a:solidFill>
              </a:rPr>
            </a:br>
            <a:br>
              <a:rPr lang="en-US" sz="2200" dirty="0">
                <a:solidFill>
                  <a:srgbClr val="FFFFFF"/>
                </a:solidFill>
              </a:rPr>
            </a:br>
            <a:r>
              <a:rPr lang="en-US" sz="2200" dirty="0">
                <a:solidFill>
                  <a:srgbClr val="FFFFFF"/>
                </a:solidFill>
              </a:rPr>
              <a:t>Late Payment By Days</a:t>
            </a:r>
            <a:br>
              <a:rPr lang="en-US" sz="2200" dirty="0">
                <a:solidFill>
                  <a:srgbClr val="FFFFFF"/>
                </a:solidFill>
              </a:rPr>
            </a:br>
            <a:br>
              <a:rPr lang="en-US" sz="2200" dirty="0">
                <a:solidFill>
                  <a:srgbClr val="FFFFFF"/>
                </a:solidFill>
              </a:rPr>
            </a:br>
            <a:r>
              <a:rPr lang="en-US" sz="2200" dirty="0">
                <a:solidFill>
                  <a:srgbClr val="FFFFFF"/>
                </a:solidFill>
              </a:rPr>
              <a:t>The data is positively skewed for all the late payment variables for all the </a:t>
            </a:r>
            <a:r>
              <a:rPr lang="en-US" sz="2200">
                <a:solidFill>
                  <a:srgbClr val="FFFFFF"/>
                </a:solidFill>
              </a:rPr>
              <a:t>delinquent accounts, </a:t>
            </a:r>
            <a:r>
              <a:rPr lang="en-US" sz="2200" dirty="0">
                <a:solidFill>
                  <a:srgbClr val="FFFFFF"/>
                </a:solidFill>
              </a:rPr>
              <a:t>which shows that that the data is not at all symmetrical.</a:t>
            </a:r>
          </a:p>
        </p:txBody>
      </p:sp>
      <p:pic>
        <p:nvPicPr>
          <p:cNvPr id="12" name="Picture 11" descr="A screenshot of a cell phone&#10;&#10;Description automatically generated">
            <a:extLst>
              <a:ext uri="{FF2B5EF4-FFF2-40B4-BE49-F238E27FC236}">
                <a16:creationId xmlns:a16="http://schemas.microsoft.com/office/drawing/2014/main" id="{2DC763F2-6455-5141-B7D5-DAB4EDDA3F0B}"/>
              </a:ext>
            </a:extLst>
          </p:cNvPr>
          <p:cNvPicPr>
            <a:picLocks noChangeAspect="1"/>
          </p:cNvPicPr>
          <p:nvPr/>
        </p:nvPicPr>
        <p:blipFill rotWithShape="1">
          <a:blip r:embed="rId2"/>
          <a:srcRect l="263" r="8524" b="-1"/>
          <a:stretch/>
        </p:blipFill>
        <p:spPr>
          <a:xfrm>
            <a:off x="363331" y="321733"/>
            <a:ext cx="4069060" cy="2966630"/>
          </a:xfrm>
          <a:prstGeom prst="rect">
            <a:avLst/>
          </a:prstGeom>
        </p:spPr>
      </p:pic>
      <p:pic>
        <p:nvPicPr>
          <p:cNvPr id="10" name="Picture 9" descr="A picture containing white, sitting, water, large&#10;&#10;Description automatically generated">
            <a:extLst>
              <a:ext uri="{FF2B5EF4-FFF2-40B4-BE49-F238E27FC236}">
                <a16:creationId xmlns:a16="http://schemas.microsoft.com/office/drawing/2014/main" id="{B517A6F7-CCC2-014F-B2D0-0DF2C1981FA2}"/>
              </a:ext>
            </a:extLst>
          </p:cNvPr>
          <p:cNvPicPr>
            <a:picLocks noChangeAspect="1"/>
          </p:cNvPicPr>
          <p:nvPr/>
        </p:nvPicPr>
        <p:blipFill rotWithShape="1">
          <a:blip r:embed="rId3"/>
          <a:srcRect l="1940" r="18624" b="-1"/>
          <a:stretch/>
        </p:blipFill>
        <p:spPr>
          <a:xfrm>
            <a:off x="4638789" y="613844"/>
            <a:ext cx="2775313" cy="234085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24E6F4E-E666-DB4E-8F49-DE9F421B936F}"/>
              </a:ext>
            </a:extLst>
          </p:cNvPr>
          <p:cNvPicPr>
            <a:picLocks noChangeAspect="1"/>
          </p:cNvPicPr>
          <p:nvPr/>
        </p:nvPicPr>
        <p:blipFill rotWithShape="1">
          <a:blip r:embed="rId4"/>
          <a:srcRect l="1873" r="20271" b="1"/>
          <a:stretch/>
        </p:blipFill>
        <p:spPr>
          <a:xfrm>
            <a:off x="7948100" y="299363"/>
            <a:ext cx="3562097" cy="3008188"/>
          </a:xfrm>
          <a:prstGeom prst="rect">
            <a:avLst/>
          </a:prstGeom>
        </p:spPr>
      </p:pic>
      <p:cxnSp>
        <p:nvCxnSpPr>
          <p:cNvPr id="67" name="Straight Connector 58">
            <a:extLst>
              <a:ext uri="{FF2B5EF4-FFF2-40B4-BE49-F238E27FC236}">
                <a16:creationId xmlns:a16="http://schemas.microsoft.com/office/drawing/2014/main" id="{936FD40B-09C1-46D7-9E32-CC9BD7629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D34DA207-D42A-224D-9CE0-1B7EAAE35C38}"/>
              </a:ext>
            </a:extLst>
          </p:cNvPr>
          <p:cNvPicPr>
            <a:picLocks noChangeAspect="1"/>
          </p:cNvPicPr>
          <p:nvPr/>
        </p:nvPicPr>
        <p:blipFill>
          <a:blip r:embed="rId5"/>
          <a:stretch>
            <a:fillRect/>
          </a:stretch>
        </p:blipFill>
        <p:spPr>
          <a:xfrm>
            <a:off x="317635" y="3636297"/>
            <a:ext cx="4160452" cy="2773634"/>
          </a:xfrm>
          <a:prstGeom prst="rect">
            <a:avLst/>
          </a:prstGeom>
        </p:spPr>
      </p:pic>
    </p:spTree>
    <p:extLst>
      <p:ext uri="{BB962C8B-B14F-4D97-AF65-F5344CB8AC3E}">
        <p14:creationId xmlns:p14="http://schemas.microsoft.com/office/powerpoint/2010/main" val="46011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727DE-D585-974F-9390-43005A6685B9}"/>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3700" b="1" kern="1200">
                <a:solidFill>
                  <a:srgbClr val="FFFFFF"/>
                </a:solidFill>
                <a:latin typeface="+mj-lt"/>
                <a:ea typeface="+mj-ea"/>
                <a:cs typeface="+mj-cs"/>
              </a:rPr>
              <a:t>Age vs SeriousDlqin2yrs</a:t>
            </a:r>
          </a:p>
        </p:txBody>
      </p:sp>
      <p:pic>
        <p:nvPicPr>
          <p:cNvPr id="8" name="Picture 7" descr="A close up of a map&#10;&#10;Description automatically generated">
            <a:extLst>
              <a:ext uri="{FF2B5EF4-FFF2-40B4-BE49-F238E27FC236}">
                <a16:creationId xmlns:a16="http://schemas.microsoft.com/office/drawing/2014/main" id="{B87D1E0B-3B5A-3D42-A2E6-F83AD5BFD3A7}"/>
              </a:ext>
            </a:extLst>
          </p:cNvPr>
          <p:cNvPicPr>
            <a:picLocks noChangeAspect="1"/>
          </p:cNvPicPr>
          <p:nvPr/>
        </p:nvPicPr>
        <p:blipFill>
          <a:blip r:embed="rId2"/>
          <a:stretch>
            <a:fillRect/>
          </a:stretch>
        </p:blipFill>
        <p:spPr>
          <a:xfrm>
            <a:off x="5075257" y="311449"/>
            <a:ext cx="6373793" cy="4302309"/>
          </a:xfrm>
          <a:prstGeom prst="rect">
            <a:avLst/>
          </a:prstGeom>
        </p:spPr>
      </p:pic>
      <p:sp>
        <p:nvSpPr>
          <p:cNvPr id="9" name="TextBox 8">
            <a:extLst>
              <a:ext uri="{FF2B5EF4-FFF2-40B4-BE49-F238E27FC236}">
                <a16:creationId xmlns:a16="http://schemas.microsoft.com/office/drawing/2014/main" id="{27581DF2-E317-3940-B647-ACA8EB5A3FB0}"/>
              </a:ext>
            </a:extLst>
          </p:cNvPr>
          <p:cNvSpPr txBox="1"/>
          <p:nvPr/>
        </p:nvSpPr>
        <p:spPr>
          <a:xfrm>
            <a:off x="5200650" y="4957763"/>
            <a:ext cx="6248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accounts which are non-delinquent are at older age group as compared to delinquent accounts.</a:t>
            </a:r>
          </a:p>
        </p:txBody>
      </p:sp>
    </p:spTree>
    <p:extLst>
      <p:ext uri="{BB962C8B-B14F-4D97-AF65-F5344CB8AC3E}">
        <p14:creationId xmlns:p14="http://schemas.microsoft.com/office/powerpoint/2010/main" val="199881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570</Words>
  <Application>Microsoft Macintosh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Delinquency</vt:lpstr>
      <vt:lpstr>Problem Statement</vt:lpstr>
      <vt:lpstr>Data Dictionary</vt:lpstr>
      <vt:lpstr>Renaming Variables</vt:lpstr>
      <vt:lpstr>PowerPoint Presentation</vt:lpstr>
      <vt:lpstr>SeriousDlqin2yrs</vt:lpstr>
      <vt:lpstr>Outliers Detection  </vt:lpstr>
      <vt:lpstr>     Late Payment By Days  The data is positively skewed for all the late payment variables for all the delinquent accounts, which shows that that the data is not at all symmetrical.</vt:lpstr>
      <vt:lpstr>Age vs SeriousDlqin2yrs</vt:lpstr>
      <vt:lpstr>MonthlyIncome  vs Delinquent account  Monthly income for delinquent account are positively skewed with most people falling in salary range between 0 -500000.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Delinquency</dc:title>
  <dc:creator>lovenish gaur</dc:creator>
  <cp:lastModifiedBy>lovenish gaur</cp:lastModifiedBy>
  <cp:revision>4</cp:revision>
  <dcterms:created xsi:type="dcterms:W3CDTF">2020-06-16T14:33:30Z</dcterms:created>
  <dcterms:modified xsi:type="dcterms:W3CDTF">2020-06-16T15:00:25Z</dcterms:modified>
</cp:coreProperties>
</file>