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5"/>
    <p:sldMasterId id="2147483856" r:id="rId16"/>
  </p:sldMasterIdLst>
  <p:notesMasterIdLst>
    <p:notesMasterId r:id="rId110"/>
  </p:notesMasterIdLst>
  <p:handoutMasterIdLst>
    <p:handoutMasterId r:id="rId111"/>
  </p:handoutMasterIdLst>
  <p:sldIdLst>
    <p:sldId id="818" r:id="rId17"/>
    <p:sldId id="817" r:id="rId18"/>
    <p:sldId id="819" r:id="rId19"/>
    <p:sldId id="917" r:id="rId20"/>
    <p:sldId id="902" r:id="rId21"/>
    <p:sldId id="903" r:id="rId22"/>
    <p:sldId id="904" r:id="rId23"/>
    <p:sldId id="905" r:id="rId24"/>
    <p:sldId id="906" r:id="rId25"/>
    <p:sldId id="907" r:id="rId26"/>
    <p:sldId id="908" r:id="rId27"/>
    <p:sldId id="910" r:id="rId28"/>
    <p:sldId id="909" r:id="rId29"/>
    <p:sldId id="877" r:id="rId30"/>
    <p:sldId id="808" r:id="rId31"/>
    <p:sldId id="799" r:id="rId32"/>
    <p:sldId id="820" r:id="rId33"/>
    <p:sldId id="821" r:id="rId34"/>
    <p:sldId id="826" r:id="rId35"/>
    <p:sldId id="814" r:id="rId36"/>
    <p:sldId id="815" r:id="rId37"/>
    <p:sldId id="822" r:id="rId38"/>
    <p:sldId id="823" r:id="rId39"/>
    <p:sldId id="824" r:id="rId40"/>
    <p:sldId id="827" r:id="rId41"/>
    <p:sldId id="825" r:id="rId42"/>
    <p:sldId id="828" r:id="rId43"/>
    <p:sldId id="829" r:id="rId44"/>
    <p:sldId id="830" r:id="rId45"/>
    <p:sldId id="831" r:id="rId46"/>
    <p:sldId id="832" r:id="rId47"/>
    <p:sldId id="837" r:id="rId48"/>
    <p:sldId id="838" r:id="rId49"/>
    <p:sldId id="834" r:id="rId50"/>
    <p:sldId id="833" r:id="rId51"/>
    <p:sldId id="835" r:id="rId52"/>
    <p:sldId id="836" r:id="rId53"/>
    <p:sldId id="840" r:id="rId54"/>
    <p:sldId id="839" r:id="rId55"/>
    <p:sldId id="841" r:id="rId56"/>
    <p:sldId id="867" r:id="rId57"/>
    <p:sldId id="868" r:id="rId58"/>
    <p:sldId id="813" r:id="rId59"/>
    <p:sldId id="870" r:id="rId60"/>
    <p:sldId id="872" r:id="rId61"/>
    <p:sldId id="871" r:id="rId62"/>
    <p:sldId id="866" r:id="rId63"/>
    <p:sldId id="865" r:id="rId64"/>
    <p:sldId id="847" r:id="rId65"/>
    <p:sldId id="848" r:id="rId66"/>
    <p:sldId id="849" r:id="rId67"/>
    <p:sldId id="846" r:id="rId68"/>
    <p:sldId id="796" r:id="rId69"/>
    <p:sldId id="851" r:id="rId70"/>
    <p:sldId id="850" r:id="rId71"/>
    <p:sldId id="852" r:id="rId72"/>
    <p:sldId id="853" r:id="rId73"/>
    <p:sldId id="898" r:id="rId74"/>
    <p:sldId id="854" r:id="rId75"/>
    <p:sldId id="855" r:id="rId76"/>
    <p:sldId id="856" r:id="rId77"/>
    <p:sldId id="857" r:id="rId78"/>
    <p:sldId id="859" r:id="rId79"/>
    <p:sldId id="858" r:id="rId80"/>
    <p:sldId id="860" r:id="rId81"/>
    <p:sldId id="861" r:id="rId82"/>
    <p:sldId id="862" r:id="rId83"/>
    <p:sldId id="864" r:id="rId84"/>
    <p:sldId id="863" r:id="rId85"/>
    <p:sldId id="897" r:id="rId86"/>
    <p:sldId id="869" r:id="rId87"/>
    <p:sldId id="842" r:id="rId88"/>
    <p:sldId id="798" r:id="rId89"/>
    <p:sldId id="843" r:id="rId90"/>
    <p:sldId id="873" r:id="rId91"/>
    <p:sldId id="911" r:id="rId92"/>
    <p:sldId id="912" r:id="rId93"/>
    <p:sldId id="913" r:id="rId94"/>
    <p:sldId id="914" r:id="rId95"/>
    <p:sldId id="915" r:id="rId96"/>
    <p:sldId id="844" r:id="rId97"/>
    <p:sldId id="895" r:id="rId98"/>
    <p:sldId id="880" r:id="rId99"/>
    <p:sldId id="874" r:id="rId100"/>
    <p:sldId id="875" r:id="rId101"/>
    <p:sldId id="878" r:id="rId102"/>
    <p:sldId id="879" r:id="rId103"/>
    <p:sldId id="885" r:id="rId104"/>
    <p:sldId id="916" r:id="rId105"/>
    <p:sldId id="886" r:id="rId106"/>
    <p:sldId id="918" r:id="rId107"/>
    <p:sldId id="919" r:id="rId108"/>
    <p:sldId id="900" r:id="rId10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A1D08393-A553-4667-9E67-1E758E21DCC5}">
          <p14:sldIdLst>
            <p14:sldId id="818"/>
            <p14:sldId id="817"/>
            <p14:sldId id="819"/>
            <p14:sldId id="917"/>
            <p14:sldId id="902"/>
            <p14:sldId id="903"/>
            <p14:sldId id="904"/>
            <p14:sldId id="905"/>
            <p14:sldId id="906"/>
            <p14:sldId id="907"/>
            <p14:sldId id="908"/>
            <p14:sldId id="910"/>
            <p14:sldId id="909"/>
            <p14:sldId id="877"/>
            <p14:sldId id="808"/>
            <p14:sldId id="799"/>
            <p14:sldId id="820"/>
            <p14:sldId id="821"/>
            <p14:sldId id="826"/>
            <p14:sldId id="814"/>
            <p14:sldId id="815"/>
            <p14:sldId id="822"/>
            <p14:sldId id="823"/>
            <p14:sldId id="824"/>
            <p14:sldId id="827"/>
            <p14:sldId id="825"/>
            <p14:sldId id="828"/>
            <p14:sldId id="829"/>
            <p14:sldId id="830"/>
            <p14:sldId id="831"/>
            <p14:sldId id="832"/>
            <p14:sldId id="837"/>
            <p14:sldId id="838"/>
            <p14:sldId id="834"/>
            <p14:sldId id="833"/>
            <p14:sldId id="835"/>
            <p14:sldId id="836"/>
            <p14:sldId id="840"/>
            <p14:sldId id="839"/>
            <p14:sldId id="841"/>
            <p14:sldId id="867"/>
            <p14:sldId id="868"/>
            <p14:sldId id="813"/>
            <p14:sldId id="870"/>
            <p14:sldId id="872"/>
            <p14:sldId id="871"/>
            <p14:sldId id="866"/>
            <p14:sldId id="865"/>
            <p14:sldId id="847"/>
            <p14:sldId id="848"/>
            <p14:sldId id="849"/>
            <p14:sldId id="846"/>
            <p14:sldId id="796"/>
            <p14:sldId id="851"/>
            <p14:sldId id="850"/>
            <p14:sldId id="852"/>
            <p14:sldId id="853"/>
            <p14:sldId id="898"/>
            <p14:sldId id="854"/>
            <p14:sldId id="855"/>
            <p14:sldId id="856"/>
            <p14:sldId id="857"/>
            <p14:sldId id="859"/>
            <p14:sldId id="858"/>
            <p14:sldId id="860"/>
            <p14:sldId id="861"/>
            <p14:sldId id="862"/>
            <p14:sldId id="864"/>
            <p14:sldId id="863"/>
            <p14:sldId id="897"/>
            <p14:sldId id="869"/>
            <p14:sldId id="842"/>
            <p14:sldId id="798"/>
            <p14:sldId id="843"/>
            <p14:sldId id="873"/>
            <p14:sldId id="911"/>
            <p14:sldId id="912"/>
            <p14:sldId id="913"/>
            <p14:sldId id="914"/>
            <p14:sldId id="915"/>
            <p14:sldId id="844"/>
            <p14:sldId id="895"/>
            <p14:sldId id="880"/>
            <p14:sldId id="874"/>
            <p14:sldId id="875"/>
            <p14:sldId id="878"/>
            <p14:sldId id="879"/>
            <p14:sldId id="885"/>
            <p14:sldId id="916"/>
            <p14:sldId id="886"/>
            <p14:sldId id="918"/>
            <p14:sldId id="919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FFFF"/>
    <a:srgbClr val="7DA902"/>
    <a:srgbClr val="22DD09"/>
    <a:srgbClr val="FFFC36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7" autoAdjust="0"/>
    <p:restoredTop sz="92079" autoAdjust="0"/>
  </p:normalViewPr>
  <p:slideViewPr>
    <p:cSldViewPr snapToGrid="0">
      <p:cViewPr varScale="1">
        <p:scale>
          <a:sx n="67" d="100"/>
          <a:sy n="67" d="100"/>
        </p:scale>
        <p:origin x="72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slide" Target="slides/slide52.xml"/><Relationship Id="rId84" Type="http://schemas.openxmlformats.org/officeDocument/2006/relationships/slide" Target="slides/slide68.xml"/><Relationship Id="rId89" Type="http://schemas.openxmlformats.org/officeDocument/2006/relationships/slide" Target="slides/slide73.xml"/><Relationship Id="rId112" Type="http://schemas.openxmlformats.org/officeDocument/2006/relationships/presProps" Target="presProps.xml"/><Relationship Id="rId16" Type="http://schemas.openxmlformats.org/officeDocument/2006/relationships/slideMaster" Target="slideMasters/slideMaster2.xml"/><Relationship Id="rId107" Type="http://schemas.openxmlformats.org/officeDocument/2006/relationships/slide" Target="slides/slide91.xml"/><Relationship Id="rId11" Type="http://schemas.openxmlformats.org/officeDocument/2006/relationships/customXml" Target="../customXml/item11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74" Type="http://schemas.openxmlformats.org/officeDocument/2006/relationships/slide" Target="slides/slide58.xml"/><Relationship Id="rId79" Type="http://schemas.openxmlformats.org/officeDocument/2006/relationships/slide" Target="slides/slide63.xml"/><Relationship Id="rId102" Type="http://schemas.openxmlformats.org/officeDocument/2006/relationships/slide" Target="slides/slide86.xml"/><Relationship Id="rId5" Type="http://schemas.openxmlformats.org/officeDocument/2006/relationships/customXml" Target="../customXml/item5.xml"/><Relationship Id="rId90" Type="http://schemas.openxmlformats.org/officeDocument/2006/relationships/slide" Target="slides/slide74.xml"/><Relationship Id="rId95" Type="http://schemas.openxmlformats.org/officeDocument/2006/relationships/slide" Target="slides/slide79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64" Type="http://schemas.openxmlformats.org/officeDocument/2006/relationships/slide" Target="slides/slide48.xml"/><Relationship Id="rId69" Type="http://schemas.openxmlformats.org/officeDocument/2006/relationships/slide" Target="slides/slide53.xml"/><Relationship Id="rId113" Type="http://schemas.openxmlformats.org/officeDocument/2006/relationships/viewProps" Target="viewProps.xml"/><Relationship Id="rId80" Type="http://schemas.openxmlformats.org/officeDocument/2006/relationships/slide" Target="slides/slide64.xml"/><Relationship Id="rId85" Type="http://schemas.openxmlformats.org/officeDocument/2006/relationships/slide" Target="slides/slide69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59" Type="http://schemas.openxmlformats.org/officeDocument/2006/relationships/slide" Target="slides/slide43.xml"/><Relationship Id="rId103" Type="http://schemas.openxmlformats.org/officeDocument/2006/relationships/slide" Target="slides/slide87.xml"/><Relationship Id="rId108" Type="http://schemas.openxmlformats.org/officeDocument/2006/relationships/slide" Target="slides/slide92.xml"/><Relationship Id="rId54" Type="http://schemas.openxmlformats.org/officeDocument/2006/relationships/slide" Target="slides/slide38.xml"/><Relationship Id="rId70" Type="http://schemas.openxmlformats.org/officeDocument/2006/relationships/slide" Target="slides/slide54.xml"/><Relationship Id="rId75" Type="http://schemas.openxmlformats.org/officeDocument/2006/relationships/slide" Target="slides/slide59.xml"/><Relationship Id="rId91" Type="http://schemas.openxmlformats.org/officeDocument/2006/relationships/slide" Target="slides/slide75.xml"/><Relationship Id="rId96" Type="http://schemas.openxmlformats.org/officeDocument/2006/relationships/slide" Target="slides/slide8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6" Type="http://schemas.openxmlformats.org/officeDocument/2006/relationships/slide" Target="slides/slide90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73" Type="http://schemas.openxmlformats.org/officeDocument/2006/relationships/slide" Target="slides/slide57.xml"/><Relationship Id="rId78" Type="http://schemas.openxmlformats.org/officeDocument/2006/relationships/slide" Target="slides/slide62.xml"/><Relationship Id="rId81" Type="http://schemas.openxmlformats.org/officeDocument/2006/relationships/slide" Target="slides/slide65.xml"/><Relationship Id="rId86" Type="http://schemas.openxmlformats.org/officeDocument/2006/relationships/slide" Target="slides/slide70.xml"/><Relationship Id="rId94" Type="http://schemas.openxmlformats.org/officeDocument/2006/relationships/slide" Target="slides/slide78.xml"/><Relationship Id="rId99" Type="http://schemas.openxmlformats.org/officeDocument/2006/relationships/slide" Target="slides/slide83.xml"/><Relationship Id="rId101" Type="http://schemas.openxmlformats.org/officeDocument/2006/relationships/slide" Target="slides/slide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109" Type="http://schemas.openxmlformats.org/officeDocument/2006/relationships/slide" Target="slides/slide9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6" Type="http://schemas.openxmlformats.org/officeDocument/2006/relationships/slide" Target="slides/slide60.xml"/><Relationship Id="rId97" Type="http://schemas.openxmlformats.org/officeDocument/2006/relationships/slide" Target="slides/slide81.xml"/><Relationship Id="rId104" Type="http://schemas.openxmlformats.org/officeDocument/2006/relationships/slide" Target="slides/slide88.xml"/><Relationship Id="rId7" Type="http://schemas.openxmlformats.org/officeDocument/2006/relationships/customXml" Target="../customXml/item7.xml"/><Relationship Id="rId71" Type="http://schemas.openxmlformats.org/officeDocument/2006/relationships/slide" Target="slides/slide55.xml"/><Relationship Id="rId92" Type="http://schemas.openxmlformats.org/officeDocument/2006/relationships/slide" Target="slides/slide76.xml"/><Relationship Id="rId2" Type="http://schemas.openxmlformats.org/officeDocument/2006/relationships/customXml" Target="../customXml/item2.xml"/><Relationship Id="rId29" Type="http://schemas.openxmlformats.org/officeDocument/2006/relationships/slide" Target="slides/slide13.xml"/><Relationship Id="rId24" Type="http://schemas.openxmlformats.org/officeDocument/2006/relationships/slide" Target="slides/slide8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66" Type="http://schemas.openxmlformats.org/officeDocument/2006/relationships/slide" Target="slides/slide50.xml"/><Relationship Id="rId87" Type="http://schemas.openxmlformats.org/officeDocument/2006/relationships/slide" Target="slides/slide7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45.xml"/><Relationship Id="rId82" Type="http://schemas.openxmlformats.org/officeDocument/2006/relationships/slide" Target="slides/slide66.xml"/><Relationship Id="rId19" Type="http://schemas.openxmlformats.org/officeDocument/2006/relationships/slide" Target="slides/slide3.xml"/><Relationship Id="rId14" Type="http://schemas.openxmlformats.org/officeDocument/2006/relationships/customXml" Target="../customXml/item14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56" Type="http://schemas.openxmlformats.org/officeDocument/2006/relationships/slide" Target="slides/slide40.xml"/><Relationship Id="rId77" Type="http://schemas.openxmlformats.org/officeDocument/2006/relationships/slide" Target="slides/slide61.xml"/><Relationship Id="rId100" Type="http://schemas.openxmlformats.org/officeDocument/2006/relationships/slide" Target="slides/slide84.xml"/><Relationship Id="rId105" Type="http://schemas.openxmlformats.org/officeDocument/2006/relationships/slide" Target="slides/slide89.xml"/><Relationship Id="rId8" Type="http://schemas.openxmlformats.org/officeDocument/2006/relationships/customXml" Target="../customXml/item8.xml"/><Relationship Id="rId51" Type="http://schemas.openxmlformats.org/officeDocument/2006/relationships/slide" Target="slides/slide35.xml"/><Relationship Id="rId72" Type="http://schemas.openxmlformats.org/officeDocument/2006/relationships/slide" Target="slides/slide56.xml"/><Relationship Id="rId93" Type="http://schemas.openxmlformats.org/officeDocument/2006/relationships/slide" Target="slides/slide77.xml"/><Relationship Id="rId98" Type="http://schemas.openxmlformats.org/officeDocument/2006/relationships/slide" Target="slides/slide82.xml"/><Relationship Id="rId3" Type="http://schemas.openxmlformats.org/officeDocument/2006/relationships/customXml" Target="../customXml/item3.xml"/><Relationship Id="rId25" Type="http://schemas.openxmlformats.org/officeDocument/2006/relationships/slide" Target="slides/slide9.xml"/><Relationship Id="rId46" Type="http://schemas.openxmlformats.org/officeDocument/2006/relationships/slide" Target="slides/slide30.xml"/><Relationship Id="rId67" Type="http://schemas.openxmlformats.org/officeDocument/2006/relationships/slide" Target="slides/slide5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62" Type="http://schemas.openxmlformats.org/officeDocument/2006/relationships/slide" Target="slides/slide46.xml"/><Relationship Id="rId83" Type="http://schemas.openxmlformats.org/officeDocument/2006/relationships/slide" Target="slides/slide67.xml"/><Relationship Id="rId88" Type="http://schemas.openxmlformats.org/officeDocument/2006/relationships/slide" Target="slides/slide72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C3A9-3298-429A-AA3B-9A05CF95C9B8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442-515A-46F5-976F-C5715305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9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629F-40DE-4CFF-B6A3-BE0291DC6611}" type="datetimeFigureOut">
              <a:rPr lang="zh-TW" altLang="en-US" smtClean="0"/>
              <a:pPr/>
              <a:t>2017/2/15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60A70-CD12-4C5B-87D6-0A055ACDB9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0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497340"/>
            <a:ext cx="10240455" cy="609398"/>
          </a:xfrm>
        </p:spPr>
        <p:txBody>
          <a:bodyPr anchor="b" anchorCtr="0"/>
          <a:lstStyle>
            <a:lvl1pPr>
              <a:defRPr sz="4400" spc="-15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5"/>
            <a:ext cx="10240455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246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03889" y="4765987"/>
            <a:ext cx="10247587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03889" y="2534681"/>
            <a:ext cx="10247587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0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2" y="4871087"/>
            <a:ext cx="10158883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503146"/>
            <a:ext cx="10158883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61063" y="4881596"/>
            <a:ext cx="10295518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61063" y="2503145"/>
            <a:ext cx="10295518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2" y="4871087"/>
            <a:ext cx="10158883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503146"/>
            <a:ext cx="10158883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03889" y="4765987"/>
            <a:ext cx="10247587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03889" y="2534681"/>
            <a:ext cx="10247587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>
            <a:lvl1pPr algn="l" defTabSz="913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99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 light (Headings)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36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17525" indent="-233363">
              <a:buFont typeface="Wingdings" pitchFamily="2" charset="2"/>
              <a:buChar char=""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741363" indent="-223838">
              <a:buFont typeface="Wingdings" pitchFamily="2" charset="2"/>
              <a:buChar char=""/>
              <a:tabLst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914400" indent="-173038">
              <a:buFont typeface="Wingdings" pitchFamily="2" charset="2"/>
              <a:buChar char=""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87438" indent="-173038">
              <a:buFont typeface="Wingdings" pitchFamily="2" charset="2"/>
              <a:buChar char=""/>
              <a:tabLst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2" y="6347232"/>
            <a:ext cx="1389289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/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66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/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4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>
                <a:solidFill>
                  <a:schemeClr val="tx2"/>
                </a:solidFill>
              </a:defRPr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17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447799"/>
            <a:ext cx="11151917" cy="2394502"/>
          </a:xfrm>
          <a:prstGeom prst="rect">
            <a:avLst/>
          </a:prstGeom>
        </p:spPr>
        <p:txBody>
          <a:bodyPr/>
          <a:lstStyle>
            <a:lvl1pPr marL="273050" indent="-273050">
              <a:spcBef>
                <a:spcPts val="2400"/>
              </a:spcBef>
              <a:buFont typeface="Arial" panose="020B0604020202020204" pitchFamily="34" charset="0"/>
              <a:buChar char="•"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30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5"/>
            <a:ext cx="5396365" cy="1797415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 sz="3200"/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 sz="2000"/>
            </a:lvl4pPr>
            <a:lvl5pPr marL="1028700" indent="-165100">
              <a:tabLst/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5"/>
            <a:ext cx="5396365" cy="179741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2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按一下以編輯母片文字樣式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第二層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第三層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第四層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7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631" y="318576"/>
            <a:ext cx="1115191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5" y="1447805"/>
            <a:ext cx="11155093" cy="1988237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7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7478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88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4659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50594" y="2184912"/>
            <a:ext cx="9838124" cy="2659190"/>
          </a:xfrm>
        </p:spPr>
        <p:txBody>
          <a:bodyPr/>
          <a:lstStyle>
            <a:lvl1pPr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Demo Slide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Item 1</a:t>
            </a:r>
            <a:br>
              <a:rPr lang="en-US" altLang="zh-TW" dirty="0"/>
            </a:br>
            <a:r>
              <a:rPr lang="en-US" altLang="zh-TW" dirty="0"/>
              <a:t>Item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7510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50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012" y="460089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5"/>
            <a:ext cx="11155093" cy="225908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61" y="6346371"/>
            <a:ext cx="1339122" cy="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03" r:id="rId3"/>
    <p:sldLayoutId id="2147483663" r:id="rId4"/>
    <p:sldLayoutId id="2147483665" r:id="rId5"/>
    <p:sldLayoutId id="2147483669" r:id="rId6"/>
    <p:sldLayoutId id="2147483846" r:id="rId7"/>
    <p:sldLayoutId id="2147483898" r:id="rId8"/>
    <p:sldLayoutId id="2147483668" r:id="rId9"/>
    <p:sldLayoutId id="2147483905" r:id="rId10"/>
    <p:sldLayoutId id="214748390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0" r:id="rId2"/>
    <p:sldLayoutId id="2147483901" r:id="rId3"/>
    <p:sldLayoutId id="2147483902" r:id="rId4"/>
    <p:sldLayoutId id="2147483904" r:id="rId5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fconservancy.org/" TargetMode="External"/><Relationship Id="rId2" Type="http://schemas.openxmlformats.org/officeDocument/2006/relationships/hyperlink" Target="https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en-US/foundation/" TargetMode="External"/><Relationship Id="rId5" Type="http://schemas.openxmlformats.org/officeDocument/2006/relationships/hyperlink" Target="https://opensource.org/" TargetMode="External"/><Relationship Id="rId4" Type="http://schemas.openxmlformats.org/officeDocument/2006/relationships/hyperlink" Target="https://www.linuxfoundation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87%AA%E7%94%B1%E5%8F%8A%E9%96%8B%E6%94%BE%E5%8E%9F%E5%A7%8B%E7%A2%BC%E8%BB%9F%E9%AB%94%E8%A8%B1%E5%8F%AF%E8%AD%89%E6%AF%94%E8%BC%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ibal.yeh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radingbot/" TargetMode="External"/><Relationship Id="rId2" Type="http://schemas.openxmlformats.org/officeDocument/2006/relationships/hyperlink" Target="http://www.slideshare.net/philipzh/trading-bot-open-sour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ychoi/FuturesBot" TargetMode="External"/><Relationship Id="rId4" Type="http://schemas.openxmlformats.org/officeDocument/2006/relationships/hyperlink" Target="https://github.com/lwhuang/FuturesBo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mailto:git@github.com:AnibalYeh/backupYourLife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Anibal</a:t>
            </a:r>
          </a:p>
          <a:p>
            <a:r>
              <a:rPr lang="en-US" altLang="zh-TW" dirty="0"/>
              <a:t>Build School </a:t>
            </a:r>
            <a:r>
              <a:rPr lang="zh-TW" altLang="en-US" dirty="0"/>
              <a:t>講師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Source 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8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1104481"/>
            <a:ext cx="7081837" cy="4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85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83053"/>
            <a:ext cx="1964274" cy="609398"/>
          </a:xfrm>
        </p:spPr>
        <p:txBody>
          <a:bodyPr/>
          <a:lstStyle/>
          <a:p>
            <a:r>
              <a:rPr lang="zh-TW" altLang="en-US" dirty="0"/>
              <a:t>重點是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3411538"/>
            <a:ext cx="12192000" cy="498598"/>
          </a:xfrm>
        </p:spPr>
        <p:txBody>
          <a:bodyPr/>
          <a:lstStyle/>
          <a:p>
            <a:r>
              <a:rPr lang="zh-TW" altLang="en-US" dirty="0"/>
              <a:t>開放原始碼精神不僅僅只是在</a:t>
            </a:r>
            <a:r>
              <a:rPr lang="en-US" altLang="zh-TW" dirty="0"/>
              <a:t>…</a:t>
            </a:r>
            <a:r>
              <a:rPr lang="zh-TW" altLang="en-US" dirty="0"/>
              <a:t>開放任你用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當然，這是附加的好處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21763" y="5887521"/>
            <a:ext cx="9551461" cy="83099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b="1" dirty="0"/>
              <a:t>6 motivations for consuming or publishing open source software</a:t>
            </a:r>
            <a:endParaRPr lang="en-US" altLang="zh-TW" sz="3600" dirty="0"/>
          </a:p>
          <a:p>
            <a:r>
              <a:rPr lang="zh-TW" altLang="en-US" sz="2400" dirty="0"/>
              <a:t>https://opensource.com/life/15/12/why-open-source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重要開源組織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002941"/>
            <a:ext cx="11151917" cy="598317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https://www.apache.org/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https://sfconservancy.org/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https://www.linuxfoundation.org/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http://www.fsf.org/</a:t>
            </a:r>
          </a:p>
          <a:p>
            <a:r>
              <a:rPr lang="en-US" altLang="zh-TW" dirty="0">
                <a:hlinkClick r:id="rId5"/>
              </a:rPr>
              <a:t>https://www.cloudfoundry.org/</a:t>
            </a:r>
          </a:p>
          <a:p>
            <a:r>
              <a:rPr lang="en-US" altLang="zh-TW" dirty="0">
                <a:hlinkClick r:id="rId5"/>
              </a:rPr>
              <a:t>https://www.openstack.org/foundation/</a:t>
            </a:r>
          </a:p>
          <a:p>
            <a:r>
              <a:rPr lang="en-US" altLang="zh-TW" dirty="0">
                <a:hlinkClick r:id="rId5"/>
              </a:rPr>
              <a:t>https://eclipse.org/</a:t>
            </a:r>
          </a:p>
          <a:p>
            <a:r>
              <a:rPr lang="en-US" altLang="zh-TW" dirty="0">
                <a:hlinkClick r:id="rId5"/>
              </a:rPr>
              <a:t>https://opensource.org/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https://www.mozilla.org/en-US/foundation/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1684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開源授權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71178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https://zh.wikipedia.org/wiki/%E8%87%AA%E7%94%B1%E5%8F%8A%E9%96%8B%E6%94%BE%E5%8E%9F%E5%A7%8B%E7%A2%BC%E8%BB%9F%E9%AB%94%E8%A8%B1%E5%8F%AF%E8%AD%89%E6%AF%94%E8%BC%83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5635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err="1"/>
              <a:t>Git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9859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http://www.ithome.com.tw/news/95088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946396"/>
            <a:ext cx="8190036" cy="42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944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62775" y="383002"/>
            <a:ext cx="5229225" cy="771712"/>
          </a:xfrm>
        </p:spPr>
        <p:txBody>
          <a:bodyPr/>
          <a:lstStyle/>
          <a:p>
            <a:pPr algn="r"/>
            <a:r>
              <a:rPr lang="en-US" altLang="zh-TW" dirty="0"/>
              <a:t>https://github.com/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714"/>
            <a:ext cx="12192000" cy="57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93005"/>
            <a:ext cx="11151917" cy="553998"/>
          </a:xfrm>
        </p:spPr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23850"/>
            <a:ext cx="76866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849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09612"/>
            <a:ext cx="7486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68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14325"/>
            <a:ext cx="74104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9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4002"/>
            <a:ext cx="2724015" cy="553998"/>
          </a:xfrm>
        </p:spPr>
        <p:txBody>
          <a:bodyPr/>
          <a:lstStyle/>
          <a:p>
            <a:r>
              <a:rPr lang="zh-TW" altLang="en-US" dirty="0"/>
              <a:t>驗證信箱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257300"/>
            <a:ext cx="121818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08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About Anibal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561249"/>
          </a:xfrm>
        </p:spPr>
        <p:txBody>
          <a:bodyPr/>
          <a:lstStyle/>
          <a:p>
            <a:r>
              <a:rPr lang="zh-TW" altLang="en-US" dirty="0"/>
              <a:t>聯絡資訊</a:t>
            </a:r>
            <a:endParaRPr lang="en-US" altLang="zh-TW" dirty="0"/>
          </a:p>
          <a:p>
            <a:pPr marL="233362" lvl="1" indent="0">
              <a:buNone/>
            </a:pPr>
            <a:r>
              <a:rPr lang="en-US" altLang="zh-TW" dirty="0">
                <a:hlinkClick r:id="rId2"/>
              </a:rPr>
              <a:t>anibal.yeh@gmail.com</a:t>
            </a:r>
            <a:endParaRPr lang="en-US" altLang="zh-TW" dirty="0"/>
          </a:p>
          <a:p>
            <a:pPr marL="233362" lvl="1" indent="0">
              <a:buNone/>
            </a:pPr>
            <a:r>
              <a:rPr lang="en-US" altLang="zh-TW" dirty="0"/>
              <a:t>0982-121-974</a:t>
            </a:r>
          </a:p>
          <a:p>
            <a:pPr marL="233362" lvl="1" indent="0">
              <a:buNone/>
            </a:pPr>
            <a:r>
              <a:rPr lang="en-US" altLang="zh-TW" dirty="0" err="1"/>
              <a:t>TrueNorth</a:t>
            </a:r>
            <a:endParaRPr lang="en-US" altLang="zh-TW" dirty="0"/>
          </a:p>
          <a:p>
            <a:r>
              <a:rPr lang="zh-TW" altLang="en-US" dirty="0"/>
              <a:t>怎麼利用呢</a:t>
            </a:r>
            <a:r>
              <a:rPr lang="en-US" altLang="zh-TW" dirty="0"/>
              <a:t>?</a:t>
            </a:r>
          </a:p>
          <a:p>
            <a:pPr marL="233362" lvl="1" indent="0">
              <a:buNone/>
            </a:pPr>
            <a:r>
              <a:rPr lang="zh-TW" altLang="en-US" dirty="0"/>
              <a:t>面試模擬</a:t>
            </a:r>
            <a:endParaRPr lang="en-US" altLang="zh-TW" dirty="0"/>
          </a:p>
          <a:p>
            <a:pPr marL="233362" lvl="1" indent="0">
              <a:buNone/>
            </a:pPr>
            <a:r>
              <a:rPr lang="en-US" altLang="zh-TW" dirty="0"/>
              <a:t>Con call</a:t>
            </a:r>
            <a:r>
              <a:rPr lang="zh-TW" altLang="en-US" dirty="0"/>
              <a:t>模擬</a:t>
            </a:r>
            <a:endParaRPr lang="en-US" altLang="zh-TW" dirty="0"/>
          </a:p>
          <a:p>
            <a:pPr marL="233362" lvl="1" indent="0">
              <a:buNone/>
            </a:pPr>
            <a:r>
              <a:rPr lang="zh-TW" altLang="en-US" dirty="0"/>
              <a:t>技術問題</a:t>
            </a:r>
            <a:r>
              <a:rPr lang="en-US" altLang="zh-TW" dirty="0"/>
              <a:t>(</a:t>
            </a:r>
            <a:r>
              <a:rPr lang="zh-TW" altLang="en-US" dirty="0"/>
              <a:t>清談</a:t>
            </a:r>
            <a:r>
              <a:rPr lang="en-US" altLang="zh-TW" dirty="0"/>
              <a:t>?)</a:t>
            </a:r>
          </a:p>
          <a:p>
            <a:pPr marL="233362" lvl="1" indent="0">
              <a:buNone/>
            </a:pPr>
            <a:r>
              <a:rPr lang="zh-TW" altLang="en-US" dirty="0"/>
              <a:t>實作問題</a:t>
            </a:r>
            <a:r>
              <a:rPr lang="en-US" altLang="zh-TW" dirty="0"/>
              <a:t>(</a:t>
            </a:r>
            <a:r>
              <a:rPr lang="zh-TW" altLang="en-US" dirty="0"/>
              <a:t>硬功夫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0465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73090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9233" y="5422867"/>
            <a:ext cx="5246417" cy="747897"/>
          </a:xfrm>
        </p:spPr>
        <p:txBody>
          <a:bodyPr/>
          <a:lstStyle/>
          <a:p>
            <a:r>
              <a:rPr lang="en-US" altLang="zh-TW" dirty="0"/>
              <a:t>Visual Studio </a:t>
            </a:r>
            <a:r>
              <a:rPr lang="zh-TW" altLang="en-US" dirty="0"/>
              <a:t>操作 </a:t>
            </a:r>
            <a:r>
              <a:rPr lang="en-US" altLang="zh-TW" dirty="0" err="1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53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963"/>
            <a:ext cx="1221022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573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-17488"/>
            <a:ext cx="4721913" cy="6875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61925"/>
            <a:ext cx="2809875" cy="2562225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 rot="11451383">
            <a:off x="2848835" y="1570800"/>
            <a:ext cx="1085850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509182"/>
            <a:ext cx="2828925" cy="206692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 bwMode="auto">
          <a:xfrm rot="8448261">
            <a:off x="2630708" y="2951295"/>
            <a:ext cx="1727771" cy="37386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063" y="161925"/>
            <a:ext cx="2857500" cy="4200525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 bwMode="auto">
          <a:xfrm>
            <a:off x="8154538" y="2951294"/>
            <a:ext cx="1023938" cy="37386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189811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71450"/>
            <a:ext cx="10658475" cy="61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985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51" y="0"/>
            <a:ext cx="3948113" cy="6882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761" y="1428750"/>
            <a:ext cx="5686425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直接發布到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</a:t>
            </a: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61" y="5653087"/>
            <a:ext cx="5686425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發布到指定的 </a:t>
            </a:r>
            <a:r>
              <a:rPr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repository</a:t>
            </a: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18669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85875"/>
            <a:ext cx="11420475" cy="42862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Repo</a:t>
            </a:r>
            <a:r>
              <a:rPr lang="zh-TW" altLang="en-US" dirty="0"/>
              <a:t> 首發</a:t>
            </a:r>
          </a:p>
        </p:txBody>
      </p:sp>
    </p:spTree>
    <p:extLst>
      <p:ext uri="{BB962C8B-B14F-4D97-AF65-F5344CB8AC3E}">
        <p14:creationId xmlns:p14="http://schemas.microsoft.com/office/powerpoint/2010/main" val="15523445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723900"/>
            <a:ext cx="10344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104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92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52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7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12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2538" cy="6855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663" y="3552825"/>
            <a:ext cx="2857500" cy="263842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 bwMode="auto">
          <a:xfrm rot="13196568">
            <a:off x="6850892" y="2528736"/>
            <a:ext cx="2575487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0663" y="2528888"/>
            <a:ext cx="2757488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Changes </a:t>
            </a:r>
          </a:p>
          <a:p>
            <a:pPr>
              <a:lnSpc>
                <a:spcPct val="90000"/>
              </a:lnSpc>
            </a:pP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Commits</a:t>
            </a: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12631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Expectation &lt;</a:t>
            </a:r>
            <a:r>
              <a:rPr lang="zh-TW" altLang="en-US" dirty="0"/>
              <a:t>期許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717393"/>
          </a:xfrm>
        </p:spPr>
        <p:txBody>
          <a:bodyPr/>
          <a:lstStyle/>
          <a:p>
            <a:r>
              <a:rPr lang="en-US" altLang="zh-TW" dirty="0" err="1"/>
              <a:t>TrueNorth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534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80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0082"/>
            <a:ext cx="3198875" cy="287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7588" y="4200525"/>
            <a:ext cx="7500937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全部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 (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或者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 staging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部分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如果選擇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sync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的話，會先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pull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再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</a:t>
            </a:r>
          </a:p>
          <a:p>
            <a:pPr>
              <a:lnSpc>
                <a:spcPct val="90000"/>
              </a:lnSpc>
            </a:pP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29324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web</a:t>
            </a:r>
            <a:r>
              <a:rPr lang="zh-TW" altLang="en-US" dirty="0"/>
              <a:t>編輯並且</a:t>
            </a:r>
            <a:r>
              <a:rPr lang="en-US" altLang="zh-TW" dirty="0"/>
              <a:t>commit</a:t>
            </a:r>
            <a:r>
              <a:rPr lang="zh-TW" altLang="en-US" dirty="0"/>
              <a:t>，造成衝突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3475"/>
            <a:ext cx="121771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77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776" cy="46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204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4296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50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VS commit</a:t>
            </a:r>
            <a:r>
              <a:rPr lang="zh-TW" altLang="en-US" dirty="0"/>
              <a:t>，處理衝突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7762"/>
            <a:ext cx="12186529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995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1938" cy="687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0"/>
            <a:ext cx="39691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89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選擇要保留的一方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041"/>
            <a:ext cx="12192000" cy="5045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99" y="3529015"/>
            <a:ext cx="2867025" cy="177165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7" name="Arrow: Right 6"/>
          <p:cNvSpPr/>
          <p:nvPr/>
        </p:nvSpPr>
        <p:spPr bwMode="auto">
          <a:xfrm rot="9143777">
            <a:off x="8718401" y="4003716"/>
            <a:ext cx="769117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4705248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保留</a:t>
            </a:r>
            <a:r>
              <a:rPr lang="en-US" altLang="zh-TW" dirty="0"/>
              <a:t>local</a:t>
            </a:r>
            <a:r>
              <a:rPr lang="zh-TW" altLang="en-US" dirty="0"/>
              <a:t>端的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87"/>
            <a:ext cx="4610369" cy="5843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07" y="68414"/>
            <a:ext cx="4638010" cy="3867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1405" y="2142665"/>
            <a:ext cx="194441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與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端同步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312" y="2714410"/>
            <a:ext cx="3624131" cy="41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16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5026"/>
          <a:stretch/>
        </p:blipFill>
        <p:spPr>
          <a:xfrm>
            <a:off x="-1" y="-1"/>
            <a:ext cx="5604519" cy="6091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58" y="729544"/>
            <a:ext cx="3731342" cy="5361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2449"/>
          <a:stretch/>
        </p:blipFill>
        <p:spPr>
          <a:xfrm>
            <a:off x="4852216" y="0"/>
            <a:ext cx="3433297" cy="6091084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 bwMode="auto">
          <a:xfrm rot="10800000">
            <a:off x="7503848" y="2835214"/>
            <a:ext cx="1202003" cy="11502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225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3" y="1596788"/>
            <a:ext cx="12179681" cy="36575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檢視</a:t>
            </a:r>
            <a:r>
              <a:rPr lang="en-US" altLang="zh-TW" dirty="0"/>
              <a:t>commit</a:t>
            </a:r>
            <a:r>
              <a:rPr lang="zh-TW" altLang="en-US" dirty="0"/>
              <a:t>紀錄以及</a:t>
            </a:r>
            <a:r>
              <a:rPr lang="en-US" altLang="zh-TW" dirty="0"/>
              <a:t>branch merge</a:t>
            </a:r>
            <a:r>
              <a:rPr lang="zh-TW" altLang="en-US" dirty="0"/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3744356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關於自由軟體 </a:t>
            </a:r>
            <a:r>
              <a:rPr lang="en-US" altLang="zh-TW" sz="3200" dirty="0"/>
              <a:t>http://ilc.hk.edu.tw/web/opensource/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889"/>
            <a:ext cx="10229024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1697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730" y="558125"/>
            <a:ext cx="4161934" cy="553998"/>
          </a:xfrm>
        </p:spPr>
        <p:txBody>
          <a:bodyPr/>
          <a:lstStyle/>
          <a:p>
            <a:r>
              <a:rPr lang="zh-TW" altLang="en-US" dirty="0"/>
              <a:t>檢視遠端</a:t>
            </a:r>
            <a:r>
              <a:rPr lang="en-US" altLang="zh-TW" dirty="0"/>
              <a:t>repo</a:t>
            </a:r>
            <a:r>
              <a:rPr lang="zh-TW" altLang="en-US" dirty="0"/>
              <a:t>狀態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50" y="1234953"/>
            <a:ext cx="5114094" cy="5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900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基礎指令</a:t>
            </a:r>
          </a:p>
        </p:txBody>
      </p:sp>
    </p:spTree>
    <p:extLst>
      <p:ext uri="{BB962C8B-B14F-4D97-AF65-F5344CB8AC3E}">
        <p14:creationId xmlns:p14="http://schemas.microsoft.com/office/powerpoint/2010/main" val="29192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700088"/>
            <a:ext cx="11151917" cy="5712333"/>
          </a:xfrm>
        </p:spPr>
        <p:txBody>
          <a:bodyPr vert="horz" lIns="0" tIns="0" rIns="0" bIns="0" rtlCol="0">
            <a:spAutoFit/>
          </a:bodyPr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#</a:t>
            </a:r>
            <a:r>
              <a:rPr lang="zh-TW" altLang="en-US" dirty="0"/>
              <a:t>初始化</a:t>
            </a:r>
            <a:r>
              <a:rPr lang="en-US" altLang="zh-TW" dirty="0"/>
              <a:t>repo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add </a:t>
            </a:r>
            <a:r>
              <a:rPr lang="zh-TW" altLang="en-US" dirty="0"/>
              <a:t>*</a:t>
            </a:r>
            <a:r>
              <a:rPr lang="en-US" altLang="zh-TW" dirty="0"/>
              <a:t> </a:t>
            </a:r>
          </a:p>
          <a:p>
            <a:pPr marL="233362" lvl="1" indent="0" fontAlgn="base">
              <a:buNone/>
            </a:pPr>
            <a:r>
              <a:rPr lang="en-US" altLang="zh-TW" dirty="0"/>
              <a:t>#staging</a:t>
            </a:r>
            <a:r>
              <a:rPr lang="zh-TW" altLang="en-US" dirty="0"/>
              <a:t> 資料，接下來的 </a:t>
            </a:r>
            <a:r>
              <a:rPr lang="en-US" altLang="zh-TW" dirty="0"/>
              <a:t>commit </a:t>
            </a:r>
            <a:r>
              <a:rPr lang="zh-TW" altLang="en-US" dirty="0"/>
              <a:t>不會包含</a:t>
            </a:r>
            <a:r>
              <a:rPr lang="en-US" altLang="zh-TW" dirty="0"/>
              <a:t>add </a:t>
            </a:r>
            <a:r>
              <a:rPr lang="zh-TW" altLang="en-US" dirty="0"/>
              <a:t>之後再新增的資料</a:t>
            </a:r>
            <a:endParaRPr lang="en-US" altLang="zh-TW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add &lt;file&gt;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add &lt;modified-file&gt;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修改過的檔案</a:t>
            </a:r>
            <a:r>
              <a:rPr lang="en-US" altLang="zh-TW" dirty="0"/>
              <a:t>, </a:t>
            </a:r>
            <a:r>
              <a:rPr lang="zh-TW" altLang="en-US" dirty="0"/>
              <a:t>也要 </a:t>
            </a:r>
            <a:r>
              <a:rPr lang="en-US" altLang="zh-TW" dirty="0"/>
              <a:t>add (</a:t>
            </a:r>
            <a:r>
              <a:rPr lang="zh-TW" altLang="en-US" dirty="0"/>
              <a:t>不然 </a:t>
            </a:r>
            <a:r>
              <a:rPr lang="en-US" altLang="zh-TW" dirty="0"/>
              <a:t>commit </a:t>
            </a:r>
            <a:r>
              <a:rPr lang="zh-TW" altLang="en-US" dirty="0"/>
              <a:t>要加上 </a:t>
            </a:r>
            <a:r>
              <a:rPr lang="en-US" altLang="zh-TW" dirty="0"/>
              <a:t>–a </a:t>
            </a:r>
            <a:r>
              <a:rPr lang="zh-TW" altLang="en-US" dirty="0"/>
              <a:t>的參數</a:t>
            </a:r>
            <a:r>
              <a:rPr lang="en-US" altLang="zh-TW" dirty="0"/>
              <a:t>)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add -u # </a:t>
            </a:r>
            <a:r>
              <a:rPr lang="zh-TW" altLang="en-US" dirty="0"/>
              <a:t>只加修改過的檔案，新增的檔案不加入</a:t>
            </a:r>
            <a:endParaRPr lang="en-US" altLang="zh-TW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rm</a:t>
            </a:r>
            <a:r>
              <a:rPr lang="en-US" altLang="zh-TW" dirty="0"/>
              <a:t> &lt;file&gt;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刪除檔案</a:t>
            </a:r>
            <a:endParaRPr lang="zh-TW" altLang="en-US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mv &lt;file&gt; &lt;new-file&gt; #</a:t>
            </a:r>
            <a:r>
              <a:rPr lang="zh-TW" altLang="en-US" dirty="0"/>
              <a:t>修改檔名、搬移目錄</a:t>
            </a:r>
            <a:endParaRPr lang="en-US" altLang="zh-TW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status # </a:t>
            </a:r>
            <a:r>
              <a:rPr lang="zh-TW" altLang="en-US" dirty="0"/>
              <a:t>看目前檔案的狀態</a:t>
            </a:r>
          </a:p>
        </p:txBody>
      </p:sp>
    </p:spTree>
    <p:extLst>
      <p:ext uri="{BB962C8B-B14F-4D97-AF65-F5344CB8AC3E}">
        <p14:creationId xmlns:p14="http://schemas.microsoft.com/office/powerpoint/2010/main" val="277257806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9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4960" y="204786"/>
            <a:ext cx="11151917" cy="2665345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commit -m &lt;message&gt;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commit -a -m &lt;message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將所有修改過得檔案都 </a:t>
            </a:r>
            <a:r>
              <a:rPr lang="en-US" altLang="zh-TW" dirty="0"/>
              <a:t>commit</a:t>
            </a:r>
            <a:r>
              <a:rPr lang="zh-TW" altLang="en-US" dirty="0"/>
              <a:t>，但是新增的檔案 還是得要先 </a:t>
            </a:r>
            <a:r>
              <a:rPr lang="en-US" altLang="zh-TW" dirty="0"/>
              <a:t>add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commit -a -v </a:t>
            </a:r>
          </a:p>
          <a:p>
            <a:pPr marL="233362" lvl="1" indent="0" fontAlgn="base">
              <a:buNone/>
            </a:pPr>
            <a:r>
              <a:rPr lang="en-US" altLang="zh-TW" dirty="0"/>
              <a:t># -v </a:t>
            </a:r>
            <a:r>
              <a:rPr lang="zh-TW" altLang="en-US" dirty="0"/>
              <a:t>可以看到檔案哪些內容有被更改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3027294"/>
            <a:ext cx="7445775" cy="36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551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3" y="285758"/>
            <a:ext cx="8448769" cy="334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3" y="4043370"/>
            <a:ext cx="8489614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8208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6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1917" cy="553998"/>
          </a:xfrm>
        </p:spPr>
        <p:txBody>
          <a:bodyPr/>
          <a:lstStyle/>
          <a:p>
            <a:r>
              <a:rPr lang="zh-TW" altLang="en-US" dirty="0"/>
              <a:t>其他常見操作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2919" y="896124"/>
            <a:ext cx="11151917" cy="5576911"/>
          </a:xfrm>
        </p:spPr>
        <p:txBody>
          <a:bodyPr vert="horz" lIns="0" tIns="0" rIns="0" bIns="0" rtlCol="0">
            <a:spAutoFit/>
          </a:bodyPr>
          <a:lstStyle/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#</a:t>
            </a:r>
            <a:r>
              <a:rPr lang="zh-TW" altLang="en-US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列出當前 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branch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&lt;branch&gt; </a:t>
            </a:r>
          </a:p>
          <a:p>
            <a:pPr marL="233362" lvl="1" indent="0" defTabSz="914363" fontAlgn="base">
              <a:lnSpc>
                <a:spcPct val="90000"/>
              </a:lnSpc>
              <a:buSzPct val="90000"/>
              <a:buNone/>
            </a:pP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#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由當前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branch 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產生新的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branch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&lt;branch&gt; master </a:t>
            </a:r>
          </a:p>
          <a:p>
            <a:pPr marL="233362" lvl="1" indent="0" defTabSz="914363" fontAlgn="base">
              <a:lnSpc>
                <a:spcPct val="90000"/>
              </a:lnSpc>
              <a:buSzPct val="90000"/>
              <a:buNone/>
            </a:pP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# 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由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master 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產生新的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branch(new-branch)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&lt;branch&gt; v1 </a:t>
            </a:r>
          </a:p>
          <a:p>
            <a:pPr marL="233362" lvl="1" indent="0" defTabSz="914363" fontAlgn="base">
              <a:lnSpc>
                <a:spcPct val="90000"/>
              </a:lnSpc>
              <a:buSzPct val="90000"/>
              <a:buNone/>
            </a:pP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# 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由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tag(v1) </a:t>
            </a:r>
            <a:r>
              <a:rPr lang="zh-TW" alt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產生新的 </a:t>
            </a:r>
            <a:r>
              <a:rPr lang="en-US" altLang="zh-TW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微軟正黑體" panose="020B0604030504040204" pitchFamily="34" charset="-120"/>
                <a:cs typeface="+mn-cs"/>
              </a:rPr>
              <a:t>branch(new-branch)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–d(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-D) 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&lt;branch&gt; #(</a:t>
            </a:r>
            <a:r>
              <a:rPr lang="zh-TW" altLang="en-US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強制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lang="zh-TW" altLang="en-US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刪除 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&lt;branch&gt;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-r # </a:t>
            </a:r>
            <a:r>
              <a:rPr lang="zh-TW" altLang="en-US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列出所有 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remote branch</a:t>
            </a:r>
          </a:p>
          <a:p>
            <a:pPr defTabSz="914363" fontAlgn="base">
              <a:lnSpc>
                <a:spcPct val="90000"/>
              </a:lnSpc>
              <a:buSzPct val="90000"/>
            </a:pPr>
            <a:r>
              <a:rPr lang="en-US" altLang="zh-TW" spc="-7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branch -a # </a:t>
            </a:r>
            <a:r>
              <a:rPr lang="zh-TW" altLang="en-US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列出所有 </a:t>
            </a:r>
            <a:r>
              <a:rPr lang="en-US" altLang="zh-TW" spc="-7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88796790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87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63"/>
            <a:ext cx="12192000" cy="38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3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關於開放原始碼精神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65358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An example: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http://www.slideshare.net/philipzh/trading-bot-open-source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https://www.facebook.com/tradingbot/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https://github.com/lwhuang/FuturesBot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https://github.com/cychoi/FuturesBot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81307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939"/>
            <a:ext cx="9101138" cy="692593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973096" y="4147524"/>
            <a:ext cx="6044074" cy="1717393"/>
          </a:xfrm>
          <a:solidFill>
            <a:srgbClr val="FFFF99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以當下的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branch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為基礎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建立分支並且切換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checkout -b &lt;branch&gt;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2490" y="471948"/>
            <a:ext cx="2563455" cy="2659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當發現程式碼有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bug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的時候，其中一種做法是建一個新的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branch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，在這個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branch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上面進行開發測試驗證，完成之後再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merge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回原先的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branch</a:t>
            </a: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7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1917" cy="553998"/>
          </a:xfrm>
        </p:spPr>
        <p:txBody>
          <a:bodyPr/>
          <a:lstStyle/>
          <a:p>
            <a:r>
              <a:rPr lang="zh-TW" altLang="en-US" dirty="0"/>
              <a:t>其他常見操作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710381"/>
            <a:ext cx="11151917" cy="6147620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&lt;branch&gt; # </a:t>
            </a:r>
            <a:r>
              <a:rPr lang="zh-TW" altLang="en-US" dirty="0"/>
              <a:t>切換到 </a:t>
            </a:r>
            <a:r>
              <a:rPr lang="en-US" altLang="zh-TW" dirty="0"/>
              <a:t>branch-name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master # </a:t>
            </a:r>
            <a:r>
              <a:rPr lang="zh-TW" altLang="en-US" dirty="0"/>
              <a:t>切換到 </a:t>
            </a:r>
            <a:r>
              <a:rPr lang="en-US" altLang="zh-TW" dirty="0"/>
              <a:t>master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-b &lt;branch&gt; master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從 </a:t>
            </a:r>
            <a:r>
              <a:rPr lang="en-US" altLang="zh-TW" dirty="0"/>
              <a:t>master (</a:t>
            </a:r>
            <a:r>
              <a:rPr lang="zh-TW" altLang="en-US" dirty="0"/>
              <a:t>也可用</a:t>
            </a:r>
            <a:r>
              <a:rPr lang="en-US" altLang="zh-TW" dirty="0"/>
              <a:t>origin) </a:t>
            </a:r>
            <a:r>
              <a:rPr lang="zh-TW" altLang="en-US" dirty="0"/>
              <a:t>建立新的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branch </a:t>
            </a:r>
            <a:r>
              <a:rPr lang="zh-TW" altLang="en-US" dirty="0"/>
              <a:t>並 </a:t>
            </a:r>
            <a:r>
              <a:rPr lang="en-US" altLang="zh-TW" dirty="0"/>
              <a:t>checkout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&lt;file&gt;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還原檔案到當前 </a:t>
            </a:r>
            <a:r>
              <a:rPr lang="en-US" altLang="zh-TW" dirty="0"/>
              <a:t>branch </a:t>
            </a:r>
            <a:r>
              <a:rPr lang="zh-TW" altLang="en-US" dirty="0"/>
              <a:t>上次</a:t>
            </a:r>
            <a:r>
              <a:rPr lang="en-US" altLang="zh-TW" dirty="0"/>
              <a:t>commit </a:t>
            </a:r>
            <a:r>
              <a:rPr lang="zh-TW" altLang="en-US" dirty="0"/>
              <a:t>版本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HEAD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所有檔案 </a:t>
            </a:r>
            <a:r>
              <a:rPr lang="en-US" altLang="zh-TW" dirty="0"/>
              <a:t>checkout </a:t>
            </a:r>
            <a:r>
              <a:rPr lang="zh-TW" altLang="en-US" dirty="0"/>
              <a:t>回到上次 </a:t>
            </a:r>
            <a:r>
              <a:rPr lang="en-US" altLang="zh-TW" dirty="0"/>
              <a:t>commit </a:t>
            </a:r>
            <a:r>
              <a:rPr lang="zh-TW" altLang="en-US" dirty="0"/>
              <a:t>版本</a:t>
            </a:r>
            <a:r>
              <a:rPr lang="en-US" altLang="zh-TW" dirty="0"/>
              <a:t> (</a:t>
            </a:r>
            <a:r>
              <a:rPr lang="en-US" altLang="zh-TW" dirty="0" err="1"/>
              <a:t>git</a:t>
            </a:r>
            <a:r>
              <a:rPr lang="en-US" altLang="zh-TW" dirty="0"/>
              <a:t> checkout -f </a:t>
            </a:r>
            <a:r>
              <a:rPr lang="zh-TW" altLang="en-US" dirty="0"/>
              <a:t>亦可</a:t>
            </a:r>
            <a:r>
              <a:rPr lang="en-US" altLang="zh-TW" dirty="0"/>
              <a:t>)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&lt;commit&gt;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checkout -- *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恢復到上次 </a:t>
            </a:r>
            <a:r>
              <a:rPr lang="en-US" altLang="zh-TW" dirty="0"/>
              <a:t>Commit </a:t>
            </a:r>
            <a:r>
              <a:rPr lang="zh-TW" altLang="en-US" dirty="0"/>
              <a:t>的版本</a:t>
            </a:r>
            <a:r>
              <a:rPr lang="en-US" altLang="zh-TW" dirty="0"/>
              <a:t>(* </a:t>
            </a:r>
            <a:r>
              <a:rPr lang="zh-TW" altLang="en-US" dirty="0"/>
              <a:t>改成檔名</a:t>
            </a:r>
            <a:r>
              <a:rPr lang="en-US" altLang="zh-TW" dirty="0"/>
              <a:t>, </a:t>
            </a:r>
            <a:r>
              <a:rPr lang="zh-TW" altLang="en-US" dirty="0"/>
              <a:t>就可以只恢復那個檔案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20031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663006"/>
            <a:ext cx="5781675" cy="119062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&amp; rebase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59592" y="3484299"/>
            <a:ext cx="394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https://ihower.tw/blog/archives/3843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6452" y="4078444"/>
            <a:ext cx="1765548" cy="332399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b="1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簡單的說法</a:t>
            </a:r>
            <a:r>
              <a:rPr lang="en-US" altLang="zh-TW" sz="2400" b="1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TW" altLang="en-US" sz="2400" b="1" spc="-7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512" cy="3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651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6227" cy="5796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224" y="6371303"/>
            <a:ext cx="107810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這時候可以用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merge 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將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branch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altLang="zh-TW" sz="2400" spc="-7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this_is_a_debug_branch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merge </a:t>
            </a:r>
            <a:r>
              <a:rPr lang="zh-TW" altLang="en-US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回指定的 </a:t>
            </a:r>
            <a:r>
              <a:rPr lang="en-US" altLang="zh-TW" sz="2400" spc="-7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branch</a:t>
            </a:r>
            <a:endParaRPr lang="zh-TW" altLang="en-US" sz="2400" spc="-7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7164584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1003" cy="3552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669"/>
            <a:ext cx="12195579" cy="28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1006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9286" cy="3481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4346"/>
            <a:ext cx="8893386" cy="44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152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052" cy="3177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858" y="3345677"/>
            <a:ext cx="8134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http://lemonup.logdown.com/posts/166352-git-merge-fast-forward-difference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857" y="3882771"/>
            <a:ext cx="10518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“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至於該使用哪種方式，就要看個人需求了，如果是新增功能的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branch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，個人認為使用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non-fast-forward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的方式比較好。這樣可以很清楚的看出哪些是新增功能用的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commit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，哪些是原本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master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的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commit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。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master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才不會有太多不相干的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commit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交錯在一起。而且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master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要移除功能時，也只要處理一個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commit</a:t>
            </a:r>
            <a:r>
              <a:rPr lang="zh-TW" altLang="en-US" sz="2800" dirty="0">
                <a:solidFill>
                  <a:srgbClr val="595959"/>
                </a:solidFill>
                <a:latin typeface="PT Serif" panose="020A0603040505020204" pitchFamily="18" charset="0"/>
              </a:rPr>
              <a:t>就可以了。</a:t>
            </a:r>
            <a:r>
              <a:rPr lang="en-US" altLang="zh-TW" sz="2800" dirty="0">
                <a:solidFill>
                  <a:srgbClr val="595959"/>
                </a:solidFill>
                <a:latin typeface="PT Serif" panose="020A0603040505020204" pitchFamily="18" charset="0"/>
              </a:rPr>
              <a:t>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85201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1151917" cy="553998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defRPr>
            </a:lvl1pPr>
          </a:lstStyle>
          <a:p>
            <a:r>
              <a:rPr lang="zh-TW" altLang="en-US"/>
              <a:t>其他常見操作</a:t>
            </a:r>
            <a:endParaRPr lang="zh-TW" alt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42919" y="896124"/>
            <a:ext cx="11151917" cy="46843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merge --squash &lt;branch&gt; </a:t>
            </a:r>
          </a:p>
          <a:p>
            <a:pPr marL="233363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將另一個 </a:t>
            </a:r>
            <a:r>
              <a:rPr lang="en-US" altLang="zh-TW" dirty="0"/>
              <a:t>branch </a:t>
            </a:r>
            <a:r>
              <a:rPr lang="zh-TW" altLang="en-US" dirty="0"/>
              <a:t>的 </a:t>
            </a:r>
            <a:r>
              <a:rPr lang="en-US" altLang="zh-TW" dirty="0"/>
              <a:t>commit </a:t>
            </a:r>
            <a:r>
              <a:rPr lang="zh-TW" altLang="en-US" dirty="0"/>
              <a:t>合併為一筆，特別適合需要做實驗的 </a:t>
            </a:r>
            <a:r>
              <a:rPr lang="en-US" altLang="zh-TW" dirty="0"/>
              <a:t>fixes bug </a:t>
            </a:r>
            <a:r>
              <a:rPr lang="zh-TW" altLang="en-US" dirty="0"/>
              <a:t>或 </a:t>
            </a:r>
            <a:r>
              <a:rPr lang="en-US" altLang="zh-TW" dirty="0"/>
              <a:t>new feature</a:t>
            </a:r>
            <a:r>
              <a:rPr lang="zh-TW" altLang="en-US" dirty="0"/>
              <a:t>，最後只留結果。合併完不會 </a:t>
            </a:r>
            <a:r>
              <a:rPr lang="en-US" altLang="zh-TW" dirty="0"/>
              <a:t>commit</a:t>
            </a:r>
            <a:r>
              <a:rPr lang="zh-TW" altLang="en-US" dirty="0"/>
              <a:t>。</a:t>
            </a:r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cherry-pick &lt;commit&gt; # </a:t>
            </a:r>
            <a:r>
              <a:rPr lang="zh-TW" altLang="en-US" dirty="0"/>
              <a:t>只合併特定其中一個 </a:t>
            </a:r>
            <a:r>
              <a:rPr lang="en-US" altLang="zh-TW" dirty="0"/>
              <a:t>commit</a:t>
            </a:r>
            <a:r>
              <a:rPr lang="zh-TW" altLang="en-US" dirty="0"/>
              <a:t>。如果要合併多個，可以加上 </a:t>
            </a:r>
            <a:r>
              <a:rPr lang="en-US" altLang="zh-TW" dirty="0"/>
              <a:t>-n </a:t>
            </a:r>
            <a:r>
              <a:rPr lang="zh-TW" altLang="en-US" dirty="0"/>
              <a:t>指令就不會先幫你 </a:t>
            </a:r>
            <a:r>
              <a:rPr lang="en-US" altLang="zh-TW" dirty="0"/>
              <a:t>commit</a:t>
            </a:r>
            <a:r>
              <a:rPr lang="zh-TW" altLang="en-US" dirty="0"/>
              <a:t>，這樣可以多 </a:t>
            </a:r>
            <a:r>
              <a:rPr lang="en-US" altLang="zh-TW" dirty="0"/>
              <a:t>pick</a:t>
            </a:r>
            <a:r>
              <a:rPr lang="zh-TW" altLang="en-US" dirty="0"/>
              <a:t>幾個要合併的 </a:t>
            </a:r>
            <a:r>
              <a:rPr lang="en-US" altLang="zh-TW" dirty="0"/>
              <a:t>commit</a:t>
            </a:r>
            <a:r>
              <a:rPr lang="zh-TW" altLang="en-US" dirty="0"/>
              <a:t>，最後再 </a:t>
            </a:r>
            <a:r>
              <a:rPr lang="en-US" altLang="zh-TW" dirty="0" err="1"/>
              <a:t>git</a:t>
            </a:r>
            <a:r>
              <a:rPr lang="en-US" altLang="zh-TW" dirty="0"/>
              <a:t> commit </a:t>
            </a:r>
            <a:r>
              <a:rPr lang="zh-TW" altLang="en-US" dirty="0"/>
              <a:t>即可。</a:t>
            </a:r>
            <a:endParaRPr lang="en-US" altLang="zh-TW" dirty="0"/>
          </a:p>
          <a:p>
            <a:pPr marL="233363" lvl="1" indent="0" fontAlgn="base">
              <a:buNone/>
            </a:pP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http://ithelp.ithome.com.tw/articles/10139368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95115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以上題外話扯遠了</a:t>
            </a:r>
            <a:r>
              <a:rPr lang="en-US" altLang="zh-TW" dirty="0"/>
              <a:t>…rebase</a:t>
            </a:r>
            <a:r>
              <a:rPr lang="zh-TW" altLang="en-US" dirty="0"/>
              <a:t>呢？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再來一次</a:t>
            </a:r>
            <a:r>
              <a:rPr lang="en-US" altLang="zh-TW" dirty="0"/>
              <a:t>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7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614362"/>
            <a:ext cx="3114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662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427"/>
          <a:stretch/>
        </p:blipFill>
        <p:spPr>
          <a:xfrm>
            <a:off x="-1" y="-1"/>
            <a:ext cx="12213771" cy="3111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2129"/>
            <a:ext cx="12227477" cy="29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849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這樣跟之前的</a:t>
            </a:r>
            <a:r>
              <a:rPr lang="en-US" altLang="zh-TW" dirty="0"/>
              <a:t>merge</a:t>
            </a:r>
            <a:r>
              <a:rPr lang="zh-TW" altLang="en-US" dirty="0"/>
              <a:t>有什麼差異呢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繼續看下去</a:t>
            </a:r>
            <a:r>
              <a:rPr lang="en-US" altLang="zh-TW" dirty="0"/>
              <a:t>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4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12192000" cy="23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6140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385755" cy="61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864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875522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687" y="3152000"/>
            <a:ext cx="3654546" cy="553998"/>
          </a:xfrm>
          <a:solidFill>
            <a:srgbClr val="FFFF99"/>
          </a:solidFill>
        </p:spPr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BTW… 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衝突處理</a:t>
            </a:r>
          </a:p>
        </p:txBody>
      </p:sp>
    </p:spTree>
    <p:extLst>
      <p:ext uri="{BB962C8B-B14F-4D97-AF65-F5344CB8AC3E}">
        <p14:creationId xmlns:p14="http://schemas.microsoft.com/office/powerpoint/2010/main" val="96226484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skip</a:t>
            </a:r>
            <a:r>
              <a:rPr lang="zh-TW" altLang="en-US" dirty="0"/>
              <a:t> 之後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371"/>
            <a:ext cx="12175328" cy="29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529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0475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985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6160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25823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74922" cy="4350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1627"/>
            <a:ext cx="10566047" cy="3436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355" y="6525601"/>
            <a:ext cx="6740012" cy="332399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如果是用 </a:t>
            </a:r>
            <a:r>
              <a:rPr lang="en-US" altLang="zh-TW" sz="2400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merge </a:t>
            </a:r>
            <a:r>
              <a:rPr lang="zh-TW" altLang="en-US" sz="2400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就會看到兩條線交會</a:t>
            </a:r>
            <a:r>
              <a:rPr lang="en-US" altLang="zh-TW" sz="2400" spc="-7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TW" altLang="en-US" sz="2400" spc="-7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083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6" y="3257550"/>
            <a:ext cx="4781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7435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簡單的說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43198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Rebase</a:t>
            </a:r>
            <a:r>
              <a:rPr lang="zh-TW" altLang="en-US" dirty="0"/>
              <a:t> 就是變更 </a:t>
            </a:r>
            <a:r>
              <a:rPr lang="en-US" altLang="zh-TW" dirty="0"/>
              <a:t>branch </a:t>
            </a:r>
            <a:r>
              <a:rPr lang="zh-TW" altLang="en-US" dirty="0"/>
              <a:t>的分支點：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找到要合併的兩個 </a:t>
            </a:r>
            <a:r>
              <a:rPr lang="en-US" altLang="zh-TW" dirty="0"/>
              <a:t>branch </a:t>
            </a:r>
            <a:r>
              <a:rPr lang="zh-TW" altLang="en-US" dirty="0"/>
              <a:t>的共同祖先，然後先只用要被 </a:t>
            </a:r>
            <a:r>
              <a:rPr lang="en-US" altLang="zh-TW" dirty="0"/>
              <a:t>merge </a:t>
            </a:r>
            <a:r>
              <a:rPr lang="zh-TW" altLang="en-US" dirty="0"/>
              <a:t>的 </a:t>
            </a:r>
            <a:r>
              <a:rPr lang="en-US" altLang="zh-TW" dirty="0"/>
              <a:t>branch </a:t>
            </a:r>
            <a:r>
              <a:rPr lang="zh-TW" altLang="en-US" dirty="0"/>
              <a:t>來 </a:t>
            </a:r>
            <a:r>
              <a:rPr lang="en-US" altLang="zh-TW" dirty="0"/>
              <a:t>commit </a:t>
            </a:r>
            <a:r>
              <a:rPr lang="zh-TW" altLang="en-US" dirty="0"/>
              <a:t>一遍，然後再用目前 </a:t>
            </a:r>
            <a:r>
              <a:rPr lang="en-US" altLang="zh-TW" dirty="0"/>
              <a:t>branch </a:t>
            </a:r>
            <a:r>
              <a:rPr lang="zh-TW" altLang="en-US" dirty="0"/>
              <a:t>再 </a:t>
            </a:r>
            <a:r>
              <a:rPr lang="en-US" altLang="zh-TW" dirty="0"/>
              <a:t>commit </a:t>
            </a:r>
            <a:r>
              <a:rPr lang="zh-TW" altLang="en-US" dirty="0"/>
              <a:t>上去。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這方式僅適合還沒分享給別人的 </a:t>
            </a:r>
            <a:r>
              <a:rPr lang="en-US" altLang="zh-TW" dirty="0"/>
              <a:t>local branch</a:t>
            </a:r>
            <a:r>
              <a:rPr lang="zh-TW" altLang="en-US" dirty="0"/>
              <a:t>，因為等於砍掉重練 </a:t>
            </a:r>
            <a:r>
              <a:rPr lang="en-US" altLang="zh-TW" dirty="0"/>
              <a:t>commit 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92168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進階 </a:t>
            </a:r>
            <a:r>
              <a:rPr lang="en-US" altLang="zh-TW" dirty="0"/>
              <a:t>rebase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943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https://git-scm.com/book/zh-tw/v1/Git-%E5%88%86%E6%94%AF-%E5%88%86%E6%94%AF%E7%9A%84%E8%A1%8D%E5%90%88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405013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4496"/>
            <a:ext cx="7388943" cy="63735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0"/>
            <a:ext cx="1219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http://stackoverflow.com/questions/61212/how-to-remove-local-untracked-files-from-the-current-git-working-tree</a:t>
            </a:r>
          </a:p>
        </p:txBody>
      </p:sp>
    </p:spTree>
    <p:extLst>
      <p:ext uri="{BB962C8B-B14F-4D97-AF65-F5344CB8AC3E}">
        <p14:creationId xmlns:p14="http://schemas.microsoft.com/office/powerpoint/2010/main" val="2812281889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0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47823" y="560093"/>
            <a:ext cx="11151917" cy="5915466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remote (show) #</a:t>
            </a:r>
            <a:r>
              <a:rPr lang="zh-TW" altLang="en-US" dirty="0"/>
              <a:t>檢視當前 </a:t>
            </a:r>
            <a:r>
              <a:rPr lang="en-US" altLang="zh-TW" dirty="0"/>
              <a:t>remote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remote add &lt;remote&gt;&lt;</a:t>
            </a:r>
            <a:r>
              <a:rPr lang="en-US" altLang="zh-TW" dirty="0" err="1"/>
              <a:t>git-url</a:t>
            </a:r>
            <a:r>
              <a:rPr lang="en-US" altLang="zh-TW" dirty="0"/>
              <a:t>&gt; # </a:t>
            </a:r>
            <a:r>
              <a:rPr lang="zh-TW" altLang="en-US" dirty="0"/>
              <a:t>增加 </a:t>
            </a:r>
            <a:r>
              <a:rPr lang="en-US" altLang="zh-TW" dirty="0"/>
              <a:t>remote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remote </a:t>
            </a:r>
            <a:r>
              <a:rPr lang="en-US" altLang="zh-TW" dirty="0" err="1"/>
              <a:t>rm</a:t>
            </a:r>
            <a:r>
              <a:rPr lang="en-US" altLang="zh-TW" dirty="0"/>
              <a:t> &lt;remote&gt; 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push –delete &lt;remote&gt; &lt;branch&gt; </a:t>
            </a:r>
          </a:p>
          <a:p>
            <a:pPr marL="233362" lvl="1" indent="0" fontAlgn="base">
              <a:buNone/>
            </a:pPr>
            <a:r>
              <a:rPr lang="en-US" altLang="zh-TW" dirty="0"/>
              <a:t>#</a:t>
            </a:r>
            <a:r>
              <a:rPr lang="zh-TW" altLang="en-US" dirty="0"/>
              <a:t>自 </a:t>
            </a:r>
            <a:r>
              <a:rPr lang="en-US" altLang="zh-TW" dirty="0"/>
              <a:t>remote </a:t>
            </a:r>
            <a:r>
              <a:rPr lang="zh-TW" altLang="en-US" dirty="0"/>
              <a:t>刪除 </a:t>
            </a:r>
            <a:r>
              <a:rPr lang="en-US" altLang="zh-TW" dirty="0"/>
              <a:t>branch</a:t>
            </a:r>
          </a:p>
          <a:p>
            <a:pPr marL="233362" lvl="1" indent="0" fontAlgn="base">
              <a:buNone/>
            </a:pPr>
            <a:endParaRPr lang="en-US" altLang="zh-TW" dirty="0"/>
          </a:p>
          <a:p>
            <a:pPr marL="233362" lvl="1" indent="0" fontAlgn="base">
              <a:buNone/>
            </a:pPr>
            <a:endParaRPr lang="en-US" altLang="zh-TW" dirty="0"/>
          </a:p>
          <a:p>
            <a:pPr marL="233362" lvl="1" indent="0" fontAlgn="base">
              <a:buNone/>
            </a:pPr>
            <a:endParaRPr lang="en-US" altLang="zh-TW" dirty="0"/>
          </a:p>
          <a:p>
            <a:pPr marL="233362" lvl="1" indent="0" fontAlgn="base">
              <a:buNone/>
            </a:pPr>
            <a:endParaRPr lang="zh-TW" altLang="en-US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remote update #</a:t>
            </a:r>
            <a:r>
              <a:rPr lang="zh-TW" altLang="en-US" dirty="0"/>
              <a:t>更新所有 </a:t>
            </a:r>
            <a:r>
              <a:rPr lang="en-US" altLang="zh-TW" dirty="0"/>
              <a:t>repository branch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branch -r # </a:t>
            </a:r>
            <a:r>
              <a:rPr lang="zh-TW" altLang="en-US" dirty="0"/>
              <a:t>列出所有 </a:t>
            </a:r>
            <a:r>
              <a:rPr lang="en-US" altLang="zh-TW" dirty="0"/>
              <a:t>repository branch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3517826"/>
            <a:ext cx="7135825" cy="13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7349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2940" y="1861835"/>
            <a:ext cx="4062412" cy="742949"/>
          </a:xfrm>
        </p:spPr>
        <p:txBody>
          <a:bodyPr/>
          <a:lstStyle/>
          <a:p>
            <a:r>
              <a:rPr lang="zh-TW" altLang="en-US" sz="4800" dirty="0"/>
              <a:t>使用 </a:t>
            </a:r>
            <a:r>
              <a:rPr lang="en-US" altLang="zh-TW" sz="4800" dirty="0"/>
              <a:t>SSH push</a:t>
            </a:r>
            <a:endParaRPr lang="zh-TW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361" y="190499"/>
            <a:ext cx="11151917" cy="6210931"/>
          </a:xfrm>
        </p:spPr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remote set-</a:t>
            </a:r>
            <a:r>
              <a:rPr lang="en-US" altLang="zh-TW" dirty="0" err="1"/>
              <a:t>url</a:t>
            </a:r>
            <a:r>
              <a:rPr lang="en-US" altLang="zh-TW" dirty="0"/>
              <a:t> --push origin </a:t>
            </a:r>
            <a:r>
              <a:rPr lang="en-US" altLang="zh-TW" dirty="0" err="1">
                <a:hlinkClick r:id="rId2"/>
              </a:rPr>
              <a:t>git@github.com:AnibalYeh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backupYourLife.git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設定金鑰</a:t>
            </a:r>
            <a:endParaRPr lang="en-US" altLang="zh-TW" dirty="0"/>
          </a:p>
          <a:p>
            <a:pPr marL="233362" lvl="1" indent="0">
              <a:buNone/>
            </a:pP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endParaRPr lang="en-US" altLang="zh-TW" dirty="0"/>
          </a:p>
          <a:p>
            <a:pPr marL="233362" lvl="1" indent="0">
              <a:buNone/>
            </a:pPr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73" y="2964998"/>
            <a:ext cx="5653827" cy="2911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9802"/>
          <a:stretch/>
        </p:blipFill>
        <p:spPr>
          <a:xfrm>
            <a:off x="576399" y="1213518"/>
            <a:ext cx="5824402" cy="1791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22825"/>
          <a:stretch/>
        </p:blipFill>
        <p:spPr>
          <a:xfrm>
            <a:off x="576398" y="5819145"/>
            <a:ext cx="5824403" cy="10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397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376237"/>
            <a:ext cx="25146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76237"/>
            <a:ext cx="2466975" cy="404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3" y="5119688"/>
            <a:ext cx="7267575" cy="133350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 bwMode="auto">
          <a:xfrm>
            <a:off x="2779643" y="2189985"/>
            <a:ext cx="655778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Arrow: Right 9"/>
          <p:cNvSpPr/>
          <p:nvPr/>
        </p:nvSpPr>
        <p:spPr bwMode="auto">
          <a:xfrm rot="5400000">
            <a:off x="4239347" y="4581486"/>
            <a:ext cx="655778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49" y="2610612"/>
            <a:ext cx="5805487" cy="2349658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 bwMode="auto">
          <a:xfrm rot="18812431">
            <a:off x="7684725" y="5062722"/>
            <a:ext cx="655778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49" y="376237"/>
            <a:ext cx="5805488" cy="1852656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 bwMode="auto">
          <a:xfrm rot="16200000">
            <a:off x="8785916" y="2240880"/>
            <a:ext cx="655778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96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86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1957388"/>
            <a:ext cx="7050267" cy="3848099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8" name="Arrow: Right 7"/>
          <p:cNvSpPr/>
          <p:nvPr/>
        </p:nvSpPr>
        <p:spPr bwMode="auto">
          <a:xfrm>
            <a:off x="4567961" y="3460810"/>
            <a:ext cx="655778" cy="42062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378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5" y="0"/>
            <a:ext cx="623454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03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61" y="1928813"/>
            <a:ext cx="7789164" cy="289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1825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https://speakerdeck.com/rschiang/what-is-the-spirit-of-open-source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672945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PS. Why we are not able to push to master?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43112"/>
            <a:ext cx="9819464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7011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 and </a:t>
            </a:r>
            <a:r>
              <a:rPr lang="en-US" altLang="zh-TW" dirty="0" err="1"/>
              <a:t>difftool</a:t>
            </a:r>
            <a:r>
              <a:rPr lang="en-US" altLang="zh-TW" dirty="0"/>
              <a:t> / </a:t>
            </a:r>
            <a:r>
              <a:rPr lang="en-US" altLang="zh-TW" dirty="0" err="1"/>
              <a:t>mergetool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08649" y="3115963"/>
            <a:ext cx="3284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http://kdiff3.sourceforge.net/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7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zh-TW" altLang="en-US" dirty="0"/>
              <a:t>講 </a:t>
            </a:r>
            <a:r>
              <a:rPr lang="en-US" altLang="zh-TW" dirty="0"/>
              <a:t>diff</a:t>
            </a:r>
            <a:r>
              <a:rPr lang="zh-TW" altLang="en-US" dirty="0"/>
              <a:t> 前，先看看 </a:t>
            </a:r>
            <a:r>
              <a:rPr lang="en-US" altLang="zh-TW" dirty="0"/>
              <a:t>show </a:t>
            </a:r>
            <a:r>
              <a:rPr lang="zh-TW" altLang="en-US" dirty="0"/>
              <a:t>與 </a:t>
            </a:r>
            <a:r>
              <a:rPr lang="en-US" altLang="zh-TW" dirty="0"/>
              <a:t>log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5262979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&lt;commit&gt; # </a:t>
            </a:r>
            <a:r>
              <a:rPr lang="zh-TW" altLang="en-US" dirty="0"/>
              <a:t>查 </a:t>
            </a:r>
            <a:r>
              <a:rPr lang="en-US" altLang="zh-TW" dirty="0"/>
              <a:t>log </a:t>
            </a:r>
            <a:r>
              <a:rPr lang="zh-TW" altLang="en-US" dirty="0"/>
              <a:t>是 </a:t>
            </a:r>
            <a:r>
              <a:rPr lang="en-US" altLang="zh-TW" dirty="0"/>
              <a:t>commit </a:t>
            </a:r>
            <a:r>
              <a:rPr lang="zh-TW" altLang="en-US" dirty="0"/>
              <a:t>的內容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v1 # </a:t>
            </a:r>
            <a:r>
              <a:rPr lang="zh-TW" altLang="en-US" dirty="0"/>
              <a:t>查 </a:t>
            </a:r>
            <a:r>
              <a:rPr lang="en-US" altLang="zh-TW" dirty="0"/>
              <a:t>tag:v1 </a:t>
            </a:r>
            <a:r>
              <a:rPr lang="zh-TW" altLang="en-US" dirty="0"/>
              <a:t>的修改內容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v1:test.txt # </a:t>
            </a:r>
            <a:r>
              <a:rPr lang="zh-TW" altLang="en-US" dirty="0"/>
              <a:t>查 </a:t>
            </a:r>
            <a:r>
              <a:rPr lang="en-US" altLang="zh-TW" dirty="0"/>
              <a:t>tag:v1 </a:t>
            </a:r>
            <a:r>
              <a:rPr lang="zh-TW" altLang="en-US" dirty="0"/>
              <a:t>的 </a:t>
            </a:r>
            <a:r>
              <a:rPr lang="en-US" altLang="zh-TW" dirty="0"/>
              <a:t>test.txt </a:t>
            </a:r>
            <a:r>
              <a:rPr lang="zh-TW" altLang="en-US" dirty="0"/>
              <a:t>檔案修改內容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HEAD # </a:t>
            </a:r>
            <a:r>
              <a:rPr lang="zh-TW" altLang="en-US" dirty="0"/>
              <a:t>此版本修改的資料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HEAD^ # </a:t>
            </a:r>
            <a:r>
              <a:rPr lang="zh-TW" altLang="en-US" dirty="0"/>
              <a:t>前一版修改的資料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HEAD^^ # </a:t>
            </a:r>
            <a:r>
              <a:rPr lang="zh-TW" altLang="en-US" dirty="0"/>
              <a:t>前前一版修改的資料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show HEAD~4 # </a:t>
            </a:r>
            <a:r>
              <a:rPr lang="zh-TW" altLang="en-US" dirty="0"/>
              <a:t>前前前前一版修改的資料</a:t>
            </a:r>
          </a:p>
          <a:p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3220840"/>
            <a:ext cx="4600575" cy="28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1102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7822" y="614363"/>
            <a:ext cx="11151917" cy="5576911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&lt;branch&gt; # </a:t>
            </a:r>
            <a:r>
              <a:rPr lang="zh-TW" altLang="en-US" dirty="0"/>
              <a:t>與 </a:t>
            </a:r>
            <a:r>
              <a:rPr lang="en-US" altLang="zh-TW" dirty="0"/>
              <a:t>branch </a:t>
            </a:r>
            <a:r>
              <a:rPr lang="zh-TW" altLang="en-US" dirty="0"/>
              <a:t>有哪些資料不同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--cached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比較 </a:t>
            </a:r>
            <a:r>
              <a:rPr lang="en-US" altLang="zh-TW" dirty="0"/>
              <a:t>staging area </a:t>
            </a:r>
            <a:r>
              <a:rPr lang="zh-TW" altLang="en-US" dirty="0"/>
              <a:t>跟當前 </a:t>
            </a:r>
            <a:r>
              <a:rPr lang="en-US" altLang="zh-TW" dirty="0"/>
              <a:t>commit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tag1 tag2 #diff tag1</a:t>
            </a:r>
            <a:r>
              <a:rPr lang="zh-TW" altLang="en-US" dirty="0"/>
              <a:t>與 </a:t>
            </a:r>
            <a:r>
              <a:rPr lang="en-US" altLang="zh-TW" dirty="0"/>
              <a:t>tag2 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tag1:file1 tag2:file2 </a:t>
            </a:r>
          </a:p>
          <a:p>
            <a:pPr marL="233362" lvl="1" indent="0" fontAlgn="base">
              <a:buNone/>
            </a:pPr>
            <a:r>
              <a:rPr lang="en-US" altLang="zh-TW" dirty="0"/>
              <a:t># diff tag1</a:t>
            </a:r>
            <a:r>
              <a:rPr lang="zh-TW" altLang="en-US" dirty="0"/>
              <a:t>的</a:t>
            </a:r>
            <a:r>
              <a:rPr lang="en-US" altLang="zh-TW" dirty="0"/>
              <a:t>file1</a:t>
            </a:r>
            <a:r>
              <a:rPr lang="zh-TW" altLang="en-US" dirty="0"/>
              <a:t> 與 </a:t>
            </a:r>
            <a:r>
              <a:rPr lang="en-US" altLang="zh-TW" dirty="0"/>
              <a:t>tag2</a:t>
            </a:r>
            <a:r>
              <a:rPr lang="zh-TW" altLang="en-US" dirty="0"/>
              <a:t>的</a:t>
            </a:r>
            <a:r>
              <a:rPr lang="en-US" altLang="zh-TW" dirty="0"/>
              <a:t>file2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git</a:t>
            </a:r>
            <a:r>
              <a:rPr lang="en-US" altLang="zh-TW" dirty="0"/>
              <a:t> diff HEAD</a:t>
            </a:r>
          </a:p>
          <a:p>
            <a:pPr marL="233362" lvl="1" indent="0" fontAlgn="base">
              <a:buNone/>
            </a:pPr>
            <a:r>
              <a:rPr lang="en-US" altLang="zh-TW" dirty="0"/>
              <a:t>#</a:t>
            </a:r>
            <a:r>
              <a:rPr lang="zh-TW" altLang="en-US" dirty="0"/>
              <a:t>比較當前位置與當前 </a:t>
            </a:r>
            <a:r>
              <a:rPr lang="en-US" altLang="zh-TW" dirty="0"/>
              <a:t>commit</a:t>
            </a:r>
            <a:endParaRPr lang="zh-TW" altLang="en-US" dirty="0"/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&lt;branch&gt; # </a:t>
            </a:r>
            <a:r>
              <a:rPr lang="zh-TW" altLang="en-US" dirty="0"/>
              <a:t>比較當前位置與 </a:t>
            </a:r>
            <a:r>
              <a:rPr lang="en-US" altLang="zh-TW" dirty="0"/>
              <a:t>&lt;branch&gt; </a:t>
            </a:r>
            <a:r>
              <a:rPr lang="zh-TW" altLang="en-US" dirty="0"/>
              <a:t>的差別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diff --stat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394629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gitconfig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0010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[merge]</a:t>
            </a:r>
          </a:p>
          <a:p>
            <a:pPr marL="0" indent="0">
              <a:buNone/>
            </a:pPr>
            <a:r>
              <a:rPr lang="en-US" altLang="zh-TW" sz="2000" dirty="0"/>
              <a:t>        tool = kdiff3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en-US" altLang="zh-TW" sz="2000" dirty="0" err="1"/>
              <a:t>mergetool</a:t>
            </a:r>
            <a:r>
              <a:rPr lang="en-US" altLang="zh-TW" sz="2000" dirty="0"/>
              <a:t> "kdiff3"]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cmd</a:t>
            </a:r>
            <a:r>
              <a:rPr lang="en-US" altLang="zh-TW" sz="2000" dirty="0"/>
              <a:t> = /c/KDiff3/kdiff3.exe $BASE $LOCAL $REMOTE -o $MERGED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[diff]</a:t>
            </a:r>
          </a:p>
          <a:p>
            <a:pPr marL="0" indent="0">
              <a:buNone/>
            </a:pPr>
            <a:r>
              <a:rPr lang="en-US" altLang="zh-TW" sz="2000" dirty="0"/>
              <a:t>        tool = kdiff3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en-US" altLang="zh-TW" sz="2000" dirty="0" err="1"/>
              <a:t>difftool</a:t>
            </a:r>
            <a:r>
              <a:rPr lang="en-US" altLang="zh-TW" sz="2000" dirty="0"/>
              <a:t> "kdiff3"]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cmd</a:t>
            </a:r>
            <a:r>
              <a:rPr lang="en-US" altLang="zh-TW" sz="2000" dirty="0"/>
              <a:t> = /c/KDiff3/kdiff3.exe $BASE $LOCAL $REMOTE -o $MERGED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416455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553998"/>
          </a:xfrm>
        </p:spPr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git</a:t>
            </a:r>
            <a:r>
              <a:rPr lang="en-US" altLang="zh-TW" dirty="0"/>
              <a:t>/config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447799"/>
            <a:ext cx="12192000" cy="50136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difftool</a:t>
            </a:r>
            <a:r>
              <a:rPr lang="en-US" altLang="zh-TW" sz="1800" dirty="0"/>
              <a:t>]</a:t>
            </a:r>
          </a:p>
          <a:p>
            <a:pPr marL="0" indent="0">
              <a:buNone/>
            </a:pPr>
            <a:r>
              <a:rPr lang="en-US" altLang="zh-TW" sz="1800" dirty="0"/>
              <a:t>        prompt = true</a:t>
            </a:r>
          </a:p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difftool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vsdiffmerge</a:t>
            </a:r>
            <a:r>
              <a:rPr lang="en-US" altLang="zh-TW" sz="1800" dirty="0"/>
              <a:t>"]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cmd</a:t>
            </a:r>
            <a:r>
              <a:rPr lang="en-US" altLang="zh-TW" sz="1800" dirty="0"/>
              <a:t> = \"C:\\Program Files (x86)\\Microsoft Visual Studio 14.0\\Common7\\IDE\\vsdiffmerge.exe\" \"$LOCAL\" \"$REMOTE\" //t</a:t>
            </a:r>
          </a:p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difftool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vsdiffmerge</a:t>
            </a:r>
            <a:r>
              <a:rPr lang="en-US" altLang="zh-TW" sz="1800" dirty="0"/>
              <a:t>"]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keepbackup</a:t>
            </a:r>
            <a:r>
              <a:rPr lang="en-US" altLang="zh-TW" sz="1800" dirty="0"/>
              <a:t> = false</a:t>
            </a:r>
          </a:p>
          <a:p>
            <a:pPr marL="0" indent="0">
              <a:buNone/>
            </a:pPr>
            <a:r>
              <a:rPr lang="en-US" altLang="zh-TW" sz="1800" dirty="0"/>
              <a:t>[merge]</a:t>
            </a:r>
          </a:p>
          <a:p>
            <a:pPr marL="0" indent="0">
              <a:buNone/>
            </a:pPr>
            <a:r>
              <a:rPr lang="en-US" altLang="zh-TW" sz="1800" dirty="0"/>
              <a:t>        tool = </a:t>
            </a:r>
            <a:r>
              <a:rPr lang="en-US" altLang="zh-TW" sz="1800" dirty="0" err="1"/>
              <a:t>vsdiffmerge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mergetool</a:t>
            </a:r>
            <a:r>
              <a:rPr lang="en-US" altLang="zh-TW" sz="1800" dirty="0"/>
              <a:t>]</a:t>
            </a:r>
          </a:p>
          <a:p>
            <a:pPr marL="0" indent="0">
              <a:buNone/>
            </a:pPr>
            <a:r>
              <a:rPr lang="en-US" altLang="zh-TW" sz="1800" dirty="0"/>
              <a:t>        prompt = true</a:t>
            </a:r>
          </a:p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mergetool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vsdiffmerge</a:t>
            </a:r>
            <a:r>
              <a:rPr lang="en-US" altLang="zh-TW" sz="1800" dirty="0"/>
              <a:t>"]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cmd</a:t>
            </a:r>
            <a:r>
              <a:rPr lang="en-US" altLang="zh-TW" sz="1800" dirty="0"/>
              <a:t> = \"C:\\Program Files (x86)\\Microsoft Visual Studio 14.0\\Common7\\IDE\\vsdiffmerge.exe\" \"$REMOTE\" \"$LOCAL\" \"$BASE\" \"$MERGED\" //m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trustexitcode</a:t>
            </a:r>
            <a:r>
              <a:rPr lang="en-US" altLang="zh-TW" sz="1800" dirty="0"/>
              <a:t> = true</a:t>
            </a:r>
          </a:p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en-US" altLang="zh-TW" sz="1800" dirty="0" err="1"/>
              <a:t>mergetool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vsdiffmerge</a:t>
            </a:r>
            <a:r>
              <a:rPr lang="en-US" altLang="zh-TW" sz="1800" dirty="0"/>
              <a:t>"]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keepbackup</a:t>
            </a:r>
            <a:r>
              <a:rPr lang="en-US" altLang="zh-TW" sz="1800" dirty="0"/>
              <a:t> = false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9745761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697"/>
            <a:ext cx="12192000" cy="42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443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33"/>
            <a:ext cx="12192000" cy="56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3631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32439" y="877331"/>
            <a:ext cx="10247587" cy="1162564"/>
          </a:xfrm>
        </p:spPr>
        <p:txBody>
          <a:bodyPr/>
          <a:lstStyle/>
          <a:p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05953" y="1458613"/>
            <a:ext cx="5937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http://www.cnblogs.com/kidsitcn/p/4513297.html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039894"/>
            <a:ext cx="9915506" cy="43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468" y="1906269"/>
            <a:ext cx="2578457" cy="1772793"/>
          </a:xfrm>
          <a:solidFill>
            <a:srgbClr val="FFFF99"/>
          </a:solidFill>
        </p:spPr>
        <p:txBody>
          <a:bodyPr/>
          <a:lstStyle/>
          <a:p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講 </a:t>
            </a:r>
            <a:r>
              <a:rPr lang="en-US" altLang="zh-TW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reset</a:t>
            </a:r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之前，先講講還原已刪除但尚未</a:t>
            </a:r>
            <a:r>
              <a:rPr lang="en-US" altLang="zh-TW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commit</a:t>
            </a:r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的檔案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7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89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1" y="1908009"/>
            <a:ext cx="6538912" cy="43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16310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884140"/>
          </a:xfrm>
        </p:spPr>
        <p:txBody>
          <a:bodyPr/>
          <a:lstStyle/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reset --hard HEAD # </a:t>
            </a:r>
            <a:r>
              <a:rPr lang="zh-TW" altLang="en-US" dirty="0"/>
              <a:t>還原到最前面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reset --hard HEAD~3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reset --soft HEAD~3</a:t>
            </a:r>
          </a:p>
          <a:p>
            <a:pPr fontAlgn="base"/>
            <a:r>
              <a:rPr lang="en-US" altLang="zh-TW" dirty="0" err="1"/>
              <a:t>git</a:t>
            </a:r>
            <a:r>
              <a:rPr lang="en-US" altLang="zh-TW" dirty="0"/>
              <a:t> reset HEAD filename </a:t>
            </a:r>
          </a:p>
          <a:p>
            <a:pPr marL="233362" lvl="1" indent="0" fontAlgn="base">
              <a:buNone/>
            </a:pPr>
            <a:r>
              <a:rPr lang="en-US" altLang="zh-TW" dirty="0"/>
              <a:t># </a:t>
            </a:r>
            <a:r>
              <a:rPr lang="zh-TW" altLang="en-US" dirty="0"/>
              <a:t>從 </a:t>
            </a:r>
            <a:r>
              <a:rPr lang="en-US" altLang="zh-TW" dirty="0"/>
              <a:t>staging area </a:t>
            </a:r>
            <a:r>
              <a:rPr lang="zh-TW" altLang="en-US" dirty="0"/>
              <a:t>狀態回到 </a:t>
            </a:r>
            <a:r>
              <a:rPr lang="en-US" altLang="zh-TW" dirty="0" err="1"/>
              <a:t>unstaging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untracked </a:t>
            </a:r>
          </a:p>
          <a:p>
            <a:pPr marL="233362" lvl="1" indent="0" fontAlgn="base">
              <a:buNone/>
            </a:pPr>
            <a:r>
              <a:rPr lang="en-US" altLang="zh-TW" dirty="0"/>
              <a:t>(</a:t>
            </a:r>
            <a:r>
              <a:rPr lang="zh-TW" altLang="en-US" dirty="0"/>
              <a:t>檔案內容並不會改變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86754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12185056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8595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49"/>
            <a:ext cx="12190736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9806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52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uildSchool - Light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7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2" id="{B22671E4-08B5-4FCC-A556-7D553B18850B}" vid="{EEDBDF15-B576-4600-B0AB-EB2DEB984CDC}"/>
    </a:ext>
  </a:extLst>
</a:theme>
</file>

<file path=ppt/theme/theme2.xml><?xml version="1.0" encoding="utf-8"?>
<a:theme xmlns:a="http://schemas.openxmlformats.org/drawingml/2006/main" name="Build School - Dark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troIcons.Settings" Revision="1" Stencil="System.Storyboarding.MetroIcons" StencilVersion="0.1"/>
</Control>
</file>

<file path=customXml/item10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5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6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7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8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9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Props1.xml><?xml version="1.0" encoding="utf-8"?>
<ds:datastoreItem xmlns:ds="http://schemas.openxmlformats.org/officeDocument/2006/customXml" ds:itemID="{12C408EF-5F80-47A8-B59C-938198CE72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8B39BB2-237B-4032-86FF-74EE0AD2856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4306D5B-9BB8-4115-ADC4-DC01837E43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73EC357-B011-4CF7-8186-1A77FBC9EA5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D3C4B9E-630F-44CE-BD8B-C8A2498450C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7E13C55-CA44-4E9C-9C19-47F6A134C7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2739D47-F981-4E08-AAD7-D4675C7FB5B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5596BEE-2870-4395-94CC-FADA9141D9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74CED65-89AA-439B-A554-2F41988DA2E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A105EA6-BEC7-4651-B9BF-861C1FB9D2C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EFEC62A-7981-4E91-A2E9-BFD7D64E24E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1D6E272-7971-4911-85E9-D7EC4BE5F2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7BFBEEA-141D-4673-9371-D0492E8CA1B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F2849E-06A6-496C-B29A-AE18AA0EBF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VS2012</Template>
  <TotalTime>18546</TotalTime>
  <Words>2196</Words>
  <Application>Microsoft Office PowerPoint</Application>
  <PresentationFormat>Widescreen</PresentationFormat>
  <Paragraphs>216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6" baseType="lpstr">
      <vt:lpstr>Segoe</vt:lpstr>
      <vt:lpstr>Segoe ui light (Headings)</vt:lpstr>
      <vt:lpstr>微軟正黑體</vt:lpstr>
      <vt:lpstr>新細明體</vt:lpstr>
      <vt:lpstr>Arial</vt:lpstr>
      <vt:lpstr>Calibri</vt:lpstr>
      <vt:lpstr>Consolas</vt:lpstr>
      <vt:lpstr>PT Serif</vt:lpstr>
      <vt:lpstr>Segoe UI</vt:lpstr>
      <vt:lpstr>Segoe UI Light</vt:lpstr>
      <vt:lpstr>Wingdings</vt:lpstr>
      <vt:lpstr>BuildSchool - Light</vt:lpstr>
      <vt:lpstr>Build School - Dark</vt:lpstr>
      <vt:lpstr>Git Source Control</vt:lpstr>
      <vt:lpstr>About Anibal</vt:lpstr>
      <vt:lpstr>Expectation &lt;期許&gt;</vt:lpstr>
      <vt:lpstr>關於自由軟體 http://ilc.hk.edu.tw/web/opensource/</vt:lpstr>
      <vt:lpstr>關於開放原始碼精神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重點是</vt:lpstr>
      <vt:lpstr>重要開源組織</vt:lpstr>
      <vt:lpstr>開源授權</vt:lpstr>
      <vt:lpstr>關於Git</vt:lpstr>
      <vt:lpstr>https://github.com/</vt:lpstr>
      <vt:lpstr>註冊…</vt:lpstr>
      <vt:lpstr>PowerPoint Presentation</vt:lpstr>
      <vt:lpstr>PowerPoint Presentation</vt:lpstr>
      <vt:lpstr>驗證信箱…</vt:lpstr>
      <vt:lpstr>Visual Studio 操作 Git</vt:lpstr>
      <vt:lpstr>PowerPoint Presentation</vt:lpstr>
      <vt:lpstr>PowerPoint Presentation</vt:lpstr>
      <vt:lpstr>PowerPoint Presentation</vt:lpstr>
      <vt:lpstr>PowerPoint Presentation</vt:lpstr>
      <vt:lpstr>Repo 首發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在web編輯並且commit，造成衝突</vt:lpstr>
      <vt:lpstr>PowerPoint Presentation</vt:lpstr>
      <vt:lpstr>PowerPoint Presentation</vt:lpstr>
      <vt:lpstr>在VS commit，處理衝突</vt:lpstr>
      <vt:lpstr>PowerPoint Presentation</vt:lpstr>
      <vt:lpstr>選擇要保留的一方…</vt:lpstr>
      <vt:lpstr>保留local端的</vt:lpstr>
      <vt:lpstr>PowerPoint Presentation</vt:lpstr>
      <vt:lpstr>檢視commit紀錄以及branch merge狀態</vt:lpstr>
      <vt:lpstr>檢視遠端repo狀態</vt:lpstr>
      <vt:lpstr>基礎指令</vt:lpstr>
      <vt:lpstr>PowerPoint Presentation</vt:lpstr>
      <vt:lpstr>Commit</vt:lpstr>
      <vt:lpstr>PowerPoint Presentation</vt:lpstr>
      <vt:lpstr>PowerPoint Presentation</vt:lpstr>
      <vt:lpstr>Branch</vt:lpstr>
      <vt:lpstr>其他常見操作</vt:lpstr>
      <vt:lpstr>Checkout</vt:lpstr>
      <vt:lpstr>PowerPoint Presentation</vt:lpstr>
      <vt:lpstr>PowerPoint Presentation</vt:lpstr>
      <vt:lpstr>其他常見操作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以上題外話扯遠了…rebase呢？</vt:lpstr>
      <vt:lpstr>PowerPoint Presentation</vt:lpstr>
      <vt:lpstr>這樣跟之前的merge有什麼差異呢?</vt:lpstr>
      <vt:lpstr>PowerPoint Presentation</vt:lpstr>
      <vt:lpstr>PowerPoint Presentation</vt:lpstr>
      <vt:lpstr>BTW… 衝突處理</vt:lpstr>
      <vt:lpstr>skip 之後…</vt:lpstr>
      <vt:lpstr>PowerPoint Presentation</vt:lpstr>
      <vt:lpstr>PowerPoint Presentation</vt:lpstr>
      <vt:lpstr>PowerPoint Presentation</vt:lpstr>
      <vt:lpstr>PowerPoint Presentation</vt:lpstr>
      <vt:lpstr>簡單的說…</vt:lpstr>
      <vt:lpstr>進階 rebase</vt:lpstr>
      <vt:lpstr>Clean</vt:lpstr>
      <vt:lpstr>PowerPoint Presentation</vt:lpstr>
      <vt:lpstr>Remote</vt:lpstr>
      <vt:lpstr>PowerPoint Presentation</vt:lpstr>
      <vt:lpstr>使用 SSH push</vt:lpstr>
      <vt:lpstr>PowerPoint Presentation</vt:lpstr>
      <vt:lpstr>PowerPoint Presentation</vt:lpstr>
      <vt:lpstr>PowerPoint Presentation</vt:lpstr>
      <vt:lpstr>PS. Why we are not able to push to master?</vt:lpstr>
      <vt:lpstr>Diff and difftool / mergetool</vt:lpstr>
      <vt:lpstr>講 diff 前，先看看 show 與 log</vt:lpstr>
      <vt:lpstr>PowerPoint Presentation</vt:lpstr>
      <vt:lpstr>.gitconfig</vt:lpstr>
      <vt:lpstr>.git/config</vt:lpstr>
      <vt:lpstr>PowerPoint Presentation</vt:lpstr>
      <vt:lpstr>PowerPoint Presentation</vt:lpstr>
      <vt:lpstr>Reset</vt:lpstr>
      <vt:lpstr>講 reset 之前，先講講還原已刪除但尚未commit的檔案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投影片製作注意</dc:title>
  <dc:creator>Administrator</dc:creator>
  <cp:lastModifiedBy>Administrator</cp:lastModifiedBy>
  <cp:revision>87</cp:revision>
  <cp:lastPrinted>2015-09-22T04:08:09Z</cp:lastPrinted>
  <dcterms:created xsi:type="dcterms:W3CDTF">2013-01-03T02:50:48Z</dcterms:created>
  <dcterms:modified xsi:type="dcterms:W3CDTF">2017-02-17T02:00:44Z</dcterms:modified>
</cp:coreProperties>
</file>