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2" r:id="rId3"/>
    <p:sldId id="294" r:id="rId4"/>
    <p:sldId id="29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7EC"/>
    <a:srgbClr val="FEF0F4"/>
    <a:srgbClr val="ECE9FD"/>
    <a:srgbClr val="FDEDF7"/>
    <a:srgbClr val="406694"/>
    <a:srgbClr val="7D9BBD"/>
    <a:srgbClr val="E3EFF8"/>
    <a:srgbClr val="FEDCE2"/>
    <a:srgbClr val="F4A0B7"/>
    <a:srgbClr val="C26D9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50CC-6FD9-C418-96C0-35BFC7BD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70F05-A148-03BA-A406-70811244B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039D4-677E-F5DD-3EB1-667AE27D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665B7-F78E-B6E5-C267-C0CBD7AE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B562F-7EA9-FDC2-5DF8-77C3822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FBEFE-443F-8994-9C3F-8F3ADEAF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DF5DA-6A1B-E331-CC7B-D4AC1781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F74D5-A785-0336-7E2E-5690A24A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FA37-20FB-1AA9-8ED2-869BF4D4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B8A03-2672-0345-8872-2BBC4406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B9DCD3-5D3B-292B-88C7-BC0DBDF1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9C924-B73A-56BF-598F-255F668F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0F853-A21B-FA3E-398D-BF871EC5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C4548-1ED6-5E74-F807-5ED9EB95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027F0-C621-5962-F67A-3C03C0BE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8C0E-2791-2ADF-3F53-9FC9D48A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437A0-915C-201E-A412-5445C466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33AA0-8D38-66CC-29BA-BE2F636B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268EB-CFCF-F0B9-2EDF-B25107FE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43FC9-C2AA-BE7D-69A4-8EC28A53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F8C48-E625-13EF-6C51-98820D26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41FA6-919B-578F-BE80-05F64CF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A9A88-8B49-700B-01F8-F782E863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F1565-D8AB-C34C-3072-B358B0A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BB22-2840-4F90-258D-01A98F74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E0DBB-FE2A-5FA1-A5DF-AD55407C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033CB-B1D7-D64E-E028-B9ECFF6F9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0248E-057D-4898-E0C4-BA854877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6B898-68DA-3E95-39D9-E71BB8E4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DDB6A-6689-AF53-6F3E-3FE91AAB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B3315-4AA9-6626-9459-0B0958B3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4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26C2-532F-C21F-D1B7-B9032B1D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8E27D-9074-51B5-44D3-D9E61DBD5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A0A09-32AA-C51E-DEC1-6ADC3A53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4329D7-FAD4-0AEC-C62B-D7FD7FA85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20CFA9-E929-98C3-0386-2492E1F4C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8D979-B8AB-2368-7223-DAAC48ED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381AD9-2899-720E-E52B-F81966D6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95F78E-74AF-2DC1-A144-4E309B50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3589A-C50B-FF72-E60A-266C6E42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CFE4E-F1A6-47A7-53F4-2549D7EA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A4F15A-1E1E-08A9-4169-50A76E2A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13B4E9-3820-B9D0-E766-53A5BBD2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472F7E-8763-4822-96A4-3CE38620C81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0D305-EC07-4868-64BA-1D726385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6B0925-F594-6578-A207-53C393FC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E9E846-CD00-20F6-C26A-B4E038EC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81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7CB2E-247B-2EC4-F5B3-DB7054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1016B-9AEC-B908-4FE5-F2906EF3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2D566-D1AD-B3EE-73E2-5AC7DB3CE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C5316-4D4C-133C-5950-A2D14B3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B443A-E669-2745-CE3D-AA4D6522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D5938-9B1B-AD1E-D3A3-AA0AA9DE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42A1-6F1A-7D45-DED6-45054371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A78EC-A6EB-7461-1C70-03E4BEC23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24EAD-3195-CE30-BC7B-69F1EB517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D24EF-2EE7-4E2A-F190-3E59A342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CACDB-F054-F64F-9F08-3C26B412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E2F48-9FC4-19F4-4EF7-71C3BB6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7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4C7AD-D8BD-D927-BE9C-40DA7B63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09BB3-F831-41D2-A325-03A3E805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0BBA0-1146-B992-A9DD-667457C3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C7A5-49B0-47DB-85CD-CF5FBCF94E3E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3B240-7AB1-4874-A8A5-6EE0DA8F9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B44DA-2050-1C28-F826-D3089909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792B-C3A8-4458-93C9-03237B25F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33C360-D89E-A796-1ABD-2E83A089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0565BE-A06A-8469-41A8-5DBBC8AB33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BA97D3">
                  <a:alpha val="90000"/>
                </a:srgbClr>
              </a:gs>
              <a:gs pos="34000">
                <a:schemeClr val="accent5">
                  <a:alpha val="70000"/>
                </a:schemeClr>
              </a:gs>
              <a:gs pos="1000">
                <a:schemeClr val="accent4">
                  <a:alpha val="90000"/>
                </a:schemeClr>
              </a:gs>
              <a:gs pos="69000">
                <a:schemeClr val="accent1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7FE19-53F8-E705-01CF-7C5F7B92E3AF}"/>
              </a:ext>
            </a:extLst>
          </p:cNvPr>
          <p:cNvSpPr txBox="1"/>
          <p:nvPr/>
        </p:nvSpPr>
        <p:spPr>
          <a:xfrm>
            <a:off x="1744488" y="2678363"/>
            <a:ext cx="87030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err="1">
                <a:solidFill>
                  <a:schemeClr val="bg1"/>
                </a:solidFill>
              </a:rPr>
              <a:t>리터러시탐구와</a:t>
            </a:r>
            <a:r>
              <a:rPr lang="ko-KR" altLang="en-US" sz="7200" b="1" dirty="0">
                <a:solidFill>
                  <a:schemeClr val="bg1"/>
                </a:solidFill>
              </a:rPr>
              <a:t> 응용</a:t>
            </a:r>
            <a:endParaRPr lang="en-US" altLang="ko-KR" sz="7200" b="1" dirty="0">
              <a:solidFill>
                <a:schemeClr val="bg1"/>
              </a:solidFill>
            </a:endParaRPr>
          </a:p>
          <a:p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r>
              <a:rPr lang="ko-KR" altLang="en-US" sz="4000" b="1" dirty="0">
                <a:solidFill>
                  <a:schemeClr val="bg1"/>
                </a:solidFill>
              </a:rPr>
              <a:t>주차 발표 </a:t>
            </a:r>
            <a:r>
              <a:rPr lang="en-US" altLang="ko-KR" sz="4000" b="1" dirty="0">
                <a:solidFill>
                  <a:schemeClr val="bg1"/>
                </a:solidFill>
              </a:rPr>
              <a:t>(1</a:t>
            </a:r>
            <a:r>
              <a:rPr lang="ko-KR" altLang="en-US" sz="4000" b="1" dirty="0">
                <a:solidFill>
                  <a:schemeClr val="bg1"/>
                </a:solidFill>
              </a:rPr>
              <a:t>번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71D58F-FD40-B92E-D0EF-B369763F127A}"/>
              </a:ext>
            </a:extLst>
          </p:cNvPr>
          <p:cNvCxnSpPr>
            <a:cxnSpLocks/>
          </p:cNvCxnSpPr>
          <p:nvPr/>
        </p:nvCxnSpPr>
        <p:spPr>
          <a:xfrm>
            <a:off x="1882002" y="2678363"/>
            <a:ext cx="16729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04911-5617-438A-9C4D-988B206F3DE7}"/>
              </a:ext>
            </a:extLst>
          </p:cNvPr>
          <p:cNvSpPr txBox="1"/>
          <p:nvPr/>
        </p:nvSpPr>
        <p:spPr>
          <a:xfrm>
            <a:off x="211873" y="35171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2023-1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학기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B5A443-EF85-BA5F-2BD8-4F15F502EFC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EA04E-9F41-9278-B76E-E8CAB6DD21FF}"/>
              </a:ext>
            </a:extLst>
          </p:cNvPr>
          <p:cNvSpPr txBox="1"/>
          <p:nvPr/>
        </p:nvSpPr>
        <p:spPr>
          <a:xfrm>
            <a:off x="10213734" y="5939850"/>
            <a:ext cx="1983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+mn-ea"/>
              </a:rPr>
              <a:t>202210957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이윤호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+mn-ea"/>
              </a:rPr>
              <a:t>202310290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김지혁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D6386-C133-4DF5-BF72-58E21120611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242743-9890-1AA6-4E43-757CD03B6041}"/>
              </a:ext>
            </a:extLst>
          </p:cNvPr>
          <p:cNvSpPr/>
          <p:nvPr/>
        </p:nvSpPr>
        <p:spPr>
          <a:xfrm>
            <a:off x="323386" y="301084"/>
            <a:ext cx="1371600" cy="546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8987B7-0A56-7E2D-1210-CCF2012CD9D5}"/>
              </a:ext>
            </a:extLst>
          </p:cNvPr>
          <p:cNvSpPr txBox="1"/>
          <p:nvPr/>
        </p:nvSpPr>
        <p:spPr>
          <a:xfrm>
            <a:off x="593210" y="374234"/>
            <a:ext cx="809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ED1A0E-2774-4449-2992-E476731856C8}"/>
              </a:ext>
            </a:extLst>
          </p:cNvPr>
          <p:cNvSpPr txBox="1"/>
          <p:nvPr/>
        </p:nvSpPr>
        <p:spPr>
          <a:xfrm>
            <a:off x="1939066" y="3742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뉴스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3099BE-BD52-DD8C-15A2-944C0EB4D7B4}"/>
              </a:ext>
            </a:extLst>
          </p:cNvPr>
          <p:cNvSpPr/>
          <p:nvPr/>
        </p:nvSpPr>
        <p:spPr>
          <a:xfrm>
            <a:off x="525206" y="1396798"/>
            <a:ext cx="5371517" cy="4744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A6D5-DD53-5E20-2469-ED1D95A98C38}"/>
              </a:ext>
            </a:extLst>
          </p:cNvPr>
          <p:cNvSpPr/>
          <p:nvPr/>
        </p:nvSpPr>
        <p:spPr>
          <a:xfrm>
            <a:off x="6312461" y="1396800"/>
            <a:ext cx="5354333" cy="474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국가나 기업 등 큰 규모의 공식적인 발표 인용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유명인의 발언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해외 유명 언론 인용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기사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유튜브에 비해 상대적으로 중립적인 입장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방송되는 시간대가 정해져 있기에 같은 일자의 뉴스라 해도 시간대에 따라 내용이 달라지기도 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다양한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영상과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자료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사용하며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생방송을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통해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현장을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있는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그대로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전하기도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함.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EBFD0C-733F-8620-A57A-418BEB66972A}"/>
              </a:ext>
            </a:extLst>
          </p:cNvPr>
          <p:cNvSpPr/>
          <p:nvPr/>
        </p:nvSpPr>
        <p:spPr>
          <a:xfrm>
            <a:off x="6517365" y="1583409"/>
            <a:ext cx="4941712" cy="66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53FD8-D561-B14C-4542-8246F905F396}"/>
              </a:ext>
            </a:extLst>
          </p:cNvPr>
          <p:cNvSpPr txBox="1"/>
          <p:nvPr/>
        </p:nvSpPr>
        <p:spPr>
          <a:xfrm>
            <a:off x="8017827" y="1661309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뉴스의 특징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4F155-6A34-2CC3-5B55-F08AE519D6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8" y="2540322"/>
            <a:ext cx="5318591" cy="24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242743-9890-1AA6-4E43-757CD03B6041}"/>
              </a:ext>
            </a:extLst>
          </p:cNvPr>
          <p:cNvSpPr/>
          <p:nvPr/>
        </p:nvSpPr>
        <p:spPr>
          <a:xfrm>
            <a:off x="323386" y="301084"/>
            <a:ext cx="1371600" cy="546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8987B7-0A56-7E2D-1210-CCF2012CD9D5}"/>
              </a:ext>
            </a:extLst>
          </p:cNvPr>
          <p:cNvSpPr txBox="1"/>
          <p:nvPr/>
        </p:nvSpPr>
        <p:spPr>
          <a:xfrm>
            <a:off x="593210" y="374234"/>
            <a:ext cx="809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ED1A0E-2774-4449-2992-E476731856C8}"/>
              </a:ext>
            </a:extLst>
          </p:cNvPr>
          <p:cNvSpPr txBox="1"/>
          <p:nvPr/>
        </p:nvSpPr>
        <p:spPr>
          <a:xfrm>
            <a:off x="1939066" y="3742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기사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3099BE-BD52-DD8C-15A2-944C0EB4D7B4}"/>
              </a:ext>
            </a:extLst>
          </p:cNvPr>
          <p:cNvSpPr/>
          <p:nvPr/>
        </p:nvSpPr>
        <p:spPr>
          <a:xfrm>
            <a:off x="525206" y="1396798"/>
            <a:ext cx="5371517" cy="4744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A6D5-DD53-5E20-2469-ED1D95A98C38}"/>
              </a:ext>
            </a:extLst>
          </p:cNvPr>
          <p:cNvSpPr/>
          <p:nvPr/>
        </p:nvSpPr>
        <p:spPr>
          <a:xfrm>
            <a:off x="542390" y="1323648"/>
            <a:ext cx="5354333" cy="474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지도 등 시각적 자료 사용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세부적이고 깊이 있는 설명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사람들이 기사를 보게끔 유도하기 위해 제목을 일부 왜곡하거나 과장하기도 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속보 등 긴급한 기사에는 간결한 설명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오류가 다소 있기도 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몇몇 특정 언론사의 경우 부실한 내용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단순 소문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왜곡된 정보만을 취급하기도 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EBFD0C-733F-8620-A57A-418BEB66972A}"/>
              </a:ext>
            </a:extLst>
          </p:cNvPr>
          <p:cNvSpPr/>
          <p:nvPr/>
        </p:nvSpPr>
        <p:spPr>
          <a:xfrm>
            <a:off x="747294" y="1510257"/>
            <a:ext cx="4941712" cy="66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53FD8-D561-B14C-4542-8246F905F396}"/>
              </a:ext>
            </a:extLst>
          </p:cNvPr>
          <p:cNvSpPr txBox="1"/>
          <p:nvPr/>
        </p:nvSpPr>
        <p:spPr>
          <a:xfrm>
            <a:off x="2247756" y="158815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ExtraBold"/>
                <a:ea typeface="+mj-ea"/>
              </a:rPr>
              <a:t>기사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의 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09367A-96EC-BF0E-2C95-A965F0B811CD}"/>
              </a:ext>
            </a:extLst>
          </p:cNvPr>
          <p:cNvSpPr/>
          <p:nvPr/>
        </p:nvSpPr>
        <p:spPr>
          <a:xfrm>
            <a:off x="6312461" y="1396800"/>
            <a:ext cx="5354333" cy="474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B66C5-A684-AB85-90AD-01CCB97F5F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49" y="1588157"/>
            <a:ext cx="4925157" cy="43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242743-9890-1AA6-4E43-757CD03B6041}"/>
              </a:ext>
            </a:extLst>
          </p:cNvPr>
          <p:cNvSpPr/>
          <p:nvPr/>
        </p:nvSpPr>
        <p:spPr>
          <a:xfrm>
            <a:off x="323386" y="301084"/>
            <a:ext cx="1371600" cy="546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8987B7-0A56-7E2D-1210-CCF2012CD9D5}"/>
              </a:ext>
            </a:extLst>
          </p:cNvPr>
          <p:cNvSpPr txBox="1"/>
          <p:nvPr/>
        </p:nvSpPr>
        <p:spPr>
          <a:xfrm>
            <a:off x="593210" y="374234"/>
            <a:ext cx="809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ED1A0E-2774-4449-2992-E476731856C8}"/>
              </a:ext>
            </a:extLst>
          </p:cNvPr>
          <p:cNvSpPr txBox="1"/>
          <p:nvPr/>
        </p:nvSpPr>
        <p:spPr>
          <a:xfrm>
            <a:off x="1939066" y="3742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유튜브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3099BE-BD52-DD8C-15A2-944C0EB4D7B4}"/>
              </a:ext>
            </a:extLst>
          </p:cNvPr>
          <p:cNvSpPr/>
          <p:nvPr/>
        </p:nvSpPr>
        <p:spPr>
          <a:xfrm>
            <a:off x="525206" y="1396800"/>
            <a:ext cx="5371517" cy="4744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A6D5-DD53-5E20-2469-ED1D95A98C38}"/>
              </a:ext>
            </a:extLst>
          </p:cNvPr>
          <p:cNvSpPr/>
          <p:nvPr/>
        </p:nvSpPr>
        <p:spPr>
          <a:xfrm>
            <a:off x="6312461" y="1396800"/>
            <a:ext cx="5354333" cy="474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썸네일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제목이 자극적인 편이 많음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다양한 소문과 사설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개인적 의견들이 섞임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영상 제작자의 견해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채널의 방향성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정치적 관점이 드러나는 편임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조회수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구독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좋아요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댓글 등을 유도하기도 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상대적으로 부정확하고 전문성이 없는 자료가 많기도 하나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전문가나 업계 종사자 등이 직접 제작하는 신뢰할 수 있는 영상들도 많음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EBFD0C-733F-8620-A57A-418BEB66972A}"/>
              </a:ext>
            </a:extLst>
          </p:cNvPr>
          <p:cNvSpPr/>
          <p:nvPr/>
        </p:nvSpPr>
        <p:spPr>
          <a:xfrm>
            <a:off x="6517365" y="1583409"/>
            <a:ext cx="4941712" cy="66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53FD8-D561-B14C-4542-8246F905F396}"/>
              </a:ext>
            </a:extLst>
          </p:cNvPr>
          <p:cNvSpPr txBox="1"/>
          <p:nvPr/>
        </p:nvSpPr>
        <p:spPr>
          <a:xfrm>
            <a:off x="7857527" y="1661309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ExtraBold"/>
                <a:ea typeface="+mj-ea"/>
              </a:rPr>
              <a:t>유튜브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A07B2-CCA6-4849-A868-DB24A27430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1469950"/>
            <a:ext cx="4961342" cy="46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C0B0F8-9115-5A9A-DEA3-648DC68646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24" y="0"/>
            <a:ext cx="852217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F76799-D6A7-3221-07A2-9699EB2E6EBB}"/>
              </a:ext>
            </a:extLst>
          </p:cNvPr>
          <p:cNvSpPr/>
          <p:nvPr/>
        </p:nvSpPr>
        <p:spPr>
          <a:xfrm>
            <a:off x="3669824" y="0"/>
            <a:ext cx="8522176" cy="6858000"/>
          </a:xfrm>
          <a:prstGeom prst="rect">
            <a:avLst/>
          </a:prstGeom>
          <a:gradFill flip="none" rotWithShape="1">
            <a:gsLst>
              <a:gs pos="100000">
                <a:srgbClr val="BA97D3">
                  <a:alpha val="90000"/>
                </a:srgbClr>
              </a:gs>
              <a:gs pos="34000">
                <a:schemeClr val="accent5">
                  <a:alpha val="70000"/>
                </a:schemeClr>
              </a:gs>
              <a:gs pos="1000">
                <a:schemeClr val="accent4">
                  <a:alpha val="90000"/>
                </a:schemeClr>
              </a:gs>
              <a:gs pos="69000">
                <a:schemeClr val="accent1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FED2-34AA-CBA3-83AE-4FC7766E50D1}"/>
              </a:ext>
            </a:extLst>
          </p:cNvPr>
          <p:cNvSpPr txBox="1"/>
          <p:nvPr/>
        </p:nvSpPr>
        <p:spPr>
          <a:xfrm>
            <a:off x="285350" y="2920682"/>
            <a:ext cx="2885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DBFA08-55E4-8FBD-B03B-80E0DB7B7B60}"/>
              </a:ext>
            </a:extLst>
          </p:cNvPr>
          <p:cNvCxnSpPr>
            <a:cxnSpLocks/>
          </p:cNvCxnSpPr>
          <p:nvPr/>
        </p:nvCxnSpPr>
        <p:spPr>
          <a:xfrm>
            <a:off x="375646" y="2744387"/>
            <a:ext cx="1460810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B1526A-594F-3B07-CFA4-6340CB63BB6A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197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Pretendard</vt:lpstr>
      <vt:lpstr>Pretendard ExtraBold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윤호</cp:lastModifiedBy>
  <cp:revision>28</cp:revision>
  <dcterms:created xsi:type="dcterms:W3CDTF">2022-10-24T04:55:51Z</dcterms:created>
  <dcterms:modified xsi:type="dcterms:W3CDTF">2023-05-16T05:24:52Z</dcterms:modified>
</cp:coreProperties>
</file>