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1" r:id="rId5"/>
    <p:sldId id="265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3"/>
    <p:restoredTop sz="96405"/>
  </p:normalViewPr>
  <p:slideViewPr>
    <p:cSldViewPr snapToGrid="0">
      <p:cViewPr varScale="1">
        <p:scale>
          <a:sx n="88" d="100"/>
          <a:sy n="88" d="100"/>
        </p:scale>
        <p:origin x="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824A-294D-5902-57B7-768F5490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057" y="2494276"/>
            <a:ext cx="10064991" cy="1584238"/>
          </a:xfrm>
        </p:spPr>
        <p:txBody>
          <a:bodyPr>
            <a:normAutofit/>
          </a:bodyPr>
          <a:lstStyle/>
          <a:p>
            <a:r>
              <a:rPr lang="en-US" sz="4000" b="1" dirty="0"/>
              <a:t>Biodiversity at Risk: Insights from U.S. National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61B6A-D544-928F-8AFE-2BBD2620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0057" y="5878286"/>
            <a:ext cx="1936990" cy="722062"/>
          </a:xfrm>
        </p:spPr>
        <p:txBody>
          <a:bodyPr anchor="b">
            <a:normAutofit/>
          </a:bodyPr>
          <a:lstStyle/>
          <a:p>
            <a:pPr algn="r"/>
            <a:r>
              <a:rPr lang="en-US" sz="1600" dirty="0"/>
              <a:t>Lade Ogundare</a:t>
            </a:r>
          </a:p>
          <a:p>
            <a:pPr algn="r"/>
            <a:r>
              <a:rPr lang="en-US" sz="1600" dirty="0"/>
              <a:t>July 11,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7118A-D197-A8B8-EBEA-A5480BEA3377}"/>
              </a:ext>
            </a:extLst>
          </p:cNvPr>
          <p:cNvSpPr txBox="1"/>
          <p:nvPr/>
        </p:nvSpPr>
        <p:spPr>
          <a:xfrm>
            <a:off x="1915886" y="4166336"/>
            <a:ext cx="973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Analyzing conservation trends and species observations across four major national parks to guide preservation efforts.</a:t>
            </a:r>
          </a:p>
        </p:txBody>
      </p:sp>
    </p:spTree>
    <p:extLst>
      <p:ext uri="{BB962C8B-B14F-4D97-AF65-F5344CB8AC3E}">
        <p14:creationId xmlns:p14="http://schemas.microsoft.com/office/powerpoint/2010/main" val="400546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A291-E6C0-FCD9-81DA-D7BECE68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1304-15A9-E051-EB1E-173B4930C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405" y="1643285"/>
            <a:ext cx="4711474" cy="4336601"/>
          </a:xfrm>
        </p:spPr>
        <p:txBody>
          <a:bodyPr>
            <a:normAutofit/>
          </a:bodyPr>
          <a:lstStyle/>
          <a:p>
            <a:r>
              <a:rPr lang="en-US" sz="2000" dirty="0"/>
              <a:t>Data from 4 national parks: Great Smoky Mountains, Yosemite, Bryce, and Yellowstone</a:t>
            </a:r>
          </a:p>
          <a:p>
            <a:r>
              <a:rPr lang="en-US" sz="2000" dirty="0" err="1"/>
              <a:t>species_info.csv</a:t>
            </a:r>
            <a:r>
              <a:rPr lang="en-US" sz="2000" dirty="0"/>
              <a:t> (5,824 records): category, </a:t>
            </a:r>
            <a:r>
              <a:rPr lang="en-US" sz="2000" dirty="0" err="1"/>
              <a:t>scientific_name</a:t>
            </a:r>
            <a:r>
              <a:rPr lang="en-US" sz="2000" dirty="0"/>
              <a:t>, </a:t>
            </a:r>
            <a:r>
              <a:rPr lang="en-US" sz="2000" dirty="0" err="1"/>
              <a:t>common_names</a:t>
            </a:r>
            <a:r>
              <a:rPr lang="en-US" sz="2000" dirty="0"/>
              <a:t>, </a:t>
            </a:r>
            <a:r>
              <a:rPr lang="en-US" sz="2000" dirty="0" err="1"/>
              <a:t>conservation_status</a:t>
            </a:r>
            <a:endParaRPr lang="en-US" sz="2000" dirty="0"/>
          </a:p>
          <a:p>
            <a:r>
              <a:rPr lang="en-US" sz="2000" dirty="0" err="1"/>
              <a:t>observations.csv</a:t>
            </a:r>
            <a:r>
              <a:rPr lang="en-US" sz="2000" dirty="0"/>
              <a:t> (23,296 records): </a:t>
            </a:r>
            <a:r>
              <a:rPr lang="en-US" sz="2000" dirty="0" err="1"/>
              <a:t>scientific_name</a:t>
            </a:r>
            <a:r>
              <a:rPr lang="en-US" sz="2000" dirty="0"/>
              <a:t>, </a:t>
            </a:r>
            <a:r>
              <a:rPr lang="en-US" sz="2000" dirty="0" err="1"/>
              <a:t>park_name</a:t>
            </a:r>
            <a:r>
              <a:rPr lang="en-US" sz="2000" dirty="0"/>
              <a:t>, observation</a:t>
            </a:r>
          </a:p>
          <a:p>
            <a:r>
              <a:rPr lang="en-US" sz="2000" dirty="0"/>
              <a:t>Merged on </a:t>
            </a:r>
            <a:r>
              <a:rPr lang="en-US" sz="2000" dirty="0" err="1"/>
              <a:t>scientific_name</a:t>
            </a:r>
            <a:r>
              <a:rPr lang="en-US" sz="2000" dirty="0"/>
              <a:t> to form biodiversity dataset</a:t>
            </a:r>
          </a:p>
        </p:txBody>
      </p:sp>
      <p:pic>
        <p:nvPicPr>
          <p:cNvPr id="1026" name="Picture 2" descr="Collette - Bryce Canyon National Park">
            <a:extLst>
              <a:ext uri="{FF2B5EF4-FFF2-40B4-BE49-F238E27FC236}">
                <a16:creationId xmlns:a16="http://schemas.microsoft.com/office/drawing/2014/main" id="{CAE62BE8-588D-406F-C65B-11E11030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07" y="1688151"/>
            <a:ext cx="1327253" cy="119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al Parks by the Numbers ...">
            <a:extLst>
              <a:ext uri="{FF2B5EF4-FFF2-40B4-BE49-F238E27FC236}">
                <a16:creationId xmlns:a16="http://schemas.microsoft.com/office/drawing/2014/main" id="{041A1670-A904-CC52-D204-CE5324F0F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879" y="1643285"/>
            <a:ext cx="1191157" cy="119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tional Park Logo Royalty-Free Images ...">
            <a:extLst>
              <a:ext uri="{FF2B5EF4-FFF2-40B4-BE49-F238E27FC236}">
                <a16:creationId xmlns:a16="http://schemas.microsoft.com/office/drawing/2014/main" id="{41621985-48D5-9DCD-C1D5-916E2E1F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785" y="1688150"/>
            <a:ext cx="1237668" cy="12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ional Parks this Summer ...">
            <a:extLst>
              <a:ext uri="{FF2B5EF4-FFF2-40B4-BE49-F238E27FC236}">
                <a16:creationId xmlns:a16="http://schemas.microsoft.com/office/drawing/2014/main" id="{8BDAB1EC-9878-9196-9D48-70133EA4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28" y="1688149"/>
            <a:ext cx="1623763" cy="12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9DA389-AD0E-FA6D-4CA0-BAF55E7D8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5804" y="3135086"/>
            <a:ext cx="4108807" cy="30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1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9E97-5086-9B08-6C11-E4F40AEB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347"/>
          </a:xfrm>
        </p:spPr>
        <p:txBody>
          <a:bodyPr/>
          <a:lstStyle/>
          <a:p>
            <a:r>
              <a:rPr lang="en-US" b="1" dirty="0"/>
              <a:t>Data Cleaning &amp; Preparation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ABB2-CDF9-61C4-5CC4-D46278F7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8171"/>
            <a:ext cx="6279017" cy="421305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Removed 15 duplicate rows from </a:t>
            </a:r>
            <a:r>
              <a:rPr lang="en-US" sz="2800" dirty="0" err="1"/>
              <a:t>observations.csv</a:t>
            </a:r>
            <a:endParaRPr lang="en-US" sz="2800" dirty="0"/>
          </a:p>
          <a:p>
            <a:r>
              <a:rPr lang="en-US" sz="2800" dirty="0"/>
              <a:t>Merged species and observation datasets on </a:t>
            </a:r>
            <a:r>
              <a:rPr lang="en-US" sz="2800" dirty="0" err="1"/>
              <a:t>scientific_name</a:t>
            </a:r>
            <a:endParaRPr lang="en-US" sz="2800" dirty="0"/>
          </a:p>
          <a:p>
            <a:r>
              <a:rPr lang="en-US" sz="2800" dirty="0"/>
              <a:t>96% missing values in </a:t>
            </a:r>
            <a:r>
              <a:rPr lang="en-US" sz="2800" dirty="0" err="1"/>
              <a:t>conservation_status</a:t>
            </a:r>
            <a:r>
              <a:rPr lang="en-US" sz="2800" dirty="0"/>
              <a:t> replaced with “No Intervention” </a:t>
            </a:r>
          </a:p>
          <a:p>
            <a:r>
              <a:rPr lang="en-US" sz="2800" dirty="0"/>
              <a:t>Extracted common names like ‘Foxes’, ‘Osprey’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0581-2612-E0D8-A5AD-D8F43C84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3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Statistical Test: Species vs Conservation Status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1ACB-56C8-11A1-0454-51B05B60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06325"/>
            <a:ext cx="7324045" cy="4227565"/>
          </a:xfrm>
        </p:spPr>
        <p:txBody>
          <a:bodyPr/>
          <a:lstStyle/>
          <a:p>
            <a:r>
              <a:rPr lang="en-US" i="1" dirty="0"/>
              <a:t>Is there a statistically significant relationship between species category and conservation status?</a:t>
            </a:r>
            <a:br>
              <a:rPr lang="en-US" i="1" dirty="0"/>
            </a:br>
            <a:br>
              <a:rPr lang="en-US" i="1" dirty="0"/>
            </a:br>
            <a:r>
              <a:rPr lang="en-US" b="1" i="1" dirty="0"/>
              <a:t>* chi-square test:</a:t>
            </a:r>
            <a:br>
              <a:rPr lang="en-US" b="1" i="1" dirty="0"/>
            </a:br>
            <a:br>
              <a:rPr lang="en-US" i="1" dirty="0"/>
            </a:br>
            <a:r>
              <a:rPr lang="en-US" i="1" dirty="0"/>
              <a:t>	chi-square statistic: 3130.22</a:t>
            </a:r>
            <a:br>
              <a:rPr lang="en-US" i="1" dirty="0"/>
            </a:br>
            <a:r>
              <a:rPr lang="en-US" i="1" dirty="0"/>
              <a:t>	degree of freedom: 24</a:t>
            </a:r>
            <a:br>
              <a:rPr lang="en-US" i="1" dirty="0"/>
            </a:br>
            <a:r>
              <a:rPr lang="en-US" i="1" dirty="0"/>
              <a:t>	p-value: 0.000</a:t>
            </a:r>
            <a:br>
              <a:rPr lang="en-US" i="1" dirty="0"/>
            </a:br>
            <a:br>
              <a:rPr lang="en-US" i="1" dirty="0"/>
            </a:br>
            <a:r>
              <a:rPr lang="en-US" b="1" i="1" dirty="0"/>
              <a:t>Result</a:t>
            </a:r>
            <a:r>
              <a:rPr lang="en-US" i="1" dirty="0"/>
              <a:t>: From this, we can accept the hypothesis that there is a statistically significant relationship between species category and their conservation status. </a:t>
            </a:r>
            <a:br>
              <a:rPr lang="en-US" i="1" dirty="0"/>
            </a:br>
            <a:r>
              <a:rPr lang="en-US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762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6D98-FC9D-6504-FCCC-CE739900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Key 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D851-7845-D299-267E-0624AB33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Species composition relatively even across parks</a:t>
            </a:r>
          </a:p>
          <a:p>
            <a:r>
              <a:rPr lang="en-US" sz="2000" dirty="0"/>
              <a:t>Yellowstone had the highest number of species</a:t>
            </a:r>
          </a:p>
          <a:p>
            <a:r>
              <a:rPr lang="en-US" sz="2000" dirty="0"/>
              <a:t>All parks had equal amounts of protected species per category</a:t>
            </a:r>
          </a:p>
          <a:p>
            <a:r>
              <a:rPr lang="en-US" sz="2000" dirty="0"/>
              <a:t>Most common specie is Vascular Plant, followed by Mammals and Birds.</a:t>
            </a:r>
          </a:p>
          <a:p>
            <a:r>
              <a:rPr lang="en-US" sz="2000" dirty="0"/>
              <a:t>Mammals and Birds had the highest count of endangered specie. With Foxes and Osprey being the most endangered </a:t>
            </a:r>
          </a:p>
        </p:txBody>
      </p:sp>
      <p:pic>
        <p:nvPicPr>
          <p:cNvPr id="2050" name="Picture 2" descr="Fox Doodle Images – Browse 67,133 Stock ...">
            <a:extLst>
              <a:ext uri="{FF2B5EF4-FFF2-40B4-BE49-F238E27FC236}">
                <a16:creationId xmlns:a16="http://schemas.microsoft.com/office/drawing/2014/main" id="{A7DCB294-E561-3161-4BA3-A00E0275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97" y="5079372"/>
            <a:ext cx="2906582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sprey Bird Facts | Pandion Haliaetus">
            <a:extLst>
              <a:ext uri="{FF2B5EF4-FFF2-40B4-BE49-F238E27FC236}">
                <a16:creationId xmlns:a16="http://schemas.microsoft.com/office/drawing/2014/main" id="{5C0B0589-C2A0-64CF-D2B7-42DFEA06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29" y="5079372"/>
            <a:ext cx="2612571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2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5F26-C972-A218-407E-509AF029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4339181" cy="774942"/>
          </a:xfrm>
        </p:spPr>
        <p:txBody>
          <a:bodyPr/>
          <a:lstStyle/>
          <a:p>
            <a:r>
              <a:rPr lang="en-US" b="1" dirty="0"/>
              <a:t>Visuals Insights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E07AE6-B34C-E33F-69A5-A205BCFA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71" y="1988457"/>
            <a:ext cx="5627344" cy="966118"/>
          </a:xfrm>
        </p:spPr>
        <p:txBody>
          <a:bodyPr/>
          <a:lstStyle/>
          <a:p>
            <a:r>
              <a:rPr lang="en-US" i="1" dirty="0"/>
              <a:t>Bar chart: </a:t>
            </a:r>
          </a:p>
          <a:p>
            <a:r>
              <a:rPr lang="en-US" i="1" dirty="0"/>
              <a:t>composition of species per park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C1E931-5204-4B33-7B88-0B3FF563E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100" y="3018172"/>
            <a:ext cx="4624842" cy="268697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B5A9CF-6AFA-6EB7-0A33-D6E2CB5AA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587" y="1988457"/>
            <a:ext cx="6270171" cy="966118"/>
          </a:xfrm>
        </p:spPr>
        <p:txBody>
          <a:bodyPr/>
          <a:lstStyle/>
          <a:p>
            <a:r>
              <a:rPr lang="en-US" i="1" dirty="0"/>
              <a:t>Heat map: </a:t>
            </a:r>
          </a:p>
          <a:p>
            <a:r>
              <a:rPr lang="en-US" i="1" dirty="0"/>
              <a:t>distribution of at risk-species across parks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1F7B23-D870-F4F5-86AC-8D9EC977E2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3018172"/>
            <a:ext cx="5190900" cy="2964442"/>
          </a:xfrm>
        </p:spPr>
      </p:pic>
    </p:spTree>
    <p:extLst>
      <p:ext uri="{BB962C8B-B14F-4D97-AF65-F5344CB8AC3E}">
        <p14:creationId xmlns:p14="http://schemas.microsoft.com/office/powerpoint/2010/main" val="416937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A7D3-F16A-61FD-F768-E6D2114B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198275" cy="870861"/>
          </a:xfrm>
        </p:spPr>
        <p:txBody>
          <a:bodyPr/>
          <a:lstStyle/>
          <a:p>
            <a:r>
              <a:rPr lang="en-US" b="1" dirty="0"/>
              <a:t>Limitations: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2E29-B42B-1A95-EA8D-71F097022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names were simplified using only last words in column. Some species may be under or over-counted</a:t>
            </a:r>
          </a:p>
          <a:p>
            <a:r>
              <a:rPr lang="en-US" dirty="0"/>
              <a:t>Observation reflect species sighting not actual population estimates</a:t>
            </a:r>
          </a:p>
          <a:p>
            <a:r>
              <a:rPr lang="en-US" dirty="0"/>
              <a:t>Trends are </a:t>
            </a:r>
            <a:r>
              <a:rPr lang="en-US"/>
              <a:t>static and do </a:t>
            </a:r>
            <a:r>
              <a:rPr lang="en-US" dirty="0"/>
              <a:t>not reflect current conditions since the data isn’t a time series</a:t>
            </a:r>
          </a:p>
          <a:p>
            <a:r>
              <a:rPr lang="en-US" dirty="0"/>
              <a:t>The chi-square test assumes independence and a large enough sample per category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6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1829-0954-505D-4E2D-E9A1818F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347"/>
          </a:xfrm>
        </p:spPr>
        <p:txBody>
          <a:bodyPr/>
          <a:lstStyle/>
          <a:p>
            <a:r>
              <a:rPr lang="en-US" b="1" dirty="0"/>
              <a:t>Recommendations/Next step: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D81D-C0F7-7107-16B7-A6777703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4629"/>
            <a:ext cx="8915400" cy="4256593"/>
          </a:xfrm>
        </p:spPr>
        <p:txBody>
          <a:bodyPr/>
          <a:lstStyle/>
          <a:p>
            <a:r>
              <a:rPr lang="en-US" dirty="0"/>
              <a:t>Deeper classification of species using taxonomy or common name standardization.</a:t>
            </a:r>
          </a:p>
          <a:p>
            <a:r>
              <a:rPr lang="en-US" dirty="0"/>
              <a:t>Deeper dive into lesser-observed specie groups</a:t>
            </a:r>
          </a:p>
        </p:txBody>
      </p:sp>
    </p:spTree>
    <p:extLst>
      <p:ext uri="{BB962C8B-B14F-4D97-AF65-F5344CB8AC3E}">
        <p14:creationId xmlns:p14="http://schemas.microsoft.com/office/powerpoint/2010/main" val="1760627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10294</TotalTime>
  <Words>375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Biodiversity at Risk: Insights from U.S. National Parks</vt:lpstr>
      <vt:lpstr>Dataset Overview</vt:lpstr>
      <vt:lpstr>Data Cleaning &amp; Preparation:</vt:lpstr>
      <vt:lpstr>Statistical Test: Species vs Conservation Status:</vt:lpstr>
      <vt:lpstr>Key Findings:</vt:lpstr>
      <vt:lpstr>Visuals Insights</vt:lpstr>
      <vt:lpstr>Limitations: </vt:lpstr>
      <vt:lpstr>Recommendations/Next step: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at Risk: Insights from U.S. National Parks</dc:title>
  <dc:creator>Similade Ogundare</dc:creator>
  <cp:lastModifiedBy>Similade Ogundare</cp:lastModifiedBy>
  <cp:revision>5</cp:revision>
  <dcterms:created xsi:type="dcterms:W3CDTF">2025-07-11T18:50:39Z</dcterms:created>
  <dcterms:modified xsi:type="dcterms:W3CDTF">2025-07-18T22:25:33Z</dcterms:modified>
</cp:coreProperties>
</file>