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9" r:id="rId3"/>
    <p:sldId id="257" r:id="rId4"/>
    <p:sldId id="258" r:id="rId5"/>
    <p:sldId id="261"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907"/>
    <p:restoredTop sz="94709"/>
  </p:normalViewPr>
  <p:slideViewPr>
    <p:cSldViewPr snapToGrid="0">
      <p:cViewPr>
        <p:scale>
          <a:sx n="100" d="100"/>
          <a:sy n="100" d="100"/>
        </p:scale>
        <p:origin x="144"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FCF432-6E0D-7C4B-BBF6-FE25FE218A9D}" type="datetimeFigureOut">
              <a:rPr lang="en-US" smtClean="0"/>
              <a:t>12/15/24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C5BD9-B7B6-DD46-A392-CAFBD9CE60F9}" type="slidenum">
              <a:rPr lang="en-US" smtClean="0"/>
              <a:t>‹#›</a:t>
            </a:fld>
            <a:endParaRPr lang="en-US"/>
          </a:p>
        </p:txBody>
      </p:sp>
    </p:spTree>
    <p:extLst>
      <p:ext uri="{BB962C8B-B14F-4D97-AF65-F5344CB8AC3E}">
        <p14:creationId xmlns:p14="http://schemas.microsoft.com/office/powerpoint/2010/main" val="2081426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0000"/>
                </a:solidFill>
                <a:effectLst/>
                <a:latin typeface="Helvetica Neue" panose="02000503000000020004" pitchFamily="2" charset="0"/>
              </a:rPr>
              <a:t>Good afternoon. My name is Leonard Okhani and this is my Analysis and Insights presentation for the 2Market CEO. In this presentation, I will be going through 3 dashboards I have designed myself and answer 3 questions that will assist 2Market in having better understanding of their customer demographics, purchasing behaviour/product popularity and the effectiveness of their current advertising channels. I hope you find this presentation incredibly helpful in your goal in improving the sales for your company. Thank you.</a:t>
            </a:r>
          </a:p>
        </p:txBody>
      </p:sp>
      <p:sp>
        <p:nvSpPr>
          <p:cNvPr id="4" name="Slide Number Placeholder 3"/>
          <p:cNvSpPr>
            <a:spLocks noGrp="1"/>
          </p:cNvSpPr>
          <p:nvPr>
            <p:ph type="sldNum" sz="quarter" idx="5"/>
          </p:nvPr>
        </p:nvSpPr>
        <p:spPr/>
        <p:txBody>
          <a:bodyPr/>
          <a:lstStyle/>
          <a:p>
            <a:fld id="{AA6C5BD9-B7B6-DD46-A392-CAFBD9CE60F9}" type="slidenum">
              <a:rPr lang="en-US" smtClean="0"/>
              <a:t>1</a:t>
            </a:fld>
            <a:endParaRPr lang="en-US"/>
          </a:p>
        </p:txBody>
      </p:sp>
    </p:spTree>
    <p:extLst>
      <p:ext uri="{BB962C8B-B14F-4D97-AF65-F5344CB8AC3E}">
        <p14:creationId xmlns:p14="http://schemas.microsoft.com/office/powerpoint/2010/main" val="2384176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0000"/>
                </a:solidFill>
                <a:effectLst/>
                <a:latin typeface="Helvetica Neue" panose="02000503000000020004" pitchFamily="2" charset="0"/>
              </a:rPr>
              <a:t>This is the first dashboard - Customer Demographics. Here we have the total number of customers - 2,216. We have their average age - 54 or more specifically, 54.18. We also have their average income - 52,247 dollars. There are 2 bar charts - the one of the left shows the number of customers in each age range and the one on the right which shows the number of customers who earn within specific yearly incomes. Below, we have 3 different charts. A highlight table to show the number of customers in each marital status. The bluer a row is, the more customers they have. A map which shows the locations of the 8 countries 2Market operates in. If you flicker your mouse on each dot, it will show information about the number of customers and the median income in each country. The size of the dot represents the number of customers in each country while the shade of the colour represents the median incomes. Finally, we have a pie chart which displays the percentages of customers in each education level. The size represents the number of customers in each education as well. There’s a filter container to the right that contains filters from all 5 worksheets - each filter can be applied to all of the worksheets on the dashboard.</a:t>
            </a:r>
          </a:p>
        </p:txBody>
      </p:sp>
      <p:sp>
        <p:nvSpPr>
          <p:cNvPr id="4" name="Slide Number Placeholder 3"/>
          <p:cNvSpPr>
            <a:spLocks noGrp="1"/>
          </p:cNvSpPr>
          <p:nvPr>
            <p:ph type="sldNum" sz="quarter" idx="5"/>
          </p:nvPr>
        </p:nvSpPr>
        <p:spPr/>
        <p:txBody>
          <a:bodyPr/>
          <a:lstStyle/>
          <a:p>
            <a:fld id="{AA6C5BD9-B7B6-DD46-A392-CAFBD9CE60F9}" type="slidenum">
              <a:rPr lang="en-US" smtClean="0"/>
              <a:t>2</a:t>
            </a:fld>
            <a:endParaRPr lang="en-US"/>
          </a:p>
        </p:txBody>
      </p:sp>
    </p:spTree>
    <p:extLst>
      <p:ext uri="{BB962C8B-B14F-4D97-AF65-F5344CB8AC3E}">
        <p14:creationId xmlns:p14="http://schemas.microsoft.com/office/powerpoint/2010/main" val="651062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0000"/>
                </a:solidFill>
                <a:effectLst/>
                <a:latin typeface="Helvetica Neue" panose="02000503000000020004" pitchFamily="2" charset="0"/>
              </a:rPr>
              <a:t>Our first question - which customer demographics do the products appeal to the most? After designing the dashboard, these are the insights I discovered about the customers. Most of them are in the 40s, 50s and 60s and earn an income ranging from 20K to 80K dollars. A lot either have spouses or partners, although there are many customers who are currently single. Spain has over 1000 customers, although there are over 300 in South Africa. Over 50% of the customers have a bachelor’s degree, although there are many with a PhD. These are the type of customers that are attracted to 2Market the most.</a:t>
            </a:r>
          </a:p>
        </p:txBody>
      </p:sp>
      <p:sp>
        <p:nvSpPr>
          <p:cNvPr id="4" name="Slide Number Placeholder 3"/>
          <p:cNvSpPr>
            <a:spLocks noGrp="1"/>
          </p:cNvSpPr>
          <p:nvPr>
            <p:ph type="sldNum" sz="quarter" idx="5"/>
          </p:nvPr>
        </p:nvSpPr>
        <p:spPr/>
        <p:txBody>
          <a:bodyPr/>
          <a:lstStyle/>
          <a:p>
            <a:fld id="{AA6C5BD9-B7B6-DD46-A392-CAFBD9CE60F9}" type="slidenum">
              <a:rPr lang="en-US" smtClean="0"/>
              <a:t>3</a:t>
            </a:fld>
            <a:endParaRPr lang="en-US"/>
          </a:p>
        </p:txBody>
      </p:sp>
    </p:spTree>
    <p:extLst>
      <p:ext uri="{BB962C8B-B14F-4D97-AF65-F5344CB8AC3E}">
        <p14:creationId xmlns:p14="http://schemas.microsoft.com/office/powerpoint/2010/main" val="2336121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0000"/>
                </a:solidFill>
                <a:effectLst/>
                <a:latin typeface="Helvetica Neue" panose="02000503000000020004" pitchFamily="2" charset="0"/>
              </a:rPr>
              <a:t>The second dashboard - Products Popularity and Purchase Behaviour. 2Market sells 6 products - Liquor, Vegetables, Meat, Fish, Chocolates and Commodities. Altogether, they have created a sum of 1,345,279 dollars. On the left, we have 3 text tables - one to show the amount spent per product and total per country, second one to show the amount spent per product and total per status and the last one to show the amount spent per product and total on the conditions of whether the customers had children or not. Top right, we have a side-by-side bar to show which products were popular in each age group. Bottom right, we have a bar chart displaying the amount spent per product in descending order. As we see here, Liquor and Meat are the most popular while Chocolates and Vegetables are the least.</a:t>
            </a:r>
          </a:p>
        </p:txBody>
      </p:sp>
      <p:sp>
        <p:nvSpPr>
          <p:cNvPr id="4" name="Slide Number Placeholder 3"/>
          <p:cNvSpPr>
            <a:spLocks noGrp="1"/>
          </p:cNvSpPr>
          <p:nvPr>
            <p:ph type="sldNum" sz="quarter" idx="5"/>
          </p:nvPr>
        </p:nvSpPr>
        <p:spPr/>
        <p:txBody>
          <a:bodyPr/>
          <a:lstStyle/>
          <a:p>
            <a:fld id="{AA6C5BD9-B7B6-DD46-A392-CAFBD9CE60F9}" type="slidenum">
              <a:rPr lang="en-US" smtClean="0"/>
              <a:t>4</a:t>
            </a:fld>
            <a:endParaRPr lang="en-US"/>
          </a:p>
        </p:txBody>
      </p:sp>
    </p:spTree>
    <p:extLst>
      <p:ext uri="{BB962C8B-B14F-4D97-AF65-F5344CB8AC3E}">
        <p14:creationId xmlns:p14="http://schemas.microsoft.com/office/powerpoint/2010/main" val="2763077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0000"/>
                </a:solidFill>
                <a:effectLst/>
                <a:latin typeface="Helvetica Neue" panose="02000503000000020004" pitchFamily="2" charset="0"/>
              </a:rPr>
              <a:t>The second question - do the sales of the 2market product vary based on the demographics? As we just saw, liquor and meat were the 2 most popular products while chocolates and vegetables were the least overall. We put them up against the customer demographics to see if that will change. Throughout the analysis, liquor and meat were always the top 2 products with the most sales. In fact, other from 20s age group where meat sold more by only 6 dollars, Liquor has constantly been the most popular product. With vegetables and chocolates however, they often switch up in terms of being the product that brings in the least revenues with each demographic. I do believe the customer demographics affect the product sales but not too much since there was always the same top 2, same middle 2 and same bottom 2 products.</a:t>
            </a:r>
          </a:p>
        </p:txBody>
      </p:sp>
      <p:sp>
        <p:nvSpPr>
          <p:cNvPr id="4" name="Slide Number Placeholder 3"/>
          <p:cNvSpPr>
            <a:spLocks noGrp="1"/>
          </p:cNvSpPr>
          <p:nvPr>
            <p:ph type="sldNum" sz="quarter" idx="5"/>
          </p:nvPr>
        </p:nvSpPr>
        <p:spPr/>
        <p:txBody>
          <a:bodyPr/>
          <a:lstStyle/>
          <a:p>
            <a:fld id="{AA6C5BD9-B7B6-DD46-A392-CAFBD9CE60F9}" type="slidenum">
              <a:rPr lang="en-US" smtClean="0"/>
              <a:t>5</a:t>
            </a:fld>
            <a:endParaRPr lang="en-US"/>
          </a:p>
        </p:txBody>
      </p:sp>
    </p:spTree>
    <p:extLst>
      <p:ext uri="{BB962C8B-B14F-4D97-AF65-F5344CB8AC3E}">
        <p14:creationId xmlns:p14="http://schemas.microsoft.com/office/powerpoint/2010/main" val="321774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0000"/>
                </a:solidFill>
                <a:effectLst/>
                <a:latin typeface="Helvetica Neue" panose="02000503000000020004" pitchFamily="2" charset="0"/>
              </a:rPr>
              <a:t>The third and final dashboard - Advertising Channels Effectiveness. 2Market currently uses 5 advertising channels - Brochure, Bulk-email, Facebook, Instagram and Twitter. Together, they have lead to a total of 661 successful advertising lead conversions. Top left, we have 2 text tables - one which shows the successful conversions per channel for each country and another to show the successful conversions per status - both with totals. Top right, a bar chart to show the number of successful lead conversion per channel. As we see, all of them have been quite effective apart from Brochure. Bottom left, we have another text table showcasing the amount spent per channel and total per country. The bottom right displays a side-by-side bar to compare the sales which comes from the advertising channels to the total sales overall.</a:t>
            </a:r>
          </a:p>
        </p:txBody>
      </p:sp>
      <p:sp>
        <p:nvSpPr>
          <p:cNvPr id="4" name="Slide Number Placeholder 3"/>
          <p:cNvSpPr>
            <a:spLocks noGrp="1"/>
          </p:cNvSpPr>
          <p:nvPr>
            <p:ph type="sldNum" sz="quarter" idx="5"/>
          </p:nvPr>
        </p:nvSpPr>
        <p:spPr/>
        <p:txBody>
          <a:bodyPr/>
          <a:lstStyle/>
          <a:p>
            <a:fld id="{AA6C5BD9-B7B6-DD46-A392-CAFBD9CE60F9}" type="slidenum">
              <a:rPr lang="en-US" smtClean="0"/>
              <a:t>6</a:t>
            </a:fld>
            <a:endParaRPr lang="en-US"/>
          </a:p>
        </p:txBody>
      </p:sp>
    </p:spTree>
    <p:extLst>
      <p:ext uri="{BB962C8B-B14F-4D97-AF65-F5344CB8AC3E}">
        <p14:creationId xmlns:p14="http://schemas.microsoft.com/office/powerpoint/2010/main" val="1828301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0000"/>
                </a:solidFill>
                <a:effectLst/>
                <a:latin typeface="Helvetica Neue" panose="02000503000000020004" pitchFamily="2" charset="0"/>
              </a:rPr>
              <a:t>The final question - how effective are the current advertising channels used by 2Market? If we look at the country table, the channels have been quite effective in countries such as Canada, South Africa and specially Spain. In terms of marital statuses, they supported customers who are in relationships, although some single customers have been lead by the channels. When looking at the profits, the channels earn quite a lot, especially with the social media platforms. I compared these profits to the original total profits and the advertising channels actually earn approximately 60% of the profits. In my opinion, given that the adverting channels earn more then 50% of the profits, I would say they have been highly effective, with the exception of brochure.</a:t>
            </a:r>
          </a:p>
        </p:txBody>
      </p:sp>
      <p:sp>
        <p:nvSpPr>
          <p:cNvPr id="4" name="Slide Number Placeholder 3"/>
          <p:cNvSpPr>
            <a:spLocks noGrp="1"/>
          </p:cNvSpPr>
          <p:nvPr>
            <p:ph type="sldNum" sz="quarter" idx="5"/>
          </p:nvPr>
        </p:nvSpPr>
        <p:spPr/>
        <p:txBody>
          <a:bodyPr/>
          <a:lstStyle/>
          <a:p>
            <a:fld id="{AA6C5BD9-B7B6-DD46-A392-CAFBD9CE60F9}" type="slidenum">
              <a:rPr lang="en-US" smtClean="0"/>
              <a:t>7</a:t>
            </a:fld>
            <a:endParaRPr lang="en-US"/>
          </a:p>
        </p:txBody>
      </p:sp>
    </p:spTree>
    <p:extLst>
      <p:ext uri="{BB962C8B-B14F-4D97-AF65-F5344CB8AC3E}">
        <p14:creationId xmlns:p14="http://schemas.microsoft.com/office/powerpoint/2010/main" val="3466878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rgbClr val="000000"/>
                </a:solidFill>
                <a:effectLst/>
                <a:latin typeface="Helvetica Neue" panose="02000503000000020004" pitchFamily="2" charset="0"/>
              </a:rPr>
              <a:t>These are my recommendations in each of the 3 categories</a:t>
            </a:r>
          </a:p>
          <a:p>
            <a:r>
              <a:rPr lang="en-GB" dirty="0">
                <a:solidFill>
                  <a:srgbClr val="000000"/>
                </a:solidFill>
                <a:effectLst/>
                <a:latin typeface="Helvetica Neue" panose="02000503000000020004" pitchFamily="2" charset="0"/>
              </a:rPr>
              <a:t>Customers: As Spain has been the most successful country, 2Market should apply their success plans to other locations. In terms of customers, appeal to the ones who are aged 40-69, have no children, earn high-median incomes and has a partner/spouse.</a:t>
            </a:r>
          </a:p>
          <a:p>
            <a:r>
              <a:rPr lang="en-GB" dirty="0">
                <a:solidFill>
                  <a:srgbClr val="000000"/>
                </a:solidFill>
                <a:effectLst/>
                <a:latin typeface="Helvetica Neue" panose="02000503000000020004" pitchFamily="2" charset="0"/>
              </a:rPr>
              <a:t>Products: Promote sales with liquor and meat and cease all sales with chocolate and vegetables.</a:t>
            </a:r>
          </a:p>
          <a:p>
            <a:r>
              <a:rPr lang="en-GB" dirty="0">
                <a:solidFill>
                  <a:srgbClr val="000000"/>
                </a:solidFill>
                <a:effectLst/>
                <a:latin typeface="Helvetica Neue" panose="02000503000000020004" pitchFamily="2" charset="0"/>
              </a:rPr>
              <a:t>Advertising channels: Stop using Brochure immediately but continue with the other 4 advertising channels, particularly the social media platforms (Instagram, Facebook, Twitter). As Instagram is the channel that brought in the most revenues, It would be advantageous to make it the main advertising channel on the company.</a:t>
            </a:r>
          </a:p>
          <a:p>
            <a:r>
              <a:rPr lang="en-GB" dirty="0">
                <a:solidFill>
                  <a:srgbClr val="000000"/>
                </a:solidFill>
                <a:effectLst/>
                <a:latin typeface="Helvetica Neue" panose="02000503000000020004" pitchFamily="2" charset="0"/>
              </a:rPr>
              <a:t>That’s my presentation. I hope you have found it useful. Thank you for the opportunity and good luck.</a:t>
            </a:r>
          </a:p>
          <a:p>
            <a:endParaRPr lang="en-US" dirty="0"/>
          </a:p>
        </p:txBody>
      </p:sp>
      <p:sp>
        <p:nvSpPr>
          <p:cNvPr id="4" name="Slide Number Placeholder 3"/>
          <p:cNvSpPr>
            <a:spLocks noGrp="1"/>
          </p:cNvSpPr>
          <p:nvPr>
            <p:ph type="sldNum" sz="quarter" idx="5"/>
          </p:nvPr>
        </p:nvSpPr>
        <p:spPr/>
        <p:txBody>
          <a:bodyPr/>
          <a:lstStyle/>
          <a:p>
            <a:fld id="{AA6C5BD9-B7B6-DD46-A392-CAFBD9CE60F9}" type="slidenum">
              <a:rPr lang="en-US" smtClean="0"/>
              <a:t>8</a:t>
            </a:fld>
            <a:endParaRPr lang="en-US"/>
          </a:p>
        </p:txBody>
      </p:sp>
    </p:spTree>
    <p:extLst>
      <p:ext uri="{BB962C8B-B14F-4D97-AF65-F5344CB8AC3E}">
        <p14:creationId xmlns:p14="http://schemas.microsoft.com/office/powerpoint/2010/main" val="2214470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2D112-92A0-F45A-57CB-870A6555073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1C6B2C5-B7CC-47C7-6491-5E69257C47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976D496-14B6-797C-F383-91F369813653}"/>
              </a:ext>
            </a:extLst>
          </p:cNvPr>
          <p:cNvSpPr>
            <a:spLocks noGrp="1"/>
          </p:cNvSpPr>
          <p:nvPr>
            <p:ph type="dt" sz="half" idx="10"/>
          </p:nvPr>
        </p:nvSpPr>
        <p:spPr/>
        <p:txBody>
          <a:bodyPr/>
          <a:lstStyle/>
          <a:p>
            <a:fld id="{7AE3EB3E-3523-CD46-B244-591432291AFC}" type="datetimeFigureOut">
              <a:rPr lang="en-US" smtClean="0"/>
              <a:t>12/15/24</a:t>
            </a:fld>
            <a:endParaRPr lang="en-US"/>
          </a:p>
        </p:txBody>
      </p:sp>
      <p:sp>
        <p:nvSpPr>
          <p:cNvPr id="5" name="Footer Placeholder 4">
            <a:extLst>
              <a:ext uri="{FF2B5EF4-FFF2-40B4-BE49-F238E27FC236}">
                <a16:creationId xmlns:a16="http://schemas.microsoft.com/office/drawing/2014/main" id="{B94CB500-F5B5-A50A-E6CB-71FEA259B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2D426-AA32-94AA-5191-CB64D1810408}"/>
              </a:ext>
            </a:extLst>
          </p:cNvPr>
          <p:cNvSpPr>
            <a:spLocks noGrp="1"/>
          </p:cNvSpPr>
          <p:nvPr>
            <p:ph type="sldNum" sz="quarter" idx="12"/>
          </p:nvPr>
        </p:nvSpPr>
        <p:spPr/>
        <p:txBody>
          <a:bodyPr/>
          <a:lstStyle/>
          <a:p>
            <a:fld id="{EAB5AAEA-1619-674F-9542-35875FA6587A}" type="slidenum">
              <a:rPr lang="en-US" smtClean="0"/>
              <a:t>‹#›</a:t>
            </a:fld>
            <a:endParaRPr lang="en-US"/>
          </a:p>
        </p:txBody>
      </p:sp>
    </p:spTree>
    <p:extLst>
      <p:ext uri="{BB962C8B-B14F-4D97-AF65-F5344CB8AC3E}">
        <p14:creationId xmlns:p14="http://schemas.microsoft.com/office/powerpoint/2010/main" val="751100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27F4-27C6-B696-CE79-50515D2BF92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E8B98BB-F118-6ABF-8C54-37B78CAC6BC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55E6F6E-1544-AB94-89C9-5EE1B364EE03}"/>
              </a:ext>
            </a:extLst>
          </p:cNvPr>
          <p:cNvSpPr>
            <a:spLocks noGrp="1"/>
          </p:cNvSpPr>
          <p:nvPr>
            <p:ph type="dt" sz="half" idx="10"/>
          </p:nvPr>
        </p:nvSpPr>
        <p:spPr/>
        <p:txBody>
          <a:bodyPr/>
          <a:lstStyle/>
          <a:p>
            <a:fld id="{7AE3EB3E-3523-CD46-B244-591432291AFC}" type="datetimeFigureOut">
              <a:rPr lang="en-US" smtClean="0"/>
              <a:t>12/15/24</a:t>
            </a:fld>
            <a:endParaRPr lang="en-US"/>
          </a:p>
        </p:txBody>
      </p:sp>
      <p:sp>
        <p:nvSpPr>
          <p:cNvPr id="5" name="Footer Placeholder 4">
            <a:extLst>
              <a:ext uri="{FF2B5EF4-FFF2-40B4-BE49-F238E27FC236}">
                <a16:creationId xmlns:a16="http://schemas.microsoft.com/office/drawing/2014/main" id="{07402343-5FDA-F49B-2968-B7371E670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792ECF-F97D-202E-2CB8-7425F5A455DA}"/>
              </a:ext>
            </a:extLst>
          </p:cNvPr>
          <p:cNvSpPr>
            <a:spLocks noGrp="1"/>
          </p:cNvSpPr>
          <p:nvPr>
            <p:ph type="sldNum" sz="quarter" idx="12"/>
          </p:nvPr>
        </p:nvSpPr>
        <p:spPr/>
        <p:txBody>
          <a:bodyPr/>
          <a:lstStyle/>
          <a:p>
            <a:fld id="{EAB5AAEA-1619-674F-9542-35875FA6587A}" type="slidenum">
              <a:rPr lang="en-US" smtClean="0"/>
              <a:t>‹#›</a:t>
            </a:fld>
            <a:endParaRPr lang="en-US"/>
          </a:p>
        </p:txBody>
      </p:sp>
    </p:spTree>
    <p:extLst>
      <p:ext uri="{BB962C8B-B14F-4D97-AF65-F5344CB8AC3E}">
        <p14:creationId xmlns:p14="http://schemas.microsoft.com/office/powerpoint/2010/main" val="4110260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B41C9A-629E-D15B-74F5-33AA711DB2C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855440E-0782-253D-313B-C0A5D93C1CF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DA46242-D2F8-A48E-6D55-7B47151DFEDF}"/>
              </a:ext>
            </a:extLst>
          </p:cNvPr>
          <p:cNvSpPr>
            <a:spLocks noGrp="1"/>
          </p:cNvSpPr>
          <p:nvPr>
            <p:ph type="dt" sz="half" idx="10"/>
          </p:nvPr>
        </p:nvSpPr>
        <p:spPr/>
        <p:txBody>
          <a:bodyPr/>
          <a:lstStyle/>
          <a:p>
            <a:fld id="{7AE3EB3E-3523-CD46-B244-591432291AFC}" type="datetimeFigureOut">
              <a:rPr lang="en-US" smtClean="0"/>
              <a:t>12/15/24</a:t>
            </a:fld>
            <a:endParaRPr lang="en-US"/>
          </a:p>
        </p:txBody>
      </p:sp>
      <p:sp>
        <p:nvSpPr>
          <p:cNvPr id="5" name="Footer Placeholder 4">
            <a:extLst>
              <a:ext uri="{FF2B5EF4-FFF2-40B4-BE49-F238E27FC236}">
                <a16:creationId xmlns:a16="http://schemas.microsoft.com/office/drawing/2014/main" id="{F3A748FB-C981-7343-3D19-C4C71A91E0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7F7AE-3DC1-E751-A430-5F2BC00C52F0}"/>
              </a:ext>
            </a:extLst>
          </p:cNvPr>
          <p:cNvSpPr>
            <a:spLocks noGrp="1"/>
          </p:cNvSpPr>
          <p:nvPr>
            <p:ph type="sldNum" sz="quarter" idx="12"/>
          </p:nvPr>
        </p:nvSpPr>
        <p:spPr/>
        <p:txBody>
          <a:bodyPr/>
          <a:lstStyle/>
          <a:p>
            <a:fld id="{EAB5AAEA-1619-674F-9542-35875FA6587A}" type="slidenum">
              <a:rPr lang="en-US" smtClean="0"/>
              <a:t>‹#›</a:t>
            </a:fld>
            <a:endParaRPr lang="en-US"/>
          </a:p>
        </p:txBody>
      </p:sp>
    </p:spTree>
    <p:extLst>
      <p:ext uri="{BB962C8B-B14F-4D97-AF65-F5344CB8AC3E}">
        <p14:creationId xmlns:p14="http://schemas.microsoft.com/office/powerpoint/2010/main" val="483686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F4DEC-C893-A3F2-827A-CFFB2D62E0F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85800CC-B010-1D5E-0B0E-811DE9BB6C8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41FF62B-3BD3-9D23-FAF9-7BF396F7F2D1}"/>
              </a:ext>
            </a:extLst>
          </p:cNvPr>
          <p:cNvSpPr>
            <a:spLocks noGrp="1"/>
          </p:cNvSpPr>
          <p:nvPr>
            <p:ph type="dt" sz="half" idx="10"/>
          </p:nvPr>
        </p:nvSpPr>
        <p:spPr/>
        <p:txBody>
          <a:bodyPr/>
          <a:lstStyle/>
          <a:p>
            <a:fld id="{7AE3EB3E-3523-CD46-B244-591432291AFC}" type="datetimeFigureOut">
              <a:rPr lang="en-US" smtClean="0"/>
              <a:t>12/15/24</a:t>
            </a:fld>
            <a:endParaRPr lang="en-US"/>
          </a:p>
        </p:txBody>
      </p:sp>
      <p:sp>
        <p:nvSpPr>
          <p:cNvPr id="5" name="Footer Placeholder 4">
            <a:extLst>
              <a:ext uri="{FF2B5EF4-FFF2-40B4-BE49-F238E27FC236}">
                <a16:creationId xmlns:a16="http://schemas.microsoft.com/office/drawing/2014/main" id="{08900967-84E3-0227-AC8D-865155E10E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9D79D-C55D-0C8E-8774-150EBF857145}"/>
              </a:ext>
            </a:extLst>
          </p:cNvPr>
          <p:cNvSpPr>
            <a:spLocks noGrp="1"/>
          </p:cNvSpPr>
          <p:nvPr>
            <p:ph type="sldNum" sz="quarter" idx="12"/>
          </p:nvPr>
        </p:nvSpPr>
        <p:spPr/>
        <p:txBody>
          <a:bodyPr/>
          <a:lstStyle/>
          <a:p>
            <a:fld id="{EAB5AAEA-1619-674F-9542-35875FA6587A}" type="slidenum">
              <a:rPr lang="en-US" smtClean="0"/>
              <a:t>‹#›</a:t>
            </a:fld>
            <a:endParaRPr lang="en-US"/>
          </a:p>
        </p:txBody>
      </p:sp>
    </p:spTree>
    <p:extLst>
      <p:ext uri="{BB962C8B-B14F-4D97-AF65-F5344CB8AC3E}">
        <p14:creationId xmlns:p14="http://schemas.microsoft.com/office/powerpoint/2010/main" val="4059080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B4EA3-2FFA-04EC-FF37-2CF10DD55C8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DC78F43-C03F-85A4-02DB-1BAAA615908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BBBCFEA-5477-9F3E-7DDF-ABF73539B918}"/>
              </a:ext>
            </a:extLst>
          </p:cNvPr>
          <p:cNvSpPr>
            <a:spLocks noGrp="1"/>
          </p:cNvSpPr>
          <p:nvPr>
            <p:ph type="dt" sz="half" idx="10"/>
          </p:nvPr>
        </p:nvSpPr>
        <p:spPr/>
        <p:txBody>
          <a:bodyPr/>
          <a:lstStyle/>
          <a:p>
            <a:fld id="{7AE3EB3E-3523-CD46-B244-591432291AFC}" type="datetimeFigureOut">
              <a:rPr lang="en-US" smtClean="0"/>
              <a:t>12/15/24</a:t>
            </a:fld>
            <a:endParaRPr lang="en-US"/>
          </a:p>
        </p:txBody>
      </p:sp>
      <p:sp>
        <p:nvSpPr>
          <p:cNvPr id="5" name="Footer Placeholder 4">
            <a:extLst>
              <a:ext uri="{FF2B5EF4-FFF2-40B4-BE49-F238E27FC236}">
                <a16:creationId xmlns:a16="http://schemas.microsoft.com/office/drawing/2014/main" id="{BC6DDA6F-A73C-3011-7633-16521E6B44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D95F3-1050-9753-3F42-ED3D40787872}"/>
              </a:ext>
            </a:extLst>
          </p:cNvPr>
          <p:cNvSpPr>
            <a:spLocks noGrp="1"/>
          </p:cNvSpPr>
          <p:nvPr>
            <p:ph type="sldNum" sz="quarter" idx="12"/>
          </p:nvPr>
        </p:nvSpPr>
        <p:spPr/>
        <p:txBody>
          <a:bodyPr/>
          <a:lstStyle/>
          <a:p>
            <a:fld id="{EAB5AAEA-1619-674F-9542-35875FA6587A}" type="slidenum">
              <a:rPr lang="en-US" smtClean="0"/>
              <a:t>‹#›</a:t>
            </a:fld>
            <a:endParaRPr lang="en-US"/>
          </a:p>
        </p:txBody>
      </p:sp>
    </p:spTree>
    <p:extLst>
      <p:ext uri="{BB962C8B-B14F-4D97-AF65-F5344CB8AC3E}">
        <p14:creationId xmlns:p14="http://schemas.microsoft.com/office/powerpoint/2010/main" val="4185968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5F704-D83E-02AF-C634-91ADDA88AA0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F984639-2879-3E6F-E392-C2CFD066F61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0F7B756-6C18-2D03-1735-AAEB9E420FB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2C713A7-6D7C-10BA-2D86-EE52EA3F8C71}"/>
              </a:ext>
            </a:extLst>
          </p:cNvPr>
          <p:cNvSpPr>
            <a:spLocks noGrp="1"/>
          </p:cNvSpPr>
          <p:nvPr>
            <p:ph type="dt" sz="half" idx="10"/>
          </p:nvPr>
        </p:nvSpPr>
        <p:spPr/>
        <p:txBody>
          <a:bodyPr/>
          <a:lstStyle/>
          <a:p>
            <a:fld id="{7AE3EB3E-3523-CD46-B244-591432291AFC}" type="datetimeFigureOut">
              <a:rPr lang="en-US" smtClean="0"/>
              <a:t>12/15/24</a:t>
            </a:fld>
            <a:endParaRPr lang="en-US"/>
          </a:p>
        </p:txBody>
      </p:sp>
      <p:sp>
        <p:nvSpPr>
          <p:cNvPr id="6" name="Footer Placeholder 5">
            <a:extLst>
              <a:ext uri="{FF2B5EF4-FFF2-40B4-BE49-F238E27FC236}">
                <a16:creationId xmlns:a16="http://schemas.microsoft.com/office/drawing/2014/main" id="{10D6880B-AD0F-CCEF-E000-C601F050DD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062DAD-63B7-69AD-2C06-2218B2993F83}"/>
              </a:ext>
            </a:extLst>
          </p:cNvPr>
          <p:cNvSpPr>
            <a:spLocks noGrp="1"/>
          </p:cNvSpPr>
          <p:nvPr>
            <p:ph type="sldNum" sz="quarter" idx="12"/>
          </p:nvPr>
        </p:nvSpPr>
        <p:spPr/>
        <p:txBody>
          <a:bodyPr/>
          <a:lstStyle/>
          <a:p>
            <a:fld id="{EAB5AAEA-1619-674F-9542-35875FA6587A}" type="slidenum">
              <a:rPr lang="en-US" smtClean="0"/>
              <a:t>‹#›</a:t>
            </a:fld>
            <a:endParaRPr lang="en-US"/>
          </a:p>
        </p:txBody>
      </p:sp>
    </p:spTree>
    <p:extLst>
      <p:ext uri="{BB962C8B-B14F-4D97-AF65-F5344CB8AC3E}">
        <p14:creationId xmlns:p14="http://schemas.microsoft.com/office/powerpoint/2010/main" val="46297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7524B-B418-ACF6-90CE-F039330FD76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B9819C0-50E2-927D-100B-9F56F81932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909EC6D-A722-8981-B526-3C37941FF8D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5BB55C4-AC4D-DC6E-A279-BB5A1614CC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325CDDF-EB82-6CD5-6956-78507540EEE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9010C5B-70CA-B7F3-A809-6D7B94F8B2CE}"/>
              </a:ext>
            </a:extLst>
          </p:cNvPr>
          <p:cNvSpPr>
            <a:spLocks noGrp="1"/>
          </p:cNvSpPr>
          <p:nvPr>
            <p:ph type="dt" sz="half" idx="10"/>
          </p:nvPr>
        </p:nvSpPr>
        <p:spPr/>
        <p:txBody>
          <a:bodyPr/>
          <a:lstStyle/>
          <a:p>
            <a:fld id="{7AE3EB3E-3523-CD46-B244-591432291AFC}" type="datetimeFigureOut">
              <a:rPr lang="en-US" smtClean="0"/>
              <a:t>12/15/24</a:t>
            </a:fld>
            <a:endParaRPr lang="en-US"/>
          </a:p>
        </p:txBody>
      </p:sp>
      <p:sp>
        <p:nvSpPr>
          <p:cNvPr id="8" name="Footer Placeholder 7">
            <a:extLst>
              <a:ext uri="{FF2B5EF4-FFF2-40B4-BE49-F238E27FC236}">
                <a16:creationId xmlns:a16="http://schemas.microsoft.com/office/drawing/2014/main" id="{92C759DB-034A-257C-BE16-B4AA86C356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B9B505-8B9C-3F5E-C828-D6BFF3D187AA}"/>
              </a:ext>
            </a:extLst>
          </p:cNvPr>
          <p:cNvSpPr>
            <a:spLocks noGrp="1"/>
          </p:cNvSpPr>
          <p:nvPr>
            <p:ph type="sldNum" sz="quarter" idx="12"/>
          </p:nvPr>
        </p:nvSpPr>
        <p:spPr/>
        <p:txBody>
          <a:bodyPr/>
          <a:lstStyle/>
          <a:p>
            <a:fld id="{EAB5AAEA-1619-674F-9542-35875FA6587A}" type="slidenum">
              <a:rPr lang="en-US" smtClean="0"/>
              <a:t>‹#›</a:t>
            </a:fld>
            <a:endParaRPr lang="en-US"/>
          </a:p>
        </p:txBody>
      </p:sp>
    </p:spTree>
    <p:extLst>
      <p:ext uri="{BB962C8B-B14F-4D97-AF65-F5344CB8AC3E}">
        <p14:creationId xmlns:p14="http://schemas.microsoft.com/office/powerpoint/2010/main" val="2282660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DDD26-9A5D-7210-5AA1-1CB5226BFA1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BCB99CC-1C78-448F-C858-1887966E4C82}"/>
              </a:ext>
            </a:extLst>
          </p:cNvPr>
          <p:cNvSpPr>
            <a:spLocks noGrp="1"/>
          </p:cNvSpPr>
          <p:nvPr>
            <p:ph type="dt" sz="half" idx="10"/>
          </p:nvPr>
        </p:nvSpPr>
        <p:spPr/>
        <p:txBody>
          <a:bodyPr/>
          <a:lstStyle/>
          <a:p>
            <a:fld id="{7AE3EB3E-3523-CD46-B244-591432291AFC}" type="datetimeFigureOut">
              <a:rPr lang="en-US" smtClean="0"/>
              <a:t>12/15/24</a:t>
            </a:fld>
            <a:endParaRPr lang="en-US"/>
          </a:p>
        </p:txBody>
      </p:sp>
      <p:sp>
        <p:nvSpPr>
          <p:cNvPr id="4" name="Footer Placeholder 3">
            <a:extLst>
              <a:ext uri="{FF2B5EF4-FFF2-40B4-BE49-F238E27FC236}">
                <a16:creationId xmlns:a16="http://schemas.microsoft.com/office/drawing/2014/main" id="{27195B3D-D6BE-9F80-8CE3-B0ACC1590F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7E8C1B-7598-2388-AD9C-BF73DDCE3FC1}"/>
              </a:ext>
            </a:extLst>
          </p:cNvPr>
          <p:cNvSpPr>
            <a:spLocks noGrp="1"/>
          </p:cNvSpPr>
          <p:nvPr>
            <p:ph type="sldNum" sz="quarter" idx="12"/>
          </p:nvPr>
        </p:nvSpPr>
        <p:spPr/>
        <p:txBody>
          <a:bodyPr/>
          <a:lstStyle/>
          <a:p>
            <a:fld id="{EAB5AAEA-1619-674F-9542-35875FA6587A}" type="slidenum">
              <a:rPr lang="en-US" smtClean="0"/>
              <a:t>‹#›</a:t>
            </a:fld>
            <a:endParaRPr lang="en-US"/>
          </a:p>
        </p:txBody>
      </p:sp>
    </p:spTree>
    <p:extLst>
      <p:ext uri="{BB962C8B-B14F-4D97-AF65-F5344CB8AC3E}">
        <p14:creationId xmlns:p14="http://schemas.microsoft.com/office/powerpoint/2010/main" val="2186719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FEB6CF-67E8-0CB4-DA68-22979B40CD87}"/>
              </a:ext>
            </a:extLst>
          </p:cNvPr>
          <p:cNvSpPr>
            <a:spLocks noGrp="1"/>
          </p:cNvSpPr>
          <p:nvPr>
            <p:ph type="dt" sz="half" idx="10"/>
          </p:nvPr>
        </p:nvSpPr>
        <p:spPr/>
        <p:txBody>
          <a:bodyPr/>
          <a:lstStyle/>
          <a:p>
            <a:fld id="{7AE3EB3E-3523-CD46-B244-591432291AFC}" type="datetimeFigureOut">
              <a:rPr lang="en-US" smtClean="0"/>
              <a:t>12/15/24</a:t>
            </a:fld>
            <a:endParaRPr lang="en-US"/>
          </a:p>
        </p:txBody>
      </p:sp>
      <p:sp>
        <p:nvSpPr>
          <p:cNvPr id="3" name="Footer Placeholder 2">
            <a:extLst>
              <a:ext uri="{FF2B5EF4-FFF2-40B4-BE49-F238E27FC236}">
                <a16:creationId xmlns:a16="http://schemas.microsoft.com/office/drawing/2014/main" id="{1FAE6869-C240-812A-089E-6E0A3A816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87C2B2-DA5A-85F0-E9BB-E8BC2BFA8597}"/>
              </a:ext>
            </a:extLst>
          </p:cNvPr>
          <p:cNvSpPr>
            <a:spLocks noGrp="1"/>
          </p:cNvSpPr>
          <p:nvPr>
            <p:ph type="sldNum" sz="quarter" idx="12"/>
          </p:nvPr>
        </p:nvSpPr>
        <p:spPr/>
        <p:txBody>
          <a:bodyPr/>
          <a:lstStyle/>
          <a:p>
            <a:fld id="{EAB5AAEA-1619-674F-9542-35875FA6587A}" type="slidenum">
              <a:rPr lang="en-US" smtClean="0"/>
              <a:t>‹#›</a:t>
            </a:fld>
            <a:endParaRPr lang="en-US"/>
          </a:p>
        </p:txBody>
      </p:sp>
    </p:spTree>
    <p:extLst>
      <p:ext uri="{BB962C8B-B14F-4D97-AF65-F5344CB8AC3E}">
        <p14:creationId xmlns:p14="http://schemas.microsoft.com/office/powerpoint/2010/main" val="3830313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2BA04-4C6C-8D86-6D8A-C1A3F51AAE7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84A9D0D-E2F4-F857-2F51-4FC06F85E2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A13F23D-280B-90FE-D3F1-0CF497DB2C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569F3B6-8F2A-8E42-C222-816DB7241621}"/>
              </a:ext>
            </a:extLst>
          </p:cNvPr>
          <p:cNvSpPr>
            <a:spLocks noGrp="1"/>
          </p:cNvSpPr>
          <p:nvPr>
            <p:ph type="dt" sz="half" idx="10"/>
          </p:nvPr>
        </p:nvSpPr>
        <p:spPr/>
        <p:txBody>
          <a:bodyPr/>
          <a:lstStyle/>
          <a:p>
            <a:fld id="{7AE3EB3E-3523-CD46-B244-591432291AFC}" type="datetimeFigureOut">
              <a:rPr lang="en-US" smtClean="0"/>
              <a:t>12/15/24</a:t>
            </a:fld>
            <a:endParaRPr lang="en-US"/>
          </a:p>
        </p:txBody>
      </p:sp>
      <p:sp>
        <p:nvSpPr>
          <p:cNvPr id="6" name="Footer Placeholder 5">
            <a:extLst>
              <a:ext uri="{FF2B5EF4-FFF2-40B4-BE49-F238E27FC236}">
                <a16:creationId xmlns:a16="http://schemas.microsoft.com/office/drawing/2014/main" id="{6C3648A3-F028-6F41-017F-9B2B400BF2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F0BDE2-5721-F7A4-2C1B-A5EB4149D2F0}"/>
              </a:ext>
            </a:extLst>
          </p:cNvPr>
          <p:cNvSpPr>
            <a:spLocks noGrp="1"/>
          </p:cNvSpPr>
          <p:nvPr>
            <p:ph type="sldNum" sz="quarter" idx="12"/>
          </p:nvPr>
        </p:nvSpPr>
        <p:spPr/>
        <p:txBody>
          <a:bodyPr/>
          <a:lstStyle/>
          <a:p>
            <a:fld id="{EAB5AAEA-1619-674F-9542-35875FA6587A}" type="slidenum">
              <a:rPr lang="en-US" smtClean="0"/>
              <a:t>‹#›</a:t>
            </a:fld>
            <a:endParaRPr lang="en-US"/>
          </a:p>
        </p:txBody>
      </p:sp>
    </p:spTree>
    <p:extLst>
      <p:ext uri="{BB962C8B-B14F-4D97-AF65-F5344CB8AC3E}">
        <p14:creationId xmlns:p14="http://schemas.microsoft.com/office/powerpoint/2010/main" val="243772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148A-17F0-750B-6FB4-82B5B844EEB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9B3C559-A5E5-6266-5D28-5B570FD0E9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62BF23-71EE-FAC5-5838-CDB00EF9B1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7EA1AC0-DE53-54CD-A746-E9E4A40AACBC}"/>
              </a:ext>
            </a:extLst>
          </p:cNvPr>
          <p:cNvSpPr>
            <a:spLocks noGrp="1"/>
          </p:cNvSpPr>
          <p:nvPr>
            <p:ph type="dt" sz="half" idx="10"/>
          </p:nvPr>
        </p:nvSpPr>
        <p:spPr/>
        <p:txBody>
          <a:bodyPr/>
          <a:lstStyle/>
          <a:p>
            <a:fld id="{7AE3EB3E-3523-CD46-B244-591432291AFC}" type="datetimeFigureOut">
              <a:rPr lang="en-US" smtClean="0"/>
              <a:t>12/15/24</a:t>
            </a:fld>
            <a:endParaRPr lang="en-US"/>
          </a:p>
        </p:txBody>
      </p:sp>
      <p:sp>
        <p:nvSpPr>
          <p:cNvPr id="6" name="Footer Placeholder 5">
            <a:extLst>
              <a:ext uri="{FF2B5EF4-FFF2-40B4-BE49-F238E27FC236}">
                <a16:creationId xmlns:a16="http://schemas.microsoft.com/office/drawing/2014/main" id="{EF3E9630-3480-66E6-DF23-709400190D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F35475-29F6-9BAE-B014-1C48D93F271B}"/>
              </a:ext>
            </a:extLst>
          </p:cNvPr>
          <p:cNvSpPr>
            <a:spLocks noGrp="1"/>
          </p:cNvSpPr>
          <p:nvPr>
            <p:ph type="sldNum" sz="quarter" idx="12"/>
          </p:nvPr>
        </p:nvSpPr>
        <p:spPr/>
        <p:txBody>
          <a:bodyPr/>
          <a:lstStyle/>
          <a:p>
            <a:fld id="{EAB5AAEA-1619-674F-9542-35875FA6587A}" type="slidenum">
              <a:rPr lang="en-US" smtClean="0"/>
              <a:t>‹#›</a:t>
            </a:fld>
            <a:endParaRPr lang="en-US"/>
          </a:p>
        </p:txBody>
      </p:sp>
    </p:spTree>
    <p:extLst>
      <p:ext uri="{BB962C8B-B14F-4D97-AF65-F5344CB8AC3E}">
        <p14:creationId xmlns:p14="http://schemas.microsoft.com/office/powerpoint/2010/main" val="3477478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4049A9-3A30-B099-6B76-CDDFBF5F38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59CCCC1-4B18-709E-8DAE-1D74FF8CD1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4852ECA-1633-7738-971D-181AFF26EB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AE3EB3E-3523-CD46-B244-591432291AFC}" type="datetimeFigureOut">
              <a:rPr lang="en-US" smtClean="0"/>
              <a:t>12/15/24</a:t>
            </a:fld>
            <a:endParaRPr lang="en-US"/>
          </a:p>
        </p:txBody>
      </p:sp>
      <p:sp>
        <p:nvSpPr>
          <p:cNvPr id="5" name="Footer Placeholder 4">
            <a:extLst>
              <a:ext uri="{FF2B5EF4-FFF2-40B4-BE49-F238E27FC236}">
                <a16:creationId xmlns:a16="http://schemas.microsoft.com/office/drawing/2014/main" id="{673E738E-6BF8-2400-914A-155DD3839B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54EDBE0-279D-F3DD-C3F9-EEBEC81E49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AB5AAEA-1619-674F-9542-35875FA6587A}" type="slidenum">
              <a:rPr lang="en-US" smtClean="0"/>
              <a:t>‹#›</a:t>
            </a:fld>
            <a:endParaRPr lang="en-US"/>
          </a:p>
        </p:txBody>
      </p:sp>
    </p:spTree>
    <p:extLst>
      <p:ext uri="{BB962C8B-B14F-4D97-AF65-F5344CB8AC3E}">
        <p14:creationId xmlns:p14="http://schemas.microsoft.com/office/powerpoint/2010/main" val="1862308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DCA1E-5D1E-69D3-3EE3-FBDB63707853}"/>
              </a:ext>
            </a:extLst>
          </p:cNvPr>
          <p:cNvSpPr>
            <a:spLocks noGrp="1"/>
          </p:cNvSpPr>
          <p:nvPr>
            <p:ph type="ctrTitle"/>
          </p:nvPr>
        </p:nvSpPr>
        <p:spPr>
          <a:xfrm>
            <a:off x="0" y="0"/>
            <a:ext cx="12192000" cy="2387600"/>
          </a:xfrm>
        </p:spPr>
        <p:txBody>
          <a:bodyPr>
            <a:normAutofit/>
          </a:bodyPr>
          <a:lstStyle/>
          <a:p>
            <a:r>
              <a:rPr lang="en-US" sz="7200" b="1" dirty="0"/>
              <a:t>2Market Analysis and Insights</a:t>
            </a:r>
          </a:p>
        </p:txBody>
      </p:sp>
      <p:sp>
        <p:nvSpPr>
          <p:cNvPr id="3" name="Subtitle 2">
            <a:extLst>
              <a:ext uri="{FF2B5EF4-FFF2-40B4-BE49-F238E27FC236}">
                <a16:creationId xmlns:a16="http://schemas.microsoft.com/office/drawing/2014/main" id="{E878E05B-FB97-A53A-8179-D25DC0FD79B6}"/>
              </a:ext>
            </a:extLst>
          </p:cNvPr>
          <p:cNvSpPr>
            <a:spLocks noGrp="1"/>
          </p:cNvSpPr>
          <p:nvPr>
            <p:ph type="subTitle" idx="1"/>
          </p:nvPr>
        </p:nvSpPr>
        <p:spPr>
          <a:xfrm>
            <a:off x="0" y="5202238"/>
            <a:ext cx="12192000" cy="1655762"/>
          </a:xfrm>
        </p:spPr>
        <p:txBody>
          <a:bodyPr>
            <a:normAutofit/>
          </a:bodyPr>
          <a:lstStyle/>
          <a:p>
            <a:r>
              <a:rPr lang="en-US" sz="7200" dirty="0"/>
              <a:t>Leonard Okhani</a:t>
            </a:r>
          </a:p>
        </p:txBody>
      </p:sp>
    </p:spTree>
    <p:extLst>
      <p:ext uri="{BB962C8B-B14F-4D97-AF65-F5344CB8AC3E}">
        <p14:creationId xmlns:p14="http://schemas.microsoft.com/office/powerpoint/2010/main" val="1375920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graph&#10;&#10;Description automatically generated">
            <a:extLst>
              <a:ext uri="{FF2B5EF4-FFF2-40B4-BE49-F238E27FC236}">
                <a16:creationId xmlns:a16="http://schemas.microsoft.com/office/drawing/2014/main" id="{632F1FA9-0A75-24E0-DF0A-01EBFF34E419}"/>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56857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619EE-B497-B190-F501-A77581277568}"/>
              </a:ext>
            </a:extLst>
          </p:cNvPr>
          <p:cNvSpPr>
            <a:spLocks noGrp="1"/>
          </p:cNvSpPr>
          <p:nvPr>
            <p:ph type="title"/>
          </p:nvPr>
        </p:nvSpPr>
        <p:spPr>
          <a:xfrm>
            <a:off x="0" y="0"/>
            <a:ext cx="12192000" cy="1325563"/>
          </a:xfrm>
        </p:spPr>
        <p:txBody>
          <a:bodyPr/>
          <a:lstStyle/>
          <a:p>
            <a:r>
              <a:rPr lang="en-US" b="1" dirty="0"/>
              <a:t>Question 1: Which customer demographics do the products appeal to the most? </a:t>
            </a:r>
          </a:p>
        </p:txBody>
      </p:sp>
      <p:sp>
        <p:nvSpPr>
          <p:cNvPr id="3" name="Content Placeholder 2">
            <a:extLst>
              <a:ext uri="{FF2B5EF4-FFF2-40B4-BE49-F238E27FC236}">
                <a16:creationId xmlns:a16="http://schemas.microsoft.com/office/drawing/2014/main" id="{503473CC-67C3-ECE5-B932-79AA3841DE47}"/>
              </a:ext>
            </a:extLst>
          </p:cNvPr>
          <p:cNvSpPr>
            <a:spLocks noGrp="1"/>
          </p:cNvSpPr>
          <p:nvPr>
            <p:ph idx="1"/>
          </p:nvPr>
        </p:nvSpPr>
        <p:spPr>
          <a:xfrm>
            <a:off x="0" y="1325564"/>
            <a:ext cx="12192000" cy="5532436"/>
          </a:xfrm>
        </p:spPr>
        <p:txBody>
          <a:bodyPr>
            <a:normAutofit/>
          </a:bodyPr>
          <a:lstStyle/>
          <a:p>
            <a:pPr marL="0" indent="0">
              <a:buNone/>
            </a:pPr>
            <a:r>
              <a:rPr lang="en-US" sz="3600" dirty="0"/>
              <a:t>The majority of 2Market customers:</a:t>
            </a:r>
          </a:p>
          <a:p>
            <a:r>
              <a:rPr lang="en-US" sz="3600" dirty="0"/>
              <a:t>Are aged between 40 and 69 years old.</a:t>
            </a:r>
          </a:p>
          <a:p>
            <a:r>
              <a:rPr lang="en-US" sz="3600" dirty="0"/>
              <a:t>Earn an income salary between $20K - $80K.</a:t>
            </a:r>
          </a:p>
          <a:p>
            <a:r>
              <a:rPr lang="en-US" sz="3600" dirty="0"/>
              <a:t>Married or in a relationship (although there are many customers who are single).</a:t>
            </a:r>
          </a:p>
          <a:p>
            <a:r>
              <a:rPr lang="en-US" sz="3600" dirty="0"/>
              <a:t>Live in Spain (although there are many customers who live in South Africa).</a:t>
            </a:r>
          </a:p>
          <a:p>
            <a:r>
              <a:rPr lang="en-US" sz="3600" dirty="0"/>
              <a:t>Have a bachelor’s degree (although there are many customers who have a PhD).</a:t>
            </a:r>
          </a:p>
          <a:p>
            <a:pPr marL="0" indent="0">
              <a:buNone/>
            </a:pPr>
            <a:endParaRPr lang="en-US" dirty="0"/>
          </a:p>
        </p:txBody>
      </p:sp>
    </p:spTree>
    <p:extLst>
      <p:ext uri="{BB962C8B-B14F-4D97-AF65-F5344CB8AC3E}">
        <p14:creationId xmlns:p14="http://schemas.microsoft.com/office/powerpoint/2010/main" val="2939352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D26274ED-3AE7-337F-4F91-7EBC27D3BA51}"/>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823187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72E51-2953-1C07-A88D-4E6016602EF2}"/>
              </a:ext>
            </a:extLst>
          </p:cNvPr>
          <p:cNvSpPr>
            <a:spLocks noGrp="1"/>
          </p:cNvSpPr>
          <p:nvPr>
            <p:ph type="title"/>
          </p:nvPr>
        </p:nvSpPr>
        <p:spPr>
          <a:xfrm>
            <a:off x="0" y="0"/>
            <a:ext cx="12192000" cy="1325563"/>
          </a:xfrm>
        </p:spPr>
        <p:txBody>
          <a:bodyPr>
            <a:normAutofit/>
          </a:bodyPr>
          <a:lstStyle/>
          <a:p>
            <a:r>
              <a:rPr lang="en-US" b="1"/>
              <a:t>Question 2: Do the sales of the 2Market products vary based on the demographics?</a:t>
            </a:r>
            <a:endParaRPr lang="en-US" b="1" dirty="0"/>
          </a:p>
        </p:txBody>
      </p:sp>
      <p:pic>
        <p:nvPicPr>
          <p:cNvPr id="15" name="Picture 14" descr="A graph of different colored bars&#10;&#10;Description automatically generated">
            <a:extLst>
              <a:ext uri="{FF2B5EF4-FFF2-40B4-BE49-F238E27FC236}">
                <a16:creationId xmlns:a16="http://schemas.microsoft.com/office/drawing/2014/main" id="{6E6F6F4D-B576-ED48-68E8-A9C2958743C6}"/>
              </a:ext>
            </a:extLst>
          </p:cNvPr>
          <p:cNvPicPr>
            <a:picLocks noChangeAspect="1"/>
          </p:cNvPicPr>
          <p:nvPr/>
        </p:nvPicPr>
        <p:blipFill>
          <a:blip r:embed="rId3"/>
          <a:stretch>
            <a:fillRect/>
          </a:stretch>
        </p:blipFill>
        <p:spPr>
          <a:xfrm>
            <a:off x="6096000" y="4089400"/>
            <a:ext cx="6096000" cy="2768600"/>
          </a:xfrm>
          <a:prstGeom prst="rect">
            <a:avLst/>
          </a:prstGeom>
        </p:spPr>
      </p:pic>
      <p:pic>
        <p:nvPicPr>
          <p:cNvPr id="17" name="Picture 16" descr="A screenshot of a graph&#10;&#10;Description automatically generated">
            <a:extLst>
              <a:ext uri="{FF2B5EF4-FFF2-40B4-BE49-F238E27FC236}">
                <a16:creationId xmlns:a16="http://schemas.microsoft.com/office/drawing/2014/main" id="{4C3C4D48-BF71-45CA-2494-A8AA1B7B3CAE}"/>
              </a:ext>
            </a:extLst>
          </p:cNvPr>
          <p:cNvPicPr>
            <a:picLocks noChangeAspect="1"/>
          </p:cNvPicPr>
          <p:nvPr/>
        </p:nvPicPr>
        <p:blipFill>
          <a:blip r:embed="rId4"/>
          <a:stretch>
            <a:fillRect/>
          </a:stretch>
        </p:blipFill>
        <p:spPr>
          <a:xfrm>
            <a:off x="0" y="1325563"/>
            <a:ext cx="6096000" cy="2763837"/>
          </a:xfrm>
          <a:prstGeom prst="rect">
            <a:avLst/>
          </a:prstGeom>
        </p:spPr>
      </p:pic>
      <p:pic>
        <p:nvPicPr>
          <p:cNvPr id="24" name="Picture 23" descr="A screenshot of a white table&#10;&#10;Description automatically generated">
            <a:extLst>
              <a:ext uri="{FF2B5EF4-FFF2-40B4-BE49-F238E27FC236}">
                <a16:creationId xmlns:a16="http://schemas.microsoft.com/office/drawing/2014/main" id="{98D8507D-B823-EBAF-F0AD-581E4E4A1E1C}"/>
              </a:ext>
            </a:extLst>
          </p:cNvPr>
          <p:cNvPicPr>
            <a:picLocks noChangeAspect="1"/>
          </p:cNvPicPr>
          <p:nvPr/>
        </p:nvPicPr>
        <p:blipFill>
          <a:blip r:embed="rId5"/>
          <a:stretch>
            <a:fillRect/>
          </a:stretch>
        </p:blipFill>
        <p:spPr>
          <a:xfrm>
            <a:off x="6096000" y="1325563"/>
            <a:ext cx="6096000" cy="2763837"/>
          </a:xfrm>
          <a:prstGeom prst="rect">
            <a:avLst/>
          </a:prstGeom>
        </p:spPr>
      </p:pic>
      <p:pic>
        <p:nvPicPr>
          <p:cNvPr id="26" name="Picture 25" descr="A screenshot of a computer screen&#10;&#10;Description automatically generated">
            <a:extLst>
              <a:ext uri="{FF2B5EF4-FFF2-40B4-BE49-F238E27FC236}">
                <a16:creationId xmlns:a16="http://schemas.microsoft.com/office/drawing/2014/main" id="{56E78BF9-265E-4D10-5258-5FA6719C32BD}"/>
              </a:ext>
            </a:extLst>
          </p:cNvPr>
          <p:cNvPicPr>
            <a:picLocks noChangeAspect="1"/>
          </p:cNvPicPr>
          <p:nvPr/>
        </p:nvPicPr>
        <p:blipFill>
          <a:blip r:embed="rId6"/>
          <a:stretch>
            <a:fillRect/>
          </a:stretch>
        </p:blipFill>
        <p:spPr>
          <a:xfrm>
            <a:off x="0" y="4089400"/>
            <a:ext cx="6096000" cy="2768600"/>
          </a:xfrm>
          <a:prstGeom prst="rect">
            <a:avLst/>
          </a:prstGeom>
        </p:spPr>
      </p:pic>
    </p:spTree>
    <p:extLst>
      <p:ext uri="{BB962C8B-B14F-4D97-AF65-F5344CB8AC3E}">
        <p14:creationId xmlns:p14="http://schemas.microsoft.com/office/powerpoint/2010/main" val="2801683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report&#10;&#10;Description automatically generated">
            <a:extLst>
              <a:ext uri="{FF2B5EF4-FFF2-40B4-BE49-F238E27FC236}">
                <a16:creationId xmlns:a16="http://schemas.microsoft.com/office/drawing/2014/main" id="{EEB42DB1-1937-57BE-21D5-1053236A9148}"/>
              </a:ext>
            </a:extLst>
          </p:cNvPr>
          <p:cNvPicPr>
            <a:picLocks noChangeAspect="1"/>
          </p:cNvPicPr>
          <p:nvPr/>
        </p:nvPicPr>
        <p:blipFill>
          <a:blip r:embed="rId3"/>
          <a:stretch>
            <a:fillRect/>
          </a:stretch>
        </p:blipFill>
        <p:spPr>
          <a:xfrm>
            <a:off x="0" y="285008"/>
            <a:ext cx="12192000" cy="6858000"/>
          </a:xfrm>
          <a:prstGeom prst="rect">
            <a:avLst/>
          </a:prstGeom>
        </p:spPr>
      </p:pic>
    </p:spTree>
    <p:extLst>
      <p:ext uri="{BB962C8B-B14F-4D97-AF65-F5344CB8AC3E}">
        <p14:creationId xmlns:p14="http://schemas.microsoft.com/office/powerpoint/2010/main" val="1181909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46E6B-488C-1C64-A633-9035FAA7582C}"/>
              </a:ext>
            </a:extLst>
          </p:cNvPr>
          <p:cNvSpPr>
            <a:spLocks noGrp="1"/>
          </p:cNvSpPr>
          <p:nvPr>
            <p:ph type="title"/>
          </p:nvPr>
        </p:nvSpPr>
        <p:spPr>
          <a:xfrm>
            <a:off x="0" y="18255"/>
            <a:ext cx="12192000" cy="1325563"/>
          </a:xfrm>
        </p:spPr>
        <p:txBody>
          <a:bodyPr/>
          <a:lstStyle/>
          <a:p>
            <a:r>
              <a:rPr lang="en-US" b="1" dirty="0"/>
              <a:t>Question 3: How effective are the current advertising channels used by 2Market</a:t>
            </a:r>
          </a:p>
        </p:txBody>
      </p:sp>
      <p:pic>
        <p:nvPicPr>
          <p:cNvPr id="9" name="Picture 8" descr="A screenshot of a graph&#10;&#10;Description automatically generated">
            <a:extLst>
              <a:ext uri="{FF2B5EF4-FFF2-40B4-BE49-F238E27FC236}">
                <a16:creationId xmlns:a16="http://schemas.microsoft.com/office/drawing/2014/main" id="{BC9AC554-FB3F-A7DD-DC4F-C19D2D37E862}"/>
              </a:ext>
            </a:extLst>
          </p:cNvPr>
          <p:cNvPicPr>
            <a:picLocks noChangeAspect="1"/>
          </p:cNvPicPr>
          <p:nvPr/>
        </p:nvPicPr>
        <p:blipFill>
          <a:blip r:embed="rId3"/>
          <a:stretch>
            <a:fillRect/>
          </a:stretch>
        </p:blipFill>
        <p:spPr>
          <a:xfrm>
            <a:off x="0" y="4085112"/>
            <a:ext cx="6096000" cy="2777987"/>
          </a:xfrm>
          <a:prstGeom prst="rect">
            <a:avLst/>
          </a:prstGeom>
        </p:spPr>
      </p:pic>
      <p:pic>
        <p:nvPicPr>
          <p:cNvPr id="13" name="Picture 12" descr="A graph with blue and orange bars&#10;&#10;Description automatically generated">
            <a:extLst>
              <a:ext uri="{FF2B5EF4-FFF2-40B4-BE49-F238E27FC236}">
                <a16:creationId xmlns:a16="http://schemas.microsoft.com/office/drawing/2014/main" id="{47314C1E-DFC9-78A3-1ECD-EA00C72C289C}"/>
              </a:ext>
            </a:extLst>
          </p:cNvPr>
          <p:cNvPicPr>
            <a:picLocks noChangeAspect="1"/>
          </p:cNvPicPr>
          <p:nvPr/>
        </p:nvPicPr>
        <p:blipFill>
          <a:blip r:embed="rId4"/>
          <a:stretch>
            <a:fillRect/>
          </a:stretch>
        </p:blipFill>
        <p:spPr>
          <a:xfrm>
            <a:off x="6095999" y="4085112"/>
            <a:ext cx="6096000" cy="2754633"/>
          </a:xfrm>
          <a:prstGeom prst="rect">
            <a:avLst/>
          </a:prstGeom>
        </p:spPr>
      </p:pic>
      <p:pic>
        <p:nvPicPr>
          <p:cNvPr id="4" name="Picture 3" descr="A screenshot of a screen&#10;&#10;Description automatically generated">
            <a:extLst>
              <a:ext uri="{FF2B5EF4-FFF2-40B4-BE49-F238E27FC236}">
                <a16:creationId xmlns:a16="http://schemas.microsoft.com/office/drawing/2014/main" id="{EAF57B59-FED7-54BB-91EA-DBCF071B66FF}"/>
              </a:ext>
            </a:extLst>
          </p:cNvPr>
          <p:cNvPicPr>
            <a:picLocks noChangeAspect="1"/>
          </p:cNvPicPr>
          <p:nvPr/>
        </p:nvPicPr>
        <p:blipFill>
          <a:blip r:embed="rId5"/>
          <a:stretch>
            <a:fillRect/>
          </a:stretch>
        </p:blipFill>
        <p:spPr>
          <a:xfrm>
            <a:off x="0" y="1343818"/>
            <a:ext cx="6095998" cy="2741294"/>
          </a:xfrm>
          <a:prstGeom prst="rect">
            <a:avLst/>
          </a:prstGeom>
        </p:spPr>
      </p:pic>
      <p:pic>
        <p:nvPicPr>
          <p:cNvPr id="6" name="Picture 5" descr="A screenshot of a white screen&#10;&#10;Description automatically generated">
            <a:extLst>
              <a:ext uri="{FF2B5EF4-FFF2-40B4-BE49-F238E27FC236}">
                <a16:creationId xmlns:a16="http://schemas.microsoft.com/office/drawing/2014/main" id="{E781830D-B39D-8E8C-D4E6-D307E4A649D1}"/>
              </a:ext>
            </a:extLst>
          </p:cNvPr>
          <p:cNvPicPr>
            <a:picLocks noChangeAspect="1"/>
          </p:cNvPicPr>
          <p:nvPr/>
        </p:nvPicPr>
        <p:blipFill>
          <a:blip r:embed="rId6"/>
          <a:stretch>
            <a:fillRect/>
          </a:stretch>
        </p:blipFill>
        <p:spPr>
          <a:xfrm>
            <a:off x="6095997" y="1343818"/>
            <a:ext cx="6096003" cy="2777987"/>
          </a:xfrm>
          <a:prstGeom prst="rect">
            <a:avLst/>
          </a:prstGeom>
        </p:spPr>
      </p:pic>
    </p:spTree>
    <p:extLst>
      <p:ext uri="{BB962C8B-B14F-4D97-AF65-F5344CB8AC3E}">
        <p14:creationId xmlns:p14="http://schemas.microsoft.com/office/powerpoint/2010/main" val="1773800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D921F-C0BC-1022-66F5-A9C1133F7920}"/>
              </a:ext>
            </a:extLst>
          </p:cNvPr>
          <p:cNvSpPr>
            <a:spLocks noGrp="1"/>
          </p:cNvSpPr>
          <p:nvPr>
            <p:ph type="title"/>
          </p:nvPr>
        </p:nvSpPr>
        <p:spPr>
          <a:xfrm>
            <a:off x="0" y="0"/>
            <a:ext cx="12192000" cy="1325563"/>
          </a:xfrm>
        </p:spPr>
        <p:txBody>
          <a:bodyPr/>
          <a:lstStyle/>
          <a:p>
            <a:r>
              <a:rPr lang="en-US" b="1" dirty="0"/>
              <a:t>Recommendations and Conclusion</a:t>
            </a:r>
          </a:p>
        </p:txBody>
      </p:sp>
      <p:sp>
        <p:nvSpPr>
          <p:cNvPr id="3" name="Content Placeholder 2">
            <a:extLst>
              <a:ext uri="{FF2B5EF4-FFF2-40B4-BE49-F238E27FC236}">
                <a16:creationId xmlns:a16="http://schemas.microsoft.com/office/drawing/2014/main" id="{AF882DCE-B25C-A294-934B-D592CF3DC325}"/>
              </a:ext>
            </a:extLst>
          </p:cNvPr>
          <p:cNvSpPr>
            <a:spLocks noGrp="1"/>
          </p:cNvSpPr>
          <p:nvPr>
            <p:ph idx="1"/>
          </p:nvPr>
        </p:nvSpPr>
        <p:spPr>
          <a:xfrm>
            <a:off x="0" y="1253330"/>
            <a:ext cx="12192000" cy="5604669"/>
          </a:xfrm>
        </p:spPr>
        <p:txBody>
          <a:bodyPr>
            <a:normAutofit/>
          </a:bodyPr>
          <a:lstStyle/>
          <a:p>
            <a:r>
              <a:rPr lang="en-GB" dirty="0">
                <a:solidFill>
                  <a:srgbClr val="000000"/>
                </a:solidFill>
                <a:effectLst/>
                <a:latin typeface="Helvetica Neue" panose="02000503000000020004" pitchFamily="2" charset="0"/>
              </a:rPr>
              <a:t>Customers: As Spain has been the most successful country, 2Market should apply their success plans to other locations. In terms of customers, appeal to the ones who are aged 40-69, have no children, earn high-median incomes and has a partner/spouse.</a:t>
            </a:r>
          </a:p>
          <a:p>
            <a:r>
              <a:rPr lang="en-GB" dirty="0">
                <a:solidFill>
                  <a:srgbClr val="000000"/>
                </a:solidFill>
                <a:effectLst/>
                <a:latin typeface="Helvetica Neue" panose="02000503000000020004" pitchFamily="2" charset="0"/>
              </a:rPr>
              <a:t>Products: </a:t>
            </a:r>
            <a:r>
              <a:rPr lang="en-GB" dirty="0">
                <a:solidFill>
                  <a:srgbClr val="000000"/>
                </a:solidFill>
                <a:latin typeface="Helvetica Neue" panose="02000503000000020004" pitchFamily="2" charset="0"/>
              </a:rPr>
              <a:t>Promote</a:t>
            </a:r>
            <a:r>
              <a:rPr lang="en-GB" dirty="0">
                <a:solidFill>
                  <a:srgbClr val="000000"/>
                </a:solidFill>
                <a:effectLst/>
                <a:latin typeface="Helvetica Neue" panose="02000503000000020004" pitchFamily="2" charset="0"/>
              </a:rPr>
              <a:t> the sales for liquor and meat and cease all sales for chocolate and vegetables.</a:t>
            </a:r>
          </a:p>
          <a:p>
            <a:r>
              <a:rPr lang="en-GB" dirty="0">
                <a:solidFill>
                  <a:srgbClr val="000000"/>
                </a:solidFill>
                <a:effectLst/>
                <a:latin typeface="Helvetica Neue" panose="02000503000000020004" pitchFamily="2" charset="0"/>
              </a:rPr>
              <a:t>Advertising channels: Stop using Brochure immediately but continue with the other 4 advertising channels, particularly the social media platforms (Instagram, Facebook, Twitter). As Instagram is the channel that brought in the most revenues, It would be advantageous to make it the main advertising channel on the company.</a:t>
            </a:r>
          </a:p>
          <a:p>
            <a:endParaRPr lang="en-US" dirty="0"/>
          </a:p>
        </p:txBody>
      </p:sp>
    </p:spTree>
    <p:extLst>
      <p:ext uri="{BB962C8B-B14F-4D97-AF65-F5344CB8AC3E}">
        <p14:creationId xmlns:p14="http://schemas.microsoft.com/office/powerpoint/2010/main" val="3966238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5722</TotalTime>
  <Words>1456</Words>
  <Application>Microsoft Macintosh PowerPoint</Application>
  <PresentationFormat>Widescreen</PresentationFormat>
  <Paragraphs>35</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Helvetica Neue</vt:lpstr>
      <vt:lpstr>Office Theme</vt:lpstr>
      <vt:lpstr>2Market Analysis and Insights</vt:lpstr>
      <vt:lpstr>PowerPoint Presentation</vt:lpstr>
      <vt:lpstr>Question 1: Which customer demographics do the products appeal to the most? </vt:lpstr>
      <vt:lpstr>PowerPoint Presentation</vt:lpstr>
      <vt:lpstr>Question 2: Do the sales of the 2Market products vary based on the demographics?</vt:lpstr>
      <vt:lpstr>PowerPoint Presentation</vt:lpstr>
      <vt:lpstr>Question 3: How effective are the current advertising channels used by 2Market</vt:lpstr>
      <vt:lpstr>Recommendations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Leonard Okhani (UG)</dc:creator>
  <cp:lastModifiedBy>Leonard Okhani (UG)</cp:lastModifiedBy>
  <cp:revision>3</cp:revision>
  <dcterms:created xsi:type="dcterms:W3CDTF">2024-12-11T21:37:45Z</dcterms:created>
  <dcterms:modified xsi:type="dcterms:W3CDTF">2024-12-15T21:04:16Z</dcterms:modified>
</cp:coreProperties>
</file>