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9" r:id="rId3"/>
    <p:sldId id="265" r:id="rId4"/>
    <p:sldId id="263" r:id="rId5"/>
    <p:sldId id="264" r:id="rId6"/>
    <p:sldId id="266" r:id="rId7"/>
    <p:sldId id="257" r:id="rId8"/>
    <p:sldId id="258"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46"/>
    <p:restoredTop sz="94686"/>
  </p:normalViewPr>
  <p:slideViewPr>
    <p:cSldViewPr snapToGrid="0">
      <p:cViewPr varScale="1">
        <p:scale>
          <a:sx n="86" d="100"/>
          <a:sy n="86" d="100"/>
        </p:scale>
        <p:origin x="232" y="696"/>
      </p:cViewPr>
      <p:guideLst/>
    </p:cSldViewPr>
  </p:slideViewPr>
  <p:notesTextViewPr>
    <p:cViewPr>
      <p:scale>
        <a:sx n="1" d="1"/>
        <a:sy n="1" d="1"/>
      </p:scale>
      <p:origin x="0" y="0"/>
    </p:cViewPr>
  </p:notesTextViewPr>
  <p:notesViewPr>
    <p:cSldViewPr snapToGrid="0">
      <p:cViewPr varScale="1">
        <p:scale>
          <a:sx n="87" d="100"/>
          <a:sy n="87" d="100"/>
        </p:scale>
        <p:origin x="390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D9C79-08C9-FC47-BCF7-186BAA13BEA9}" type="datetimeFigureOut">
              <a:rPr lang="en-US" smtClean="0"/>
              <a:t>4/18/25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5270C-A079-B24C-9B46-091366D8DA09}" type="slidenum">
              <a:rPr lang="en-US" smtClean="0"/>
              <a:t>‹#›</a:t>
            </a:fld>
            <a:endParaRPr lang="en-US"/>
          </a:p>
        </p:txBody>
      </p:sp>
    </p:spTree>
    <p:extLst>
      <p:ext uri="{BB962C8B-B14F-4D97-AF65-F5344CB8AC3E}">
        <p14:creationId xmlns:p14="http://schemas.microsoft.com/office/powerpoint/2010/main" val="2664989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Leonard Okhani, and this is the Analysis and Insights Presentation for the NHS. For this project, my team and I have utilized Python to create visualizations to identify any trends and uncover any useful insights to support the NHS. In this presentation, I will be going through the datasets which were analyzed for this project, the visualizations created for the trends and insights as I mentioned before, answer 2 questions, which were asked by the NHS themselves and the final recommendations my team and I came up with for the company. I hope you find the information provided in this presentation useful. Thank you.</a:t>
            </a:r>
          </a:p>
        </p:txBody>
      </p:sp>
      <p:sp>
        <p:nvSpPr>
          <p:cNvPr id="4" name="Slide Number Placeholder 3"/>
          <p:cNvSpPr>
            <a:spLocks noGrp="1"/>
          </p:cNvSpPr>
          <p:nvPr>
            <p:ph type="sldNum" sz="quarter" idx="5"/>
          </p:nvPr>
        </p:nvSpPr>
        <p:spPr/>
        <p:txBody>
          <a:bodyPr/>
          <a:lstStyle/>
          <a:p>
            <a:fld id="{9AC5270C-A079-B24C-9B46-091366D8DA09}" type="slidenum">
              <a:rPr lang="en-US" smtClean="0"/>
              <a:t>1</a:t>
            </a:fld>
            <a:endParaRPr lang="en-US"/>
          </a:p>
        </p:txBody>
      </p:sp>
    </p:spTree>
    <p:extLst>
      <p:ext uri="{BB962C8B-B14F-4D97-AF65-F5344CB8AC3E}">
        <p14:creationId xmlns:p14="http://schemas.microsoft.com/office/powerpoint/2010/main" val="156120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my presentation. I hope you have found it insightful, and it will support you in reducing the number of appointments. I really appreciate to be given an opportunity such as this. Thank you.</a:t>
            </a:r>
          </a:p>
        </p:txBody>
      </p:sp>
      <p:sp>
        <p:nvSpPr>
          <p:cNvPr id="4" name="Slide Number Placeholder 3"/>
          <p:cNvSpPr>
            <a:spLocks noGrp="1"/>
          </p:cNvSpPr>
          <p:nvPr>
            <p:ph type="sldNum" sz="quarter" idx="5"/>
          </p:nvPr>
        </p:nvSpPr>
        <p:spPr/>
        <p:txBody>
          <a:bodyPr/>
          <a:lstStyle/>
          <a:p>
            <a:fld id="{9AC5270C-A079-B24C-9B46-091366D8DA09}" type="slidenum">
              <a:rPr lang="en-US" smtClean="0"/>
              <a:t>10</a:t>
            </a:fld>
            <a:endParaRPr lang="en-US"/>
          </a:p>
        </p:txBody>
      </p:sp>
    </p:spTree>
    <p:extLst>
      <p:ext uri="{BB962C8B-B14F-4D97-AF65-F5344CB8AC3E}">
        <p14:creationId xmlns:p14="http://schemas.microsoft.com/office/powerpoint/2010/main" val="293840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are we here? The NHS have some real concerns regarded how their services are being utilized and the growing number of missed appointments without reasons. For every missed appointment, it cost the company about £30, which will eventually lead to costing over £216 million per year for missed appointments. It covers over 2 thousand full time GPs. In addition, more than 15 million GP appointments are wasted per year with patients not showing up for their appointments and not telling their doctors beforehand. About 7.2 million are with busy family doctors, which adds up to over 1.2 million GP hours wasted each year. This equals over 600 GPs working full time for a year.</a:t>
            </a:r>
          </a:p>
        </p:txBody>
      </p:sp>
      <p:sp>
        <p:nvSpPr>
          <p:cNvPr id="4" name="Slide Number Placeholder 3"/>
          <p:cNvSpPr>
            <a:spLocks noGrp="1"/>
          </p:cNvSpPr>
          <p:nvPr>
            <p:ph type="sldNum" sz="quarter" idx="5"/>
          </p:nvPr>
        </p:nvSpPr>
        <p:spPr/>
        <p:txBody>
          <a:bodyPr/>
          <a:lstStyle/>
          <a:p>
            <a:fld id="{9AC5270C-A079-B24C-9B46-091366D8DA09}" type="slidenum">
              <a:rPr lang="en-US" smtClean="0"/>
              <a:t>2</a:t>
            </a:fld>
            <a:endParaRPr lang="en-US"/>
          </a:p>
        </p:txBody>
      </p:sp>
    </p:spTree>
    <p:extLst>
      <p:ext uri="{BB962C8B-B14F-4D97-AF65-F5344CB8AC3E}">
        <p14:creationId xmlns:p14="http://schemas.microsoft.com/office/powerpoint/2010/main" val="1783346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my team and I </a:t>
            </a:r>
            <a:r>
              <a:rPr lang="en-US" dirty="0" err="1"/>
              <a:t>analysed</a:t>
            </a:r>
            <a:r>
              <a:rPr lang="en-US" dirty="0"/>
              <a:t> the following 4 datasets. </a:t>
            </a:r>
            <a:r>
              <a:rPr lang="en-US" dirty="0" err="1"/>
              <a:t>Actual_duration.csv</a:t>
            </a:r>
            <a:r>
              <a:rPr lang="en-US" dirty="0"/>
              <a:t>, which contains details of appointments made. Includes information about </a:t>
            </a:r>
            <a:r>
              <a:rPr lang="en-GB" sz="1800" dirty="0">
                <a:effectLst/>
                <a:latin typeface="Aptos" panose="020B0004020202020204" pitchFamily="34" charset="0"/>
                <a:ea typeface="Aptos" panose="020B0004020202020204" pitchFamily="34" charset="0"/>
                <a:cs typeface="Times New Roman" panose="02020603050405020304" pitchFamily="18" charset="0"/>
              </a:rPr>
              <a:t>date, duration. </a:t>
            </a:r>
            <a:r>
              <a:rPr lang="en-GB" sz="1800" dirty="0" err="1">
                <a:effectLst/>
                <a:latin typeface="Aptos" panose="020B0004020202020204" pitchFamily="34" charset="0"/>
                <a:ea typeface="Aptos" panose="020B0004020202020204" pitchFamily="34" charset="0"/>
                <a:cs typeface="Times New Roman" panose="02020603050405020304" pitchFamily="18" charset="0"/>
              </a:rPr>
              <a:t>Appointments_regional.csv</a:t>
            </a:r>
            <a:r>
              <a:rPr lang="en-GB" sz="1800" dirty="0">
                <a:effectLst/>
                <a:latin typeface="Aptos" panose="020B0004020202020204" pitchFamily="34" charset="0"/>
                <a:ea typeface="Aptos" panose="020B0004020202020204" pitchFamily="34" charset="0"/>
                <a:cs typeface="Times New Roman" panose="02020603050405020304" pitchFamily="18" charset="0"/>
              </a:rPr>
              <a:t>, which contains details of the type of appointments made. Includes information about appointment mode, appointment month, appointment status, duration between booking and appointment and healthcare professional. </a:t>
            </a:r>
            <a:r>
              <a:rPr lang="en-GB" sz="1800" dirty="0" err="1">
                <a:effectLst/>
                <a:latin typeface="Aptos" panose="020B0004020202020204" pitchFamily="34" charset="0"/>
                <a:ea typeface="Aptos" panose="020B0004020202020204" pitchFamily="34" charset="0"/>
                <a:cs typeface="Times New Roman" panose="02020603050405020304" pitchFamily="18" charset="0"/>
              </a:rPr>
              <a:t>National_categories.xlsx</a:t>
            </a:r>
            <a:r>
              <a:rPr lang="en-GB" sz="1800" dirty="0">
                <a:effectLst/>
                <a:latin typeface="Aptos" panose="020B0004020202020204" pitchFamily="34" charset="0"/>
                <a:ea typeface="Aptos" panose="020B0004020202020204" pitchFamily="34" charset="0"/>
                <a:cs typeface="Times New Roman" panose="02020603050405020304" pitchFamily="18" charset="0"/>
              </a:rPr>
              <a:t>, which contains details of the national categories of appointments. Includes information about the context types, national categories and service settings. In addition, all 3 of them contain data regarding the number of appointments per class and region. </a:t>
            </a:r>
            <a:r>
              <a:rPr lang="en-GB" sz="1800" dirty="0" err="1">
                <a:effectLst/>
                <a:latin typeface="Aptos" panose="020B0004020202020204" pitchFamily="34" charset="0"/>
                <a:ea typeface="Aptos" panose="020B0004020202020204" pitchFamily="34" charset="0"/>
                <a:cs typeface="Times New Roman" panose="02020603050405020304" pitchFamily="18" charset="0"/>
              </a:rPr>
              <a:t>Tweets.csv</a:t>
            </a:r>
            <a:r>
              <a:rPr lang="en-GB" sz="1800" dirty="0">
                <a:effectLst/>
                <a:latin typeface="Aptos" panose="020B0004020202020204" pitchFamily="34" charset="0"/>
                <a:ea typeface="Aptos" panose="020B0004020202020204" pitchFamily="34" charset="0"/>
                <a:cs typeface="Times New Roman" panose="02020603050405020304" pitchFamily="18" charset="0"/>
              </a:rPr>
              <a:t>, which contain info about the UK healthcare – taken from Twitter, which is currently known as X.</a:t>
            </a:r>
            <a:endParaRPr lang="en-US" dirty="0"/>
          </a:p>
        </p:txBody>
      </p:sp>
      <p:sp>
        <p:nvSpPr>
          <p:cNvPr id="4" name="Slide Number Placeholder 3"/>
          <p:cNvSpPr>
            <a:spLocks noGrp="1"/>
          </p:cNvSpPr>
          <p:nvPr>
            <p:ph type="sldNum" sz="quarter" idx="5"/>
          </p:nvPr>
        </p:nvSpPr>
        <p:spPr/>
        <p:txBody>
          <a:bodyPr/>
          <a:lstStyle/>
          <a:p>
            <a:fld id="{9AC5270C-A079-B24C-9B46-091366D8DA09}" type="slidenum">
              <a:rPr lang="en-US" smtClean="0"/>
              <a:t>3</a:t>
            </a:fld>
            <a:endParaRPr lang="en-US"/>
          </a:p>
        </p:txBody>
      </p:sp>
    </p:spTree>
    <p:extLst>
      <p:ext uri="{BB962C8B-B14F-4D97-AF65-F5344CB8AC3E}">
        <p14:creationId xmlns:p14="http://schemas.microsoft.com/office/powerpoint/2010/main" val="362032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previously mentioned, there are 3 categories in the national category dataset - service settings, context types and national categories. It’s undeniably important to be aware of the type of services patients go to the NHS for, especially as there could be a reason for the number of missed appointments. So here we have, 3 </a:t>
            </a:r>
            <a:r>
              <a:rPr lang="en-US" dirty="0" err="1"/>
              <a:t>lineplots</a:t>
            </a:r>
            <a:r>
              <a:rPr lang="en-US" dirty="0"/>
              <a:t> for the service settings, national categories and context types. For each of the categories, they have a popular type. For the service settings, the most popular is General Practice, which is no surprise. Regarding the national categories, the most common is Care Related Encounter. Finally, the most popular context type is General Consultation Routine. It’s also worth noting that the top 3 peaks for each of these categories were in October and November 2021 and March 2022, which were by no coincidence the 3 months with the most appointments.</a:t>
            </a:r>
          </a:p>
        </p:txBody>
      </p:sp>
      <p:sp>
        <p:nvSpPr>
          <p:cNvPr id="4" name="Slide Number Placeholder 3"/>
          <p:cNvSpPr>
            <a:spLocks noGrp="1"/>
          </p:cNvSpPr>
          <p:nvPr>
            <p:ph type="sldNum" sz="quarter" idx="5"/>
          </p:nvPr>
        </p:nvSpPr>
        <p:spPr/>
        <p:txBody>
          <a:bodyPr/>
          <a:lstStyle/>
          <a:p>
            <a:fld id="{9AC5270C-A079-B24C-9B46-091366D8DA09}" type="slidenum">
              <a:rPr lang="en-US" smtClean="0"/>
              <a:t>4</a:t>
            </a:fld>
            <a:endParaRPr lang="en-US"/>
          </a:p>
        </p:txBody>
      </p:sp>
    </p:spTree>
    <p:extLst>
      <p:ext uri="{BB962C8B-B14F-4D97-AF65-F5344CB8AC3E}">
        <p14:creationId xmlns:p14="http://schemas.microsoft.com/office/powerpoint/2010/main" val="207280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I have created visualizations to showcase if the number of appointments would change based on the 4 seasons – Summer, Autumn, Winter and Spring. For each season, I selected one month to visualized for fair comparisons. As you can see, they all have very similar patterns, particularly with their peaks being at the beginning of the weeks - showing that Monday is the most popular day of the week for appointments. They also share the common fact of ‘General Practice’ being the most popular Service Setting. My investigation also revealed that Autumn was the season with the most appointments while the least popular season was Summer.</a:t>
            </a:r>
          </a:p>
        </p:txBody>
      </p:sp>
      <p:sp>
        <p:nvSpPr>
          <p:cNvPr id="4" name="Slide Number Placeholder 3"/>
          <p:cNvSpPr>
            <a:spLocks noGrp="1"/>
          </p:cNvSpPr>
          <p:nvPr>
            <p:ph type="sldNum" sz="quarter" idx="5"/>
          </p:nvPr>
        </p:nvSpPr>
        <p:spPr/>
        <p:txBody>
          <a:bodyPr/>
          <a:lstStyle/>
          <a:p>
            <a:fld id="{9AC5270C-A079-B24C-9B46-091366D8DA09}" type="slidenum">
              <a:rPr lang="en-US" smtClean="0"/>
              <a:t>5</a:t>
            </a:fld>
            <a:endParaRPr lang="en-US"/>
          </a:p>
        </p:txBody>
      </p:sp>
    </p:spTree>
    <p:extLst>
      <p:ext uri="{BB962C8B-B14F-4D97-AF65-F5344CB8AC3E}">
        <p14:creationId xmlns:p14="http://schemas.microsoft.com/office/powerpoint/2010/main" val="401371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analysis, I also closely inspected the tweets dataset. This was to check the most trending hashtags. I do believe it is important to know about popularity of the hashtags as they serve as a very powerful tool for organizing over a thousand healthcare related tweets around the social media. Here we have is a Seaborn </a:t>
            </a:r>
            <a:r>
              <a:rPr lang="en-US" dirty="0" err="1"/>
              <a:t>barplot</a:t>
            </a:r>
            <a:r>
              <a:rPr lang="en-US" dirty="0"/>
              <a:t> displaying all the hashtags which have been used over 10 times. As we can see here, #healthcare is undoubtedly the most popular hashtag with a count of over 700. Although none else come even close, there are other commonly used hashtags such as #health, #medicine and #ai, which are all very relevant topics in today’s world. </a:t>
            </a:r>
          </a:p>
        </p:txBody>
      </p:sp>
      <p:sp>
        <p:nvSpPr>
          <p:cNvPr id="4" name="Slide Number Placeholder 3"/>
          <p:cNvSpPr>
            <a:spLocks noGrp="1"/>
          </p:cNvSpPr>
          <p:nvPr>
            <p:ph type="sldNum" sz="quarter" idx="5"/>
          </p:nvPr>
        </p:nvSpPr>
        <p:spPr/>
        <p:txBody>
          <a:bodyPr/>
          <a:lstStyle/>
          <a:p>
            <a:fld id="{9AC5270C-A079-B24C-9B46-091366D8DA09}" type="slidenum">
              <a:rPr lang="en-US" smtClean="0"/>
              <a:t>6</a:t>
            </a:fld>
            <a:endParaRPr lang="en-US"/>
          </a:p>
        </p:txBody>
      </p:sp>
    </p:spTree>
    <p:extLst>
      <p:ext uri="{BB962C8B-B14F-4D97-AF65-F5344CB8AC3E}">
        <p14:creationId xmlns:p14="http://schemas.microsoft.com/office/powerpoint/2010/main" val="4282745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beginning of this presentation, I mentioned that the NHS asked 2 questions for this project. For these questions, my team and I chose to focus between August 2021 and June 2022 as this was the period where the Covid restrictions started to dial down and everyone was working as usual. Here we have the first question – has there been adequate staff and capacity in the networks? The NHS have revealed to have a maximum capacity of 1,200,000 appointments per day. Since there are averagely 30 days for each month, this will lead to an approximate capacity of 36,000,000 appointments for each month. November 2021 is the month with the most appointments – with their daily number of appointments reaching 84% of the maximum capacity, this shows that the NHS have an adequate amount of staff and capacity in their networks.</a:t>
            </a:r>
          </a:p>
        </p:txBody>
      </p:sp>
      <p:sp>
        <p:nvSpPr>
          <p:cNvPr id="4" name="Slide Number Placeholder 3"/>
          <p:cNvSpPr>
            <a:spLocks noGrp="1"/>
          </p:cNvSpPr>
          <p:nvPr>
            <p:ph type="sldNum" sz="quarter" idx="5"/>
          </p:nvPr>
        </p:nvSpPr>
        <p:spPr/>
        <p:txBody>
          <a:bodyPr/>
          <a:lstStyle/>
          <a:p>
            <a:fld id="{9AC5270C-A079-B24C-9B46-091366D8DA09}" type="slidenum">
              <a:rPr lang="en-US" smtClean="0"/>
              <a:t>7</a:t>
            </a:fld>
            <a:endParaRPr lang="en-US"/>
          </a:p>
        </p:txBody>
      </p:sp>
    </p:spTree>
    <p:extLst>
      <p:ext uri="{BB962C8B-B14F-4D97-AF65-F5344CB8AC3E}">
        <p14:creationId xmlns:p14="http://schemas.microsoft.com/office/powerpoint/2010/main" val="4001965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question – what was the actual utilization of resources? The NHS have a lot to offer for the public. For example, they have a lot of healthcare professionals, particularly in General Practice. The NHS app, which leads to the majority of the patients managing and attending their appointments. They offer many appointment modes. Although face to face is the most common type of appointment, home visits, telephone ,videos are also available if face-to-face is not an option. NHS go out and beyond to support the public and this shows how.</a:t>
            </a:r>
          </a:p>
        </p:txBody>
      </p:sp>
      <p:sp>
        <p:nvSpPr>
          <p:cNvPr id="4" name="Slide Number Placeholder 3"/>
          <p:cNvSpPr>
            <a:spLocks noGrp="1"/>
          </p:cNvSpPr>
          <p:nvPr>
            <p:ph type="sldNum" sz="quarter" idx="5"/>
          </p:nvPr>
        </p:nvSpPr>
        <p:spPr/>
        <p:txBody>
          <a:bodyPr/>
          <a:lstStyle/>
          <a:p>
            <a:fld id="{9AC5270C-A079-B24C-9B46-091366D8DA09}" type="slidenum">
              <a:rPr lang="en-US" smtClean="0"/>
              <a:t>8</a:t>
            </a:fld>
            <a:endParaRPr lang="en-US"/>
          </a:p>
        </p:txBody>
      </p:sp>
    </p:spTree>
    <p:extLst>
      <p:ext uri="{BB962C8B-B14F-4D97-AF65-F5344CB8AC3E}">
        <p14:creationId xmlns:p14="http://schemas.microsoft.com/office/powerpoint/2010/main" val="2227393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the analysis and uncovering the insights and trends I have just discussed, these are the recommendations my team and I would give to the NHS. The most common case of patients not attending their appointments is that they simply forget so last minute alerts through phone, email or app would help, especially if the patients need to either cancel or change their appointments. Patients need to know that not only are they costing the NHS money if they don not attend their appointments but they could be fined too. During the investigation, we worked out that the weekend is the least popular period of the week for appointments so increasing the hub hours on Saturdays and Sundays could be good, especially for those who work full time on weekdays. We also found out that apart from GP, unmapped is the most popular service setting, which means some appointments lack category data, which is one possible reason of why appointments are missed. Finally, make sure the patients are 100% of what they are getting to, because I as mentioned in a previous slide, the services the patients are assigned could be why they choose not to show up.</a:t>
            </a:r>
          </a:p>
        </p:txBody>
      </p:sp>
      <p:sp>
        <p:nvSpPr>
          <p:cNvPr id="4" name="Slide Number Placeholder 3"/>
          <p:cNvSpPr>
            <a:spLocks noGrp="1"/>
          </p:cNvSpPr>
          <p:nvPr>
            <p:ph type="sldNum" sz="quarter" idx="5"/>
          </p:nvPr>
        </p:nvSpPr>
        <p:spPr/>
        <p:txBody>
          <a:bodyPr/>
          <a:lstStyle/>
          <a:p>
            <a:fld id="{9AC5270C-A079-B24C-9B46-091366D8DA09}" type="slidenum">
              <a:rPr lang="en-US" smtClean="0"/>
              <a:t>9</a:t>
            </a:fld>
            <a:endParaRPr lang="en-US"/>
          </a:p>
        </p:txBody>
      </p:sp>
    </p:spTree>
    <p:extLst>
      <p:ext uri="{BB962C8B-B14F-4D97-AF65-F5344CB8AC3E}">
        <p14:creationId xmlns:p14="http://schemas.microsoft.com/office/powerpoint/2010/main" val="291480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928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5511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75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2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01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461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0352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241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1440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7280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86550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371574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61D9A-18B8-CF18-09ED-3AA5ECDCCF89}"/>
              </a:ext>
            </a:extLst>
          </p:cNvPr>
          <p:cNvSpPr>
            <a:spLocks noGrp="1"/>
          </p:cNvSpPr>
          <p:nvPr>
            <p:ph type="ctrTitle"/>
          </p:nvPr>
        </p:nvSpPr>
        <p:spPr>
          <a:xfrm>
            <a:off x="643573" y="1371600"/>
            <a:ext cx="3250069" cy="2696866"/>
          </a:xfrm>
        </p:spPr>
        <p:txBody>
          <a:bodyPr anchor="t">
            <a:normAutofit/>
          </a:bodyPr>
          <a:lstStyle/>
          <a:p>
            <a:r>
              <a:rPr lang="en-US" sz="3600" b="1" dirty="0"/>
              <a:t>NHS Analysis and Insights</a:t>
            </a:r>
          </a:p>
        </p:txBody>
      </p:sp>
      <p:sp>
        <p:nvSpPr>
          <p:cNvPr id="3" name="Subtitle 2">
            <a:extLst>
              <a:ext uri="{FF2B5EF4-FFF2-40B4-BE49-F238E27FC236}">
                <a16:creationId xmlns:a16="http://schemas.microsoft.com/office/drawing/2014/main" id="{04A51788-8B8B-32DD-ACB1-BD423BE35824}"/>
              </a:ext>
            </a:extLst>
          </p:cNvPr>
          <p:cNvSpPr>
            <a:spLocks noGrp="1"/>
          </p:cNvSpPr>
          <p:nvPr>
            <p:ph type="subTitle" idx="1"/>
          </p:nvPr>
        </p:nvSpPr>
        <p:spPr>
          <a:xfrm>
            <a:off x="640950" y="4532626"/>
            <a:ext cx="3250068" cy="1140304"/>
          </a:xfrm>
        </p:spPr>
        <p:txBody>
          <a:bodyPr anchor="b">
            <a:normAutofit/>
          </a:bodyPr>
          <a:lstStyle/>
          <a:p>
            <a:r>
              <a:rPr lang="en-US" dirty="0"/>
              <a:t>Leonard Okhani</a:t>
            </a:r>
          </a:p>
        </p:txBody>
      </p:sp>
      <p:cxnSp>
        <p:nvCxnSpPr>
          <p:cNvPr id="1033" name="Straight Connector 1032">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2835"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A blue and white logo&#10;&#10;AI-generated content may be incorrect.">
            <a:extLst>
              <a:ext uri="{FF2B5EF4-FFF2-40B4-BE49-F238E27FC236}">
                <a16:creationId xmlns:a16="http://schemas.microsoft.com/office/drawing/2014/main" id="{B81811BB-C70A-B5A0-221F-219B53D616C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44723" y="2032732"/>
            <a:ext cx="7086286" cy="286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9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80B4-6C6C-7484-D474-973F7CB8115C}"/>
              </a:ext>
            </a:extLst>
          </p:cNvPr>
          <p:cNvSpPr>
            <a:spLocks noGrp="1"/>
          </p:cNvSpPr>
          <p:nvPr>
            <p:ph type="ctrTitle"/>
          </p:nvPr>
        </p:nvSpPr>
        <p:spPr/>
        <p:txBody>
          <a:bodyPr>
            <a:noAutofit/>
          </a:bodyPr>
          <a:lstStyle/>
          <a:p>
            <a:r>
              <a:rPr lang="en-US" sz="9600" dirty="0"/>
              <a:t>Conclusion</a:t>
            </a:r>
          </a:p>
        </p:txBody>
      </p:sp>
      <p:sp>
        <p:nvSpPr>
          <p:cNvPr id="3" name="Subtitle 2">
            <a:extLst>
              <a:ext uri="{FF2B5EF4-FFF2-40B4-BE49-F238E27FC236}">
                <a16:creationId xmlns:a16="http://schemas.microsoft.com/office/drawing/2014/main" id="{F3AB6E32-45FB-956F-FE86-1E5886A13475}"/>
              </a:ext>
            </a:extLst>
          </p:cNvPr>
          <p:cNvSpPr>
            <a:spLocks noGrp="1"/>
          </p:cNvSpPr>
          <p:nvPr>
            <p:ph type="subTitle" idx="1"/>
          </p:nvPr>
        </p:nvSpPr>
        <p:spPr/>
        <p:txBody>
          <a:bodyPr>
            <a:normAutofit/>
          </a:bodyPr>
          <a:lstStyle/>
          <a:p>
            <a:r>
              <a:rPr lang="en-US" sz="6600" dirty="0"/>
              <a:t>Thank you</a:t>
            </a:r>
          </a:p>
        </p:txBody>
      </p:sp>
    </p:spTree>
    <p:extLst>
      <p:ext uri="{BB962C8B-B14F-4D97-AF65-F5344CB8AC3E}">
        <p14:creationId xmlns:p14="http://schemas.microsoft.com/office/powerpoint/2010/main" val="137947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1C5D-204E-CAC1-CE42-EADE95DE5D6F}"/>
              </a:ext>
            </a:extLst>
          </p:cNvPr>
          <p:cNvSpPr>
            <a:spLocks noGrp="1"/>
          </p:cNvSpPr>
          <p:nvPr>
            <p:ph type="title"/>
          </p:nvPr>
        </p:nvSpPr>
        <p:spPr>
          <a:xfrm>
            <a:off x="0" y="0"/>
            <a:ext cx="12192000" cy="1097280"/>
          </a:xfrm>
        </p:spPr>
        <p:txBody>
          <a:bodyPr>
            <a:normAutofit/>
          </a:bodyPr>
          <a:lstStyle/>
          <a:p>
            <a:pPr algn="ctr"/>
            <a:r>
              <a:rPr lang="en-US" sz="6000" dirty="0"/>
              <a:t>The Scenario</a:t>
            </a:r>
          </a:p>
        </p:txBody>
      </p:sp>
      <p:sp>
        <p:nvSpPr>
          <p:cNvPr id="3" name="Content Placeholder 2">
            <a:extLst>
              <a:ext uri="{FF2B5EF4-FFF2-40B4-BE49-F238E27FC236}">
                <a16:creationId xmlns:a16="http://schemas.microsoft.com/office/drawing/2014/main" id="{41D87047-4114-64E3-DC52-83130AA2E485}"/>
              </a:ext>
            </a:extLst>
          </p:cNvPr>
          <p:cNvSpPr>
            <a:spLocks noGrp="1"/>
          </p:cNvSpPr>
          <p:nvPr>
            <p:ph idx="1"/>
          </p:nvPr>
        </p:nvSpPr>
        <p:spPr>
          <a:xfrm>
            <a:off x="0" y="1097280"/>
            <a:ext cx="12192000" cy="5760720"/>
          </a:xfrm>
        </p:spPr>
        <p:txBody>
          <a:bodyPr>
            <a:normAutofit/>
          </a:bodyPr>
          <a:lstStyle/>
          <a:p>
            <a:r>
              <a:rPr lang="en-US" sz="2400" dirty="0"/>
              <a:t>The NHS are concerned about utilization of services and number of missed appointments.</a:t>
            </a:r>
          </a:p>
          <a:p>
            <a:r>
              <a:rPr lang="en-US" sz="2400" dirty="0"/>
              <a:t>It costs an average of £30 for each missed appointments – leading to costing the NHS around £216 million per year for missed appointments. £216 million could cover over 2 thousand full-time GPs. </a:t>
            </a:r>
          </a:p>
          <a:p>
            <a:r>
              <a:rPr lang="en-US" sz="2400" dirty="0"/>
              <a:t>Over 15 million GP appointments are being wasted each year due to patients not turning up for their appointments and failing to tell their doctors that they will not be attending.</a:t>
            </a:r>
          </a:p>
          <a:p>
            <a:r>
              <a:rPr lang="en-US" sz="2400" dirty="0"/>
              <a:t>Approximately 7.2 million are associated with busy family doctors and this adds up to more than 1.2 million GP hours which are wasted per year. This is equivalent to more than 600 GPs working full time each year.</a:t>
            </a:r>
          </a:p>
        </p:txBody>
      </p:sp>
    </p:spTree>
    <p:extLst>
      <p:ext uri="{BB962C8B-B14F-4D97-AF65-F5344CB8AC3E}">
        <p14:creationId xmlns:p14="http://schemas.microsoft.com/office/powerpoint/2010/main" val="348437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33634-9208-3A02-956A-76FD70A73E63}"/>
              </a:ext>
            </a:extLst>
          </p:cNvPr>
          <p:cNvSpPr>
            <a:spLocks noGrp="1"/>
          </p:cNvSpPr>
          <p:nvPr>
            <p:ph type="title"/>
          </p:nvPr>
        </p:nvSpPr>
        <p:spPr>
          <a:xfrm>
            <a:off x="0" y="0"/>
            <a:ext cx="12192000" cy="1097280"/>
          </a:xfrm>
        </p:spPr>
        <p:txBody>
          <a:bodyPr/>
          <a:lstStyle/>
          <a:p>
            <a:pPr algn="ctr"/>
            <a:r>
              <a:rPr lang="en-US" dirty="0"/>
              <a:t>Datasets</a:t>
            </a:r>
          </a:p>
        </p:txBody>
      </p:sp>
      <p:sp>
        <p:nvSpPr>
          <p:cNvPr id="3" name="Content Placeholder 2">
            <a:extLst>
              <a:ext uri="{FF2B5EF4-FFF2-40B4-BE49-F238E27FC236}">
                <a16:creationId xmlns:a16="http://schemas.microsoft.com/office/drawing/2014/main" id="{AA0E6947-0443-FB3C-B168-A6B3963C6D23}"/>
              </a:ext>
            </a:extLst>
          </p:cNvPr>
          <p:cNvSpPr>
            <a:spLocks noGrp="1"/>
          </p:cNvSpPr>
          <p:nvPr>
            <p:ph idx="1"/>
          </p:nvPr>
        </p:nvSpPr>
        <p:spPr>
          <a:xfrm>
            <a:off x="0" y="1097280"/>
            <a:ext cx="12192000" cy="5760720"/>
          </a:xfrm>
        </p:spPr>
        <p:txBody>
          <a:bodyPr>
            <a:normAutofit/>
          </a:bodyPr>
          <a:lstStyle/>
          <a:p>
            <a:r>
              <a:rPr lang="en-US" sz="3600" dirty="0" err="1"/>
              <a:t>actual_duration.csv</a:t>
            </a:r>
            <a:r>
              <a:rPr lang="en-US" sz="3600" dirty="0"/>
              <a:t> – Details of appointments made by patients.</a:t>
            </a:r>
          </a:p>
          <a:p>
            <a:r>
              <a:rPr lang="en-US" sz="3600" dirty="0" err="1"/>
              <a:t>appointments_regional.csv</a:t>
            </a:r>
            <a:r>
              <a:rPr lang="en-US" sz="3600" dirty="0"/>
              <a:t>– Details of the type of appointments made by patients.</a:t>
            </a:r>
          </a:p>
          <a:p>
            <a:r>
              <a:rPr lang="en-US" sz="3600" dirty="0" err="1"/>
              <a:t>national_categories.xlsx</a:t>
            </a:r>
            <a:r>
              <a:rPr lang="en-US" sz="3600" dirty="0"/>
              <a:t> – Details of the national categories of appointments made by patients.</a:t>
            </a:r>
          </a:p>
          <a:p>
            <a:r>
              <a:rPr lang="en-US" sz="3600" dirty="0" err="1"/>
              <a:t>tweets.csv</a:t>
            </a:r>
            <a:r>
              <a:rPr lang="en-US" sz="3600" dirty="0"/>
              <a:t> – Data regarding the UK healthcare (taken from Twitter).</a:t>
            </a:r>
          </a:p>
        </p:txBody>
      </p:sp>
    </p:spTree>
    <p:extLst>
      <p:ext uri="{BB962C8B-B14F-4D97-AF65-F5344CB8AC3E}">
        <p14:creationId xmlns:p14="http://schemas.microsoft.com/office/powerpoint/2010/main" val="352610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9" name="Straight Connector 205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061" name="Rectangle 206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C8B82-3119-4482-3939-E4D156AD87B7}"/>
              </a:ext>
            </a:extLst>
          </p:cNvPr>
          <p:cNvSpPr>
            <a:spLocks noGrp="1"/>
          </p:cNvSpPr>
          <p:nvPr>
            <p:ph type="title"/>
          </p:nvPr>
        </p:nvSpPr>
        <p:spPr>
          <a:xfrm>
            <a:off x="713232" y="0"/>
            <a:ext cx="10790345" cy="1625595"/>
          </a:xfrm>
        </p:spPr>
        <p:txBody>
          <a:bodyPr vert="horz" lIns="91440" tIns="45720" rIns="91440" bIns="45720" rtlCol="0" anchor="b">
            <a:normAutofit/>
          </a:bodyPr>
          <a:lstStyle/>
          <a:p>
            <a:pPr algn="ctr"/>
            <a:r>
              <a:rPr lang="en-US" sz="5400" dirty="0"/>
              <a:t>Categories</a:t>
            </a:r>
          </a:p>
        </p:txBody>
      </p:sp>
      <p:pic>
        <p:nvPicPr>
          <p:cNvPr id="2054" name="Picture 6" descr="A graph of different colored lines&#10;&#10;AI-generated content may be incorrect.">
            <a:extLst>
              <a:ext uri="{FF2B5EF4-FFF2-40B4-BE49-F238E27FC236}">
                <a16:creationId xmlns:a16="http://schemas.microsoft.com/office/drawing/2014/main" id="{6E2FCD05-1AAF-DE4E-6DB0-56F77A3E93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54440" y="1625600"/>
            <a:ext cx="3478518" cy="36067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with lines and numbers&#10;&#10;AI-generated content may be incorrect.">
            <a:extLst>
              <a:ext uri="{FF2B5EF4-FFF2-40B4-BE49-F238E27FC236}">
                <a16:creationId xmlns:a16="http://schemas.microsoft.com/office/drawing/2014/main" id="{4DA643C3-2068-08B9-BF93-D186A7723B7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995649" y="1625599"/>
            <a:ext cx="3507928" cy="36067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showing the number of services&#10;&#10;AI-generated content may be incorrect.">
            <a:extLst>
              <a:ext uri="{FF2B5EF4-FFF2-40B4-BE49-F238E27FC236}">
                <a16:creationId xmlns:a16="http://schemas.microsoft.com/office/drawing/2014/main" id="{0435C179-A408-3FC3-D540-4DB5929FCD7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13232" y="1611398"/>
            <a:ext cx="3641208" cy="362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20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93" name="Straight Connector 3092">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095" name="Rectangle 309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675EB-B946-EEAE-1442-90054F5CF2F2}"/>
              </a:ext>
            </a:extLst>
          </p:cNvPr>
          <p:cNvSpPr>
            <a:spLocks noGrp="1"/>
          </p:cNvSpPr>
          <p:nvPr>
            <p:ph type="title"/>
          </p:nvPr>
        </p:nvSpPr>
        <p:spPr>
          <a:xfrm>
            <a:off x="3340108" y="190500"/>
            <a:ext cx="5613388" cy="374674"/>
          </a:xfrm>
        </p:spPr>
        <p:txBody>
          <a:bodyPr vert="horz" lIns="91440" tIns="45720" rIns="91440" bIns="45720" rtlCol="0" anchor="b">
            <a:noAutofit/>
          </a:bodyPr>
          <a:lstStyle/>
          <a:p>
            <a:pPr algn="ctr"/>
            <a:r>
              <a:rPr lang="en-US" sz="2000" dirty="0"/>
              <a:t>Seasons</a:t>
            </a:r>
          </a:p>
        </p:txBody>
      </p:sp>
      <p:pic>
        <p:nvPicPr>
          <p:cNvPr id="3088" name="Picture 16">
            <a:extLst>
              <a:ext uri="{FF2B5EF4-FFF2-40B4-BE49-F238E27FC236}">
                <a16:creationId xmlns:a16="http://schemas.microsoft.com/office/drawing/2014/main" id="{47E28B51-DD03-5A81-9F83-5D7B220906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3409934"/>
            <a:ext cx="2870200" cy="288289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43F288E9-89EA-F087-93F7-6E98A93F73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38504" y="3409935"/>
            <a:ext cx="2870200" cy="2882891"/>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8AA2B8B0-6F12-A941-8F42-2CB826EDFA4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096000" y="527045"/>
            <a:ext cx="2870201" cy="288289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CFA4442-C24F-ABD6-5821-E7E32507DBE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238500" y="527044"/>
            <a:ext cx="2857500" cy="288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75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33" name="Rectangle 103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graph with different colored bars&#10;&#10;AI-generated content may be incorrect.">
            <a:extLst>
              <a:ext uri="{FF2B5EF4-FFF2-40B4-BE49-F238E27FC236}">
                <a16:creationId xmlns:a16="http://schemas.microsoft.com/office/drawing/2014/main" id="{987F01E3-7128-D54C-6E07-D7365427FB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25800" y="558804"/>
            <a:ext cx="5753100" cy="5740393"/>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503FCC9E-47A2-69B7-68E7-7FA95EAD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1680" y="5662526"/>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58FA09BF-76C1-0156-8B71-CA6D36D69AEC}"/>
              </a:ext>
            </a:extLst>
          </p:cNvPr>
          <p:cNvSpPr>
            <a:spLocks noGrp="1"/>
          </p:cNvSpPr>
          <p:nvPr>
            <p:ph type="title"/>
          </p:nvPr>
        </p:nvSpPr>
        <p:spPr>
          <a:xfrm>
            <a:off x="4648200" y="3251198"/>
            <a:ext cx="2895600" cy="355604"/>
          </a:xfrm>
        </p:spPr>
        <p:txBody>
          <a:bodyPr>
            <a:noAutofit/>
          </a:bodyPr>
          <a:lstStyle/>
          <a:p>
            <a:pPr algn="ctr"/>
            <a:r>
              <a:rPr lang="en-US" sz="2000" dirty="0"/>
              <a:t>Hashtags</a:t>
            </a:r>
          </a:p>
        </p:txBody>
      </p:sp>
    </p:spTree>
    <p:extLst>
      <p:ext uri="{BB962C8B-B14F-4D97-AF65-F5344CB8AC3E}">
        <p14:creationId xmlns:p14="http://schemas.microsoft.com/office/powerpoint/2010/main" val="118605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705F5-7A8D-C951-2A95-BC70DE8A643E}"/>
              </a:ext>
            </a:extLst>
          </p:cNvPr>
          <p:cNvSpPr>
            <a:spLocks noGrp="1"/>
          </p:cNvSpPr>
          <p:nvPr>
            <p:ph type="title"/>
          </p:nvPr>
        </p:nvSpPr>
        <p:spPr>
          <a:xfrm>
            <a:off x="1699404" y="4580930"/>
            <a:ext cx="8945593" cy="948688"/>
          </a:xfrm>
        </p:spPr>
        <p:txBody>
          <a:bodyPr vert="horz" lIns="91440" tIns="45720" rIns="91440" bIns="45720" rtlCol="0" anchor="ctr">
            <a:normAutofit/>
          </a:bodyPr>
          <a:lstStyle/>
          <a:p>
            <a:pPr algn="ctr">
              <a:lnSpc>
                <a:spcPct val="90000"/>
              </a:lnSpc>
            </a:pPr>
            <a:r>
              <a:rPr lang="en-US" sz="3100"/>
              <a:t>Question 1: Has there been adequate staff and capacity in the networks?</a:t>
            </a:r>
          </a:p>
        </p:txBody>
      </p:sp>
      <p:pic>
        <p:nvPicPr>
          <p:cNvPr id="20" name="Picture 19" descr="A graph of a graph&#10;&#10;AI-generated content may be incorrect.">
            <a:extLst>
              <a:ext uri="{FF2B5EF4-FFF2-40B4-BE49-F238E27FC236}">
                <a16:creationId xmlns:a16="http://schemas.microsoft.com/office/drawing/2014/main" id="{063FA19F-BAD1-8F98-3C2B-5FB7588A5C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227064" y="914398"/>
            <a:ext cx="4137102" cy="3392424"/>
          </a:xfrm>
          <a:prstGeom prst="rect">
            <a:avLst/>
          </a:prstGeom>
          <a:noFill/>
        </p:spPr>
      </p:pic>
      <p:pic>
        <p:nvPicPr>
          <p:cNvPr id="21" name="Picture 20" descr="A graph showing a line&#10;&#10;AI-generated content may be incorrect.">
            <a:extLst>
              <a:ext uri="{FF2B5EF4-FFF2-40B4-BE49-F238E27FC236}">
                <a16:creationId xmlns:a16="http://schemas.microsoft.com/office/drawing/2014/main" id="{FCCC4F91-6E6B-15FF-F921-3135CE76B1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907082" y="914399"/>
            <a:ext cx="4137102" cy="3392424"/>
          </a:xfrm>
          <a:prstGeom prst="rect">
            <a:avLst/>
          </a:prstGeom>
          <a:noFill/>
        </p:spPr>
      </p:pic>
    </p:spTree>
    <p:extLst>
      <p:ext uri="{BB962C8B-B14F-4D97-AF65-F5344CB8AC3E}">
        <p14:creationId xmlns:p14="http://schemas.microsoft.com/office/powerpoint/2010/main" val="410099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EAED6-868B-9B29-7549-B892E7D324FB}"/>
              </a:ext>
            </a:extLst>
          </p:cNvPr>
          <p:cNvSpPr>
            <a:spLocks noGrp="1"/>
          </p:cNvSpPr>
          <p:nvPr>
            <p:ph type="title"/>
          </p:nvPr>
        </p:nvSpPr>
        <p:spPr>
          <a:xfrm>
            <a:off x="1336010" y="4660585"/>
            <a:ext cx="9549183" cy="881983"/>
          </a:xfrm>
        </p:spPr>
        <p:txBody>
          <a:bodyPr vert="horz" lIns="91440" tIns="45720" rIns="91440" bIns="45720" rtlCol="0" anchor="b">
            <a:normAutofit/>
          </a:bodyPr>
          <a:lstStyle/>
          <a:p>
            <a:pPr algn="ctr">
              <a:lnSpc>
                <a:spcPct val="90000"/>
              </a:lnSpc>
            </a:pPr>
            <a:r>
              <a:rPr lang="en-US" sz="2600"/>
              <a:t>Question 2: What was the actual utilization of resources?</a:t>
            </a:r>
          </a:p>
        </p:txBody>
      </p:sp>
      <p:pic>
        <p:nvPicPr>
          <p:cNvPr id="13" name="Picture 12" descr="A graph showing a line of status&#10;&#10;AI-generated content may be incorrect.">
            <a:extLst>
              <a:ext uri="{FF2B5EF4-FFF2-40B4-BE49-F238E27FC236}">
                <a16:creationId xmlns:a16="http://schemas.microsoft.com/office/drawing/2014/main" id="{66162D98-6E69-BFCC-4BB3-B4E9786836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8390834" y="2400146"/>
            <a:ext cx="2360814" cy="1947672"/>
          </a:xfrm>
          <a:prstGeom prst="rect">
            <a:avLst/>
          </a:prstGeom>
          <a:noFill/>
        </p:spPr>
      </p:pic>
      <p:pic>
        <p:nvPicPr>
          <p:cNvPr id="12" name="Picture 11" descr="A graph of a line graph&#10;&#10;AI-generated content may be incorrect.">
            <a:extLst>
              <a:ext uri="{FF2B5EF4-FFF2-40B4-BE49-F238E27FC236}">
                <a16:creationId xmlns:a16="http://schemas.microsoft.com/office/drawing/2014/main" id="{E8B550E5-ADBC-A2E9-C3E8-29259258DA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8396901" y="355667"/>
            <a:ext cx="2360814" cy="1947672"/>
          </a:xfrm>
          <a:prstGeom prst="rect">
            <a:avLst/>
          </a:prstGeom>
          <a:noFill/>
        </p:spPr>
      </p:pic>
      <p:pic>
        <p:nvPicPr>
          <p:cNvPr id="15" name="Picture 14" descr="A graph of different colored lines&#10;&#10;AI-generated content may be incorrect.">
            <a:extLst>
              <a:ext uri="{FF2B5EF4-FFF2-40B4-BE49-F238E27FC236}">
                <a16:creationId xmlns:a16="http://schemas.microsoft.com/office/drawing/2014/main" id="{A9C518CD-8DB2-2AE1-B094-AB15977EA9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4912557" y="2401254"/>
            <a:ext cx="2360814" cy="1947672"/>
          </a:xfrm>
          <a:prstGeom prst="rect">
            <a:avLst/>
          </a:prstGeom>
          <a:noFill/>
        </p:spPr>
      </p:pic>
      <p:pic>
        <p:nvPicPr>
          <p:cNvPr id="14" name="Picture 13" descr="A graph of different colored lines&#10;&#10;AI-generated content may be incorrect.">
            <a:extLst>
              <a:ext uri="{FF2B5EF4-FFF2-40B4-BE49-F238E27FC236}">
                <a16:creationId xmlns:a16="http://schemas.microsoft.com/office/drawing/2014/main" id="{1B875F2E-AAB8-799D-C57C-F4578B8157A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4908393" y="346504"/>
            <a:ext cx="2375209" cy="1947672"/>
          </a:xfrm>
          <a:prstGeom prst="rect">
            <a:avLst/>
          </a:prstGeom>
          <a:noFill/>
        </p:spPr>
      </p:pic>
      <p:pic>
        <p:nvPicPr>
          <p:cNvPr id="16" name="Picture 15" descr="A screen shot of a diagram&#10;&#10;AI-generated content may be incorrect.">
            <a:extLst>
              <a:ext uri="{FF2B5EF4-FFF2-40B4-BE49-F238E27FC236}">
                <a16:creationId xmlns:a16="http://schemas.microsoft.com/office/drawing/2014/main" id="{1D7256BA-22C1-8408-0308-33B82892AF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1420415" y="2401826"/>
            <a:ext cx="2382473" cy="1947672"/>
          </a:xfrm>
          <a:prstGeom prst="rect">
            <a:avLst/>
          </a:prstGeom>
          <a:noFill/>
        </p:spPr>
      </p:pic>
      <p:pic>
        <p:nvPicPr>
          <p:cNvPr id="17" name="Picture 16" descr="A diagram of different colored boxes&#10;&#10;AI-generated content may be incorrect.">
            <a:extLst>
              <a:ext uri="{FF2B5EF4-FFF2-40B4-BE49-F238E27FC236}">
                <a16:creationId xmlns:a16="http://schemas.microsoft.com/office/drawing/2014/main" id="{D9D015E4-6E2C-3B04-CE54-9A3CEF032F6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1423449" y="346504"/>
            <a:ext cx="2382473" cy="1947672"/>
          </a:xfrm>
          <a:prstGeom prst="rect">
            <a:avLst/>
          </a:prstGeom>
          <a:noFill/>
        </p:spPr>
      </p:pic>
      <p:cxnSp>
        <p:nvCxnSpPr>
          <p:cNvPr id="26" name="Straight Connector 25">
            <a:extLst>
              <a:ext uri="{FF2B5EF4-FFF2-40B4-BE49-F238E27FC236}">
                <a16:creationId xmlns:a16="http://schemas.microsoft.com/office/drawing/2014/main" id="{926090AB-1BA6-EA11-E390-598B3C51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4218" y="6271680"/>
            <a:ext cx="10204704"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1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DBE9-B746-4FB5-3C83-3A95DC1B65AA}"/>
              </a:ext>
            </a:extLst>
          </p:cNvPr>
          <p:cNvSpPr>
            <a:spLocks noGrp="1"/>
          </p:cNvSpPr>
          <p:nvPr>
            <p:ph type="title"/>
          </p:nvPr>
        </p:nvSpPr>
        <p:spPr>
          <a:xfrm>
            <a:off x="0" y="0"/>
            <a:ext cx="12192000" cy="1097280"/>
          </a:xfrm>
        </p:spPr>
        <p:txBody>
          <a:bodyPr>
            <a:normAutofit/>
          </a:bodyPr>
          <a:lstStyle/>
          <a:p>
            <a:pPr algn="ctr"/>
            <a:r>
              <a:rPr lang="en-US" sz="6000" dirty="0"/>
              <a:t>Recommendations</a:t>
            </a:r>
          </a:p>
        </p:txBody>
      </p:sp>
      <p:sp>
        <p:nvSpPr>
          <p:cNvPr id="3" name="Content Placeholder 2">
            <a:extLst>
              <a:ext uri="{FF2B5EF4-FFF2-40B4-BE49-F238E27FC236}">
                <a16:creationId xmlns:a16="http://schemas.microsoft.com/office/drawing/2014/main" id="{026632E6-5908-CDC6-23C6-83866C292078}"/>
              </a:ext>
            </a:extLst>
          </p:cNvPr>
          <p:cNvSpPr>
            <a:spLocks noGrp="1"/>
          </p:cNvSpPr>
          <p:nvPr>
            <p:ph idx="1"/>
          </p:nvPr>
        </p:nvSpPr>
        <p:spPr>
          <a:xfrm>
            <a:off x="0" y="1097280"/>
            <a:ext cx="12192000" cy="5760720"/>
          </a:xfrm>
        </p:spPr>
        <p:txBody>
          <a:bodyPr>
            <a:normAutofit/>
          </a:bodyPr>
          <a:lstStyle/>
          <a:p>
            <a:r>
              <a:rPr lang="en-US" sz="2800" dirty="0"/>
              <a:t>Make sure reminders are sent to the patients by either call, text message or email at least a day before the appointment.</a:t>
            </a:r>
          </a:p>
          <a:p>
            <a:r>
              <a:rPr lang="en-US" sz="2800" dirty="0"/>
              <a:t>Make sure patients are aware of the consequences if appointments are not attended.</a:t>
            </a:r>
          </a:p>
          <a:p>
            <a:r>
              <a:rPr lang="en-US" sz="2800" dirty="0"/>
              <a:t>Extend the hub hours during the weekends.</a:t>
            </a:r>
          </a:p>
          <a:p>
            <a:r>
              <a:rPr lang="en-US" sz="2800" dirty="0"/>
              <a:t>Check that the appointments are assigned category data.</a:t>
            </a:r>
          </a:p>
          <a:p>
            <a:r>
              <a:rPr lang="en-US" sz="2800" dirty="0"/>
              <a:t>Verify that the patients know what they are going in for and they are prepared.</a:t>
            </a:r>
          </a:p>
        </p:txBody>
      </p:sp>
    </p:spTree>
    <p:extLst>
      <p:ext uri="{BB962C8B-B14F-4D97-AF65-F5344CB8AC3E}">
        <p14:creationId xmlns:p14="http://schemas.microsoft.com/office/powerpoint/2010/main" val="98848810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5545</TotalTime>
  <Words>1629</Words>
  <Application>Microsoft Macintosh PowerPoint</Application>
  <PresentationFormat>Widescreen</PresentationFormat>
  <Paragraphs>45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Grandview Display</vt:lpstr>
      <vt:lpstr>DashVTI</vt:lpstr>
      <vt:lpstr>NHS Analysis and Insights</vt:lpstr>
      <vt:lpstr>The Scenario</vt:lpstr>
      <vt:lpstr>Datasets</vt:lpstr>
      <vt:lpstr>Categories</vt:lpstr>
      <vt:lpstr>Seasons</vt:lpstr>
      <vt:lpstr>Hashtags</vt:lpstr>
      <vt:lpstr>Question 1: Has there been adequate staff and capacity in the networks?</vt:lpstr>
      <vt:lpstr>Question 2: What was the actual utilization of resources?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 Okhani (UG)</dc:creator>
  <cp:lastModifiedBy>Leonard Okhani (UG)</cp:lastModifiedBy>
  <cp:revision>15</cp:revision>
  <dcterms:created xsi:type="dcterms:W3CDTF">2025-02-17T13:00:06Z</dcterms:created>
  <dcterms:modified xsi:type="dcterms:W3CDTF">2025-04-18T09:31:28Z</dcterms:modified>
</cp:coreProperties>
</file>