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53A4-CDFE-445B-A4A6-D3B1042F472E}" type="datetimeFigureOut">
              <a:rPr lang="en-KE" smtClean="0"/>
              <a:t>27/07/2025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E35-86A5-46E7-BF4D-80DBFE9AEE1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4717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53A4-CDFE-445B-A4A6-D3B1042F472E}" type="datetimeFigureOut">
              <a:rPr lang="en-KE" smtClean="0"/>
              <a:t>27/07/2025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E35-86A5-46E7-BF4D-80DBFE9AEE1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3028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53A4-CDFE-445B-A4A6-D3B1042F472E}" type="datetimeFigureOut">
              <a:rPr lang="en-KE" smtClean="0"/>
              <a:t>27/07/2025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E35-86A5-46E7-BF4D-80DBFE9AEE1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2070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53A4-CDFE-445B-A4A6-D3B1042F472E}" type="datetimeFigureOut">
              <a:rPr lang="en-KE" smtClean="0"/>
              <a:t>27/07/2025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E35-86A5-46E7-BF4D-80DBFE9AEE1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3937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53A4-CDFE-445B-A4A6-D3B1042F472E}" type="datetimeFigureOut">
              <a:rPr lang="en-KE" smtClean="0"/>
              <a:t>27/07/2025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E35-86A5-46E7-BF4D-80DBFE9AEE1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9597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53A4-CDFE-445B-A4A6-D3B1042F472E}" type="datetimeFigureOut">
              <a:rPr lang="en-KE" smtClean="0"/>
              <a:t>27/07/2025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E35-86A5-46E7-BF4D-80DBFE9AEE1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20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53A4-CDFE-445B-A4A6-D3B1042F472E}" type="datetimeFigureOut">
              <a:rPr lang="en-KE" smtClean="0"/>
              <a:t>27/07/2025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E35-86A5-46E7-BF4D-80DBFE9AEE1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1092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53A4-CDFE-445B-A4A6-D3B1042F472E}" type="datetimeFigureOut">
              <a:rPr lang="en-KE" smtClean="0"/>
              <a:t>27/07/2025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E35-86A5-46E7-BF4D-80DBFE9AEE1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4086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53A4-CDFE-445B-A4A6-D3B1042F472E}" type="datetimeFigureOut">
              <a:rPr lang="en-KE" smtClean="0"/>
              <a:t>27/07/2025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E35-86A5-46E7-BF4D-80DBFE9AEE1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510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53A4-CDFE-445B-A4A6-D3B1042F472E}" type="datetimeFigureOut">
              <a:rPr lang="en-KE" smtClean="0"/>
              <a:t>27/07/2025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E35-86A5-46E7-BF4D-80DBFE9AEE1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178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B53A4-CDFE-445B-A4A6-D3B1042F472E}" type="datetimeFigureOut">
              <a:rPr lang="en-KE" smtClean="0"/>
              <a:t>27/07/2025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9E35-86A5-46E7-BF4D-80DBFE9AEE1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9537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B53A4-CDFE-445B-A4A6-D3B1042F472E}" type="datetimeFigureOut">
              <a:rPr lang="en-KE" smtClean="0"/>
              <a:t>27/07/2025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09E35-86A5-46E7-BF4D-80DBFE9AEE1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156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BDE9CE"/>
            </a:gs>
            <a:gs pos="81000">
              <a:schemeClr val="accent2">
                <a:lumMod val="20000"/>
                <a:lumOff val="80000"/>
              </a:schemeClr>
            </a:gs>
            <a:gs pos="67000">
              <a:schemeClr val="accent2">
                <a:lumMod val="20000"/>
                <a:lumOff val="80000"/>
              </a:schemeClr>
            </a:gs>
            <a:gs pos="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C049-58CF-43D9-AE15-DA3683B62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Aviation assessment of Aircraft Risk Analysis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206F6-52FD-4FBB-81A6-7DA805C28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Lydiah</a:t>
            </a:r>
            <a:r>
              <a:rPr lang="en-US" dirty="0"/>
              <a:t> </a:t>
            </a:r>
            <a:r>
              <a:rPr lang="en-US" dirty="0" err="1"/>
              <a:t>Onkundi</a:t>
            </a:r>
            <a:endParaRPr lang="en-US" dirty="0"/>
          </a:p>
          <a:p>
            <a:r>
              <a:rPr lang="en-US" dirty="0"/>
              <a:t>4lydiah@gmail.com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9205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BDE9CE"/>
            </a:gs>
            <a:gs pos="81000">
              <a:schemeClr val="accent2">
                <a:lumMod val="20000"/>
                <a:lumOff val="80000"/>
              </a:schemeClr>
            </a:gs>
            <a:gs pos="67000">
              <a:schemeClr val="accent2">
                <a:lumMod val="20000"/>
                <a:lumOff val="80000"/>
              </a:schemeClr>
            </a:gs>
            <a:gs pos="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AACA04-A24D-4766-A154-992E2375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Understanding</a:t>
            </a:r>
            <a:endParaRPr lang="en-K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AC8ADF-5CF3-47A6-8401-870966AA9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needs to expand into aviation but is not sure of the aircraft to purchase and the risk involved on the options they’ll go for.</a:t>
            </a:r>
          </a:p>
          <a:p>
            <a:r>
              <a:rPr lang="en-US" dirty="0"/>
              <a:t>We went into answering this questions by identifying the safest aircraft to purchase through data analysis.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0399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BDE9CE"/>
            </a:gs>
            <a:gs pos="81000">
              <a:schemeClr val="accent2">
                <a:lumMod val="20000"/>
                <a:lumOff val="80000"/>
              </a:schemeClr>
            </a:gs>
            <a:gs pos="67000">
              <a:schemeClr val="accent2">
                <a:lumMod val="20000"/>
                <a:lumOff val="80000"/>
              </a:schemeClr>
            </a:gs>
            <a:gs pos="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F9779D-7CB8-4735-98AA-8EF492FA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39C9E-07D3-48F3-AB64-6075445F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1" y="3049361"/>
            <a:ext cx="7886700" cy="2424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apply our analysis and outcome from the aircraft incident data </a:t>
            </a:r>
          </a:p>
          <a:p>
            <a:r>
              <a:rPr lang="en-US" dirty="0"/>
              <a:t>identify low risk aircraft from patterns and trends of the analyzed data</a:t>
            </a:r>
          </a:p>
          <a:p>
            <a:r>
              <a:rPr lang="en-US" dirty="0"/>
              <a:t>provide insights and recommendation for decision making in aircraft purchase</a:t>
            </a:r>
          </a:p>
        </p:txBody>
      </p:sp>
    </p:spTree>
    <p:extLst>
      <p:ext uri="{BB962C8B-B14F-4D97-AF65-F5344CB8AC3E}">
        <p14:creationId xmlns:p14="http://schemas.microsoft.com/office/powerpoint/2010/main" val="62863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BDE9CE"/>
            </a:gs>
            <a:gs pos="81000">
              <a:schemeClr val="accent2">
                <a:lumMod val="20000"/>
                <a:lumOff val="80000"/>
              </a:schemeClr>
            </a:gs>
            <a:gs pos="67000">
              <a:schemeClr val="accent2">
                <a:lumMod val="20000"/>
                <a:lumOff val="80000"/>
              </a:schemeClr>
            </a:gs>
            <a:gs pos="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A84F-C3D7-4CB3-82C0-7125D899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EC14B-F306-4C85-B77B-A1C68089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aviation data, sourced from the National Transportation Safety Board has 90348 rows and 31 columns</a:t>
            </a:r>
          </a:p>
          <a:p>
            <a:r>
              <a:rPr lang="en-US" dirty="0"/>
              <a:t>The key features that stood count on the columns for our analysis were the make and model of the aircrafts, number of accidents coursed and the type of injuries(minor, major &amp;fatal) incurred.</a:t>
            </a:r>
          </a:p>
          <a:p>
            <a:r>
              <a:rPr lang="en-US" dirty="0"/>
              <a:t>We checked out for null values, dropped columns with high missing values and filled in figures on nulls for columns of interest.</a:t>
            </a:r>
          </a:p>
          <a:p>
            <a:r>
              <a:rPr lang="en-US" dirty="0"/>
              <a:t>We used tools like </a:t>
            </a:r>
            <a:r>
              <a:rPr lang="en-US" dirty="0" err="1"/>
              <a:t>numpy</a:t>
            </a:r>
            <a:r>
              <a:rPr lang="en-US" dirty="0"/>
              <a:t>, pandas for the analysis and graphical presentation for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07970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BDE9CE"/>
            </a:gs>
            <a:gs pos="81000">
              <a:schemeClr val="accent2">
                <a:lumMod val="20000"/>
                <a:lumOff val="80000"/>
              </a:schemeClr>
            </a:gs>
            <a:gs pos="67000">
              <a:schemeClr val="accent2">
                <a:lumMod val="20000"/>
                <a:lumOff val="80000"/>
              </a:schemeClr>
            </a:gs>
            <a:gs pos="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8763-9D99-44D9-83E7-74B2C8BF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0553-3DB7-4FF9-8E9B-857898AA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visualization, we used bar charts for the analysis of model and make  in comparison to total uninjured</a:t>
            </a:r>
          </a:p>
          <a:p>
            <a:r>
              <a:rPr lang="en-US" dirty="0"/>
              <a:t>A line graph for the analysis of total injured, total uninjured over time</a:t>
            </a:r>
          </a:p>
          <a:p>
            <a:r>
              <a:rPr lang="en-US" dirty="0"/>
              <a:t>Finally, a pie chart that gave analysis of top causes of incidences.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4513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BDE9CE"/>
            </a:gs>
            <a:gs pos="81000">
              <a:schemeClr val="accent2">
                <a:lumMod val="20000"/>
                <a:lumOff val="80000"/>
              </a:schemeClr>
            </a:gs>
            <a:gs pos="67000">
              <a:schemeClr val="accent2">
                <a:lumMod val="20000"/>
                <a:lumOff val="80000"/>
              </a:schemeClr>
            </a:gs>
            <a:gs pos="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25E2-A84D-4BAF-B01A-6468B875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 and findings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3A67-38C8-4622-9001-B17E1A37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found that most accidents occurred at take-off, when cruising and  when approaching landing</a:t>
            </a:r>
          </a:p>
          <a:p>
            <a:r>
              <a:rPr lang="en-US" dirty="0"/>
              <a:t>Highest number of injuries occurred in the years 1982,1996 and 2000 but subsided of the years.</a:t>
            </a:r>
          </a:p>
          <a:p>
            <a:r>
              <a:rPr lang="en-US" dirty="0"/>
              <a:t>We also deduced from the bar graph that the models and make with the highest number of uninjured were Cessna and Piper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8489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BDE9CE"/>
            </a:gs>
            <a:gs pos="81000">
              <a:schemeClr val="accent2">
                <a:lumMod val="20000"/>
                <a:lumOff val="80000"/>
              </a:schemeClr>
            </a:gs>
            <a:gs pos="67000">
              <a:schemeClr val="accent2">
                <a:lumMod val="20000"/>
                <a:lumOff val="80000"/>
              </a:schemeClr>
            </a:gs>
            <a:gs pos="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ECAA-DB17-4160-822B-9DF5330F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and Recommendation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34E6-F778-4743-8E89-2D2C68BD9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the analysis, we find that </a:t>
            </a:r>
          </a:p>
          <a:p>
            <a:r>
              <a:rPr lang="en-US" dirty="0"/>
              <a:t>Cessna and Piper models stood out as the optimal models for consideration as they posed the least risk over the years</a:t>
            </a:r>
          </a:p>
          <a:p>
            <a:r>
              <a:rPr lang="en-US" dirty="0"/>
              <a:t>They have the highest safety record with low damage rates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Further findings on aircraft operation together with the cost benefit analysis is recommended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6543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BDE9CE"/>
            </a:gs>
            <a:gs pos="81000">
              <a:schemeClr val="accent2">
                <a:lumMod val="20000"/>
                <a:lumOff val="80000"/>
              </a:schemeClr>
            </a:gs>
            <a:gs pos="67000">
              <a:schemeClr val="accent2">
                <a:lumMod val="20000"/>
                <a:lumOff val="80000"/>
              </a:schemeClr>
            </a:gs>
            <a:gs pos="0">
              <a:schemeClr val="bg2">
                <a:lumMod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60DE85-7C2F-4359-89A5-CA2B7E0D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3447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</TotalTime>
  <Words>353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Aviation assessment of Aircraft Risk Analysis</vt:lpstr>
      <vt:lpstr>Business Understanding</vt:lpstr>
      <vt:lpstr>Objectives</vt:lpstr>
      <vt:lpstr>Data Set</vt:lpstr>
      <vt:lpstr>Exploration</vt:lpstr>
      <vt:lpstr>Insights and findings</vt:lpstr>
      <vt:lpstr>Conclusion and Recommendation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assessment of Aircraft Risk</dc:title>
  <dc:creator>RM Ochieng</dc:creator>
  <cp:lastModifiedBy>RM Ochieng</cp:lastModifiedBy>
  <cp:revision>18</cp:revision>
  <dcterms:created xsi:type="dcterms:W3CDTF">2025-07-26T17:02:48Z</dcterms:created>
  <dcterms:modified xsi:type="dcterms:W3CDTF">2025-07-27T13:19:08Z</dcterms:modified>
</cp:coreProperties>
</file>