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848"/>
  </p:normalViewPr>
  <p:slideViewPr>
    <p:cSldViewPr snapToGrid="0" snapToObjects="1">
      <p:cViewPr>
        <p:scale>
          <a:sx n="88" d="100"/>
          <a:sy n="88" d="100"/>
        </p:scale>
        <p:origin x="2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9B4F-03C5-B24F-80DF-78C23BE9EB0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0D129636-59F6-5144-A971-FEE132959A87}">
      <dgm:prSet phldrT="[Tekst]" custT="1"/>
      <dgm:spPr/>
      <dgm:t>
        <a:bodyPr/>
        <a:lstStyle/>
        <a:p>
          <a:r>
            <a:rPr lang="pl-PL" sz="2000" dirty="0"/>
            <a:t>Słowo = WEKTOR ZANURZENIA </a:t>
          </a:r>
          <a:r>
            <a:rPr lang="pl-PL" sz="1600" baseline="-25000" dirty="0"/>
            <a:t>(150)</a:t>
          </a:r>
          <a:br>
            <a:rPr lang="pl-PL" sz="2000" dirty="0"/>
          </a:br>
          <a:r>
            <a:rPr lang="pl-PL" sz="1800" dirty="0">
              <a:solidFill>
                <a:schemeClr val="accent2">
                  <a:lumMod val="75000"/>
                </a:schemeClr>
              </a:solidFill>
            </a:rPr>
            <a:t>Word2Vec</a:t>
          </a:r>
          <a:endParaRPr lang="pl-PL" sz="2000" dirty="0">
            <a:solidFill>
              <a:schemeClr val="accent2">
                <a:lumMod val="75000"/>
              </a:schemeClr>
            </a:solidFill>
          </a:endParaRPr>
        </a:p>
      </dgm:t>
    </dgm:pt>
    <dgm:pt modelId="{56B1B4A6-02E6-0446-AB81-565DD1FFA230}" type="parTrans" cxnId="{861C4A6C-E1BF-0D4F-B9CB-062F9500F945}">
      <dgm:prSet/>
      <dgm:spPr/>
      <dgm:t>
        <a:bodyPr/>
        <a:lstStyle/>
        <a:p>
          <a:endParaRPr lang="pl-PL"/>
        </a:p>
      </dgm:t>
    </dgm:pt>
    <dgm:pt modelId="{62E35B02-E870-2949-9085-75373CAFD305}" type="sibTrans" cxnId="{861C4A6C-E1BF-0D4F-B9CB-062F9500F945}">
      <dgm:prSet/>
      <dgm:spPr/>
      <dgm:t>
        <a:bodyPr/>
        <a:lstStyle/>
        <a:p>
          <a:endParaRPr lang="pl-PL"/>
        </a:p>
      </dgm:t>
    </dgm:pt>
    <dgm:pt modelId="{A01C0D2C-DFBD-E547-83CF-2E14E213125E}">
      <dgm:prSet phldrT="[Tekst]" custT="1"/>
      <dgm:spPr/>
      <dgm:t>
        <a:bodyPr/>
        <a:lstStyle/>
        <a:p>
          <a:r>
            <a:rPr lang="pl-PL" sz="1800" dirty="0"/>
            <a:t>MODEL</a:t>
          </a:r>
          <a:br>
            <a:rPr lang="pl-PL" sz="1800" dirty="0"/>
          </a:br>
          <a:r>
            <a:rPr lang="pl-PL" sz="1600" dirty="0">
              <a:solidFill>
                <a:schemeClr val="accent2">
                  <a:lumMod val="75000"/>
                </a:schemeClr>
              </a:solidFill>
            </a:rPr>
            <a:t>CNN, LSTM, CNN-LSTM</a:t>
          </a:r>
          <a:endParaRPr lang="pl-PL" sz="1800" dirty="0">
            <a:solidFill>
              <a:schemeClr val="accent2">
                <a:lumMod val="75000"/>
              </a:schemeClr>
            </a:solidFill>
          </a:endParaRPr>
        </a:p>
      </dgm:t>
    </dgm:pt>
    <dgm:pt modelId="{C366F000-F014-DE40-BE6B-FD654123B4C0}" type="parTrans" cxnId="{840000DE-7F39-E548-ABF5-DEAE1A644569}">
      <dgm:prSet/>
      <dgm:spPr/>
      <dgm:t>
        <a:bodyPr/>
        <a:lstStyle/>
        <a:p>
          <a:endParaRPr lang="pl-PL"/>
        </a:p>
      </dgm:t>
    </dgm:pt>
    <dgm:pt modelId="{94B4EBBB-C39F-9D4F-82C6-84138A72F2CC}" type="sibTrans" cxnId="{840000DE-7F39-E548-ABF5-DEAE1A644569}">
      <dgm:prSet/>
      <dgm:spPr/>
      <dgm:t>
        <a:bodyPr/>
        <a:lstStyle/>
        <a:p>
          <a:endParaRPr lang="pl-PL"/>
        </a:p>
      </dgm:t>
    </dgm:pt>
    <dgm:pt modelId="{B195158B-2889-DA46-9C10-B27B68651982}" type="pres">
      <dgm:prSet presAssocID="{F5489B4F-03C5-B24F-80DF-78C23BE9EB04}" presName="Name0" presStyleCnt="0">
        <dgm:presLayoutVars>
          <dgm:dir/>
          <dgm:animLvl val="lvl"/>
          <dgm:resizeHandles val="exact"/>
        </dgm:presLayoutVars>
      </dgm:prSet>
      <dgm:spPr/>
    </dgm:pt>
    <dgm:pt modelId="{1389D592-E68F-4743-BD96-B57610564C7C}" type="pres">
      <dgm:prSet presAssocID="{0D129636-59F6-5144-A971-FEE132959A87}" presName="parTxOnly" presStyleLbl="node1" presStyleIdx="0" presStyleCnt="2" custScaleY="60471">
        <dgm:presLayoutVars>
          <dgm:chMax val="0"/>
          <dgm:chPref val="0"/>
          <dgm:bulletEnabled val="1"/>
        </dgm:presLayoutVars>
      </dgm:prSet>
      <dgm:spPr/>
    </dgm:pt>
    <dgm:pt modelId="{0F05C2BA-AA13-454B-9F2C-69571934535E}" type="pres">
      <dgm:prSet presAssocID="{62E35B02-E870-2949-9085-75373CAFD305}" presName="parTxOnlySpace" presStyleCnt="0"/>
      <dgm:spPr/>
    </dgm:pt>
    <dgm:pt modelId="{33D485AD-2A1E-C246-9AC2-3F7D064ACD4C}" type="pres">
      <dgm:prSet presAssocID="{A01C0D2C-DFBD-E547-83CF-2E14E213125E}" presName="parTxOnly" presStyleLbl="node1" presStyleIdx="1" presStyleCnt="2" custScaleY="60471">
        <dgm:presLayoutVars>
          <dgm:chMax val="0"/>
          <dgm:chPref val="0"/>
          <dgm:bulletEnabled val="1"/>
        </dgm:presLayoutVars>
      </dgm:prSet>
      <dgm:spPr/>
    </dgm:pt>
  </dgm:ptLst>
  <dgm:cxnLst>
    <dgm:cxn modelId="{861C4A6C-E1BF-0D4F-B9CB-062F9500F945}" srcId="{F5489B4F-03C5-B24F-80DF-78C23BE9EB04}" destId="{0D129636-59F6-5144-A971-FEE132959A87}" srcOrd="0" destOrd="0" parTransId="{56B1B4A6-02E6-0446-AB81-565DD1FFA230}" sibTransId="{62E35B02-E870-2949-9085-75373CAFD305}"/>
    <dgm:cxn modelId="{E96C59A7-FDA3-0343-8676-79FA3DC57A6B}" type="presOf" srcId="{F5489B4F-03C5-B24F-80DF-78C23BE9EB04}" destId="{B195158B-2889-DA46-9C10-B27B68651982}" srcOrd="0" destOrd="0" presId="urn:microsoft.com/office/officeart/2005/8/layout/chevron1"/>
    <dgm:cxn modelId="{63B814A9-8D95-2442-944B-5BEDB9A5AAEA}" type="presOf" srcId="{0D129636-59F6-5144-A971-FEE132959A87}" destId="{1389D592-E68F-4743-BD96-B57610564C7C}" srcOrd="0" destOrd="0" presId="urn:microsoft.com/office/officeart/2005/8/layout/chevron1"/>
    <dgm:cxn modelId="{67A437D5-1222-AE47-897A-10D109D119E6}" type="presOf" srcId="{A01C0D2C-DFBD-E547-83CF-2E14E213125E}" destId="{33D485AD-2A1E-C246-9AC2-3F7D064ACD4C}" srcOrd="0" destOrd="0" presId="urn:microsoft.com/office/officeart/2005/8/layout/chevron1"/>
    <dgm:cxn modelId="{840000DE-7F39-E548-ABF5-DEAE1A644569}" srcId="{F5489B4F-03C5-B24F-80DF-78C23BE9EB04}" destId="{A01C0D2C-DFBD-E547-83CF-2E14E213125E}" srcOrd="1" destOrd="0" parTransId="{C366F000-F014-DE40-BE6B-FD654123B4C0}" sibTransId="{94B4EBBB-C39F-9D4F-82C6-84138A72F2CC}"/>
    <dgm:cxn modelId="{F9AE7C9A-FA48-534A-AC12-FACFE874DB4E}" type="presParOf" srcId="{B195158B-2889-DA46-9C10-B27B68651982}" destId="{1389D592-E68F-4743-BD96-B57610564C7C}" srcOrd="0" destOrd="0" presId="urn:microsoft.com/office/officeart/2005/8/layout/chevron1"/>
    <dgm:cxn modelId="{EF8D57F5-7296-AE40-80DB-80D7388727D5}" type="presParOf" srcId="{B195158B-2889-DA46-9C10-B27B68651982}" destId="{0F05C2BA-AA13-454B-9F2C-69571934535E}" srcOrd="1" destOrd="0" presId="urn:microsoft.com/office/officeart/2005/8/layout/chevron1"/>
    <dgm:cxn modelId="{F37120C9-2485-6847-ADE0-DD8F78B28B91}" type="presParOf" srcId="{B195158B-2889-DA46-9C10-B27B68651982}" destId="{33D485AD-2A1E-C246-9AC2-3F7D064ACD4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D592-E68F-4743-BD96-B57610564C7C}">
      <dsp:nvSpPr>
        <dsp:cNvPr id="0" name=""/>
        <dsp:cNvSpPr/>
      </dsp:nvSpPr>
      <dsp:spPr>
        <a:xfrm>
          <a:off x="8974" y="0"/>
          <a:ext cx="5364658" cy="646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Słowo = WEKTOR ZANURZENIA </a:t>
          </a:r>
          <a:r>
            <a:rPr lang="pl-PL" sz="1600" kern="1200" baseline="-25000" dirty="0"/>
            <a:t>(150)</a:t>
          </a:r>
          <a:br>
            <a:rPr lang="pl-PL" sz="2000" kern="1200" dirty="0"/>
          </a:br>
          <a:r>
            <a:rPr lang="pl-PL" sz="1800" kern="1200" dirty="0">
              <a:solidFill>
                <a:schemeClr val="accent2">
                  <a:lumMod val="75000"/>
                </a:schemeClr>
              </a:solidFill>
            </a:rPr>
            <a:t>Word2Vec</a:t>
          </a:r>
          <a:endParaRPr lang="pl-PL" sz="2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32140" y="0"/>
        <a:ext cx="4718327" cy="646331"/>
      </dsp:txXfrm>
    </dsp:sp>
    <dsp:sp modelId="{33D485AD-2A1E-C246-9AC2-3F7D064ACD4C}">
      <dsp:nvSpPr>
        <dsp:cNvPr id="0" name=""/>
        <dsp:cNvSpPr/>
      </dsp:nvSpPr>
      <dsp:spPr>
        <a:xfrm>
          <a:off x="4837167" y="0"/>
          <a:ext cx="5364658" cy="646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MODEL</a:t>
          </a:r>
          <a:br>
            <a:rPr lang="pl-PL" sz="1800" kern="1200" dirty="0"/>
          </a:br>
          <a:r>
            <a:rPr lang="pl-PL" sz="1600" kern="1200" dirty="0">
              <a:solidFill>
                <a:schemeClr val="accent2">
                  <a:lumMod val="75000"/>
                </a:schemeClr>
              </a:solidFill>
            </a:rPr>
            <a:t>CNN, LSTM, CNN-LSTM</a:t>
          </a:r>
          <a:endParaRPr lang="pl-PL" sz="1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160333" y="0"/>
        <a:ext cx="4718327" cy="64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94F9B-276C-7143-800E-F2E452563BFF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E4AF-288F-1A45-ADF9-2C1AD2105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9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Slajd tytułowy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przedstawiamy siebie, tytuł pracy oraz cel pracy + zbiór, który wybrałyśmy i dlaczego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Dzień dobry, nazywamy się Lidia Opuchlik i Sandra Rawicz. Tematem naszej pracy jest analiza sentymentu w recenzjach filmowych. Celem pracy było stworzenie i zbadanie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przydatności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klasycznych modeli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learningowych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modeli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wykorzystujących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sieci neuronowe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umożliwiających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 sentymentu recenzji filmowych — klasyfikację czy dana recenzja ma pozytywny czy negatywny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wydźwięk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Zbiór danych pochodzi z portalu IMDB i składa się z 50 000 recenzji w języku angielskim, z których każda oznakowana jest jako pozytywna lub negatywna. Zbiór jest zbalansowany. Podzieliłyśmy go na zbiór treningowy i testowy w proporcji 80 do 20. Zbiór ten jest powszechnie wykorzystywany w pracach naukowych dotyczących analizy sentymentu.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EE4AF-288F-1A45-ADF9-2C1AD21054E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34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Optymalizacja + sieci neuronowe (3 rodzaje)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Przed zastosowaniem algorytmów bazujących na sieciach neuronowych, dane zostały dostosowanie przy użyciu metody Word2Vec polegającej na przypisaniu każdemu słowu wektora zanurzenia (w sensie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 wielkości 150. Do wytrenowania modelu użyłyśmy słownika zawierającego wszystkie recenzje filmowe ze zbioru treningowego.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Pierwsza skonstruowana sieć była siecią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konwolucyjną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(splotową) i składała się z warstwy wejściowej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następnie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konwolucyjnej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1-wymiarowej o 128 filtrach, każdy o wymiarach 5x1, łączącej – MaxPooling1D – która spłaszcza dane wejściowe obniżając obciążenie obliczeniowe algorytmu. Kolejną warstwą była warstwa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prawdopodobieństwem 20%, którą stosuje się w celu zapobiegnięcia przetrenowania modelu. Na końcu były dwie warstwy w pełni połączone tzw.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liczbie neuronów odpowiednio 10 oraz 1. Ostatnia, wyjściowa warstwa posiadała również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sigmoidalną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aktywację. Pozostałe warstwy używały funkcji aktywacji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EE4AF-288F-1A45-ADF9-2C1AD21054E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1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Następnie wytrenowałyśmy rekurencyjną sieć długoterminowej pamięci krótkoterminowej (LSTM). Składała się z warstwy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warstwy LSTM z wektorem wyjściowym o długości 128 oraz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zwykłym i rekurencyjnym na poziomie 20% każdy oraz 1 warstwy całkowicie połączonej (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z 1 neuronem 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sigmoidalną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funkcją aktywacji.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przypadku obu sieci neuronowych optymalizacja dotyczyła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hiperparametrów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architektury samych sieci. Odbywała się ręcznie poprzez przeprowadzanie wielu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EE4AF-288F-1A45-ADF9-2C1AD21054E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17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Wnioski (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bullet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osiągnęłyśmy wyznaczony przez nas cel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modele stworzone przez nas zostały również możliwie jak najlepiej zoptymalizowane i osiągnęły wyniki podobne jak w dostępnej literaturze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całościowo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biorąc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uwage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 oba czynniki, zdecydowanym faworytem okazał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syfikator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— model liniowy, bardzo prosty, o małej liczbie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parametrów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nie ma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rozwiązania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idealnego.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Żeby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osiągac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optymalne wyniki, trzeba prawie zawsze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iśc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na kompromis (czas trenowania vs. Precyzja (inna metryka))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Ponadto,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ważnym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faktem,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który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zawsze trzeba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wziąc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pod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uwage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̨, jest to,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że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niektóre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algorytmy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ulegaja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 łatwemu prze- trenowaniu. Wysokie wyniki predykcji modelu, ale fałszywe wyniki 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wnosza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̨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dużo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wartości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dodanej,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wręcz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prowadzą do tego,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że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wyciągami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nieprawidłowe wnioski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EE4AF-288F-1A45-ADF9-2C1AD21054E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3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2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0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97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98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0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09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695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2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4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5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4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69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5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4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25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06E9-77F3-F444-8B5E-60F0051A13B8}" type="datetimeFigureOut">
              <a:rPr lang="pl-PL" smtClean="0"/>
              <a:t>09.09.2021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5A33A3-11A2-CF44-93A9-034F2FBDB2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70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EE79BACE-FE04-2D42-8701-768C17F0C302}"/>
              </a:ext>
            </a:extLst>
          </p:cNvPr>
          <p:cNvGrpSpPr/>
          <p:nvPr/>
        </p:nvGrpSpPr>
        <p:grpSpPr>
          <a:xfrm>
            <a:off x="3976616" y="761068"/>
            <a:ext cx="5167312" cy="390525"/>
            <a:chOff x="4043364" y="1207532"/>
            <a:chExt cx="5167312" cy="390525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C767DF2-FCD1-804F-99C0-E2FE60E4D7CD}"/>
                </a:ext>
              </a:extLst>
            </p:cNvPr>
            <p:cNvSpPr txBox="1"/>
            <p:nvPr/>
          </p:nvSpPr>
          <p:spPr>
            <a:xfrm>
              <a:off x="4043364" y="1228725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Lidia Opuchlik</a:t>
              </a:r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98AFFBD9-4050-DD49-BED5-872B58CF91DD}"/>
                </a:ext>
              </a:extLst>
            </p:cNvPr>
            <p:cNvSpPr txBox="1"/>
            <p:nvPr/>
          </p:nvSpPr>
          <p:spPr>
            <a:xfrm>
              <a:off x="7381877" y="1207532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Sandra Rawicz</a:t>
              </a:r>
            </a:p>
          </p:txBody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DB70F7-ACF9-8544-AE96-F803B86FF6E3}"/>
              </a:ext>
            </a:extLst>
          </p:cNvPr>
          <p:cNvSpPr txBox="1"/>
          <p:nvPr/>
        </p:nvSpPr>
        <p:spPr>
          <a:xfrm>
            <a:off x="2849103" y="1719174"/>
            <a:ext cx="7422338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2">
                    <a:lumMod val="50000"/>
                  </a:schemeClr>
                </a:solidFill>
              </a:rPr>
              <a:t>ANALIZA SENTYMENTU W RECENZJACH FILMOWYCH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172302B-B343-EE41-A4C1-0BB57036F23D}"/>
              </a:ext>
            </a:extLst>
          </p:cNvPr>
          <p:cNvSpPr/>
          <p:nvPr/>
        </p:nvSpPr>
        <p:spPr>
          <a:xfrm>
            <a:off x="2224989" y="4093053"/>
            <a:ext cx="9102228" cy="1200329"/>
          </a:xfrm>
          <a:prstGeom prst="rect">
            <a:avLst/>
          </a:prstGeo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stworzenie i zbadanie przydatności klasycznych modeli ML oraz modeli wykorzystujących sieci neuronowe do analizy sentymentu recenzji filmowych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E1F3A0D-DCAC-0A44-A7FB-CB5A0C99CBE2}"/>
              </a:ext>
            </a:extLst>
          </p:cNvPr>
          <p:cNvSpPr txBox="1"/>
          <p:nvPr/>
        </p:nvSpPr>
        <p:spPr>
          <a:xfrm>
            <a:off x="5727020" y="3492580"/>
            <a:ext cx="166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CEL</a:t>
            </a:r>
            <a:endParaRPr lang="pl-PL" sz="2400" b="1" dirty="0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7A5CC65C-230A-0E40-898E-E748FE8DB9ED}"/>
              </a:ext>
            </a:extLst>
          </p:cNvPr>
          <p:cNvGrpSpPr/>
          <p:nvPr/>
        </p:nvGrpSpPr>
        <p:grpSpPr>
          <a:xfrm>
            <a:off x="2020361" y="5655235"/>
            <a:ext cx="9586396" cy="923330"/>
            <a:chOff x="1134668" y="5716253"/>
            <a:chExt cx="9586396" cy="923330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7C0DE43F-2D8E-4740-9F60-353647872AF4}"/>
                </a:ext>
              </a:extLst>
            </p:cNvPr>
            <p:cNvSpPr txBox="1"/>
            <p:nvPr/>
          </p:nvSpPr>
          <p:spPr>
            <a:xfrm>
              <a:off x="1134668" y="5927973"/>
              <a:ext cx="2624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/>
                <a:t>ZBIÓR DANYCH</a:t>
              </a: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04B779EC-E14B-2E4E-A3C3-99F2AFA4F124}"/>
                </a:ext>
              </a:extLst>
            </p:cNvPr>
            <p:cNvSpPr/>
            <p:nvPr/>
          </p:nvSpPr>
          <p:spPr>
            <a:xfrm>
              <a:off x="4165277" y="5716253"/>
              <a:ext cx="22497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IMDB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50 000 recenzji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Język angielski</a:t>
              </a:r>
            </a:p>
          </p:txBody>
        </p:sp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E01A1D23-9741-7E4B-A455-C5BC92DC707D}"/>
                </a:ext>
              </a:extLst>
            </p:cNvPr>
            <p:cNvSpPr/>
            <p:nvPr/>
          </p:nvSpPr>
          <p:spPr>
            <a:xfrm>
              <a:off x="6861440" y="5716253"/>
              <a:ext cx="3859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Oznakowane: poz. lub neg.</a:t>
              </a:r>
              <a:endParaRPr lang="pl-PL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Zbalansowany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l-PL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Trening:test</a:t>
              </a: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pl-PL" dirty="0">
                  <a:solidFill>
                    <a:srgbClr val="000000"/>
                  </a:solidFill>
                  <a:latin typeface="Century Gothic" panose="020B0502020202020204" pitchFamily="34" charset="0"/>
                  <a:sym typeface="Wingdings" pitchFamily="2" charset="2"/>
                </a:rPr>
                <a:t> 80:20</a:t>
              </a:r>
              <a:endParaRPr lang="pl-PL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54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DBDF576-F6DE-CF41-B5C6-FAE0E8A14AF6}"/>
              </a:ext>
            </a:extLst>
          </p:cNvPr>
          <p:cNvSpPr txBox="1"/>
          <p:nvPr/>
        </p:nvSpPr>
        <p:spPr>
          <a:xfrm>
            <a:off x="347134" y="33897"/>
            <a:ext cx="500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Century Gothic" panose="020B0502020202020204" pitchFamily="34" charset="0"/>
                <a:cs typeface="Calibri" panose="020F0502020204030204" pitchFamily="34" charset="0"/>
              </a:rPr>
              <a:t>SIECI NEURONOWE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79B332-E9BE-F242-95BD-93423E40F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21059"/>
              </p:ext>
            </p:extLst>
          </p:nvPr>
        </p:nvGraphicFramePr>
        <p:xfrm>
          <a:off x="1583267" y="616574"/>
          <a:ext cx="102108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10527BC0-B695-0143-8161-CC47EE9E0AB9}"/>
              </a:ext>
            </a:extLst>
          </p:cNvPr>
          <p:cNvSpPr txBox="1"/>
          <p:nvPr/>
        </p:nvSpPr>
        <p:spPr>
          <a:xfrm>
            <a:off x="1729620" y="3680374"/>
            <a:ext cx="115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2490B6F4-075E-EF4A-9CB7-087E2961F926}"/>
              </a:ext>
            </a:extLst>
          </p:cNvPr>
          <p:cNvSpPr/>
          <p:nvPr/>
        </p:nvSpPr>
        <p:spPr>
          <a:xfrm>
            <a:off x="3004457" y="6550223"/>
            <a:ext cx="61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latin typeface="Century Gothic" panose="020B0502020202020204" pitchFamily="34" charset="0"/>
                <a:cs typeface="Calibri" panose="020F0502020204030204" pitchFamily="34" charset="0"/>
              </a:rPr>
              <a:t>Słownik –  zawierał wszystkie recenzje filmowe ze zbioru treningowego</a:t>
            </a: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A1C6B920-6C8A-D54C-8E94-E6630DD9D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01971"/>
              </p:ext>
            </p:extLst>
          </p:nvPr>
        </p:nvGraphicFramePr>
        <p:xfrm>
          <a:off x="3091544" y="1455621"/>
          <a:ext cx="769257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71">
                  <a:extLst>
                    <a:ext uri="{9D8B030D-6E8A-4147-A177-3AD203B41FA5}">
                      <a16:colId xmlns:a16="http://schemas.microsoft.com/office/drawing/2014/main" val="1741532075"/>
                    </a:ext>
                  </a:extLst>
                </a:gridCol>
                <a:gridCol w="1844878">
                  <a:extLst>
                    <a:ext uri="{9D8B030D-6E8A-4147-A177-3AD203B41FA5}">
                      <a16:colId xmlns:a16="http://schemas.microsoft.com/office/drawing/2014/main" val="93372844"/>
                    </a:ext>
                  </a:extLst>
                </a:gridCol>
                <a:gridCol w="5308422">
                  <a:extLst>
                    <a:ext uri="{9D8B030D-6E8A-4147-A177-3AD203B41FA5}">
                      <a16:colId xmlns:a16="http://schemas.microsoft.com/office/drawing/2014/main" val="330681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Warstwa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Charakterystyka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Embedding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Warstwa wejściowa</a:t>
                      </a:r>
                    </a:p>
                    <a:p>
                      <a:r>
                        <a:rPr lang="pl-PL" dirty="0"/>
                        <a:t>Rozmiar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9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Conv1D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Konwolucyjna</a:t>
                      </a:r>
                      <a:r>
                        <a:rPr lang="pl-PL" dirty="0"/>
                        <a:t> – wykonująca przekształcenia</a:t>
                      </a:r>
                      <a:br>
                        <a:rPr lang="pl-PL" dirty="0"/>
                      </a:br>
                      <a:r>
                        <a:rPr lang="pl-PL" dirty="0"/>
                        <a:t>128 filtrów o rozmiarze 5 x 1</a:t>
                      </a:r>
                    </a:p>
                    <a:p>
                      <a:r>
                        <a:rPr lang="pl-PL" dirty="0"/>
                        <a:t>Aktywacja </a:t>
                      </a:r>
                      <a:r>
                        <a:rPr lang="pl-PL" dirty="0" err="1"/>
                        <a:t>ReLU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6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MaxPooling1D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Łącząca</a:t>
                      </a:r>
                      <a:br>
                        <a:rPr lang="pl-PL" dirty="0"/>
                      </a:br>
                      <a:r>
                        <a:rPr lang="pl-PL" dirty="0"/>
                        <a:t>spłaszczanie danych wejściowych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8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Dropout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Zapobiegająca przeuczeniu</a:t>
                      </a:r>
                    </a:p>
                    <a:p>
                      <a:r>
                        <a:rPr lang="pl-PL" dirty="0"/>
                        <a:t>Prawdopodobieństwo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3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Dense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pełni połączona</a:t>
                      </a:r>
                    </a:p>
                    <a:p>
                      <a:r>
                        <a:rPr lang="pl-PL" dirty="0"/>
                        <a:t>10 neuronów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Aktywacja </a:t>
                      </a:r>
                      <a:r>
                        <a:rPr lang="pl-PL" dirty="0" err="1"/>
                        <a:t>ReLU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95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Dense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Wyjściowa w pełni połączona</a:t>
                      </a:r>
                    </a:p>
                    <a:p>
                      <a:r>
                        <a:rPr lang="pl-PL" dirty="0"/>
                        <a:t>1 neuron</a:t>
                      </a:r>
                    </a:p>
                    <a:p>
                      <a:r>
                        <a:rPr lang="pl-PL" dirty="0"/>
                        <a:t>Aktywacja </a:t>
                      </a:r>
                      <a:r>
                        <a:rPr lang="pl-PL" dirty="0" err="1"/>
                        <a:t>sigmoidalna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56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2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234806C-DA39-4944-8DF9-FEB751CB8F68}"/>
              </a:ext>
            </a:extLst>
          </p:cNvPr>
          <p:cNvSpPr txBox="1"/>
          <p:nvPr/>
        </p:nvSpPr>
        <p:spPr>
          <a:xfrm>
            <a:off x="849084" y="1043086"/>
            <a:ext cx="10987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sieć rekurencyjna</a:t>
            </a:r>
            <a:br>
              <a:rPr lang="pl-PL" sz="3200" dirty="0"/>
            </a:br>
            <a:r>
              <a:rPr lang="pl-PL" sz="3200" dirty="0"/>
              <a:t>długoterminowej pamięci krótkoterminowej (LSTM) 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16">
            <a:extLst>
              <a:ext uri="{FF2B5EF4-FFF2-40B4-BE49-F238E27FC236}">
                <a16:creationId xmlns:a16="http://schemas.microsoft.com/office/drawing/2014/main" id="{D8A75F46-EA03-C144-B5C7-6FE18070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25882"/>
              </p:ext>
            </p:extLst>
          </p:nvPr>
        </p:nvGraphicFramePr>
        <p:xfrm>
          <a:off x="2735338" y="2700874"/>
          <a:ext cx="769257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71">
                  <a:extLst>
                    <a:ext uri="{9D8B030D-6E8A-4147-A177-3AD203B41FA5}">
                      <a16:colId xmlns:a16="http://schemas.microsoft.com/office/drawing/2014/main" val="1741532075"/>
                    </a:ext>
                  </a:extLst>
                </a:gridCol>
                <a:gridCol w="1844878">
                  <a:extLst>
                    <a:ext uri="{9D8B030D-6E8A-4147-A177-3AD203B41FA5}">
                      <a16:colId xmlns:a16="http://schemas.microsoft.com/office/drawing/2014/main" val="93372844"/>
                    </a:ext>
                  </a:extLst>
                </a:gridCol>
                <a:gridCol w="5308422">
                  <a:extLst>
                    <a:ext uri="{9D8B030D-6E8A-4147-A177-3AD203B41FA5}">
                      <a16:colId xmlns:a16="http://schemas.microsoft.com/office/drawing/2014/main" val="330681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Warstwa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Charakterystyka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Embedding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Warstwa wejściowa</a:t>
                      </a:r>
                    </a:p>
                    <a:p>
                      <a:r>
                        <a:rPr lang="pl-PL" dirty="0"/>
                        <a:t>Rozmiar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9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Warstwa zapamiętująca i modyfikująca stan</a:t>
                      </a:r>
                    </a:p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Wektor wejściowy o długości 128 (nie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</a:rPr>
                        <a:t>filtry,a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</a:rPr>
                        <a:t>dlugosc</a:t>
                      </a:r>
                      <a:r>
                        <a:rPr lang="pl-PL">
                          <a:solidFill>
                            <a:srgbClr val="FF0000"/>
                          </a:solidFill>
                        </a:rPr>
                        <a:t> jest 150?)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l-PL" dirty="0" err="1"/>
                        <a:t>Dropout</a:t>
                      </a:r>
                      <a:r>
                        <a:rPr lang="pl-PL" dirty="0"/>
                        <a:t> 20%</a:t>
                      </a:r>
                    </a:p>
                    <a:p>
                      <a:r>
                        <a:rPr lang="pl-PL" dirty="0"/>
                        <a:t>Rekurencyjny </a:t>
                      </a: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6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Dense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Wyjściowa w pełni połączona</a:t>
                      </a:r>
                    </a:p>
                    <a:p>
                      <a:r>
                        <a:rPr lang="pl-PL" dirty="0"/>
                        <a:t>1 neuron</a:t>
                      </a:r>
                    </a:p>
                    <a:p>
                      <a:r>
                        <a:rPr lang="pl-PL" dirty="0"/>
                        <a:t>Aktywacja </a:t>
                      </a:r>
                      <a:r>
                        <a:rPr lang="pl-PL" dirty="0" err="1"/>
                        <a:t>sigmoidalna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56050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25E8C3D-D5DF-4542-AE57-A78C0A708571}"/>
              </a:ext>
            </a:extLst>
          </p:cNvPr>
          <p:cNvSpPr txBox="1"/>
          <p:nvPr/>
        </p:nvSpPr>
        <p:spPr>
          <a:xfrm>
            <a:off x="347134" y="33897"/>
            <a:ext cx="574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Century Gothic" panose="020B0502020202020204" pitchFamily="34" charset="0"/>
                <a:cs typeface="Calibri" panose="020F0502020204030204" pitchFamily="34" charset="0"/>
              </a:rPr>
              <a:t>SIECI NEURONOWE C. D.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5D2D03E-AEDF-464B-8858-837859A5D8E5}"/>
              </a:ext>
            </a:extLst>
          </p:cNvPr>
          <p:cNvSpPr/>
          <p:nvPr/>
        </p:nvSpPr>
        <p:spPr>
          <a:xfrm>
            <a:off x="2865966" y="6222956"/>
            <a:ext cx="7990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</a:rPr>
              <a:t>Ręczna optymalizacja zarówno </a:t>
            </a:r>
            <a:r>
              <a:rPr lang="pl-PL" dirty="0" err="1">
                <a:latin typeface="Century Gothic" panose="020B0502020202020204" pitchFamily="34" charset="0"/>
                <a:cs typeface="Calibri" panose="020F0502020204030204" pitchFamily="34" charset="0"/>
              </a:rPr>
              <a:t>hiperparametrów</a:t>
            </a:r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</a:rPr>
              <a:t> jak i architektury</a:t>
            </a:r>
          </a:p>
        </p:txBody>
      </p:sp>
    </p:spTree>
    <p:extLst>
      <p:ext uri="{BB962C8B-B14F-4D97-AF65-F5344CB8AC3E}">
        <p14:creationId xmlns:p14="http://schemas.microsoft.com/office/powerpoint/2010/main" val="411711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4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066337C-C61C-ED4D-B3F8-7FD8F49710CA}"/>
              </a:ext>
            </a:extLst>
          </p:cNvPr>
          <p:cNvSpPr txBox="1"/>
          <p:nvPr/>
        </p:nvSpPr>
        <p:spPr>
          <a:xfrm>
            <a:off x="2104570" y="1319616"/>
            <a:ext cx="9318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  <a:t>Cele osiągnięte</a:t>
            </a:r>
            <a:b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endParaRPr lang="pl-PL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  <a:t>Nasze modele zoptymalizowane</a:t>
            </a:r>
            <a:b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endParaRPr lang="pl-PL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  <a:t>Wyniki zgodne z literaturą</a:t>
            </a:r>
            <a:b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endParaRPr lang="pl-PL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  <a:t>Zdecydowany faworyt – klasyfikator SVM</a:t>
            </a:r>
            <a:b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pl-PL" sz="2400" dirty="0">
                <a:latin typeface="Century Gothic" panose="020B0502020202020204" pitchFamily="34" charset="0"/>
                <a:cs typeface="Calibri" panose="020F0502020204030204" pitchFamily="34" charset="0"/>
              </a:rPr>
              <a:t>model liniowy, bardzo prosty, o małej liczbie parametrów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91B624B-D87D-7F4D-ADE7-F6455E103F69}"/>
              </a:ext>
            </a:extLst>
          </p:cNvPr>
          <p:cNvSpPr txBox="1"/>
          <p:nvPr/>
        </p:nvSpPr>
        <p:spPr>
          <a:xfrm>
            <a:off x="322942" y="0"/>
            <a:ext cx="218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Century Gothic" panose="020B0502020202020204" pitchFamily="34" charset="0"/>
                <a:cs typeface="Calibri" panose="020F0502020204030204" pitchFamily="34" charset="0"/>
              </a:rPr>
              <a:t>WNIOSKI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6A2FD5F-C5A6-B144-BE7A-70631912CED3}"/>
              </a:ext>
            </a:extLst>
          </p:cNvPr>
          <p:cNvSpPr/>
          <p:nvPr/>
        </p:nvSpPr>
        <p:spPr>
          <a:xfrm>
            <a:off x="1291769" y="5039890"/>
            <a:ext cx="10653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</a:rPr>
              <a:t>Nie ma rozwiązań idealnych – kompromis (czas trenowania vs. metryka sukcesu)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</a:rPr>
              <a:t>Możliwość przetrenowania, wygenerowania fałszywych wyników </a:t>
            </a:r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l-PL" dirty="0">
                <a:latin typeface="Century Gothic" panose="020B0502020202020204" pitchFamily="34" charset="0"/>
                <a:cs typeface="Calibri" panose="020F0502020204030204" pitchFamily="34" charset="0"/>
              </a:rPr>
              <a:t> nieprawidłowe wnioski</a:t>
            </a:r>
          </a:p>
        </p:txBody>
      </p:sp>
    </p:spTree>
    <p:extLst>
      <p:ext uri="{BB962C8B-B14F-4D97-AF65-F5344CB8AC3E}">
        <p14:creationId xmlns:p14="http://schemas.microsoft.com/office/powerpoint/2010/main" val="2216510872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{DE2D021D-254B-8341-87A5-E612602ABD48}tf10001069</Template>
  <TotalTime>128</TotalTime>
  <Words>778</Words>
  <Application>Microsoft Macintosh PowerPoint</Application>
  <PresentationFormat>Panoramiczny</PresentationFormat>
  <Paragraphs>94</Paragraphs>
  <Slides>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Smuga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22</cp:revision>
  <dcterms:created xsi:type="dcterms:W3CDTF">2021-09-09T09:04:31Z</dcterms:created>
  <dcterms:modified xsi:type="dcterms:W3CDTF">2021-09-09T12:11:10Z</dcterms:modified>
</cp:coreProperties>
</file>