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9" r:id="rId3"/>
    <p:sldId id="323" r:id="rId4"/>
    <p:sldId id="265" r:id="rId5"/>
    <p:sldId id="264" r:id="rId6"/>
    <p:sldId id="286" r:id="rId7"/>
    <p:sldId id="287" r:id="rId8"/>
    <p:sldId id="268" r:id="rId9"/>
    <p:sldId id="325" r:id="rId10"/>
    <p:sldId id="326" r:id="rId11"/>
    <p:sldId id="327" r:id="rId12"/>
    <p:sldId id="328" r:id="rId13"/>
    <p:sldId id="329" r:id="rId14"/>
    <p:sldId id="258" r:id="rId15"/>
    <p:sldId id="320" r:id="rId16"/>
    <p:sldId id="321" r:id="rId17"/>
    <p:sldId id="322" r:id="rId18"/>
    <p:sldId id="330" r:id="rId19"/>
    <p:sldId id="340" r:id="rId20"/>
    <p:sldId id="331" r:id="rId21"/>
    <p:sldId id="332" r:id="rId22"/>
    <p:sldId id="333" r:id="rId23"/>
    <p:sldId id="334" r:id="rId24"/>
    <p:sldId id="335" r:id="rId25"/>
    <p:sldId id="341" r:id="rId26"/>
    <p:sldId id="337" r:id="rId27"/>
    <p:sldId id="338" r:id="rId28"/>
    <p:sldId id="339" r:id="rId29"/>
    <p:sldId id="261" r:id="rId3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5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2D03A-16D6-4E5B-8C8D-6FE025A1AAB2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E4FC3E-AEF0-4A9D-8F68-B53EC1BD0013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BFA4-459D-446B-860C-C9795EB98379}" type="slidenum">
              <a:rPr lang="pt-BR" altLang="pt-BR" sz="1300"/>
              <a:pPr>
                <a:spcBef>
                  <a:spcPct val="0"/>
                </a:spcBef>
              </a:pPr>
              <a:t>3</a:t>
            </a:fld>
            <a:endParaRPr lang="pt-BR" altLang="pt-BR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2C0E8D-1057-4B89-A07D-E3FDE5A41A7B}" type="slidenum">
              <a:rPr lang="pt-BR" altLang="pt-BR" sz="1300"/>
              <a:pPr>
                <a:spcBef>
                  <a:spcPct val="0"/>
                </a:spcBef>
              </a:pPr>
              <a:t>4</a:t>
            </a:fld>
            <a:endParaRPr lang="pt-BR" altLang="pt-BR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119C4B-D028-462D-82D9-32875C4BF986}" type="slidenum">
              <a:rPr lang="pt-BR" altLang="pt-BR" sz="1300"/>
              <a:pPr>
                <a:spcBef>
                  <a:spcPct val="0"/>
                </a:spcBef>
              </a:pPr>
              <a:t>5</a:t>
            </a:fld>
            <a:endParaRPr lang="pt-BR" altLang="pt-BR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6CA7A1-B945-4BE5-AA47-5A83AA52478F}" type="slidenum">
              <a:rPr lang="pt-BR" altLang="pt-BR" sz="1300"/>
              <a:pPr>
                <a:spcBef>
                  <a:spcPct val="0"/>
                </a:spcBef>
              </a:pPr>
              <a:t>8</a:t>
            </a:fld>
            <a:endParaRPr lang="pt-BR" altLang="pt-BR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155E47E-CB5C-4B68-94A7-F6A04F7BC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8BB2DB-EDB6-49D1-9B93-13B1AC1723DF}" type="slidenum">
              <a:rPr lang="pt-BR" altLang="pt-BR"/>
              <a:pPr eaLnBrk="1" hangingPunct="1"/>
              <a:t>14</a:t>
            </a:fld>
            <a:endParaRPr lang="pt-BR" altLang="pt-BR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0AFE74C-C93E-4820-BBBC-E31E6FFF0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4A2F054-5466-46CA-8337-75DCDB270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A0E9-176C-4A13-BEE1-B3EF53A90E4F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277C4C-EC6B-4BAE-A10E-24FCD85DA88F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DAA554-D28B-4086-A044-761719F9A73B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BDEB4EB-164D-42C5-959C-E0EE021D0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8CFF57-3137-45B4-8F4A-1761307F8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Transmissão de Calor - Prof. Lúcio P. Patrocínio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A5B639-2DE5-452C-8D97-F31E299905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D27E5-EC25-4F93-B614-47DEF807BF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614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dirty="0"/>
              <a:t>Clique para editar os estilos de texto Mestres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35AE-0E0F-4D16-9805-53AFBC9B041E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88617B-6F61-4E1D-82D8-FDC3FA3C7692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237813-B0A3-4431-9C44-B25D3B956C2A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D6801-A05E-42A1-8E5F-C6BF76D91369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89C81-083C-480A-BF0F-8A75A7807E50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E6F46-37DE-4D88-9157-714F98489685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BCB46AA-D730-4F39-8F34-089F4AFE5464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628C-807D-4CF9-A851-4DCF010345B1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E2A7FB-858F-437B-BA41-FB3545E10129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5.png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inâmica dos fluidos computacional (CFD)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</a:t>
            </a:r>
            <a:r>
              <a:rPr lang="pt-br" dirty="0"/>
              <a:t>presentação </a:t>
            </a:r>
            <a:r>
              <a:rPr lang="pt-BR" dirty="0"/>
              <a:t>17/01/2022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F4198A-71C3-4ED8-BF47-C74AFA97DAF6}"/>
              </a:ext>
            </a:extLst>
          </p:cNvPr>
          <p:cNvSpPr txBox="1"/>
          <p:nvPr/>
        </p:nvSpPr>
        <p:spPr>
          <a:xfrm>
            <a:off x="7114902" y="6031468"/>
            <a:ext cx="459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070C0"/>
                </a:solidFill>
              </a:rPr>
              <a:t>PROF </a:t>
            </a:r>
            <a:r>
              <a:rPr lang="pt-BR" b="1" dirty="0" err="1">
                <a:solidFill>
                  <a:srgbClr val="0070C0"/>
                </a:solidFill>
              </a:rPr>
              <a:t>MSc</a:t>
            </a:r>
            <a:r>
              <a:rPr lang="pt-BR" b="1" dirty="0">
                <a:solidFill>
                  <a:srgbClr val="0070C0"/>
                </a:solidFill>
              </a:rPr>
              <a:t> LÚCIO PASSOS PATROCINIO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8650-F957-4271-BA89-F4A335E1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2800" dirty="0"/>
            </a:br>
            <a:r>
              <a:rPr lang="pt-BR" sz="2700" i="1" dirty="0">
                <a:solidFill>
                  <a:srgbClr val="FF0000"/>
                </a:solidFill>
              </a:rPr>
              <a:t>Condução de calor permanente e unidimensional em PAREDES PLANAS</a:t>
            </a:r>
            <a:endParaRPr lang="pt-BR" sz="2600" i="1" dirty="0"/>
          </a:p>
        </p:txBody>
      </p:sp>
      <p:pic>
        <p:nvPicPr>
          <p:cNvPr id="6146" name="Picture 2" descr="ENGENHARIA DE MATERIAIS Fenômenos de Transporte em Engenharia de Materiais">
            <a:extLst>
              <a:ext uri="{FF2B5EF4-FFF2-40B4-BE49-F238E27FC236}">
                <a16:creationId xmlns:a16="http://schemas.microsoft.com/office/drawing/2014/main" id="{6ACF108F-5796-4882-A9E9-8BAB5842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213" y="1960709"/>
            <a:ext cx="2897201" cy="4167633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FAA2B8A-FF7C-4EF3-B3B7-E6850745AC3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210051" y="2228003"/>
                <a:ext cx="7400758" cy="3633047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000" dirty="0">
                    <a:solidFill>
                      <a:srgbClr val="FF0000"/>
                    </a:solidFill>
                  </a:rPr>
                  <a:t>Como modelar esse sistema?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pt-BR" sz="1700" b="1" dirty="0"/>
                  <a:t>Balanço de Energia</a:t>
                </a:r>
              </a:p>
              <a:p>
                <a:pPr marL="627063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5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𝑻𝒂𝒙𝒂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𝑻𝒓𝒂𝒏𝒔𝒇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  <m:e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𝑪𝒂𝒍𝒐𝒓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𝒑𝒂𝒓𝒂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𝒅𝒆𝒏𝒕𝒓𝒐</m:t>
                              </m:r>
                            </m:e>
                            <m:e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𝒅𝒂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𝒑𝒂𝒓𝒆𝒅𝒆</m:t>
                              </m:r>
                            </m:e>
                          </m:eqArr>
                        </m:e>
                      </m:d>
                      <m:r>
                        <a:rPr lang="pt-BR" sz="15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15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𝑻𝒂𝒙𝒂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𝑻𝒓𝒂𝒏𝒔𝒇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  <m:e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𝑪𝒂𝒍𝒐𝒓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𝒑𝒂𝒓𝒂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𝒇𝒐𝒓𝒂</m:t>
                              </m:r>
                            </m:e>
                            <m:e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𝒅𝒂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𝒑𝒂𝒓𝒆𝒅𝒆</m:t>
                              </m:r>
                            </m:e>
                          </m:eqArr>
                        </m:e>
                      </m:d>
                      <m:r>
                        <a:rPr lang="pt-BR" sz="15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5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𝑻𝒂𝒙𝒂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𝒗𝒂𝒓𝒊𝒂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çã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𝒅𝒂</m:t>
                              </m:r>
                            </m:e>
                            <m:e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𝒆𝒏𝒆𝒓𝒈𝒊𝒂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𝒊𝒏𝒕𝒆𝒓𝒏𝒂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𝒅𝒂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5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𝒑𝒂𝒓𝒆𝒅𝒆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700" b="1" dirty="0"/>
              </a:p>
              <a:p>
                <a:pPr marL="627063" lvl="1" indent="0">
                  <a:lnSpc>
                    <a:spcPct val="150000"/>
                  </a:lnSpc>
                  <a:buNone/>
                </a:pPr>
                <a:endParaRPr lang="pt-BR" sz="1700" b="1" dirty="0"/>
              </a:p>
              <a:p>
                <a:pPr lvl="1">
                  <a:lnSpc>
                    <a:spcPct val="150000"/>
                  </a:lnSpc>
                </a:pPr>
                <a:endParaRPr lang="pt-BR" sz="1700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FAA2B8A-FF7C-4EF3-B3B7-E6850745A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10051" y="2228003"/>
                <a:ext cx="7400758" cy="3633047"/>
              </a:xfrm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42689-E904-482C-A80E-172D42E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8C309-6E75-4600-A201-552EF85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98D3-82EA-4EAA-BFA5-BC5C775D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882561D-7E5A-4008-A8D5-75382BECFDC9}"/>
                  </a:ext>
                </a:extLst>
              </p:cNvPr>
              <p:cNvSpPr txBox="1"/>
              <p:nvPr/>
            </p:nvSpPr>
            <p:spPr>
              <a:xfrm>
                <a:off x="6174377" y="5003010"/>
                <a:ext cx="2863148" cy="61843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</a:rPr>
                            <m:t>𝒆𝒏𝒕𝒓𝒂</m:t>
                          </m:r>
                        </m:sub>
                      </m:sSub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pt-BR" sz="1800" b="1" i="1" smtClean="0">
                              <a:latin typeface="Cambria Math" panose="02040503050406030204" pitchFamily="18" charset="0"/>
                            </a:rPr>
                            <m:t>𝒔𝒂𝒊</m:t>
                          </m:r>
                        </m:sub>
                      </m:sSub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1" i="1" smtClean="0">
                              <a:latin typeface="Cambria Math" panose="02040503050406030204" pitchFamily="18" charset="0"/>
                            </a:rPr>
                            <m:t>𝒅𝑬</m:t>
                          </m:r>
                        </m:num>
                        <m:den>
                          <m:r>
                            <a:rPr lang="pt-BR" sz="18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882561D-7E5A-4008-A8D5-75382BECF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377" y="5003010"/>
                <a:ext cx="2863148" cy="618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E648955D-96FF-42E6-9525-A93108720AEF}"/>
              </a:ext>
            </a:extLst>
          </p:cNvPr>
          <p:cNvSpPr/>
          <p:nvPr/>
        </p:nvSpPr>
        <p:spPr>
          <a:xfrm>
            <a:off x="7419703" y="4232366"/>
            <a:ext cx="365760" cy="618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F41C16-F3F3-49D1-9696-14ED4A8587E6}"/>
              </a:ext>
            </a:extLst>
          </p:cNvPr>
          <p:cNvSpPr txBox="1"/>
          <p:nvPr/>
        </p:nvSpPr>
        <p:spPr>
          <a:xfrm>
            <a:off x="9184187" y="5127563"/>
            <a:ext cx="5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 (2)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C54CE6-12E5-4CB4-BAF1-0890E20E80C1}"/>
              </a:ext>
            </a:extLst>
          </p:cNvPr>
          <p:cNvSpPr txBox="1"/>
          <p:nvPr/>
        </p:nvSpPr>
        <p:spPr>
          <a:xfrm>
            <a:off x="9674380" y="6001731"/>
            <a:ext cx="176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1400" i="1" dirty="0"/>
              <a:t>(ÇENGEL, 2009)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293417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8650-F957-4271-BA89-F4A335E1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2800" dirty="0"/>
            </a:br>
            <a:r>
              <a:rPr lang="pt-BR" sz="2700" i="1" dirty="0">
                <a:solidFill>
                  <a:srgbClr val="FF0000"/>
                </a:solidFill>
              </a:rPr>
              <a:t>Condução de calor permanente e unidimensional em PAREDES PLANAS</a:t>
            </a:r>
            <a:endParaRPr lang="pt-BR" sz="2600" i="1" dirty="0"/>
          </a:p>
        </p:txBody>
      </p:sp>
      <p:pic>
        <p:nvPicPr>
          <p:cNvPr id="6146" name="Picture 2" descr="ENGENHARIA DE MATERIAIS Fenômenos de Transporte em Engenharia de Materiais">
            <a:extLst>
              <a:ext uri="{FF2B5EF4-FFF2-40B4-BE49-F238E27FC236}">
                <a16:creationId xmlns:a16="http://schemas.microsoft.com/office/drawing/2014/main" id="{6ACF108F-5796-4882-A9E9-8BAB5842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213" y="1960709"/>
            <a:ext cx="2897201" cy="4167633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FAA2B8A-FF7C-4EF3-B3B7-E6850745AC3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210051" y="2013562"/>
                <a:ext cx="7400758" cy="3986643"/>
              </a:xfrm>
            </p:spPr>
            <p:txBody>
              <a:bodyPr anchor="t"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000" dirty="0">
                    <a:solidFill>
                      <a:srgbClr val="FF0000"/>
                    </a:solidFill>
                  </a:rPr>
                  <a:t>Como modelar esse sistema?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BR" sz="1700" dirty="0"/>
                  <a:t>Por ser </a:t>
                </a:r>
                <a:r>
                  <a:rPr lang="pt-BR" sz="1700" b="1" dirty="0"/>
                  <a:t>permanente</a:t>
                </a:r>
                <a:r>
                  <a:rPr lang="pt-BR" sz="17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pt-BR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pt-BR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700" dirty="0"/>
              </a:p>
              <a:p>
                <a:pPr lvl="1">
                  <a:lnSpc>
                    <a:spcPct val="150000"/>
                  </a:lnSpc>
                </a:pPr>
                <a:r>
                  <a:rPr lang="pt-BR" sz="1700" dirty="0"/>
                  <a:t>Logo: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t-B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pt-B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𝒆𝒏𝒕𝒓𝒂</m:t>
                        </m:r>
                      </m:sub>
                    </m:sSub>
                    <m:r>
                      <a:rPr lang="pt-B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t-B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pt-B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𝒔𝒂𝒊</m:t>
                        </m:r>
                      </m:sub>
                    </m:sSub>
                    <m:r>
                      <a:rPr lang="pt-B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B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pt-B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pt-B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𝒄𝒕𝒆</m:t>
                    </m:r>
                  </m:oMath>
                </a14:m>
                <a:r>
                  <a:rPr lang="pt-BR" sz="17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BR" sz="1700" dirty="0"/>
                  <a:t>Considerando: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pt-BR" sz="1600" dirty="0"/>
                  <a:t>A área transversal da parede (A)  = constante e;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pt-BR" sz="1600" dirty="0"/>
                  <a:t>K = condutividade térmica = constante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BR" sz="1600" dirty="0"/>
                  <a:t>Teremos: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pt-BR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𝑐𝑡𝑒</m:t>
                    </m:r>
                  </m:oMath>
                </a14:m>
                <a:endParaRPr lang="pt-BR" sz="1600" dirty="0"/>
              </a:p>
              <a:p>
                <a:pPr lvl="1">
                  <a:lnSpc>
                    <a:spcPct val="150000"/>
                  </a:lnSpc>
                </a:pPr>
                <a:endParaRPr lang="pt-BR" sz="1700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FAA2B8A-FF7C-4EF3-B3B7-E6850745A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10051" y="2013562"/>
                <a:ext cx="7400758" cy="3986643"/>
              </a:xfrm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42689-E904-482C-A80E-172D42E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8C309-6E75-4600-A201-552EF85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98D3-82EA-4EAA-BFA5-BC5C775D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23C137-C087-4446-8849-DBE73CA3D692}"/>
              </a:ext>
            </a:extLst>
          </p:cNvPr>
          <p:cNvSpPr txBox="1"/>
          <p:nvPr/>
        </p:nvSpPr>
        <p:spPr>
          <a:xfrm>
            <a:off x="9674380" y="6001731"/>
            <a:ext cx="176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1400" i="1" dirty="0"/>
              <a:t>(ÇENGEL, 2009)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357962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8650-F957-4271-BA89-F4A335E1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2800" dirty="0"/>
            </a:br>
            <a:r>
              <a:rPr lang="pt-BR" sz="2700" i="1" dirty="0">
                <a:solidFill>
                  <a:srgbClr val="FF0000"/>
                </a:solidFill>
              </a:rPr>
              <a:t>Condução de calor permanente e unidimensional em PAREDES PLANAS</a:t>
            </a:r>
            <a:endParaRPr lang="pt-BR" sz="2600" i="1" dirty="0"/>
          </a:p>
        </p:txBody>
      </p:sp>
      <p:pic>
        <p:nvPicPr>
          <p:cNvPr id="6146" name="Picture 2" descr="ENGENHARIA DE MATERIAIS Fenômenos de Transporte em Engenharia de Materiais">
            <a:extLst>
              <a:ext uri="{FF2B5EF4-FFF2-40B4-BE49-F238E27FC236}">
                <a16:creationId xmlns:a16="http://schemas.microsoft.com/office/drawing/2014/main" id="{6ACF108F-5796-4882-A9E9-8BAB5842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213" y="1960709"/>
            <a:ext cx="2897201" cy="4167633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FAA2B8A-FF7C-4EF3-B3B7-E6850745AC3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210051" y="2013562"/>
                <a:ext cx="7400758" cy="3986643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000" dirty="0">
                    <a:solidFill>
                      <a:srgbClr val="FF0000"/>
                    </a:solidFill>
                  </a:rPr>
                  <a:t>Resolução analítica...</a:t>
                </a:r>
              </a:p>
              <a:p>
                <a:pPr marL="3240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1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t-BR" sz="17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pt-BR" sz="17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1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sz="1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pt-BR" sz="20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pt-BR" sz="20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pt-BR" sz="1700" b="1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pt-BR" sz="1700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FAA2B8A-FF7C-4EF3-B3B7-E6850745A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10051" y="2013562"/>
                <a:ext cx="7400758" cy="3986643"/>
              </a:xfrm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42689-E904-482C-A80E-172D42E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8C309-6E75-4600-A201-552EF85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98D3-82EA-4EAA-BFA5-BC5C775D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C9B2547-490B-4CE4-BB69-A3B8DACEE49D}"/>
                  </a:ext>
                </a:extLst>
              </p:cNvPr>
              <p:cNvSpPr txBox="1"/>
              <p:nvPr/>
            </p:nvSpPr>
            <p:spPr>
              <a:xfrm>
                <a:off x="4458789" y="5140011"/>
                <a:ext cx="3043122" cy="62805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 rtl="0">
                  <a:defRPr lang="pt-br"/>
                </a:defPPr>
                <a:lvl1pPr>
                  <a:defRPr b="1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C9B2547-490B-4CE4-BB69-A3B8DACEE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89" y="5140011"/>
                <a:ext cx="3043122" cy="628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9C7B3B-5BCB-4C5A-8F0F-5F1523F9B672}"/>
              </a:ext>
            </a:extLst>
          </p:cNvPr>
          <p:cNvSpPr txBox="1"/>
          <p:nvPr/>
        </p:nvSpPr>
        <p:spPr>
          <a:xfrm>
            <a:off x="7750649" y="5269373"/>
            <a:ext cx="5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18E1D2-0234-4532-ADBB-F86B5D49513F}"/>
              </a:ext>
            </a:extLst>
          </p:cNvPr>
          <p:cNvSpPr txBox="1"/>
          <p:nvPr/>
        </p:nvSpPr>
        <p:spPr>
          <a:xfrm>
            <a:off x="9674380" y="6001731"/>
            <a:ext cx="176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1400" i="1" dirty="0"/>
              <a:t>(ÇENGEL, 2009)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413176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8650-F957-4271-BA89-F4A335E1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sz="3200" dirty="0"/>
              <a:t>Estudo de caso </a:t>
            </a:r>
            <a:br>
              <a:rPr lang="pt-BR" sz="2800" dirty="0"/>
            </a:br>
            <a:r>
              <a:rPr lang="pt-BR" sz="2400" i="1" dirty="0">
                <a:solidFill>
                  <a:srgbClr val="FF0000"/>
                </a:solidFill>
              </a:rPr>
              <a:t>Condução de calor permanente e unidimensional em PAREDES PLANAS</a:t>
            </a:r>
            <a:endParaRPr lang="pt-BR" sz="2600" i="1" dirty="0"/>
          </a:p>
        </p:txBody>
      </p:sp>
      <p:pic>
        <p:nvPicPr>
          <p:cNvPr id="6146" name="Picture 2" descr="ENGENHARIA DE MATERIAIS Fenômenos de Transporte em Engenharia de Materiais">
            <a:extLst>
              <a:ext uri="{FF2B5EF4-FFF2-40B4-BE49-F238E27FC236}">
                <a16:creationId xmlns:a16="http://schemas.microsoft.com/office/drawing/2014/main" id="{6ACF108F-5796-4882-A9E9-8BAB5842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213" y="1960709"/>
            <a:ext cx="2897201" cy="4167633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FAA2B8A-FF7C-4EF3-B3B7-E6850745AC3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210051" y="2013562"/>
                <a:ext cx="7400758" cy="3986643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000" dirty="0">
                    <a:solidFill>
                      <a:srgbClr val="FF0000"/>
                    </a:solidFill>
                  </a:rPr>
                  <a:t>Encontrando a </a:t>
                </a:r>
                <a:r>
                  <a:rPr lang="pt-BR" sz="2000" b="1" dirty="0">
                    <a:solidFill>
                      <a:srgbClr val="FF0000"/>
                    </a:solidFill>
                  </a:rPr>
                  <a:t>temperatura </a:t>
                </a:r>
                <a:r>
                  <a:rPr lang="pt-BR" sz="2000" dirty="0">
                    <a:solidFill>
                      <a:srgbClr val="FF0000"/>
                    </a:solidFill>
                  </a:rPr>
                  <a:t>em um posição interna da parede...</a:t>
                </a:r>
              </a:p>
              <a:p>
                <a:pPr marL="3240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1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t-BR" sz="17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1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pt-BR" sz="17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t-BR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pt-BR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1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1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t-B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𝑐𝑜𝑛𝑑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t-B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pt-B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pt-B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den>
                    </m:f>
                  </m:oMath>
                </a14:m>
                <a:r>
                  <a:rPr lang="pt-BR" sz="2000" dirty="0"/>
                  <a:t> 	</a:t>
                </a:r>
                <a:r>
                  <a:rPr lang="pt-BR" sz="2000" dirty="0">
                    <a:sym typeface="Symbol" panose="05050102010706020507" pitchFamily="18" charset="2"/>
                  </a:rPr>
                  <a:t>	</a:t>
                </a:r>
                <a:endParaRPr lang="pt-BR" sz="2000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pt-BR" sz="1700" b="1" dirty="0"/>
              </a:p>
              <a:p>
                <a:pPr marL="324000" lvl="1" indent="0">
                  <a:lnSpc>
                    <a:spcPct val="150000"/>
                  </a:lnSpc>
                  <a:buNone/>
                </a:pPr>
                <a:endParaRPr lang="pt-BR" sz="1700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FAA2B8A-FF7C-4EF3-B3B7-E6850745A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10051" y="2013562"/>
                <a:ext cx="7400758" cy="3986643"/>
              </a:xfrm>
              <a:blipFill>
                <a:blip r:embed="rId3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42689-E904-482C-A80E-172D42E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8C309-6E75-4600-A201-552EF85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98D3-82EA-4EAA-BFA5-BC5C775D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9C7B3B-5BCB-4C5A-8F0F-5F1523F9B672}"/>
              </a:ext>
            </a:extLst>
          </p:cNvPr>
          <p:cNvSpPr txBox="1"/>
          <p:nvPr/>
        </p:nvSpPr>
        <p:spPr>
          <a:xfrm>
            <a:off x="10891216" y="5269746"/>
            <a:ext cx="5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A7E739F-AD56-407E-9892-F939C442FEA7}"/>
                  </a:ext>
                </a:extLst>
              </p:cNvPr>
              <p:cNvSpPr txBox="1"/>
              <p:nvPr/>
            </p:nvSpPr>
            <p:spPr>
              <a:xfrm>
                <a:off x="7855130" y="5124674"/>
                <a:ext cx="3036085" cy="65947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 rtl="0">
                  <a:defRPr lang="pt-br"/>
                </a:defPPr>
                <a:lvl1pPr>
                  <a:defRPr b="1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A7E739F-AD56-407E-9892-F939C442F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130" y="5124674"/>
                <a:ext cx="3036085" cy="659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E4225A7A-FD2B-46CA-A75A-707FA307DDE8}"/>
              </a:ext>
            </a:extLst>
          </p:cNvPr>
          <p:cNvSpPr txBox="1"/>
          <p:nvPr/>
        </p:nvSpPr>
        <p:spPr>
          <a:xfrm>
            <a:off x="9674380" y="6001731"/>
            <a:ext cx="1767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1400" i="1" dirty="0"/>
              <a:t>(ÇENGEL, 2009)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58005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159125A1-E3B2-41F2-AD56-F6A9680FE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874095"/>
          </a:xfrm>
        </p:spPr>
        <p:txBody>
          <a:bodyPr/>
          <a:lstStyle/>
          <a:p>
            <a:pPr eaLnBrk="1" hangingPunct="1"/>
            <a:r>
              <a:rPr lang="pt-BR" altLang="pt-BR" dirty="0"/>
              <a:t>Algumas observações</a:t>
            </a:r>
          </a:p>
        </p:txBody>
      </p:sp>
      <p:sp>
        <p:nvSpPr>
          <p:cNvPr id="11269" name="Espaço Reservado para Conteúdo 7">
            <a:extLst>
              <a:ext uri="{FF2B5EF4-FFF2-40B4-BE49-F238E27FC236}">
                <a16:creationId xmlns:a16="http://schemas.microsoft.com/office/drawing/2014/main" id="{472F808E-9641-485B-98DA-272BB7B9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5257"/>
            <a:ext cx="11029615" cy="41900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altLang="pt-BR" dirty="0"/>
              <a:t>Problemas de condução térmica envolvendo </a:t>
            </a:r>
            <a:r>
              <a:rPr lang="pt-BR" altLang="pt-BR" b="1" dirty="0">
                <a:solidFill>
                  <a:srgbClr val="0070C0"/>
                </a:solidFill>
              </a:rPr>
              <a:t>geometrias simples e hipóteses simplificadoras </a:t>
            </a:r>
            <a:r>
              <a:rPr lang="pt-BR" altLang="pt-BR" dirty="0"/>
              <a:t>podem ser resolvidos através de </a:t>
            </a:r>
            <a:r>
              <a:rPr lang="pt-BR" altLang="pt-BR" b="1" dirty="0">
                <a:solidFill>
                  <a:srgbClr val="0070C0"/>
                </a:solidFill>
              </a:rPr>
              <a:t>soluções analíticas</a:t>
            </a:r>
            <a:r>
              <a:rPr lang="pt-BR" altLang="pt-BR" dirty="0"/>
              <a:t>.</a:t>
            </a:r>
          </a:p>
          <a:p>
            <a:pPr>
              <a:lnSpc>
                <a:spcPct val="150000"/>
              </a:lnSpc>
            </a:pPr>
            <a:r>
              <a:rPr lang="pt-BR" altLang="pt-BR" dirty="0"/>
              <a:t>A maior parte dos problemas de condução exigirá </a:t>
            </a:r>
            <a:r>
              <a:rPr lang="pt-BR" altLang="pt-BR" b="1" dirty="0">
                <a:solidFill>
                  <a:srgbClr val="0070C0"/>
                </a:solidFill>
              </a:rPr>
              <a:t>técnicas numéricas</a:t>
            </a:r>
            <a:r>
              <a:rPr lang="pt-BR" altLang="pt-BR" dirty="0"/>
              <a:t>.</a:t>
            </a:r>
          </a:p>
          <a:p>
            <a:pPr>
              <a:lnSpc>
                <a:spcPct val="150000"/>
              </a:lnSpc>
            </a:pPr>
            <a:r>
              <a:rPr lang="pt-BR" altLang="pt-BR" dirty="0"/>
              <a:t>As </a:t>
            </a:r>
            <a:r>
              <a:rPr lang="pt-BR" altLang="pt-BR" b="1" dirty="0">
                <a:solidFill>
                  <a:srgbClr val="0070C0"/>
                </a:solidFill>
              </a:rPr>
              <a:t>técnicas numéricas </a:t>
            </a:r>
            <a:r>
              <a:rPr lang="pt-BR" altLang="pt-BR" dirty="0"/>
              <a:t>obtêm soluções aproximadas.</a:t>
            </a:r>
          </a:p>
          <a:p>
            <a:pPr>
              <a:lnSpc>
                <a:spcPct val="150000"/>
              </a:lnSpc>
            </a:pPr>
            <a:r>
              <a:rPr lang="pt-BR" altLang="pt-BR" dirty="0"/>
              <a:t>As </a:t>
            </a:r>
            <a:r>
              <a:rPr lang="pt-BR" altLang="pt-BR" b="1" dirty="0">
                <a:solidFill>
                  <a:srgbClr val="0070C0"/>
                </a:solidFill>
              </a:rPr>
              <a:t>técnicas numéricas </a:t>
            </a:r>
            <a:r>
              <a:rPr lang="pt-BR" altLang="pt-BR" dirty="0"/>
              <a:t>podem ser usadas para simulações.</a:t>
            </a:r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E7A3B0D0-4822-450E-82B9-96CD452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DA27B9DE-A863-43C0-B656-834CAD81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F7EECCE4-2ED9-4D16-8F0B-E6B8629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9885DD3B-1E6C-47A2-BC4C-FD37AD1C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4000"/>
              <a:t>Comparação entre Técnicas Numéricas e Analíticas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9BBB2CC-3FA7-4BED-BD7D-07BADB8D6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208689"/>
              </p:ext>
            </p:extLst>
          </p:nvPr>
        </p:nvGraphicFramePr>
        <p:xfrm>
          <a:off x="748937" y="2055223"/>
          <a:ext cx="10641874" cy="416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817">
                <a:tc>
                  <a:txBody>
                    <a:bodyPr/>
                    <a:lstStyle/>
                    <a:p>
                      <a:r>
                        <a:rPr lang="pt-BR" sz="1800" dirty="0"/>
                        <a:t>Abordagem</a:t>
                      </a:r>
                      <a:r>
                        <a:rPr lang="pt-BR" sz="1800" baseline="0" dirty="0"/>
                        <a:t> Analítica</a:t>
                      </a:r>
                      <a:endParaRPr lang="pt-BR" sz="1800" dirty="0"/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Abordagem Numérica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923"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dirty="0"/>
                        <a:t>Soluções analíticas exigem matemática</a:t>
                      </a:r>
                      <a:r>
                        <a:rPr lang="pt-BR" sz="1800" baseline="0" dirty="0"/>
                        <a:t> avançada.</a:t>
                      </a:r>
                    </a:p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baseline="0" dirty="0"/>
                        <a:t>Apenas geometrias simples apresentam soluções analíticas.</a:t>
                      </a:r>
                    </a:p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baseline="0" dirty="0"/>
                        <a:t>Podem fornecer uma solução em cada ponto do espaço e do tempo dentro dos limites do contorno do problema.</a:t>
                      </a:r>
                    </a:p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baseline="0" dirty="0"/>
                        <a:t>Apresenta resultados exatos.</a:t>
                      </a:r>
                    </a:p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endParaRPr lang="pt-BR" sz="1800" dirty="0"/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Usado em problemas de geometria</a:t>
                      </a:r>
                      <a:r>
                        <a:rPr lang="pt-BR" sz="1800" baseline="0" dirty="0">
                          <a:solidFill>
                            <a:srgbClr val="FF0000"/>
                          </a:solidFill>
                        </a:rPr>
                        <a:t> e condições de contorno complexas.</a:t>
                      </a:r>
                    </a:p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baseline="0" dirty="0">
                          <a:solidFill>
                            <a:srgbClr val="FF0000"/>
                          </a:solidFill>
                        </a:rPr>
                        <a:t>Encontra uma solução aproximada rapidamente.</a:t>
                      </a:r>
                    </a:p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baseline="0" dirty="0">
                          <a:solidFill>
                            <a:srgbClr val="FF0000"/>
                          </a:solidFill>
                        </a:rPr>
                        <a:t>Facilita a mudança de parâmetros para simulações.</a:t>
                      </a:r>
                    </a:p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baseline="0" dirty="0">
                          <a:solidFill>
                            <a:srgbClr val="FF0000"/>
                          </a:solidFill>
                        </a:rPr>
                        <a:t>Apresenta uma margem de erro que precisa ser estimada.</a:t>
                      </a:r>
                    </a:p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800" baseline="0" dirty="0">
                          <a:solidFill>
                            <a:srgbClr val="FF0000"/>
                          </a:solidFill>
                        </a:rPr>
                        <a:t>É tão preciso quanto a qualidade da modelagem e a granulação da grade utilizada.  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D8E2BADA-7D40-4C3B-AB83-494BB2D6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A72F7A9B-2413-4CCF-AF38-5B3184B3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19DEAC83-BD93-4D40-AC81-3FEEE5B3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CF4039D7-1BAB-4C5E-8A5C-2D399B01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Métodos Numéricos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3B236E38-8488-48F1-91BE-16E0A21F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55" y="2116183"/>
            <a:ext cx="5915025" cy="39671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dirty="0"/>
              <a:t>Os métodos numéricos fornecem solução somente em pontos discretos dentro dos limites de contorno do problema.</a:t>
            </a:r>
          </a:p>
          <a:p>
            <a:pPr>
              <a:lnSpc>
                <a:spcPct val="150000"/>
              </a:lnSpc>
            </a:pPr>
            <a:r>
              <a:rPr lang="pt-BR" altLang="pt-BR" sz="2400" dirty="0"/>
              <a:t>O problema passa a consistir na solução de um sistema de equações algébricas.</a:t>
            </a:r>
          </a:p>
        </p:txBody>
      </p:sp>
      <p:pic>
        <p:nvPicPr>
          <p:cNvPr id="13318" name="Picture 2" descr="http://www.render.com.br/velociraptor/images/courses/products/IV10-FEA/slideshow/Curso--inventor-2010-elementos-finitos-IV10-FEA-slideshow-05.jpg">
            <a:extLst>
              <a:ext uri="{FF2B5EF4-FFF2-40B4-BE49-F238E27FC236}">
                <a16:creationId xmlns:a16="http://schemas.microsoft.com/office/drawing/2014/main" id="{C58E4C48-2AA1-458C-B53D-54B3FDCC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096" y="2349819"/>
            <a:ext cx="2160588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3004B3CB-5822-4700-9E41-88A97E4E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7B096643-043D-4D2E-BF78-C9D6605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1413CF80-00EA-40B2-AA38-E976129C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4E96AB2B-4B7E-44E9-9C87-1F0595A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8301"/>
          </a:xfrm>
        </p:spPr>
        <p:txBody>
          <a:bodyPr/>
          <a:lstStyle/>
          <a:p>
            <a:r>
              <a:rPr lang="pt-BR" altLang="pt-BR" dirty="0"/>
              <a:t>Métodos Numéricos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DC3654AA-FB36-4B14-B23E-F577E23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1"/>
            <a:ext cx="731503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pt-BR" dirty="0"/>
              <a:t>Os métodos numéricos disponíveis são os seguintes:</a:t>
            </a:r>
          </a:p>
          <a:p>
            <a:pPr lvl="1">
              <a:lnSpc>
                <a:spcPct val="150000"/>
              </a:lnSpc>
            </a:pPr>
            <a:r>
              <a:rPr lang="pt-BR" altLang="pt-BR" dirty="0"/>
              <a:t>Diferenças finitas</a:t>
            </a:r>
          </a:p>
          <a:p>
            <a:pPr lvl="1">
              <a:lnSpc>
                <a:spcPct val="150000"/>
              </a:lnSpc>
            </a:pPr>
            <a:r>
              <a:rPr lang="pt-BR" altLang="pt-BR" dirty="0"/>
              <a:t>Elementos finitos</a:t>
            </a:r>
          </a:p>
          <a:p>
            <a:pPr lvl="1">
              <a:lnSpc>
                <a:spcPct val="150000"/>
              </a:lnSpc>
            </a:pPr>
            <a:r>
              <a:rPr lang="pt-BR" altLang="pt-BR" b="1" dirty="0">
                <a:solidFill>
                  <a:srgbClr val="FF0000"/>
                </a:solidFill>
              </a:rPr>
              <a:t>Volumes finitos</a:t>
            </a:r>
          </a:p>
          <a:p>
            <a:pPr lvl="1">
              <a:lnSpc>
                <a:spcPct val="150000"/>
              </a:lnSpc>
            </a:pPr>
            <a:r>
              <a:rPr lang="pt-BR" altLang="pt-BR" dirty="0"/>
              <a:t>Método dos elementos de contorno</a:t>
            </a:r>
          </a:p>
        </p:txBody>
      </p:sp>
      <p:sp>
        <p:nvSpPr>
          <p:cNvPr id="14340" name="Espaço Reservado para Rodapé 3">
            <a:extLst>
              <a:ext uri="{FF2B5EF4-FFF2-40B4-BE49-F238E27FC236}">
                <a16:creationId xmlns:a16="http://schemas.microsoft.com/office/drawing/2014/main" id="{92DD844C-6CA9-4593-AFA6-FD83EFE6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Transmissão de Calor - Prof. Lúcio P. Patrocínio</a:t>
            </a:r>
          </a:p>
        </p:txBody>
      </p:sp>
      <p:sp>
        <p:nvSpPr>
          <p:cNvPr id="14341" name="Espaço Reservado para Número de Slide 4">
            <a:extLst>
              <a:ext uri="{FF2B5EF4-FFF2-40B4-BE49-F238E27FC236}">
                <a16:creationId xmlns:a16="http://schemas.microsoft.com/office/drawing/2014/main" id="{8B9A1C29-BCE3-4EB0-8E55-D1FC7A72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4CF803-6948-4090-A889-96B90212A7F5}" type="slidenum">
              <a:rPr lang="pt-BR" altLang="pt-BR"/>
              <a:pPr eaLnBrk="1" hangingPunct="1"/>
              <a:t>17</a:t>
            </a:fld>
            <a:endParaRPr lang="pt-BR" altLang="pt-BR"/>
          </a:p>
        </p:txBody>
      </p:sp>
      <p:pic>
        <p:nvPicPr>
          <p:cNvPr id="14342" name="Picture 2" descr="http://www.fem.unicamp.br/~em421/semII-1999/textos/bomba_malha.gif">
            <a:extLst>
              <a:ext uri="{FF2B5EF4-FFF2-40B4-BE49-F238E27FC236}">
                <a16:creationId xmlns:a16="http://schemas.microsoft.com/office/drawing/2014/main" id="{CD5AA971-A000-4258-91EE-01BF6341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t="14304" r="49829" b="18825"/>
          <a:stretch>
            <a:fillRect/>
          </a:stretch>
        </p:blipFill>
        <p:spPr bwMode="auto">
          <a:xfrm>
            <a:off x="8434093" y="2357170"/>
            <a:ext cx="25844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99BED-C681-4DD8-A076-B3F8E1EE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10D45-19DC-448B-AF0B-F7F37DCF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4EB9A-E68D-4AF2-A05B-731AEE25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A937DAE-9364-4CF2-A9C7-8F52F93E95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02005" y="1844041"/>
            <a:ext cx="8753475" cy="158495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3200" dirty="0">
                <a:solidFill>
                  <a:srgbClr val="0070C0"/>
                </a:solidFill>
              </a:rPr>
              <a:t>Aplicando o método de volumes finitos ao estudo de caso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AB281C-7DCC-4423-822A-25F1FF1D36D8}"/>
              </a:ext>
            </a:extLst>
          </p:cNvPr>
          <p:cNvSpPr txBox="1"/>
          <p:nvPr/>
        </p:nvSpPr>
        <p:spPr>
          <a:xfrm>
            <a:off x="2595016" y="3840482"/>
            <a:ext cx="73674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FF0000"/>
                </a:solidFill>
              </a:rPr>
              <a:t>Condução de calor permanente e unidimensional em PAREDES PLANAS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268273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8650-F957-4271-BA89-F4A335E1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2800" dirty="0"/>
            </a:br>
            <a:r>
              <a:rPr lang="pt-BR" sz="2700" i="1" dirty="0">
                <a:solidFill>
                  <a:srgbClr val="FF0000"/>
                </a:solidFill>
              </a:rPr>
              <a:t>Condução de calor permanente e unidimensional em PAREDES PLANAS</a:t>
            </a:r>
            <a:endParaRPr lang="pt-BR" sz="2600" i="1" dirty="0"/>
          </a:p>
        </p:txBody>
      </p:sp>
      <p:pic>
        <p:nvPicPr>
          <p:cNvPr id="6146" name="Picture 2" descr="ENGENHARIA DE MATERIAIS Fenômenos de Transporte em Engenharia de Materiais">
            <a:extLst>
              <a:ext uri="{FF2B5EF4-FFF2-40B4-BE49-F238E27FC236}">
                <a16:creationId xmlns:a16="http://schemas.microsoft.com/office/drawing/2014/main" id="{6ACF108F-5796-4882-A9E9-8BAB5842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213" y="1960709"/>
            <a:ext cx="2897201" cy="416763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A2B8A-FF7C-4EF3-B3B7-E6850745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0051" y="2228003"/>
            <a:ext cx="7400758" cy="3772203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Transferência de calor através da PAREDE PLANA: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unidimensional.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Regime permanente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Condutividade térmica constante (k).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Parede de pequena espessura (L).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Seção transversal de área constante e isotérmica (ÇENGEL, 2009).</a:t>
            </a:r>
            <a:endParaRPr lang="pt-BR" sz="2400" b="1" dirty="0"/>
          </a:p>
          <a:p>
            <a:pPr marL="627063" lvl="1" indent="0">
              <a:lnSpc>
                <a:spcPct val="150000"/>
              </a:lnSpc>
              <a:buNone/>
            </a:pPr>
            <a:endParaRPr lang="pt-BR" sz="2400" b="1" dirty="0"/>
          </a:p>
          <a:p>
            <a:pPr lvl="1">
              <a:lnSpc>
                <a:spcPct val="150000"/>
              </a:lnSpc>
            </a:pPr>
            <a:endParaRPr lang="pt-BR" sz="24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42689-E904-482C-A80E-172D42E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8C309-6E75-4600-A201-552EF85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98D3-82EA-4EAA-BFA5-BC5C775D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E4-5399-45CD-877A-3323CC9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6326-E326-4B30-B98B-3CAB55BF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389"/>
            <a:ext cx="11029615" cy="413545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/>
              <a:t>Modelar um </a:t>
            </a:r>
            <a:r>
              <a:rPr lang="pt-BR" sz="2800" dirty="0">
                <a:solidFill>
                  <a:srgbClr val="0070C0"/>
                </a:solidFill>
              </a:rPr>
              <a:t>problema físico básico </a:t>
            </a:r>
            <a:r>
              <a:rPr lang="pt-BR" sz="2800" dirty="0"/>
              <a:t>usando as noções de CFD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Definir um </a:t>
            </a:r>
            <a:r>
              <a:rPr lang="pt-BR" b="1" dirty="0"/>
              <a:t>problema físico</a:t>
            </a:r>
            <a:r>
              <a:rPr lang="pt-BR" dirty="0"/>
              <a:t> de condução de calor em placa plana.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Apresentar o </a:t>
            </a:r>
            <a:r>
              <a:rPr lang="pt-BR" b="1" dirty="0"/>
              <a:t>balanço de energia </a:t>
            </a:r>
            <a:r>
              <a:rPr lang="pt-BR" dirty="0"/>
              <a:t>no volume de controle do problema físico.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Identificar as </a:t>
            </a:r>
            <a:r>
              <a:rPr lang="pt-BR" b="1" dirty="0"/>
              <a:t>equações governantes </a:t>
            </a:r>
            <a:r>
              <a:rPr lang="pt-BR" dirty="0"/>
              <a:t>do problema na forma diferencial.</a:t>
            </a:r>
          </a:p>
          <a:p>
            <a:pPr lvl="1">
              <a:lnSpc>
                <a:spcPct val="160000"/>
              </a:lnSpc>
            </a:pPr>
            <a:r>
              <a:rPr lang="pt-BR" b="1" dirty="0"/>
              <a:t>Discretizar</a:t>
            </a:r>
            <a:r>
              <a:rPr lang="pt-BR" dirty="0"/>
              <a:t> o problema.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Resolver o problema matematicamente por meio de um software</a:t>
            </a:r>
          </a:p>
          <a:p>
            <a:pPr lvl="2">
              <a:lnSpc>
                <a:spcPct val="160000"/>
              </a:lnSpc>
            </a:pPr>
            <a:r>
              <a:rPr lang="pt-BR" dirty="0" err="1"/>
              <a:t>Matlab</a:t>
            </a:r>
            <a:endParaRPr lang="pt-BR" dirty="0"/>
          </a:p>
          <a:p>
            <a:pPr lvl="2">
              <a:lnSpc>
                <a:spcPct val="160000"/>
              </a:lnSpc>
            </a:pPr>
            <a:r>
              <a:rPr lang="pt-BR" dirty="0" err="1"/>
              <a:t>Ansys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30B5-AE2E-4A8D-8108-9B1E9B1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1F5D5-7B64-4946-AA66-E75F9D6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5CBFE-611D-46E1-B89B-CF9511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B69FA9F4-E2C0-4F9D-8F6E-E7CE4AA4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005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3200" dirty="0"/>
            </a:br>
            <a:r>
              <a:rPr lang="pt-BR" sz="2700" dirty="0">
                <a:solidFill>
                  <a:srgbClr val="FF0000"/>
                </a:solidFill>
              </a:rPr>
              <a:t>Aplicação do </a:t>
            </a:r>
            <a:r>
              <a:rPr lang="pt-BR" altLang="pt-BR" sz="2700" dirty="0">
                <a:solidFill>
                  <a:srgbClr val="FF0000"/>
                </a:solidFill>
              </a:rPr>
              <a:t>Método DE VOLUMES FINITOS</a:t>
            </a:r>
            <a:endParaRPr lang="pt-BR" altLang="pt-BR" sz="2700" i="1" dirty="0">
              <a:solidFill>
                <a:srgbClr val="FF0000"/>
              </a:solidFill>
            </a:endParaRP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4F645B33-D85F-433C-B515-5C6A7A55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9097"/>
            <a:ext cx="5468669" cy="39462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dirty="0"/>
              <a:t>Dividimos o comprimento </a:t>
            </a:r>
            <a:r>
              <a:rPr lang="pt-BR" altLang="pt-BR" sz="2400" dirty="0">
                <a:solidFill>
                  <a:srgbClr val="0033CC"/>
                </a:solidFill>
              </a:rPr>
              <a:t>L</a:t>
            </a:r>
            <a:r>
              <a:rPr lang="pt-BR" altLang="pt-BR" sz="2400" dirty="0"/>
              <a:t> em </a:t>
            </a:r>
            <a:r>
              <a:rPr lang="pt-BR" altLang="pt-BR" sz="2400" dirty="0">
                <a:solidFill>
                  <a:srgbClr val="0033CC"/>
                </a:solidFill>
              </a:rPr>
              <a:t>N-1</a:t>
            </a:r>
            <a:r>
              <a:rPr lang="pt-BR" altLang="pt-BR" sz="2400" dirty="0"/>
              <a:t> partes, cada qual com o comprimento igual a </a:t>
            </a:r>
            <a:r>
              <a:rPr lang="pt-BR" altLang="pt-BR" sz="2400" dirty="0">
                <a:solidFill>
                  <a:srgbClr val="0033CC"/>
                </a:solidFill>
                <a:sym typeface="Symbol" panose="05050102010706020507" pitchFamily="18" charset="2"/>
              </a:rPr>
              <a:t>x = L/(N-1).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sym typeface="Symbol" panose="05050102010706020507" pitchFamily="18" charset="2"/>
              </a:rPr>
              <a:t>A coordenada x do i-</a:t>
            </a:r>
            <a:r>
              <a:rPr lang="pt-BR" altLang="pt-BR" sz="2400" dirty="0" err="1">
                <a:sym typeface="Symbol" panose="05050102010706020507" pitchFamily="18" charset="2"/>
              </a:rPr>
              <a:t>ésimo</a:t>
            </a:r>
            <a:r>
              <a:rPr lang="pt-BR" altLang="pt-BR" sz="2400" dirty="0">
                <a:sym typeface="Symbol" panose="05050102010706020507" pitchFamily="18" charset="2"/>
              </a:rPr>
              <a:t> nó é dada por </a:t>
            </a:r>
            <a:r>
              <a:rPr lang="pt-BR" altLang="pt-BR" sz="2400" dirty="0">
                <a:solidFill>
                  <a:srgbClr val="0033CC"/>
                </a:solidFill>
                <a:sym typeface="Symbol" panose="05050102010706020507" pitchFamily="18" charset="2"/>
              </a:rPr>
              <a:t>x</a:t>
            </a:r>
            <a:r>
              <a:rPr lang="pt-BR" altLang="pt-BR" sz="2400" baseline="-25000" dirty="0">
                <a:solidFill>
                  <a:srgbClr val="0033CC"/>
                </a:solidFill>
                <a:sym typeface="Symbol" panose="05050102010706020507" pitchFamily="18" charset="2"/>
              </a:rPr>
              <a:t>i</a:t>
            </a:r>
            <a:r>
              <a:rPr lang="pt-BR" altLang="pt-BR" sz="2400" dirty="0">
                <a:solidFill>
                  <a:srgbClr val="0033CC"/>
                </a:solidFill>
                <a:sym typeface="Symbol" panose="05050102010706020507" pitchFamily="18" charset="2"/>
              </a:rPr>
              <a:t> = (i-1)*x. </a:t>
            </a:r>
            <a:endParaRPr lang="pt-BR" altLang="pt-BR" sz="2400" dirty="0">
              <a:sym typeface="Symbol" panose="05050102010706020507" pitchFamily="18" charset="2"/>
            </a:endParaRPr>
          </a:p>
        </p:txBody>
      </p:sp>
      <p:grpSp>
        <p:nvGrpSpPr>
          <p:cNvPr id="6" name="Grupo 62">
            <a:extLst>
              <a:ext uri="{FF2B5EF4-FFF2-40B4-BE49-F238E27FC236}">
                <a16:creationId xmlns:a16="http://schemas.microsoft.com/office/drawing/2014/main" id="{3F5C2DF3-3102-4032-A2CF-988523DF9EC7}"/>
              </a:ext>
            </a:extLst>
          </p:cNvPr>
          <p:cNvGrpSpPr>
            <a:grpSpLocks/>
          </p:cNvGrpSpPr>
          <p:nvPr/>
        </p:nvGrpSpPr>
        <p:grpSpPr bwMode="auto">
          <a:xfrm>
            <a:off x="6498152" y="1482066"/>
            <a:ext cx="5441299" cy="5040313"/>
            <a:chOff x="2249814" y="692696"/>
            <a:chExt cx="4551895" cy="4464496"/>
          </a:xfrm>
        </p:grpSpPr>
        <p:sp>
          <p:nvSpPr>
            <p:cNvPr id="7" name="Forma livre 32">
              <a:extLst>
                <a:ext uri="{FF2B5EF4-FFF2-40B4-BE49-F238E27FC236}">
                  <a16:creationId xmlns:a16="http://schemas.microsoft.com/office/drawing/2014/main" id="{ED6F817A-6725-4ACB-B4E8-2CC9F7388124}"/>
                </a:ext>
              </a:extLst>
            </p:cNvPr>
            <p:cNvSpPr/>
            <p:nvPr/>
          </p:nvSpPr>
          <p:spPr>
            <a:xfrm>
              <a:off x="4293631" y="1257964"/>
              <a:ext cx="1734389" cy="3530819"/>
            </a:xfrm>
            <a:custGeom>
              <a:avLst/>
              <a:gdLst>
                <a:gd name="connsiteX0" fmla="*/ 0 w 1733703"/>
                <a:gd name="connsiteY0" fmla="*/ 3489351 h 3529992"/>
                <a:gd name="connsiteX1" fmla="*/ 7316 w 1733703"/>
                <a:gd name="connsiteY1" fmla="*/ 36576 h 3529992"/>
                <a:gd name="connsiteX2" fmla="*/ 138989 w 1733703"/>
                <a:gd name="connsiteY2" fmla="*/ 73152 h 3529992"/>
                <a:gd name="connsiteX3" fmla="*/ 241402 w 1733703"/>
                <a:gd name="connsiteY3" fmla="*/ 80468 h 3529992"/>
                <a:gd name="connsiteX4" fmla="*/ 292608 w 1733703"/>
                <a:gd name="connsiteY4" fmla="*/ 43892 h 3529992"/>
                <a:gd name="connsiteX5" fmla="*/ 336500 w 1733703"/>
                <a:gd name="connsiteY5" fmla="*/ 51207 h 3529992"/>
                <a:gd name="connsiteX6" fmla="*/ 358445 w 1733703"/>
                <a:gd name="connsiteY6" fmla="*/ 58522 h 3529992"/>
                <a:gd name="connsiteX7" fmla="*/ 387706 w 1733703"/>
                <a:gd name="connsiteY7" fmla="*/ 65837 h 3529992"/>
                <a:gd name="connsiteX8" fmla="*/ 438912 w 1733703"/>
                <a:gd name="connsiteY8" fmla="*/ 51207 h 3529992"/>
                <a:gd name="connsiteX9" fmla="*/ 460858 w 1733703"/>
                <a:gd name="connsiteY9" fmla="*/ 43892 h 3529992"/>
                <a:gd name="connsiteX10" fmla="*/ 490119 w 1733703"/>
                <a:gd name="connsiteY10" fmla="*/ 29261 h 3529992"/>
                <a:gd name="connsiteX11" fmla="*/ 534010 w 1733703"/>
                <a:gd name="connsiteY11" fmla="*/ 14631 h 3529992"/>
                <a:gd name="connsiteX12" fmla="*/ 577901 w 1733703"/>
                <a:gd name="connsiteY12" fmla="*/ 29261 h 3529992"/>
                <a:gd name="connsiteX13" fmla="*/ 687629 w 1733703"/>
                <a:gd name="connsiteY13" fmla="*/ 58522 h 3529992"/>
                <a:gd name="connsiteX14" fmla="*/ 782727 w 1733703"/>
                <a:gd name="connsiteY14" fmla="*/ 43892 h 3529992"/>
                <a:gd name="connsiteX15" fmla="*/ 797357 w 1733703"/>
                <a:gd name="connsiteY15" fmla="*/ 29261 h 3529992"/>
                <a:gd name="connsiteX16" fmla="*/ 841248 w 1733703"/>
                <a:gd name="connsiteY16" fmla="*/ 14631 h 3529992"/>
                <a:gd name="connsiteX17" fmla="*/ 863194 w 1733703"/>
                <a:gd name="connsiteY17" fmla="*/ 7316 h 3529992"/>
                <a:gd name="connsiteX18" fmla="*/ 950976 w 1733703"/>
                <a:gd name="connsiteY18" fmla="*/ 29261 h 3529992"/>
                <a:gd name="connsiteX19" fmla="*/ 980237 w 1733703"/>
                <a:gd name="connsiteY19" fmla="*/ 43892 h 3529992"/>
                <a:gd name="connsiteX20" fmla="*/ 1038759 w 1733703"/>
                <a:gd name="connsiteY20" fmla="*/ 58522 h 3529992"/>
                <a:gd name="connsiteX21" fmla="*/ 1207008 w 1733703"/>
                <a:gd name="connsiteY21" fmla="*/ 51207 h 3529992"/>
                <a:gd name="connsiteX22" fmla="*/ 1250900 w 1733703"/>
                <a:gd name="connsiteY22" fmla="*/ 36576 h 3529992"/>
                <a:gd name="connsiteX23" fmla="*/ 1280160 w 1733703"/>
                <a:gd name="connsiteY23" fmla="*/ 29261 h 3529992"/>
                <a:gd name="connsiteX24" fmla="*/ 1294791 w 1733703"/>
                <a:gd name="connsiteY24" fmla="*/ 14631 h 3529992"/>
                <a:gd name="connsiteX25" fmla="*/ 1324052 w 1733703"/>
                <a:gd name="connsiteY25" fmla="*/ 7316 h 3529992"/>
                <a:gd name="connsiteX26" fmla="*/ 1345997 w 1733703"/>
                <a:gd name="connsiteY26" fmla="*/ 0 h 3529992"/>
                <a:gd name="connsiteX27" fmla="*/ 1558138 w 1733703"/>
                <a:gd name="connsiteY27" fmla="*/ 7316 h 3529992"/>
                <a:gd name="connsiteX28" fmla="*/ 1594714 w 1733703"/>
                <a:gd name="connsiteY28" fmla="*/ 21946 h 3529992"/>
                <a:gd name="connsiteX29" fmla="*/ 1667866 w 1733703"/>
                <a:gd name="connsiteY29" fmla="*/ 14631 h 3529992"/>
                <a:gd name="connsiteX30" fmla="*/ 1733703 w 1733703"/>
                <a:gd name="connsiteY30" fmla="*/ 14631 h 3529992"/>
                <a:gd name="connsiteX31" fmla="*/ 1726388 w 1733703"/>
                <a:gd name="connsiteY31" fmla="*/ 3467405 h 3529992"/>
                <a:gd name="connsiteX32" fmla="*/ 1660551 w 1733703"/>
                <a:gd name="connsiteY32" fmla="*/ 3401568 h 3529992"/>
                <a:gd name="connsiteX33" fmla="*/ 1645920 w 1733703"/>
                <a:gd name="connsiteY33" fmla="*/ 3386938 h 3529992"/>
                <a:gd name="connsiteX34" fmla="*/ 1572768 w 1733703"/>
                <a:gd name="connsiteY34" fmla="*/ 3401568 h 3529992"/>
                <a:gd name="connsiteX35" fmla="*/ 1543508 w 1733703"/>
                <a:gd name="connsiteY35" fmla="*/ 3408884 h 3529992"/>
                <a:gd name="connsiteX36" fmla="*/ 1499616 w 1733703"/>
                <a:gd name="connsiteY36" fmla="*/ 3430829 h 3529992"/>
                <a:gd name="connsiteX37" fmla="*/ 1477671 w 1733703"/>
                <a:gd name="connsiteY37" fmla="*/ 3445460 h 3529992"/>
                <a:gd name="connsiteX38" fmla="*/ 1463040 w 1733703"/>
                <a:gd name="connsiteY38" fmla="*/ 3460090 h 3529992"/>
                <a:gd name="connsiteX39" fmla="*/ 1433780 w 1733703"/>
                <a:gd name="connsiteY39" fmla="*/ 3467405 h 3529992"/>
                <a:gd name="connsiteX40" fmla="*/ 1375258 w 1733703"/>
                <a:gd name="connsiteY40" fmla="*/ 3452775 h 3529992"/>
                <a:gd name="connsiteX41" fmla="*/ 1331367 w 1733703"/>
                <a:gd name="connsiteY41" fmla="*/ 3423514 h 3529992"/>
                <a:gd name="connsiteX42" fmla="*/ 1309421 w 1733703"/>
                <a:gd name="connsiteY42" fmla="*/ 3460090 h 3529992"/>
                <a:gd name="connsiteX43" fmla="*/ 1294791 w 1733703"/>
                <a:gd name="connsiteY43" fmla="*/ 3482036 h 3529992"/>
                <a:gd name="connsiteX44" fmla="*/ 1272845 w 1733703"/>
                <a:gd name="connsiteY44" fmla="*/ 3489351 h 3529992"/>
                <a:gd name="connsiteX45" fmla="*/ 1214324 w 1733703"/>
                <a:gd name="connsiteY45" fmla="*/ 3496666 h 3529992"/>
                <a:gd name="connsiteX46" fmla="*/ 1104596 w 1733703"/>
                <a:gd name="connsiteY46" fmla="*/ 3503981 h 3529992"/>
                <a:gd name="connsiteX47" fmla="*/ 1046074 w 1733703"/>
                <a:gd name="connsiteY47" fmla="*/ 3511296 h 3529992"/>
                <a:gd name="connsiteX48" fmla="*/ 899770 w 1733703"/>
                <a:gd name="connsiteY48" fmla="*/ 3503981 h 3529992"/>
                <a:gd name="connsiteX49" fmla="*/ 833933 w 1733703"/>
                <a:gd name="connsiteY49" fmla="*/ 3452775 h 3529992"/>
                <a:gd name="connsiteX50" fmla="*/ 811988 w 1733703"/>
                <a:gd name="connsiteY50" fmla="*/ 3460090 h 3529992"/>
                <a:gd name="connsiteX51" fmla="*/ 760781 w 1733703"/>
                <a:gd name="connsiteY51" fmla="*/ 3489351 h 3529992"/>
                <a:gd name="connsiteX52" fmla="*/ 629108 w 1733703"/>
                <a:gd name="connsiteY52" fmla="*/ 3496666 h 3529992"/>
                <a:gd name="connsiteX53" fmla="*/ 534010 w 1733703"/>
                <a:gd name="connsiteY53" fmla="*/ 3489351 h 3529992"/>
                <a:gd name="connsiteX54" fmla="*/ 512064 w 1733703"/>
                <a:gd name="connsiteY54" fmla="*/ 3474720 h 3529992"/>
                <a:gd name="connsiteX55" fmla="*/ 468173 w 1733703"/>
                <a:gd name="connsiteY55" fmla="*/ 3452775 h 3529992"/>
                <a:gd name="connsiteX56" fmla="*/ 387706 w 1733703"/>
                <a:gd name="connsiteY56" fmla="*/ 3474720 h 3529992"/>
                <a:gd name="connsiteX57" fmla="*/ 270663 w 1733703"/>
                <a:gd name="connsiteY57" fmla="*/ 3452775 h 3529992"/>
                <a:gd name="connsiteX58" fmla="*/ 248717 w 1733703"/>
                <a:gd name="connsiteY58" fmla="*/ 3445460 h 3529992"/>
                <a:gd name="connsiteX59" fmla="*/ 219456 w 1733703"/>
                <a:gd name="connsiteY59" fmla="*/ 3482036 h 3529992"/>
                <a:gd name="connsiteX60" fmla="*/ 0 w 1733703"/>
                <a:gd name="connsiteY60" fmla="*/ 3489351 h 352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733703" h="3529992">
                  <a:moveTo>
                    <a:pt x="0" y="3489351"/>
                  </a:moveTo>
                  <a:cubicBezTo>
                    <a:pt x="2439" y="2338426"/>
                    <a:pt x="4877" y="1187501"/>
                    <a:pt x="7316" y="36576"/>
                  </a:cubicBezTo>
                  <a:lnTo>
                    <a:pt x="138989" y="73152"/>
                  </a:lnTo>
                  <a:lnTo>
                    <a:pt x="241402" y="80468"/>
                  </a:lnTo>
                  <a:cubicBezTo>
                    <a:pt x="258471" y="68276"/>
                    <a:pt x="272560" y="50061"/>
                    <a:pt x="292608" y="43892"/>
                  </a:cubicBezTo>
                  <a:cubicBezTo>
                    <a:pt x="306785" y="39530"/>
                    <a:pt x="322021" y="47989"/>
                    <a:pt x="336500" y="51207"/>
                  </a:cubicBezTo>
                  <a:cubicBezTo>
                    <a:pt x="344027" y="52880"/>
                    <a:pt x="351031" y="56404"/>
                    <a:pt x="358445" y="58522"/>
                  </a:cubicBezTo>
                  <a:cubicBezTo>
                    <a:pt x="368112" y="61284"/>
                    <a:pt x="377952" y="63399"/>
                    <a:pt x="387706" y="65837"/>
                  </a:cubicBezTo>
                  <a:lnTo>
                    <a:pt x="438912" y="51207"/>
                  </a:lnTo>
                  <a:cubicBezTo>
                    <a:pt x="446298" y="48991"/>
                    <a:pt x="453770" y="46930"/>
                    <a:pt x="460858" y="43892"/>
                  </a:cubicBezTo>
                  <a:cubicBezTo>
                    <a:pt x="470881" y="39596"/>
                    <a:pt x="479994" y="33311"/>
                    <a:pt x="490119" y="29261"/>
                  </a:cubicBezTo>
                  <a:cubicBezTo>
                    <a:pt x="504438" y="23533"/>
                    <a:pt x="534010" y="14631"/>
                    <a:pt x="534010" y="14631"/>
                  </a:cubicBezTo>
                  <a:cubicBezTo>
                    <a:pt x="548640" y="19508"/>
                    <a:pt x="563042" y="25133"/>
                    <a:pt x="577901" y="29261"/>
                  </a:cubicBezTo>
                  <a:cubicBezTo>
                    <a:pt x="720789" y="68952"/>
                    <a:pt x="624895" y="37611"/>
                    <a:pt x="687629" y="58522"/>
                  </a:cubicBezTo>
                  <a:cubicBezTo>
                    <a:pt x="691847" y="58100"/>
                    <a:pt x="761638" y="56546"/>
                    <a:pt x="782727" y="43892"/>
                  </a:cubicBezTo>
                  <a:cubicBezTo>
                    <a:pt x="788641" y="40344"/>
                    <a:pt x="791188" y="32345"/>
                    <a:pt x="797357" y="29261"/>
                  </a:cubicBezTo>
                  <a:cubicBezTo>
                    <a:pt x="811151" y="22364"/>
                    <a:pt x="826618" y="19508"/>
                    <a:pt x="841248" y="14631"/>
                  </a:cubicBezTo>
                  <a:lnTo>
                    <a:pt x="863194" y="7316"/>
                  </a:lnTo>
                  <a:cubicBezTo>
                    <a:pt x="894421" y="12520"/>
                    <a:pt x="921997" y="14771"/>
                    <a:pt x="950976" y="29261"/>
                  </a:cubicBezTo>
                  <a:cubicBezTo>
                    <a:pt x="960730" y="34138"/>
                    <a:pt x="969892" y="40444"/>
                    <a:pt x="980237" y="43892"/>
                  </a:cubicBezTo>
                  <a:cubicBezTo>
                    <a:pt x="999313" y="50251"/>
                    <a:pt x="1038759" y="58522"/>
                    <a:pt x="1038759" y="58522"/>
                  </a:cubicBezTo>
                  <a:cubicBezTo>
                    <a:pt x="1094842" y="56084"/>
                    <a:pt x="1151170" y="56983"/>
                    <a:pt x="1207008" y="51207"/>
                  </a:cubicBezTo>
                  <a:cubicBezTo>
                    <a:pt x="1222348" y="49620"/>
                    <a:pt x="1235938" y="40316"/>
                    <a:pt x="1250900" y="36576"/>
                  </a:cubicBezTo>
                  <a:lnTo>
                    <a:pt x="1280160" y="29261"/>
                  </a:lnTo>
                  <a:cubicBezTo>
                    <a:pt x="1285037" y="24384"/>
                    <a:pt x="1288622" y="17715"/>
                    <a:pt x="1294791" y="14631"/>
                  </a:cubicBezTo>
                  <a:cubicBezTo>
                    <a:pt x="1303784" y="10135"/>
                    <a:pt x="1314385" y="10078"/>
                    <a:pt x="1324052" y="7316"/>
                  </a:cubicBezTo>
                  <a:cubicBezTo>
                    <a:pt x="1331466" y="5198"/>
                    <a:pt x="1338682" y="2439"/>
                    <a:pt x="1345997" y="0"/>
                  </a:cubicBezTo>
                  <a:cubicBezTo>
                    <a:pt x="1416711" y="2439"/>
                    <a:pt x="1487656" y="1097"/>
                    <a:pt x="1558138" y="7316"/>
                  </a:cubicBezTo>
                  <a:cubicBezTo>
                    <a:pt x="1571218" y="8470"/>
                    <a:pt x="1581612" y="21073"/>
                    <a:pt x="1594714" y="21946"/>
                  </a:cubicBezTo>
                  <a:cubicBezTo>
                    <a:pt x="1619165" y="23576"/>
                    <a:pt x="1643394" y="15919"/>
                    <a:pt x="1667866" y="14631"/>
                  </a:cubicBezTo>
                  <a:cubicBezTo>
                    <a:pt x="1689781" y="13478"/>
                    <a:pt x="1711757" y="14631"/>
                    <a:pt x="1733703" y="14631"/>
                  </a:cubicBezTo>
                  <a:cubicBezTo>
                    <a:pt x="1731265" y="1165556"/>
                    <a:pt x="1728826" y="2316480"/>
                    <a:pt x="1726388" y="3467405"/>
                  </a:cubicBezTo>
                  <a:lnTo>
                    <a:pt x="1660551" y="3401568"/>
                  </a:lnTo>
                  <a:lnTo>
                    <a:pt x="1645920" y="3386938"/>
                  </a:lnTo>
                  <a:lnTo>
                    <a:pt x="1572768" y="3401568"/>
                  </a:lnTo>
                  <a:cubicBezTo>
                    <a:pt x="1562938" y="3403675"/>
                    <a:pt x="1552749" y="3404924"/>
                    <a:pt x="1543508" y="3408884"/>
                  </a:cubicBezTo>
                  <a:cubicBezTo>
                    <a:pt x="1444273" y="3451414"/>
                    <a:pt x="1592063" y="3400015"/>
                    <a:pt x="1499616" y="3430829"/>
                  </a:cubicBezTo>
                  <a:cubicBezTo>
                    <a:pt x="1492301" y="3435706"/>
                    <a:pt x="1484536" y="3439968"/>
                    <a:pt x="1477671" y="3445460"/>
                  </a:cubicBezTo>
                  <a:cubicBezTo>
                    <a:pt x="1472285" y="3449768"/>
                    <a:pt x="1469209" y="3457006"/>
                    <a:pt x="1463040" y="3460090"/>
                  </a:cubicBezTo>
                  <a:cubicBezTo>
                    <a:pt x="1454048" y="3464586"/>
                    <a:pt x="1443533" y="3464967"/>
                    <a:pt x="1433780" y="3467405"/>
                  </a:cubicBezTo>
                  <a:cubicBezTo>
                    <a:pt x="1423648" y="3465379"/>
                    <a:pt x="1387910" y="3459804"/>
                    <a:pt x="1375258" y="3452775"/>
                  </a:cubicBezTo>
                  <a:cubicBezTo>
                    <a:pt x="1359887" y="3444236"/>
                    <a:pt x="1331367" y="3423514"/>
                    <a:pt x="1331367" y="3423514"/>
                  </a:cubicBezTo>
                  <a:cubicBezTo>
                    <a:pt x="1318663" y="3461628"/>
                    <a:pt x="1332374" y="3431399"/>
                    <a:pt x="1309421" y="3460090"/>
                  </a:cubicBezTo>
                  <a:cubicBezTo>
                    <a:pt x="1303929" y="3466955"/>
                    <a:pt x="1301656" y="3476544"/>
                    <a:pt x="1294791" y="3482036"/>
                  </a:cubicBezTo>
                  <a:cubicBezTo>
                    <a:pt x="1288770" y="3486853"/>
                    <a:pt x="1280432" y="3487972"/>
                    <a:pt x="1272845" y="3489351"/>
                  </a:cubicBezTo>
                  <a:cubicBezTo>
                    <a:pt x="1253503" y="3492868"/>
                    <a:pt x="1233831" y="3494228"/>
                    <a:pt x="1214324" y="3496666"/>
                  </a:cubicBezTo>
                  <a:cubicBezTo>
                    <a:pt x="1164333" y="3529992"/>
                    <a:pt x="1213208" y="3503981"/>
                    <a:pt x="1104596" y="3503981"/>
                  </a:cubicBezTo>
                  <a:cubicBezTo>
                    <a:pt x="1084937" y="3503981"/>
                    <a:pt x="1065581" y="3508858"/>
                    <a:pt x="1046074" y="3511296"/>
                  </a:cubicBezTo>
                  <a:lnTo>
                    <a:pt x="899770" y="3503981"/>
                  </a:lnTo>
                  <a:cubicBezTo>
                    <a:pt x="872969" y="3496588"/>
                    <a:pt x="833933" y="3452775"/>
                    <a:pt x="833933" y="3452775"/>
                  </a:cubicBezTo>
                  <a:cubicBezTo>
                    <a:pt x="826618" y="3455213"/>
                    <a:pt x="818885" y="3456642"/>
                    <a:pt x="811988" y="3460090"/>
                  </a:cubicBezTo>
                  <a:cubicBezTo>
                    <a:pt x="796685" y="3467741"/>
                    <a:pt x="778411" y="3486947"/>
                    <a:pt x="760781" y="3489351"/>
                  </a:cubicBezTo>
                  <a:cubicBezTo>
                    <a:pt x="717225" y="3495291"/>
                    <a:pt x="672999" y="3494228"/>
                    <a:pt x="629108" y="3496666"/>
                  </a:cubicBezTo>
                  <a:cubicBezTo>
                    <a:pt x="597409" y="3494228"/>
                    <a:pt x="565258" y="3495210"/>
                    <a:pt x="534010" y="3489351"/>
                  </a:cubicBezTo>
                  <a:cubicBezTo>
                    <a:pt x="525369" y="3487731"/>
                    <a:pt x="519928" y="3478652"/>
                    <a:pt x="512064" y="3474720"/>
                  </a:cubicBezTo>
                  <a:cubicBezTo>
                    <a:pt x="451483" y="3444429"/>
                    <a:pt x="531078" y="3494710"/>
                    <a:pt x="468173" y="3452775"/>
                  </a:cubicBezTo>
                  <a:cubicBezTo>
                    <a:pt x="402171" y="3469275"/>
                    <a:pt x="428728" y="3461047"/>
                    <a:pt x="387706" y="3474720"/>
                  </a:cubicBezTo>
                  <a:cubicBezTo>
                    <a:pt x="361132" y="3470291"/>
                    <a:pt x="288203" y="3458621"/>
                    <a:pt x="270663" y="3452775"/>
                  </a:cubicBezTo>
                  <a:lnTo>
                    <a:pt x="248717" y="3445460"/>
                  </a:lnTo>
                  <a:cubicBezTo>
                    <a:pt x="247977" y="3446570"/>
                    <a:pt x="226405" y="3482036"/>
                    <a:pt x="219456" y="3482036"/>
                  </a:cubicBezTo>
                  <a:cubicBezTo>
                    <a:pt x="18746" y="3482036"/>
                    <a:pt x="56717" y="3516799"/>
                    <a:pt x="0" y="3489351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8" name="Forma livre 31">
              <a:extLst>
                <a:ext uri="{FF2B5EF4-FFF2-40B4-BE49-F238E27FC236}">
                  <a16:creationId xmlns:a16="http://schemas.microsoft.com/office/drawing/2014/main" id="{06D3DA4F-202A-45E6-BB83-EA0BB29B739C}"/>
                </a:ext>
              </a:extLst>
            </p:cNvPr>
            <p:cNvSpPr/>
            <p:nvPr/>
          </p:nvSpPr>
          <p:spPr>
            <a:xfrm>
              <a:off x="2487529" y="1243903"/>
              <a:ext cx="1294816" cy="3495665"/>
            </a:xfrm>
            <a:custGeom>
              <a:avLst/>
              <a:gdLst>
                <a:gd name="connsiteX0" fmla="*/ 0 w 1294790"/>
                <a:gd name="connsiteY0" fmla="*/ 3460090 h 3496666"/>
                <a:gd name="connsiteX1" fmla="*/ 7315 w 1294790"/>
                <a:gd name="connsiteY1" fmla="*/ 29261 h 3496666"/>
                <a:gd name="connsiteX2" fmla="*/ 160934 w 1294790"/>
                <a:gd name="connsiteY2" fmla="*/ 0 h 3496666"/>
                <a:gd name="connsiteX3" fmla="*/ 248717 w 1294790"/>
                <a:gd name="connsiteY3" fmla="*/ 36576 h 3496666"/>
                <a:gd name="connsiteX4" fmla="*/ 329184 w 1294790"/>
                <a:gd name="connsiteY4" fmla="*/ 29261 h 3496666"/>
                <a:gd name="connsiteX5" fmla="*/ 416966 w 1294790"/>
                <a:gd name="connsiteY5" fmla="*/ 14630 h 3496666"/>
                <a:gd name="connsiteX6" fmla="*/ 453542 w 1294790"/>
                <a:gd name="connsiteY6" fmla="*/ 21946 h 3496666"/>
                <a:gd name="connsiteX7" fmla="*/ 468173 w 1294790"/>
                <a:gd name="connsiteY7" fmla="*/ 43891 h 3496666"/>
                <a:gd name="connsiteX8" fmla="*/ 490118 w 1294790"/>
                <a:gd name="connsiteY8" fmla="*/ 51206 h 3496666"/>
                <a:gd name="connsiteX9" fmla="*/ 607162 w 1294790"/>
                <a:gd name="connsiteY9" fmla="*/ 43891 h 3496666"/>
                <a:gd name="connsiteX10" fmla="*/ 665683 w 1294790"/>
                <a:gd name="connsiteY10" fmla="*/ 21946 h 3496666"/>
                <a:gd name="connsiteX11" fmla="*/ 694944 w 1294790"/>
                <a:gd name="connsiteY11" fmla="*/ 14630 h 3496666"/>
                <a:gd name="connsiteX12" fmla="*/ 738835 w 1294790"/>
                <a:gd name="connsiteY12" fmla="*/ 0 h 3496666"/>
                <a:gd name="connsiteX13" fmla="*/ 936346 w 1294790"/>
                <a:gd name="connsiteY13" fmla="*/ 14630 h 3496666"/>
                <a:gd name="connsiteX14" fmla="*/ 950976 w 1294790"/>
                <a:gd name="connsiteY14" fmla="*/ 36576 h 3496666"/>
                <a:gd name="connsiteX15" fmla="*/ 972922 w 1294790"/>
                <a:gd name="connsiteY15" fmla="*/ 58522 h 3496666"/>
                <a:gd name="connsiteX16" fmla="*/ 994867 w 1294790"/>
                <a:gd name="connsiteY16" fmla="*/ 73152 h 3496666"/>
                <a:gd name="connsiteX17" fmla="*/ 1009498 w 1294790"/>
                <a:gd name="connsiteY17" fmla="*/ 87782 h 3496666"/>
                <a:gd name="connsiteX18" fmla="*/ 1038758 w 1294790"/>
                <a:gd name="connsiteY18" fmla="*/ 95098 h 3496666"/>
                <a:gd name="connsiteX19" fmla="*/ 1075334 w 1294790"/>
                <a:gd name="connsiteY19" fmla="*/ 80467 h 3496666"/>
                <a:gd name="connsiteX20" fmla="*/ 1097280 w 1294790"/>
                <a:gd name="connsiteY20" fmla="*/ 73152 h 3496666"/>
                <a:gd name="connsiteX21" fmla="*/ 1126541 w 1294790"/>
                <a:gd name="connsiteY21" fmla="*/ 36576 h 3496666"/>
                <a:gd name="connsiteX22" fmla="*/ 1163117 w 1294790"/>
                <a:gd name="connsiteY22" fmla="*/ 29261 h 3496666"/>
                <a:gd name="connsiteX23" fmla="*/ 1287475 w 1294790"/>
                <a:gd name="connsiteY23" fmla="*/ 29261 h 3496666"/>
                <a:gd name="connsiteX24" fmla="*/ 1294790 w 1294790"/>
                <a:gd name="connsiteY24" fmla="*/ 7315 h 3496666"/>
                <a:gd name="connsiteX25" fmla="*/ 1294790 w 1294790"/>
                <a:gd name="connsiteY25" fmla="*/ 3467405 h 3496666"/>
                <a:gd name="connsiteX26" fmla="*/ 1228954 w 1294790"/>
                <a:gd name="connsiteY26" fmla="*/ 3460090 h 3496666"/>
                <a:gd name="connsiteX27" fmla="*/ 1185062 w 1294790"/>
                <a:gd name="connsiteY27" fmla="*/ 3445459 h 3496666"/>
                <a:gd name="connsiteX28" fmla="*/ 1141171 w 1294790"/>
                <a:gd name="connsiteY28" fmla="*/ 3423514 h 3496666"/>
                <a:gd name="connsiteX29" fmla="*/ 1119226 w 1294790"/>
                <a:gd name="connsiteY29" fmla="*/ 3430829 h 3496666"/>
                <a:gd name="connsiteX30" fmla="*/ 1075334 w 1294790"/>
                <a:gd name="connsiteY30" fmla="*/ 3438144 h 3496666"/>
                <a:gd name="connsiteX31" fmla="*/ 1046074 w 1294790"/>
                <a:gd name="connsiteY31" fmla="*/ 3445459 h 3496666"/>
                <a:gd name="connsiteX32" fmla="*/ 1031443 w 1294790"/>
                <a:gd name="connsiteY32" fmla="*/ 3460090 h 3496666"/>
                <a:gd name="connsiteX33" fmla="*/ 987552 w 1294790"/>
                <a:gd name="connsiteY33" fmla="*/ 3474720 h 3496666"/>
                <a:gd name="connsiteX34" fmla="*/ 943661 w 1294790"/>
                <a:gd name="connsiteY34" fmla="*/ 3467405 h 3496666"/>
                <a:gd name="connsiteX35" fmla="*/ 877824 w 1294790"/>
                <a:gd name="connsiteY35" fmla="*/ 3423514 h 3496666"/>
                <a:gd name="connsiteX36" fmla="*/ 833933 w 1294790"/>
                <a:gd name="connsiteY36" fmla="*/ 3460090 h 3496666"/>
                <a:gd name="connsiteX37" fmla="*/ 804672 w 1294790"/>
                <a:gd name="connsiteY37" fmla="*/ 3467405 h 3496666"/>
                <a:gd name="connsiteX38" fmla="*/ 782726 w 1294790"/>
                <a:gd name="connsiteY38" fmla="*/ 3474720 h 3496666"/>
                <a:gd name="connsiteX39" fmla="*/ 687629 w 1294790"/>
                <a:gd name="connsiteY39" fmla="*/ 3467405 h 3496666"/>
                <a:gd name="connsiteX40" fmla="*/ 643738 w 1294790"/>
                <a:gd name="connsiteY40" fmla="*/ 3467405 h 3496666"/>
                <a:gd name="connsiteX41" fmla="*/ 629107 w 1294790"/>
                <a:gd name="connsiteY41" fmla="*/ 3482035 h 3496666"/>
                <a:gd name="connsiteX42" fmla="*/ 585216 w 1294790"/>
                <a:gd name="connsiteY42" fmla="*/ 3496666 h 3496666"/>
                <a:gd name="connsiteX43" fmla="*/ 453542 w 1294790"/>
                <a:gd name="connsiteY43" fmla="*/ 3489350 h 3496666"/>
                <a:gd name="connsiteX44" fmla="*/ 409651 w 1294790"/>
                <a:gd name="connsiteY44" fmla="*/ 3489350 h 3496666"/>
                <a:gd name="connsiteX45" fmla="*/ 277978 w 1294790"/>
                <a:gd name="connsiteY45" fmla="*/ 3482035 h 3496666"/>
                <a:gd name="connsiteX46" fmla="*/ 248717 w 1294790"/>
                <a:gd name="connsiteY46" fmla="*/ 3474720 h 3496666"/>
                <a:gd name="connsiteX47" fmla="*/ 153619 w 1294790"/>
                <a:gd name="connsiteY47" fmla="*/ 3482035 h 3496666"/>
                <a:gd name="connsiteX48" fmla="*/ 36576 w 1294790"/>
                <a:gd name="connsiteY48" fmla="*/ 3474720 h 3496666"/>
                <a:gd name="connsiteX49" fmla="*/ 0 w 1294790"/>
                <a:gd name="connsiteY49" fmla="*/ 3460090 h 3496666"/>
                <a:gd name="connsiteX50" fmla="*/ 0 w 1294790"/>
                <a:gd name="connsiteY50" fmla="*/ 3460090 h 349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94790" h="3496666">
                  <a:moveTo>
                    <a:pt x="0" y="3460090"/>
                  </a:moveTo>
                  <a:cubicBezTo>
                    <a:pt x="2438" y="2316480"/>
                    <a:pt x="4877" y="1172871"/>
                    <a:pt x="7315" y="29261"/>
                  </a:cubicBezTo>
                  <a:lnTo>
                    <a:pt x="160934" y="0"/>
                  </a:lnTo>
                  <a:cubicBezTo>
                    <a:pt x="173762" y="6414"/>
                    <a:pt x="223506" y="36576"/>
                    <a:pt x="248717" y="36576"/>
                  </a:cubicBezTo>
                  <a:cubicBezTo>
                    <a:pt x="275650" y="36576"/>
                    <a:pt x="302362" y="31699"/>
                    <a:pt x="329184" y="29261"/>
                  </a:cubicBezTo>
                  <a:cubicBezTo>
                    <a:pt x="359999" y="21558"/>
                    <a:pt x="382723" y="14630"/>
                    <a:pt x="416966" y="14630"/>
                  </a:cubicBezTo>
                  <a:cubicBezTo>
                    <a:pt x="429400" y="14630"/>
                    <a:pt x="441350" y="19507"/>
                    <a:pt x="453542" y="21946"/>
                  </a:cubicBezTo>
                  <a:cubicBezTo>
                    <a:pt x="458419" y="29261"/>
                    <a:pt x="461308" y="38399"/>
                    <a:pt x="468173" y="43891"/>
                  </a:cubicBezTo>
                  <a:cubicBezTo>
                    <a:pt x="474194" y="48708"/>
                    <a:pt x="482407" y="51206"/>
                    <a:pt x="490118" y="51206"/>
                  </a:cubicBezTo>
                  <a:cubicBezTo>
                    <a:pt x="529209" y="51206"/>
                    <a:pt x="568147" y="46329"/>
                    <a:pt x="607162" y="43891"/>
                  </a:cubicBezTo>
                  <a:cubicBezTo>
                    <a:pt x="626488" y="36161"/>
                    <a:pt x="645614" y="27680"/>
                    <a:pt x="665683" y="21946"/>
                  </a:cubicBezTo>
                  <a:cubicBezTo>
                    <a:pt x="675350" y="19184"/>
                    <a:pt x="685314" y="17519"/>
                    <a:pt x="694944" y="14630"/>
                  </a:cubicBezTo>
                  <a:cubicBezTo>
                    <a:pt x="709715" y="10199"/>
                    <a:pt x="738835" y="0"/>
                    <a:pt x="738835" y="0"/>
                  </a:cubicBezTo>
                  <a:cubicBezTo>
                    <a:pt x="804672" y="4877"/>
                    <a:pt x="871289" y="3413"/>
                    <a:pt x="936346" y="14630"/>
                  </a:cubicBezTo>
                  <a:cubicBezTo>
                    <a:pt x="945010" y="16124"/>
                    <a:pt x="945348" y="29822"/>
                    <a:pt x="950976" y="36576"/>
                  </a:cubicBezTo>
                  <a:cubicBezTo>
                    <a:pt x="957599" y="44524"/>
                    <a:pt x="964974" y="51899"/>
                    <a:pt x="972922" y="58522"/>
                  </a:cubicBezTo>
                  <a:cubicBezTo>
                    <a:pt x="979676" y="64150"/>
                    <a:pt x="988002" y="67660"/>
                    <a:pt x="994867" y="73152"/>
                  </a:cubicBezTo>
                  <a:cubicBezTo>
                    <a:pt x="1000253" y="77460"/>
                    <a:pt x="1003329" y="84698"/>
                    <a:pt x="1009498" y="87782"/>
                  </a:cubicBezTo>
                  <a:cubicBezTo>
                    <a:pt x="1018490" y="92278"/>
                    <a:pt x="1029005" y="92659"/>
                    <a:pt x="1038758" y="95098"/>
                  </a:cubicBezTo>
                  <a:cubicBezTo>
                    <a:pt x="1050950" y="90221"/>
                    <a:pt x="1063039" y="85078"/>
                    <a:pt x="1075334" y="80467"/>
                  </a:cubicBezTo>
                  <a:cubicBezTo>
                    <a:pt x="1082554" y="77759"/>
                    <a:pt x="1091259" y="77969"/>
                    <a:pt x="1097280" y="73152"/>
                  </a:cubicBezTo>
                  <a:cubicBezTo>
                    <a:pt x="1109638" y="63265"/>
                    <a:pt x="1110476" y="43461"/>
                    <a:pt x="1126541" y="36576"/>
                  </a:cubicBezTo>
                  <a:cubicBezTo>
                    <a:pt x="1137969" y="31678"/>
                    <a:pt x="1150925" y="31699"/>
                    <a:pt x="1163117" y="29261"/>
                  </a:cubicBezTo>
                  <a:cubicBezTo>
                    <a:pt x="1196546" y="32975"/>
                    <a:pt x="1253293" y="44453"/>
                    <a:pt x="1287475" y="29261"/>
                  </a:cubicBezTo>
                  <a:cubicBezTo>
                    <a:pt x="1294521" y="26129"/>
                    <a:pt x="1294790" y="7315"/>
                    <a:pt x="1294790" y="7315"/>
                  </a:cubicBezTo>
                  <a:lnTo>
                    <a:pt x="1294790" y="3467405"/>
                  </a:lnTo>
                  <a:cubicBezTo>
                    <a:pt x="1272845" y="3464967"/>
                    <a:pt x="1250606" y="3464420"/>
                    <a:pt x="1228954" y="3460090"/>
                  </a:cubicBezTo>
                  <a:cubicBezTo>
                    <a:pt x="1213831" y="3457065"/>
                    <a:pt x="1185062" y="3445459"/>
                    <a:pt x="1185062" y="3445459"/>
                  </a:cubicBezTo>
                  <a:cubicBezTo>
                    <a:pt x="1173965" y="3438061"/>
                    <a:pt x="1156315" y="3423514"/>
                    <a:pt x="1141171" y="3423514"/>
                  </a:cubicBezTo>
                  <a:cubicBezTo>
                    <a:pt x="1133460" y="3423514"/>
                    <a:pt x="1126753" y="3429156"/>
                    <a:pt x="1119226" y="3430829"/>
                  </a:cubicBezTo>
                  <a:cubicBezTo>
                    <a:pt x="1104747" y="3434047"/>
                    <a:pt x="1089878" y="3435235"/>
                    <a:pt x="1075334" y="3438144"/>
                  </a:cubicBezTo>
                  <a:cubicBezTo>
                    <a:pt x="1065476" y="3440116"/>
                    <a:pt x="1055827" y="3443021"/>
                    <a:pt x="1046074" y="3445459"/>
                  </a:cubicBezTo>
                  <a:cubicBezTo>
                    <a:pt x="1041197" y="3450336"/>
                    <a:pt x="1037612" y="3457006"/>
                    <a:pt x="1031443" y="3460090"/>
                  </a:cubicBezTo>
                  <a:cubicBezTo>
                    <a:pt x="1017649" y="3466987"/>
                    <a:pt x="987552" y="3474720"/>
                    <a:pt x="987552" y="3474720"/>
                  </a:cubicBezTo>
                  <a:cubicBezTo>
                    <a:pt x="972922" y="3472282"/>
                    <a:pt x="956682" y="3474507"/>
                    <a:pt x="943661" y="3467405"/>
                  </a:cubicBezTo>
                  <a:cubicBezTo>
                    <a:pt x="832769" y="3406919"/>
                    <a:pt x="963000" y="3444807"/>
                    <a:pt x="877824" y="3423514"/>
                  </a:cubicBezTo>
                  <a:cubicBezTo>
                    <a:pt x="864644" y="3436693"/>
                    <a:pt x="851752" y="3452453"/>
                    <a:pt x="833933" y="3460090"/>
                  </a:cubicBezTo>
                  <a:cubicBezTo>
                    <a:pt x="824692" y="3464050"/>
                    <a:pt x="814339" y="3464643"/>
                    <a:pt x="804672" y="3467405"/>
                  </a:cubicBezTo>
                  <a:cubicBezTo>
                    <a:pt x="797258" y="3469523"/>
                    <a:pt x="790041" y="3472282"/>
                    <a:pt x="782726" y="3474720"/>
                  </a:cubicBezTo>
                  <a:cubicBezTo>
                    <a:pt x="751027" y="3472282"/>
                    <a:pt x="719176" y="3471348"/>
                    <a:pt x="687629" y="3467405"/>
                  </a:cubicBezTo>
                  <a:cubicBezTo>
                    <a:pt x="645068" y="3462085"/>
                    <a:pt x="686298" y="3453218"/>
                    <a:pt x="643738" y="3467405"/>
                  </a:cubicBezTo>
                  <a:cubicBezTo>
                    <a:pt x="638861" y="3472282"/>
                    <a:pt x="635276" y="3478951"/>
                    <a:pt x="629107" y="3482035"/>
                  </a:cubicBezTo>
                  <a:cubicBezTo>
                    <a:pt x="615313" y="3488932"/>
                    <a:pt x="585216" y="3496666"/>
                    <a:pt x="585216" y="3496666"/>
                  </a:cubicBezTo>
                  <a:cubicBezTo>
                    <a:pt x="541325" y="3494227"/>
                    <a:pt x="497303" y="3493518"/>
                    <a:pt x="453542" y="3489350"/>
                  </a:cubicBezTo>
                  <a:cubicBezTo>
                    <a:pt x="408026" y="3485015"/>
                    <a:pt x="455169" y="3474178"/>
                    <a:pt x="409651" y="3489350"/>
                  </a:cubicBezTo>
                  <a:cubicBezTo>
                    <a:pt x="365760" y="3486912"/>
                    <a:pt x="321756" y="3486015"/>
                    <a:pt x="277978" y="3482035"/>
                  </a:cubicBezTo>
                  <a:cubicBezTo>
                    <a:pt x="267965" y="3481125"/>
                    <a:pt x="258771" y="3474720"/>
                    <a:pt x="248717" y="3474720"/>
                  </a:cubicBezTo>
                  <a:cubicBezTo>
                    <a:pt x="216924" y="3474720"/>
                    <a:pt x="185318" y="3479597"/>
                    <a:pt x="153619" y="3482035"/>
                  </a:cubicBezTo>
                  <a:cubicBezTo>
                    <a:pt x="114605" y="3479597"/>
                    <a:pt x="75274" y="3480248"/>
                    <a:pt x="36576" y="3474720"/>
                  </a:cubicBezTo>
                  <a:cubicBezTo>
                    <a:pt x="23577" y="3472863"/>
                    <a:pt x="4877" y="3472282"/>
                    <a:pt x="0" y="3460090"/>
                  </a:cubicBezTo>
                  <a:lnTo>
                    <a:pt x="0" y="346009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" name="Forma livre 30">
              <a:extLst>
                <a:ext uri="{FF2B5EF4-FFF2-40B4-BE49-F238E27FC236}">
                  <a16:creationId xmlns:a16="http://schemas.microsoft.com/office/drawing/2014/main" id="{C3027508-1FF3-4FF5-A32E-E08F7CD67165}"/>
                </a:ext>
              </a:extLst>
            </p:cNvPr>
            <p:cNvSpPr/>
            <p:nvPr/>
          </p:nvSpPr>
          <p:spPr>
            <a:xfrm>
              <a:off x="3782345" y="1264996"/>
              <a:ext cx="511286" cy="3477385"/>
            </a:xfrm>
            <a:custGeom>
              <a:avLst/>
              <a:gdLst>
                <a:gd name="connsiteX0" fmla="*/ 0 w 512064"/>
                <a:gd name="connsiteY0" fmla="*/ 0 h 3476899"/>
                <a:gd name="connsiteX1" fmla="*/ 0 w 512064"/>
                <a:gd name="connsiteY1" fmla="*/ 3438144 h 3476899"/>
                <a:gd name="connsiteX2" fmla="*/ 29261 w 512064"/>
                <a:gd name="connsiteY2" fmla="*/ 3452774 h 3476899"/>
                <a:gd name="connsiteX3" fmla="*/ 95098 w 512064"/>
                <a:gd name="connsiteY3" fmla="*/ 3438144 h 3476899"/>
                <a:gd name="connsiteX4" fmla="*/ 117044 w 512064"/>
                <a:gd name="connsiteY4" fmla="*/ 3445459 h 3476899"/>
                <a:gd name="connsiteX5" fmla="*/ 190196 w 512064"/>
                <a:gd name="connsiteY5" fmla="*/ 3430828 h 3476899"/>
                <a:gd name="connsiteX6" fmla="*/ 204826 w 512064"/>
                <a:gd name="connsiteY6" fmla="*/ 3401568 h 3476899"/>
                <a:gd name="connsiteX7" fmla="*/ 212141 w 512064"/>
                <a:gd name="connsiteY7" fmla="*/ 3372307 h 3476899"/>
                <a:gd name="connsiteX8" fmla="*/ 219456 w 512064"/>
                <a:gd name="connsiteY8" fmla="*/ 3394252 h 3476899"/>
                <a:gd name="connsiteX9" fmla="*/ 263348 w 512064"/>
                <a:gd name="connsiteY9" fmla="*/ 3408883 h 3476899"/>
                <a:gd name="connsiteX10" fmla="*/ 329184 w 512064"/>
                <a:gd name="connsiteY10" fmla="*/ 3445459 h 3476899"/>
                <a:gd name="connsiteX11" fmla="*/ 365760 w 512064"/>
                <a:gd name="connsiteY11" fmla="*/ 3423513 h 3476899"/>
                <a:gd name="connsiteX12" fmla="*/ 387706 w 512064"/>
                <a:gd name="connsiteY12" fmla="*/ 3430828 h 3476899"/>
                <a:gd name="connsiteX13" fmla="*/ 475488 w 512064"/>
                <a:gd name="connsiteY13" fmla="*/ 3445459 h 3476899"/>
                <a:gd name="connsiteX14" fmla="*/ 512064 w 512064"/>
                <a:gd name="connsiteY14" fmla="*/ 3467404 h 3476899"/>
                <a:gd name="connsiteX15" fmla="*/ 512064 w 512064"/>
                <a:gd name="connsiteY15" fmla="*/ 3438144 h 3476899"/>
                <a:gd name="connsiteX16" fmla="*/ 512064 w 512064"/>
                <a:gd name="connsiteY16" fmla="*/ 21945 h 3476899"/>
                <a:gd name="connsiteX17" fmla="*/ 387706 w 512064"/>
                <a:gd name="connsiteY17" fmla="*/ 36576 h 3476899"/>
                <a:gd name="connsiteX18" fmla="*/ 358445 w 512064"/>
                <a:gd name="connsiteY18" fmla="*/ 7315 h 3476899"/>
                <a:gd name="connsiteX19" fmla="*/ 336500 w 512064"/>
                <a:gd name="connsiteY19" fmla="*/ 21945 h 3476899"/>
                <a:gd name="connsiteX20" fmla="*/ 299924 w 512064"/>
                <a:gd name="connsiteY20" fmla="*/ 51206 h 3476899"/>
                <a:gd name="connsiteX21" fmla="*/ 277978 w 512064"/>
                <a:gd name="connsiteY21" fmla="*/ 58521 h 3476899"/>
                <a:gd name="connsiteX22" fmla="*/ 234087 w 512064"/>
                <a:gd name="connsiteY22" fmla="*/ 51206 h 3476899"/>
                <a:gd name="connsiteX23" fmla="*/ 204826 w 512064"/>
                <a:gd name="connsiteY23" fmla="*/ 21945 h 3476899"/>
                <a:gd name="connsiteX24" fmla="*/ 117044 w 512064"/>
                <a:gd name="connsiteY24" fmla="*/ 21945 h 3476899"/>
                <a:gd name="connsiteX25" fmla="*/ 102413 w 512064"/>
                <a:gd name="connsiteY25" fmla="*/ 36576 h 3476899"/>
                <a:gd name="connsiteX26" fmla="*/ 0 w 512064"/>
                <a:gd name="connsiteY26" fmla="*/ 0 h 347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2064" h="3476899">
                  <a:moveTo>
                    <a:pt x="0" y="0"/>
                  </a:moveTo>
                  <a:lnTo>
                    <a:pt x="0" y="3438144"/>
                  </a:lnTo>
                  <a:lnTo>
                    <a:pt x="29261" y="3452774"/>
                  </a:lnTo>
                  <a:cubicBezTo>
                    <a:pt x="51207" y="3447897"/>
                    <a:pt x="72695" y="3440011"/>
                    <a:pt x="95098" y="3438144"/>
                  </a:cubicBezTo>
                  <a:cubicBezTo>
                    <a:pt x="102782" y="3437504"/>
                    <a:pt x="109356" y="3446050"/>
                    <a:pt x="117044" y="3445459"/>
                  </a:cubicBezTo>
                  <a:cubicBezTo>
                    <a:pt x="141838" y="3443552"/>
                    <a:pt x="165812" y="3435705"/>
                    <a:pt x="190196" y="3430828"/>
                  </a:cubicBezTo>
                  <a:cubicBezTo>
                    <a:pt x="195073" y="3421075"/>
                    <a:pt x="200997" y="3411778"/>
                    <a:pt x="204826" y="3401568"/>
                  </a:cubicBezTo>
                  <a:cubicBezTo>
                    <a:pt x="208356" y="3392154"/>
                    <a:pt x="203149" y="3376804"/>
                    <a:pt x="212141" y="3372307"/>
                  </a:cubicBezTo>
                  <a:cubicBezTo>
                    <a:pt x="219037" y="3368858"/>
                    <a:pt x="213182" y="3389770"/>
                    <a:pt x="219456" y="3394252"/>
                  </a:cubicBezTo>
                  <a:cubicBezTo>
                    <a:pt x="232006" y="3403216"/>
                    <a:pt x="263348" y="3408883"/>
                    <a:pt x="263348" y="3408883"/>
                  </a:cubicBezTo>
                  <a:cubicBezTo>
                    <a:pt x="313655" y="3442421"/>
                    <a:pt x="290558" y="3432584"/>
                    <a:pt x="329184" y="3445459"/>
                  </a:cubicBezTo>
                  <a:cubicBezTo>
                    <a:pt x="340773" y="3433870"/>
                    <a:pt x="346768" y="3423513"/>
                    <a:pt x="365760" y="3423513"/>
                  </a:cubicBezTo>
                  <a:cubicBezTo>
                    <a:pt x="373471" y="3423513"/>
                    <a:pt x="380225" y="3428958"/>
                    <a:pt x="387706" y="3430828"/>
                  </a:cubicBezTo>
                  <a:cubicBezTo>
                    <a:pt x="416240" y="3437962"/>
                    <a:pt x="446572" y="3441328"/>
                    <a:pt x="475488" y="3445459"/>
                  </a:cubicBezTo>
                  <a:cubicBezTo>
                    <a:pt x="478583" y="3448554"/>
                    <a:pt x="502569" y="3476899"/>
                    <a:pt x="512064" y="3467404"/>
                  </a:cubicBezTo>
                  <a:lnTo>
                    <a:pt x="512064" y="3438144"/>
                  </a:lnTo>
                  <a:lnTo>
                    <a:pt x="512064" y="21945"/>
                  </a:lnTo>
                  <a:cubicBezTo>
                    <a:pt x="462269" y="40619"/>
                    <a:pt x="443089" y="57877"/>
                    <a:pt x="387706" y="36576"/>
                  </a:cubicBezTo>
                  <a:cubicBezTo>
                    <a:pt x="374832" y="31624"/>
                    <a:pt x="358445" y="7315"/>
                    <a:pt x="358445" y="7315"/>
                  </a:cubicBezTo>
                  <a:cubicBezTo>
                    <a:pt x="351130" y="12192"/>
                    <a:pt x="343365" y="16453"/>
                    <a:pt x="336500" y="21945"/>
                  </a:cubicBezTo>
                  <a:cubicBezTo>
                    <a:pt x="313821" y="40088"/>
                    <a:pt x="329942" y="36197"/>
                    <a:pt x="299924" y="51206"/>
                  </a:cubicBezTo>
                  <a:cubicBezTo>
                    <a:pt x="293027" y="54654"/>
                    <a:pt x="285293" y="56083"/>
                    <a:pt x="277978" y="58521"/>
                  </a:cubicBezTo>
                  <a:cubicBezTo>
                    <a:pt x="263348" y="56083"/>
                    <a:pt x="247353" y="57839"/>
                    <a:pt x="234087" y="51206"/>
                  </a:cubicBezTo>
                  <a:cubicBezTo>
                    <a:pt x="221749" y="45037"/>
                    <a:pt x="204826" y="21945"/>
                    <a:pt x="204826" y="21945"/>
                  </a:cubicBezTo>
                  <a:cubicBezTo>
                    <a:pt x="103938" y="47166"/>
                    <a:pt x="288304" y="4817"/>
                    <a:pt x="117044" y="21945"/>
                  </a:cubicBezTo>
                  <a:cubicBezTo>
                    <a:pt x="110181" y="22631"/>
                    <a:pt x="109263" y="35770"/>
                    <a:pt x="102413" y="36576"/>
                  </a:cubicBezTo>
                  <a:cubicBezTo>
                    <a:pt x="66088" y="40850"/>
                    <a:pt x="29261" y="36576"/>
                    <a:pt x="0" y="0"/>
                  </a:cubicBezTo>
                  <a:close/>
                </a:path>
              </a:pathLst>
            </a:cu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4B5CE6B-35DF-4F73-875A-5D1E49B97F9C}"/>
                </a:ext>
              </a:extLst>
            </p:cNvPr>
            <p:cNvCxnSpPr/>
            <p:nvPr/>
          </p:nvCxnSpPr>
          <p:spPr>
            <a:xfrm>
              <a:off x="2483545" y="1269214"/>
              <a:ext cx="0" cy="34562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72BD6A2E-2121-4607-B6FC-352576A164B9}"/>
                </a:ext>
              </a:extLst>
            </p:cNvPr>
            <p:cNvCxnSpPr/>
            <p:nvPr/>
          </p:nvCxnSpPr>
          <p:spPr>
            <a:xfrm>
              <a:off x="6012084" y="1269214"/>
              <a:ext cx="0" cy="34562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9649309-3382-4876-AA87-28B9A541D54C}"/>
                </a:ext>
              </a:extLst>
            </p:cNvPr>
            <p:cNvCxnSpPr/>
            <p:nvPr/>
          </p:nvCxnSpPr>
          <p:spPr>
            <a:xfrm>
              <a:off x="2483545" y="2925647"/>
              <a:ext cx="410489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43D6C4B-EA11-419E-B821-D0A394F9DFE7}"/>
                </a:ext>
              </a:extLst>
            </p:cNvPr>
            <p:cNvSpPr/>
            <p:nvPr/>
          </p:nvSpPr>
          <p:spPr>
            <a:xfrm>
              <a:off x="2454329" y="2877838"/>
              <a:ext cx="71713" cy="7171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E767DC0-5474-4016-85A2-68A5B204AB34}"/>
                </a:ext>
              </a:extLst>
            </p:cNvPr>
            <p:cNvSpPr/>
            <p:nvPr/>
          </p:nvSpPr>
          <p:spPr>
            <a:xfrm>
              <a:off x="2957646" y="2877838"/>
              <a:ext cx="71713" cy="7171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47F2C01-405E-4AAC-831D-41762FFA7CC7}"/>
                </a:ext>
              </a:extLst>
            </p:cNvPr>
            <p:cNvSpPr/>
            <p:nvPr/>
          </p:nvSpPr>
          <p:spPr>
            <a:xfrm>
              <a:off x="3462292" y="2884869"/>
              <a:ext cx="71713" cy="717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3002E41-A31A-401D-8320-B25A59FE87D1}"/>
                </a:ext>
              </a:extLst>
            </p:cNvPr>
            <p:cNvSpPr/>
            <p:nvPr/>
          </p:nvSpPr>
          <p:spPr>
            <a:xfrm>
              <a:off x="3965611" y="2884869"/>
              <a:ext cx="73040" cy="717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CDA0E2C-2A8E-4383-A127-033ACF1D6571}"/>
                </a:ext>
              </a:extLst>
            </p:cNvPr>
            <p:cNvSpPr/>
            <p:nvPr/>
          </p:nvSpPr>
          <p:spPr>
            <a:xfrm>
              <a:off x="4470257" y="2882057"/>
              <a:ext cx="71713" cy="731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80BE33D-A888-4351-BF63-612ED53E86BB}"/>
                </a:ext>
              </a:extLst>
            </p:cNvPr>
            <p:cNvSpPr/>
            <p:nvPr/>
          </p:nvSpPr>
          <p:spPr>
            <a:xfrm>
              <a:off x="5478221" y="2884869"/>
              <a:ext cx="71713" cy="717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628DE9F-D021-4D58-9890-10F3328D96B5}"/>
                </a:ext>
              </a:extLst>
            </p:cNvPr>
            <p:cNvSpPr/>
            <p:nvPr/>
          </p:nvSpPr>
          <p:spPr>
            <a:xfrm>
              <a:off x="5982867" y="2884869"/>
              <a:ext cx="71713" cy="717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CaixaDeTexto 34">
              <a:extLst>
                <a:ext uri="{FF2B5EF4-FFF2-40B4-BE49-F238E27FC236}">
                  <a16:creationId xmlns:a16="http://schemas.microsoft.com/office/drawing/2014/main" id="{C8E549EA-9E98-45DF-B0DE-822253F94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1295182"/>
              <a:ext cx="931018" cy="24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200"/>
                <a:t>Parede Plana</a:t>
              </a:r>
            </a:p>
          </p:txBody>
        </p:sp>
        <p:sp>
          <p:nvSpPr>
            <p:cNvPr id="21" name="CaixaDeTexto 35">
              <a:extLst>
                <a:ext uri="{FF2B5EF4-FFF2-40B4-BE49-F238E27FC236}">
                  <a16:creationId xmlns:a16="http://schemas.microsoft.com/office/drawing/2014/main" id="{3F727AFB-4A2C-4279-B073-D99F682DF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814" y="2924944"/>
              <a:ext cx="220191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>
                  <a:solidFill>
                    <a:srgbClr val="0033CC"/>
                  </a:solidFill>
                </a:rPr>
                <a:t>1</a:t>
              </a:r>
              <a:endParaRPr lang="pt-BR" altLang="pt-BR" sz="1100" baseline="-25000">
                <a:solidFill>
                  <a:srgbClr val="0033CC"/>
                </a:solidFill>
              </a:endParaRPr>
            </a:p>
          </p:txBody>
        </p:sp>
        <p:sp>
          <p:nvSpPr>
            <p:cNvPr id="22" name="CaixaDeTexto 36">
              <a:extLst>
                <a:ext uri="{FF2B5EF4-FFF2-40B4-BE49-F238E27FC236}">
                  <a16:creationId xmlns:a16="http://schemas.microsoft.com/office/drawing/2014/main" id="{FEE936DD-57D7-4C09-A9D2-137BBB0B0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2924944"/>
              <a:ext cx="220191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>
                  <a:solidFill>
                    <a:srgbClr val="0033CC"/>
                  </a:solidFill>
                </a:rPr>
                <a:t>2</a:t>
              </a:r>
              <a:endParaRPr lang="pt-BR" altLang="pt-BR" sz="1100" baseline="-25000">
                <a:solidFill>
                  <a:srgbClr val="0033CC"/>
                </a:solidFill>
              </a:endParaRPr>
            </a:p>
          </p:txBody>
        </p:sp>
        <p:sp>
          <p:nvSpPr>
            <p:cNvPr id="23" name="CaixaDeTexto 37">
              <a:extLst>
                <a:ext uri="{FF2B5EF4-FFF2-40B4-BE49-F238E27FC236}">
                  <a16:creationId xmlns:a16="http://schemas.microsoft.com/office/drawing/2014/main" id="{F30DA5F7-5FA4-4C81-BBEF-0C01A571D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2924944"/>
              <a:ext cx="318081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>
                  <a:solidFill>
                    <a:srgbClr val="0033CC"/>
                  </a:solidFill>
                </a:rPr>
                <a:t>i -1</a:t>
              </a:r>
              <a:endParaRPr lang="pt-BR" altLang="pt-BR" sz="1100" baseline="-25000">
                <a:solidFill>
                  <a:srgbClr val="0033CC"/>
                </a:solidFill>
              </a:endParaRPr>
            </a:p>
          </p:txBody>
        </p:sp>
        <p:sp>
          <p:nvSpPr>
            <p:cNvPr id="24" name="CaixaDeTexto 38">
              <a:extLst>
                <a:ext uri="{FF2B5EF4-FFF2-40B4-BE49-F238E27FC236}">
                  <a16:creationId xmlns:a16="http://schemas.microsoft.com/office/drawing/2014/main" id="{99EB0322-668F-457D-8881-E5FF767BD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20" y="2924944"/>
              <a:ext cx="181301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>
                  <a:solidFill>
                    <a:srgbClr val="0033CC"/>
                  </a:solidFill>
                </a:rPr>
                <a:t>i</a:t>
              </a:r>
              <a:endParaRPr lang="pt-BR" altLang="pt-BR" sz="1100" baseline="-25000">
                <a:solidFill>
                  <a:srgbClr val="0033CC"/>
                </a:solidFill>
              </a:endParaRPr>
            </a:p>
          </p:txBody>
        </p:sp>
        <p:sp>
          <p:nvSpPr>
            <p:cNvPr id="25" name="CaixaDeTexto 39">
              <a:extLst>
                <a:ext uri="{FF2B5EF4-FFF2-40B4-BE49-F238E27FC236}">
                  <a16:creationId xmlns:a16="http://schemas.microsoft.com/office/drawing/2014/main" id="{4435AACC-176E-4214-B868-D3EF0F6D9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2924944"/>
              <a:ext cx="347583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>
                  <a:solidFill>
                    <a:srgbClr val="0033CC"/>
                  </a:solidFill>
                </a:rPr>
                <a:t>i +1</a:t>
              </a:r>
              <a:endParaRPr lang="pt-BR" altLang="pt-BR" sz="1100" baseline="-25000">
                <a:solidFill>
                  <a:srgbClr val="0033CC"/>
                </a:solidFill>
              </a:endParaRPr>
            </a:p>
          </p:txBody>
        </p:sp>
        <p:sp>
          <p:nvSpPr>
            <p:cNvPr id="26" name="CaixaDeTexto 40">
              <a:extLst>
                <a:ext uri="{FF2B5EF4-FFF2-40B4-BE49-F238E27FC236}">
                  <a16:creationId xmlns:a16="http://schemas.microsoft.com/office/drawing/2014/main" id="{A75A7FA2-812E-41E8-A266-E83D23C69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924944"/>
              <a:ext cx="377085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>
                  <a:solidFill>
                    <a:srgbClr val="0033CC"/>
                  </a:solidFill>
                </a:rPr>
                <a:t>N -1</a:t>
              </a:r>
              <a:endParaRPr lang="pt-BR" altLang="pt-BR" sz="1100" baseline="-25000">
                <a:solidFill>
                  <a:srgbClr val="0033CC"/>
                </a:solidFill>
              </a:endParaRPr>
            </a:p>
          </p:txBody>
        </p:sp>
        <p:sp>
          <p:nvSpPr>
            <p:cNvPr id="27" name="CaixaDeTexto 41">
              <a:extLst>
                <a:ext uri="{FF2B5EF4-FFF2-40B4-BE49-F238E27FC236}">
                  <a16:creationId xmlns:a16="http://schemas.microsoft.com/office/drawing/2014/main" id="{BA68C407-C8A1-4A3E-BED9-89B4CF63B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2924944"/>
              <a:ext cx="240304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>
                  <a:solidFill>
                    <a:srgbClr val="0033CC"/>
                  </a:solidFill>
                </a:rPr>
                <a:t>N</a:t>
              </a:r>
              <a:endParaRPr lang="pt-BR" altLang="pt-BR" sz="1100" baseline="-25000">
                <a:solidFill>
                  <a:srgbClr val="0033CC"/>
                </a:solidFill>
              </a:endParaRPr>
            </a:p>
          </p:txBody>
        </p:sp>
        <p:sp>
          <p:nvSpPr>
            <p:cNvPr id="28" name="CaixaDeTexto 42">
              <a:extLst>
                <a:ext uri="{FF2B5EF4-FFF2-40B4-BE49-F238E27FC236}">
                  <a16:creationId xmlns:a16="http://schemas.microsoft.com/office/drawing/2014/main" id="{003C1EC9-3A89-4AE3-923A-BA578F227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2852936"/>
              <a:ext cx="213485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/>
                <a:t>x</a:t>
              </a:r>
              <a:endParaRPr lang="pt-BR" altLang="pt-BR" sz="1100" baseline="-2500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9221965-3DD0-4838-AAC6-8412F2D4B405}"/>
                </a:ext>
              </a:extLst>
            </p:cNvPr>
            <p:cNvCxnSpPr/>
            <p:nvPr/>
          </p:nvCxnSpPr>
          <p:spPr>
            <a:xfrm>
              <a:off x="3779689" y="4797220"/>
              <a:ext cx="0" cy="359972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FAF103D-3AB6-4884-9CC2-FE8B5B7371A1}"/>
                </a:ext>
              </a:extLst>
            </p:cNvPr>
            <p:cNvCxnSpPr/>
            <p:nvPr/>
          </p:nvCxnSpPr>
          <p:spPr>
            <a:xfrm>
              <a:off x="4284335" y="4797220"/>
              <a:ext cx="0" cy="359972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48">
              <a:extLst>
                <a:ext uri="{FF2B5EF4-FFF2-40B4-BE49-F238E27FC236}">
                  <a16:creationId xmlns:a16="http://schemas.microsoft.com/office/drawing/2014/main" id="{D406CD00-ADA1-4692-8A3E-6786DD3020A9}"/>
                </a:ext>
              </a:extLst>
            </p:cNvPr>
            <p:cNvCxnSpPr/>
            <p:nvPr/>
          </p:nvCxnSpPr>
          <p:spPr>
            <a:xfrm>
              <a:off x="3779689" y="5013766"/>
              <a:ext cx="504646" cy="0"/>
            </a:xfrm>
            <a:prstGeom prst="straightConnector1">
              <a:avLst/>
            </a:prstGeom>
            <a:ln>
              <a:solidFill>
                <a:srgbClr val="0033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55">
              <a:extLst>
                <a:ext uri="{FF2B5EF4-FFF2-40B4-BE49-F238E27FC236}">
                  <a16:creationId xmlns:a16="http://schemas.microsoft.com/office/drawing/2014/main" id="{B3559481-7690-4F2E-9015-854A9AE05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20" y="4725144"/>
              <a:ext cx="285898" cy="23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100">
                  <a:solidFill>
                    <a:srgbClr val="0033CC"/>
                  </a:solidFill>
                  <a:sym typeface="Symbol" panose="05050102010706020507" pitchFamily="18" charset="2"/>
                </a:rPr>
                <a:t>x</a:t>
              </a:r>
              <a:endParaRPr lang="pt-BR" altLang="pt-BR" sz="1100" baseline="-25000">
                <a:solidFill>
                  <a:srgbClr val="0033CC"/>
                </a:solidFill>
              </a:endParaRPr>
            </a:p>
          </p:txBody>
        </p:sp>
        <p:sp>
          <p:nvSpPr>
            <p:cNvPr id="33" name="Texto Explicativo 1 (Sem Bordas) 56">
              <a:extLst>
                <a:ext uri="{FF2B5EF4-FFF2-40B4-BE49-F238E27FC236}">
                  <a16:creationId xmlns:a16="http://schemas.microsoft.com/office/drawing/2014/main" id="{B8FA4CEB-BBAE-4DC4-BAE3-BBFDCFFBCE55}"/>
                </a:ext>
              </a:extLst>
            </p:cNvPr>
            <p:cNvSpPr/>
            <p:nvPr/>
          </p:nvSpPr>
          <p:spPr>
            <a:xfrm>
              <a:off x="4499474" y="692696"/>
              <a:ext cx="1296144" cy="576518"/>
            </a:xfrm>
            <a:prstGeom prst="callout1">
              <a:avLst>
                <a:gd name="adj1" fmla="val 66494"/>
                <a:gd name="adj2" fmla="val 3902"/>
                <a:gd name="adj3" fmla="val 178533"/>
                <a:gd name="adj4" fmla="val -39462"/>
              </a:avLst>
            </a:pr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200" dirty="0"/>
                <a:t>Elemento de volume de controle do nó “i”</a:t>
              </a:r>
            </a:p>
          </p:txBody>
        </p:sp>
        <p:sp>
          <p:nvSpPr>
            <p:cNvPr id="34" name="Seta para a direita 57">
              <a:extLst>
                <a:ext uri="{FF2B5EF4-FFF2-40B4-BE49-F238E27FC236}">
                  <a16:creationId xmlns:a16="http://schemas.microsoft.com/office/drawing/2014/main" id="{E20085FB-FBD5-4366-AE53-00E9352CD429}"/>
                </a:ext>
              </a:extLst>
            </p:cNvPr>
            <p:cNvSpPr/>
            <p:nvPr/>
          </p:nvSpPr>
          <p:spPr>
            <a:xfrm>
              <a:off x="3059832" y="3573016"/>
              <a:ext cx="576064" cy="2880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Seta para a direita 58">
              <a:extLst>
                <a:ext uri="{FF2B5EF4-FFF2-40B4-BE49-F238E27FC236}">
                  <a16:creationId xmlns:a16="http://schemas.microsoft.com/office/drawing/2014/main" id="{AF112972-D103-4D51-916C-B29CCD4AA8AD}"/>
                </a:ext>
              </a:extLst>
            </p:cNvPr>
            <p:cNvSpPr/>
            <p:nvPr/>
          </p:nvSpPr>
          <p:spPr>
            <a:xfrm>
              <a:off x="4499992" y="3573016"/>
              <a:ext cx="576064" cy="2880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6" name="Object 2">
              <a:extLst>
                <a:ext uri="{FF2B5EF4-FFF2-40B4-BE49-F238E27FC236}">
                  <a16:creationId xmlns:a16="http://schemas.microsoft.com/office/drawing/2014/main" id="{EA948EBC-0618-42E3-AEB1-1D5E753759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7824" y="3861048"/>
            <a:ext cx="576064" cy="303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4" name="Equação" r:id="rId3" imgW="482400" imgH="253800" progId="Equation.3">
                    <p:embed/>
                  </p:oleObj>
                </mc:Choice>
                <mc:Fallback>
                  <p:oleObj name="Equação" r:id="rId3" imgW="482400" imgH="253800" progId="Equation.3">
                    <p:embed/>
                    <p:pic>
                      <p:nvPicPr>
                        <p:cNvPr id="1026" name="Object 2">
                          <a:extLst>
                            <a:ext uri="{FF2B5EF4-FFF2-40B4-BE49-F238E27FC236}">
                              <a16:creationId xmlns:a16="http://schemas.microsoft.com/office/drawing/2014/main" id="{8C38816E-C265-4C0D-8440-07B246C571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3861048"/>
                          <a:ext cx="576064" cy="303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">
              <a:extLst>
                <a:ext uri="{FF2B5EF4-FFF2-40B4-BE49-F238E27FC236}">
                  <a16:creationId xmlns:a16="http://schemas.microsoft.com/office/drawing/2014/main" id="{3B87372A-3487-4FE1-B471-89DFDBF0C2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500" y="3860801"/>
            <a:ext cx="567556" cy="306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Equação" r:id="rId5" imgW="469800" imgH="253800" progId="Equation.3">
                    <p:embed/>
                  </p:oleObj>
                </mc:Choice>
                <mc:Fallback>
                  <p:oleObj name="Equação" r:id="rId5" imgW="469800" imgH="253800" progId="Equation.3">
                    <p:embed/>
                    <p:pic>
                      <p:nvPicPr>
                        <p:cNvPr id="1027" name="Object 3">
                          <a:extLst>
                            <a:ext uri="{FF2B5EF4-FFF2-40B4-BE49-F238E27FC236}">
                              <a16:creationId xmlns:a16="http://schemas.microsoft.com/office/drawing/2014/main" id="{B37A8779-08C6-4A90-908D-650A7BEF16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500" y="3860801"/>
                          <a:ext cx="567556" cy="306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Espaço Reservado para Data 3">
            <a:extLst>
              <a:ext uri="{FF2B5EF4-FFF2-40B4-BE49-F238E27FC236}">
                <a16:creationId xmlns:a16="http://schemas.microsoft.com/office/drawing/2014/main" id="{7B7A0AEE-6E44-440D-8757-73C03DEE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39" name="Espaço Reservado para Rodapé 4">
            <a:extLst>
              <a:ext uri="{FF2B5EF4-FFF2-40B4-BE49-F238E27FC236}">
                <a16:creationId xmlns:a16="http://schemas.microsoft.com/office/drawing/2014/main" id="{490E1D7E-4B62-4396-8061-263B414A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40" name="Espaço Reservado para Número de Slide 5">
            <a:extLst>
              <a:ext uri="{FF2B5EF4-FFF2-40B4-BE49-F238E27FC236}">
                <a16:creationId xmlns:a16="http://schemas.microsoft.com/office/drawing/2014/main" id="{49FBF2A7-D742-4B50-8F8D-07FD4141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0F1214E0-9857-4478-B65B-3266B5156ADA}"/>
              </a:ext>
            </a:extLst>
          </p:cNvPr>
          <p:cNvSpPr/>
          <p:nvPr/>
        </p:nvSpPr>
        <p:spPr>
          <a:xfrm>
            <a:off x="1765800" y="4850225"/>
            <a:ext cx="7058025" cy="1152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59" name="CaixaDeTexto 11">
            <a:extLst>
              <a:ext uri="{FF2B5EF4-FFF2-40B4-BE49-F238E27FC236}">
                <a16:creationId xmlns:a16="http://schemas.microsoft.com/office/drawing/2014/main" id="{FAE13854-E51F-4AE5-B709-74AC39B9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508" y="1979560"/>
            <a:ext cx="695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000" i="1" dirty="0"/>
              <a:t>O balanço de energia do volume de controle é dado por: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8D4D79-4F58-4131-9963-D8F7A0DBFFC4}"/>
              </a:ext>
            </a:extLst>
          </p:cNvPr>
          <p:cNvSpPr txBox="1"/>
          <p:nvPr/>
        </p:nvSpPr>
        <p:spPr>
          <a:xfrm>
            <a:off x="1809679" y="2762042"/>
            <a:ext cx="1900957" cy="1323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600" i="1" dirty="0"/>
              <a:t>Taxa de condução de calor </a:t>
            </a:r>
            <a:br>
              <a:rPr lang="pt-BR" sz="1600" i="1" dirty="0"/>
            </a:br>
            <a:r>
              <a:rPr lang="pt-BR" sz="1600" i="1" dirty="0"/>
              <a:t>para dentro do volume </a:t>
            </a:r>
            <a:br>
              <a:rPr lang="pt-BR" sz="1600" i="1" dirty="0"/>
            </a:br>
            <a:r>
              <a:rPr lang="pt-BR" sz="1600" i="1" dirty="0"/>
              <a:t>de controle</a:t>
            </a:r>
          </a:p>
        </p:txBody>
      </p:sp>
      <p:sp>
        <p:nvSpPr>
          <p:cNvPr id="2063" name="CaixaDeTexto 13">
            <a:extLst>
              <a:ext uri="{FF2B5EF4-FFF2-40B4-BE49-F238E27FC236}">
                <a16:creationId xmlns:a16="http://schemas.microsoft.com/office/drawing/2014/main" id="{11DB433F-1709-4D38-86A1-47B2A7EE8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386" y="3238911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+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F96850-B292-4417-AE5B-FB4A4B38082B}"/>
              </a:ext>
            </a:extLst>
          </p:cNvPr>
          <p:cNvSpPr txBox="1"/>
          <p:nvPr/>
        </p:nvSpPr>
        <p:spPr>
          <a:xfrm>
            <a:off x="4401967" y="3008263"/>
            <a:ext cx="190095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600" i="1" dirty="0"/>
              <a:t>Taxa de geração de calor dentro do volume de controle</a:t>
            </a:r>
          </a:p>
        </p:txBody>
      </p:sp>
      <p:sp>
        <p:nvSpPr>
          <p:cNvPr id="2067" name="CaixaDeTexto 15">
            <a:extLst>
              <a:ext uri="{FF2B5EF4-FFF2-40B4-BE49-F238E27FC236}">
                <a16:creationId xmlns:a16="http://schemas.microsoft.com/office/drawing/2014/main" id="{80A51654-8B49-4A44-AA4B-872EB0393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586" y="3238911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=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0B9B9C-C64B-41A8-BAE3-15A16CA6E90A}"/>
              </a:ext>
            </a:extLst>
          </p:cNvPr>
          <p:cNvSpPr txBox="1"/>
          <p:nvPr/>
        </p:nvSpPr>
        <p:spPr>
          <a:xfrm>
            <a:off x="6950996" y="2762042"/>
            <a:ext cx="1900957" cy="1323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600" i="1" dirty="0"/>
              <a:t>Taxa de condução de calor </a:t>
            </a:r>
            <a:br>
              <a:rPr lang="pt-BR" sz="1600" i="1" dirty="0"/>
            </a:br>
            <a:r>
              <a:rPr lang="pt-BR" sz="1600" i="1" dirty="0"/>
              <a:t>para fora do volume </a:t>
            </a:r>
            <a:br>
              <a:rPr lang="pt-BR" sz="1600" i="1" dirty="0"/>
            </a:br>
            <a:r>
              <a:rPr lang="pt-BR" sz="1600" i="1" dirty="0"/>
              <a:t>de controle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956B4586-7208-48EC-9869-3358C947F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4564"/>
              </p:ext>
            </p:extLst>
          </p:nvPr>
        </p:nvGraphicFramePr>
        <p:xfrm>
          <a:off x="1981700" y="4994686"/>
          <a:ext cx="15128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ção" r:id="rId3" imgW="799920" imgH="457200" progId="Equation.3">
                  <p:embed/>
                </p:oleObj>
              </mc:Choice>
              <mc:Fallback>
                <p:oleObj name="Equação" r:id="rId3" imgW="799920" imgH="457200" progId="Equation.3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956B4586-7208-48EC-9869-3358C947F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700" y="4994686"/>
                        <a:ext cx="15128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" name="CaixaDeTexto 18">
            <a:extLst>
              <a:ext uri="{FF2B5EF4-FFF2-40B4-BE49-F238E27FC236}">
                <a16:creationId xmlns:a16="http://schemas.microsoft.com/office/drawing/2014/main" id="{44F34D28-F9D2-4163-B5B4-CFB24703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661" y="5242336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+</a:t>
            </a:r>
          </a:p>
        </p:txBody>
      </p:sp>
      <p:sp>
        <p:nvSpPr>
          <p:cNvPr id="2072" name="CaixaDeTexto 19">
            <a:extLst>
              <a:ext uri="{FF2B5EF4-FFF2-40B4-BE49-F238E27FC236}">
                <a16:creationId xmlns:a16="http://schemas.microsoft.com/office/drawing/2014/main" id="{BB2E780B-4229-4F6D-83D5-593CBE2F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586" y="5242336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=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25387748-960B-4E20-9543-47BBD3DF4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65829"/>
              </p:ext>
            </p:extLst>
          </p:nvPr>
        </p:nvGraphicFramePr>
        <p:xfrm>
          <a:off x="7190287" y="5005800"/>
          <a:ext cx="13446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ção" r:id="rId5" imgW="711000" imgH="444240" progId="Equation.3">
                  <p:embed/>
                </p:oleObj>
              </mc:Choice>
              <mc:Fallback>
                <p:oleObj name="Equação" r:id="rId5" imgW="711000" imgH="444240" progId="Equation.3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25387748-960B-4E20-9543-47BBD3DF4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0287" y="5005800"/>
                        <a:ext cx="134461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1CCA3D5C-7726-49A2-83DA-115FB3354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62240"/>
              </p:ext>
            </p:extLst>
          </p:nvPr>
        </p:nvGraphicFramePr>
        <p:xfrm>
          <a:off x="4789986" y="5193125"/>
          <a:ext cx="9588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ção" r:id="rId7" imgW="495000" imgH="241200" progId="Equation.3">
                  <p:embed/>
                </p:oleObj>
              </mc:Choice>
              <mc:Fallback>
                <p:oleObj name="Equação" r:id="rId7" imgW="495000" imgH="241200" progId="Equation.3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1CCA3D5C-7726-49A2-83DA-115FB3354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986" y="5193125"/>
                        <a:ext cx="9588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eta para baixo 22">
            <a:extLst>
              <a:ext uri="{FF2B5EF4-FFF2-40B4-BE49-F238E27FC236}">
                <a16:creationId xmlns:a16="http://schemas.microsoft.com/office/drawing/2014/main" id="{A1163CE8-AECB-47C8-B56C-A045BBB9842D}"/>
              </a:ext>
            </a:extLst>
          </p:cNvPr>
          <p:cNvSpPr/>
          <p:nvPr/>
        </p:nvSpPr>
        <p:spPr>
          <a:xfrm>
            <a:off x="2486524" y="4273962"/>
            <a:ext cx="215900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Seta para baixo 23">
            <a:extLst>
              <a:ext uri="{FF2B5EF4-FFF2-40B4-BE49-F238E27FC236}">
                <a16:creationId xmlns:a16="http://schemas.microsoft.com/office/drawing/2014/main" id="{39ADAE95-4D8E-4221-B27F-A13EB362CE5D}"/>
              </a:ext>
            </a:extLst>
          </p:cNvPr>
          <p:cNvSpPr/>
          <p:nvPr/>
        </p:nvSpPr>
        <p:spPr>
          <a:xfrm>
            <a:off x="5150349" y="4273962"/>
            <a:ext cx="215900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Seta para baixo 24">
            <a:extLst>
              <a:ext uri="{FF2B5EF4-FFF2-40B4-BE49-F238E27FC236}">
                <a16:creationId xmlns:a16="http://schemas.microsoft.com/office/drawing/2014/main" id="{8111FBF3-BCE9-46E0-B121-4F9404A5B5B7}"/>
              </a:ext>
            </a:extLst>
          </p:cNvPr>
          <p:cNvSpPr/>
          <p:nvPr/>
        </p:nvSpPr>
        <p:spPr>
          <a:xfrm>
            <a:off x="7671299" y="4273962"/>
            <a:ext cx="215900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136DF441-FA77-4919-8995-996DF458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005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3200" dirty="0"/>
            </a:br>
            <a:r>
              <a:rPr lang="pt-BR" sz="2700" dirty="0">
                <a:solidFill>
                  <a:srgbClr val="FF0000"/>
                </a:solidFill>
              </a:rPr>
              <a:t>Aplicação do </a:t>
            </a:r>
            <a:r>
              <a:rPr lang="pt-BR" altLang="pt-BR" sz="2700" dirty="0">
                <a:solidFill>
                  <a:srgbClr val="FF0000"/>
                </a:solidFill>
              </a:rPr>
              <a:t>Método DE VOLUMES FINITOS</a:t>
            </a:r>
            <a:endParaRPr lang="pt-BR" altLang="pt-BR" sz="2700" i="1" dirty="0">
              <a:solidFill>
                <a:srgbClr val="FF0000"/>
              </a:solidFill>
            </a:endParaRPr>
          </a:p>
        </p:txBody>
      </p:sp>
      <p:sp>
        <p:nvSpPr>
          <p:cNvPr id="28" name="Espaço Reservado para Data 3">
            <a:extLst>
              <a:ext uri="{FF2B5EF4-FFF2-40B4-BE49-F238E27FC236}">
                <a16:creationId xmlns:a16="http://schemas.microsoft.com/office/drawing/2014/main" id="{1AB533C7-D673-4EE0-8EE7-F5338B90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29" name="Espaço Reservado para Rodapé 4">
            <a:extLst>
              <a:ext uri="{FF2B5EF4-FFF2-40B4-BE49-F238E27FC236}">
                <a16:creationId xmlns:a16="http://schemas.microsoft.com/office/drawing/2014/main" id="{CD08B89E-631D-4DDA-9085-CF8FFCF6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30" name="Espaço Reservado para Número de Slide 5">
            <a:extLst>
              <a:ext uri="{FF2B5EF4-FFF2-40B4-BE49-F238E27FC236}">
                <a16:creationId xmlns:a16="http://schemas.microsoft.com/office/drawing/2014/main" id="{6B199215-C29E-4F92-B1D4-B2843229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CaixaDeTexto 11">
            <a:extLst>
              <a:ext uri="{FF2B5EF4-FFF2-40B4-BE49-F238E27FC236}">
                <a16:creationId xmlns:a16="http://schemas.microsoft.com/office/drawing/2014/main" id="{151262D9-1D29-4354-B21D-052FB9D7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949" y="2031146"/>
            <a:ext cx="99974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000" i="1" dirty="0"/>
              <a:t>Aproximamos o gradiente de temperatura entre os nós através de </a:t>
            </a:r>
            <a:r>
              <a:rPr lang="pt-BR" altLang="pt-BR" sz="2000" i="1" dirty="0">
                <a:solidFill>
                  <a:srgbClr val="FF0000"/>
                </a:solidFill>
              </a:rPr>
              <a:t>diferenças finitas</a:t>
            </a:r>
            <a:r>
              <a:rPr lang="pt-BR" altLang="pt-BR" sz="2000" i="1" dirty="0"/>
              <a:t>. Assim:</a:t>
            </a: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14843E67-A076-498B-9F24-334F043E6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02502"/>
              </p:ext>
            </p:extLst>
          </p:nvPr>
        </p:nvGraphicFramePr>
        <p:xfrm>
          <a:off x="2852558" y="2967771"/>
          <a:ext cx="15128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ção" r:id="rId3" imgW="799920" imgH="457200" progId="Equation.3">
                  <p:embed/>
                </p:oleObj>
              </mc:Choice>
              <mc:Fallback>
                <p:oleObj name="Equação" r:id="rId3" imgW="799920" imgH="457200" progId="Equation.3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14843E67-A076-498B-9F24-334F043E6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558" y="2967771"/>
                        <a:ext cx="15128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CaixaDeTexto 18">
            <a:extLst>
              <a:ext uri="{FF2B5EF4-FFF2-40B4-BE49-F238E27FC236}">
                <a16:creationId xmlns:a16="http://schemas.microsoft.com/office/drawing/2014/main" id="{52CB152F-32D1-4D7A-8380-30AF8E1EC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519" y="3215422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+</a:t>
            </a:r>
          </a:p>
        </p:txBody>
      </p:sp>
      <p:sp>
        <p:nvSpPr>
          <p:cNvPr id="3088" name="CaixaDeTexto 19">
            <a:extLst>
              <a:ext uri="{FF2B5EF4-FFF2-40B4-BE49-F238E27FC236}">
                <a16:creationId xmlns:a16="http://schemas.microsoft.com/office/drawing/2014/main" id="{BC0D8B49-D46D-491B-9160-7A66FF30E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444" y="3215422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=</a:t>
            </a: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6DA8F121-4411-4D92-88F7-14B7D10D8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05820"/>
              </p:ext>
            </p:extLst>
          </p:nvPr>
        </p:nvGraphicFramePr>
        <p:xfrm>
          <a:off x="8061145" y="2980472"/>
          <a:ext cx="13446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ção" r:id="rId5" imgW="711000" imgH="444240" progId="Equation.3">
                  <p:embed/>
                </p:oleObj>
              </mc:Choice>
              <mc:Fallback>
                <p:oleObj name="Equação" r:id="rId5" imgW="711000" imgH="444240" progId="Equation.3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id="{6DA8F121-4411-4D92-88F7-14B7D10D8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145" y="2980472"/>
                        <a:ext cx="134461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7B27E87C-760B-4B52-84E8-F883778F6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792370"/>
              </p:ext>
            </p:extLst>
          </p:nvPr>
        </p:nvGraphicFramePr>
        <p:xfrm>
          <a:off x="5660844" y="3166209"/>
          <a:ext cx="9588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ção" r:id="rId7" imgW="495000" imgH="241200" progId="Equation.3">
                  <p:embed/>
                </p:oleObj>
              </mc:Choice>
              <mc:Fallback>
                <p:oleObj name="Equação" r:id="rId7" imgW="495000" imgH="241200" progId="Equation.3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7B27E87C-760B-4B52-84E8-F883778F6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844" y="3166209"/>
                        <a:ext cx="9588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6">
            <a:extLst>
              <a:ext uri="{FF2B5EF4-FFF2-40B4-BE49-F238E27FC236}">
                <a16:creationId xmlns:a16="http://schemas.microsoft.com/office/drawing/2014/main" id="{A0E262A9-4BF7-4766-B7B1-92E167BC8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13113"/>
              </p:ext>
            </p:extLst>
          </p:nvPr>
        </p:nvGraphicFramePr>
        <p:xfrm>
          <a:off x="2850970" y="4096483"/>
          <a:ext cx="13700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ção" r:id="rId9" imgW="723600" imgH="393480" progId="Equation.3">
                  <p:embed/>
                </p:oleObj>
              </mc:Choice>
              <mc:Fallback>
                <p:oleObj name="Equação" r:id="rId9" imgW="723600" imgH="393480" progId="Equation.3">
                  <p:embed/>
                  <p:pic>
                    <p:nvPicPr>
                      <p:cNvPr id="3077" name="Object 6">
                        <a:extLst>
                          <a:ext uri="{FF2B5EF4-FFF2-40B4-BE49-F238E27FC236}">
                            <a16:creationId xmlns:a16="http://schemas.microsoft.com/office/drawing/2014/main" id="{A0E262A9-4BF7-4766-B7B1-92E167BC8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970" y="4096483"/>
                        <a:ext cx="13700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CaixaDeTexto 28">
            <a:extLst>
              <a:ext uri="{FF2B5EF4-FFF2-40B4-BE49-F238E27FC236}">
                <a16:creationId xmlns:a16="http://schemas.microsoft.com/office/drawing/2014/main" id="{480E78A2-9320-415A-B7C6-DEB085CB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519" y="4283808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+</a:t>
            </a:r>
          </a:p>
        </p:txBody>
      </p:sp>
      <p:sp>
        <p:nvSpPr>
          <p:cNvPr id="3090" name="CaixaDeTexto 29">
            <a:extLst>
              <a:ext uri="{FF2B5EF4-FFF2-40B4-BE49-F238E27FC236}">
                <a16:creationId xmlns:a16="http://schemas.microsoft.com/office/drawing/2014/main" id="{337A6576-3177-494A-BC27-682E4036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444" y="4283808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=</a:t>
            </a:r>
          </a:p>
        </p:txBody>
      </p:sp>
      <p:graphicFrame>
        <p:nvGraphicFramePr>
          <p:cNvPr id="3078" name="Object 7">
            <a:extLst>
              <a:ext uri="{FF2B5EF4-FFF2-40B4-BE49-F238E27FC236}">
                <a16:creationId xmlns:a16="http://schemas.microsoft.com/office/drawing/2014/main" id="{44A1F4D7-94D0-4249-B2B8-294D7C5091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97905"/>
              </p:ext>
            </p:extLst>
          </p:nvPr>
        </p:nvGraphicFramePr>
        <p:xfrm>
          <a:off x="8050033" y="4094897"/>
          <a:ext cx="13684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ção" r:id="rId11" imgW="723600" imgH="393480" progId="Equation.3">
                  <p:embed/>
                </p:oleObj>
              </mc:Choice>
              <mc:Fallback>
                <p:oleObj name="Equação" r:id="rId11" imgW="723600" imgH="393480" progId="Equation.3">
                  <p:embed/>
                  <p:pic>
                    <p:nvPicPr>
                      <p:cNvPr id="3078" name="Object 7">
                        <a:extLst>
                          <a:ext uri="{FF2B5EF4-FFF2-40B4-BE49-F238E27FC236}">
                            <a16:creationId xmlns:a16="http://schemas.microsoft.com/office/drawing/2014/main" id="{44A1F4D7-94D0-4249-B2B8-294D7C509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033" y="4094897"/>
                        <a:ext cx="13684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8">
            <a:extLst>
              <a:ext uri="{FF2B5EF4-FFF2-40B4-BE49-F238E27FC236}">
                <a16:creationId xmlns:a16="http://schemas.microsoft.com/office/drawing/2014/main" id="{9D79D513-2B11-4AFA-9470-AD5EB11B7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086352"/>
              </p:ext>
            </p:extLst>
          </p:nvPr>
        </p:nvGraphicFramePr>
        <p:xfrm>
          <a:off x="5660844" y="4234597"/>
          <a:ext cx="9588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ção" r:id="rId13" imgW="495000" imgH="241200" progId="Equation.3">
                  <p:embed/>
                </p:oleObj>
              </mc:Choice>
              <mc:Fallback>
                <p:oleObj name="Equação" r:id="rId13" imgW="495000" imgH="241200" progId="Equation.3">
                  <p:embed/>
                  <p:pic>
                    <p:nvPicPr>
                      <p:cNvPr id="3079" name="Object 8">
                        <a:extLst>
                          <a:ext uri="{FF2B5EF4-FFF2-40B4-BE49-F238E27FC236}">
                            <a16:creationId xmlns:a16="http://schemas.microsoft.com/office/drawing/2014/main" id="{9D79D513-2B11-4AFA-9470-AD5EB11B7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844" y="4234597"/>
                        <a:ext cx="9588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Object 11">
                <a:extLst>
                  <a:ext uri="{FF2B5EF4-FFF2-40B4-BE49-F238E27FC236}">
                    <a16:creationId xmlns:a16="http://schemas.microsoft.com/office/drawing/2014/main" id="{DE6FD342-04F8-4FBE-B59A-C8903864FC43}"/>
                  </a:ext>
                </a:extLst>
              </p:cNvPr>
              <p:cNvSpPr txBox="1"/>
              <p:nvPr/>
            </p:nvSpPr>
            <p:spPr bwMode="auto">
              <a:xfrm>
                <a:off x="2997200" y="5127625"/>
                <a:ext cx="3441700" cy="83661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 rtl="0">
                  <a:defRPr lang="pt-br"/>
                </a:defPPr>
                <a:lvl1pPr>
                  <a:defRPr b="1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 lvl="1">
                  <a:defRPr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80" name="Object 11">
                <a:extLst>
                  <a:ext uri="{FF2B5EF4-FFF2-40B4-BE49-F238E27FC236}">
                    <a16:creationId xmlns:a16="http://schemas.microsoft.com/office/drawing/2014/main" id="{DE6FD342-04F8-4FBE-B59A-C8903864F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7200" y="5127625"/>
                <a:ext cx="3441700" cy="8366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1" name="CaixaDeTexto 37">
            <a:extLst>
              <a:ext uri="{FF2B5EF4-FFF2-40B4-BE49-F238E27FC236}">
                <a16:creationId xmlns:a16="http://schemas.microsoft.com/office/drawing/2014/main" id="{BEE8D10A-38E3-4265-B5BF-E58B3E84B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394" y="5344258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pt-BR" altLang="pt-BR" dirty="0"/>
              <a:t>(5)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2DB4565E-5E79-46E9-B1C3-0266C8BE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005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3200" dirty="0"/>
            </a:br>
            <a:r>
              <a:rPr lang="pt-BR" sz="2700" dirty="0">
                <a:solidFill>
                  <a:srgbClr val="FF0000"/>
                </a:solidFill>
              </a:rPr>
              <a:t>Aplicação do </a:t>
            </a:r>
            <a:r>
              <a:rPr lang="pt-BR" altLang="pt-BR" sz="2700" dirty="0">
                <a:solidFill>
                  <a:srgbClr val="FF0000"/>
                </a:solidFill>
              </a:rPr>
              <a:t>Método DE VOLUMES FINITOS</a:t>
            </a:r>
            <a:endParaRPr lang="pt-BR" altLang="pt-BR" sz="2700" i="1" dirty="0">
              <a:solidFill>
                <a:srgbClr val="FF0000"/>
              </a:solidFill>
            </a:endParaRPr>
          </a:p>
        </p:txBody>
      </p:sp>
      <p:sp>
        <p:nvSpPr>
          <p:cNvPr id="23" name="Espaço Reservado para Data 3">
            <a:extLst>
              <a:ext uri="{FF2B5EF4-FFF2-40B4-BE49-F238E27FC236}">
                <a16:creationId xmlns:a16="http://schemas.microsoft.com/office/drawing/2014/main" id="{C8D1E063-82C8-455C-B630-7EEF24A1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928A438D-7A27-4617-B9CD-B03BC29C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0478AEDB-57FC-4B14-8389-35DF23A7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CaixaDeTexto 11">
            <a:extLst>
              <a:ext uri="{FF2B5EF4-FFF2-40B4-BE49-F238E27FC236}">
                <a16:creationId xmlns:a16="http://schemas.microsoft.com/office/drawing/2014/main" id="{892AF3BE-6FEB-4A3C-AB7F-78DC3975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013726"/>
            <a:ext cx="584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i="1"/>
              <a:t>Condição de contorno de temperatura especificada:</a:t>
            </a:r>
          </a:p>
        </p:txBody>
      </p:sp>
      <p:sp>
        <p:nvSpPr>
          <p:cNvPr id="4106" name="CaixaDeTexto 20">
            <a:extLst>
              <a:ext uri="{FF2B5EF4-FFF2-40B4-BE49-F238E27FC236}">
                <a16:creationId xmlns:a16="http://schemas.microsoft.com/office/drawing/2014/main" id="{F3C858B2-7FFF-4DAC-8D4B-2173BCD5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302651"/>
            <a:ext cx="329882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altLang="pt-BR" dirty="0">
                <a:solidFill>
                  <a:srgbClr val="0033CC"/>
                </a:solidFill>
              </a:rPr>
              <a:t>T(x</a:t>
            </a:r>
            <a:r>
              <a:rPr lang="pt-BR" altLang="pt-BR" baseline="-25000" dirty="0">
                <a:solidFill>
                  <a:srgbClr val="0033CC"/>
                </a:solidFill>
              </a:rPr>
              <a:t>1</a:t>
            </a:r>
            <a:r>
              <a:rPr lang="pt-BR" altLang="pt-BR" dirty="0">
                <a:solidFill>
                  <a:srgbClr val="0033CC"/>
                </a:solidFill>
              </a:rPr>
              <a:t>) = T</a:t>
            </a:r>
            <a:r>
              <a:rPr lang="pt-BR" altLang="pt-BR" baseline="-25000" dirty="0">
                <a:solidFill>
                  <a:srgbClr val="0033CC"/>
                </a:solidFill>
              </a:rPr>
              <a:t>1</a:t>
            </a:r>
            <a:r>
              <a:rPr lang="pt-BR" altLang="pt-BR" dirty="0">
                <a:solidFill>
                  <a:srgbClr val="0033CC"/>
                </a:solidFill>
              </a:rPr>
              <a:t> = valor especificado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pt-BR" dirty="0">
                <a:solidFill>
                  <a:srgbClr val="0033CC"/>
                </a:solidFill>
              </a:rPr>
              <a:t>T(</a:t>
            </a:r>
            <a:r>
              <a:rPr lang="pt-BR" altLang="pt-BR" dirty="0" err="1">
                <a:solidFill>
                  <a:srgbClr val="0033CC"/>
                </a:solidFill>
              </a:rPr>
              <a:t>x</a:t>
            </a:r>
            <a:r>
              <a:rPr lang="pt-BR" altLang="pt-BR" baseline="-25000" dirty="0" err="1">
                <a:solidFill>
                  <a:srgbClr val="0033CC"/>
                </a:solidFill>
              </a:rPr>
              <a:t>L</a:t>
            </a:r>
            <a:r>
              <a:rPr lang="pt-BR" altLang="pt-BR" dirty="0">
                <a:solidFill>
                  <a:srgbClr val="0033CC"/>
                </a:solidFill>
              </a:rPr>
              <a:t>) = T</a:t>
            </a:r>
            <a:r>
              <a:rPr lang="pt-BR" altLang="pt-BR" baseline="-25000" dirty="0">
                <a:solidFill>
                  <a:srgbClr val="0033CC"/>
                </a:solidFill>
              </a:rPr>
              <a:t>N</a:t>
            </a:r>
            <a:r>
              <a:rPr lang="pt-BR" altLang="pt-BR" dirty="0">
                <a:solidFill>
                  <a:srgbClr val="0033CC"/>
                </a:solidFill>
              </a:rPr>
              <a:t> = valor especificado</a:t>
            </a:r>
          </a:p>
        </p:txBody>
      </p:sp>
      <p:sp>
        <p:nvSpPr>
          <p:cNvPr id="4107" name="CaixaDeTexto 11">
            <a:extLst>
              <a:ext uri="{FF2B5EF4-FFF2-40B4-BE49-F238E27FC236}">
                <a16:creationId xmlns:a16="http://schemas.microsoft.com/office/drawing/2014/main" id="{B26E3940-1987-4FE5-91CC-0C3E63A47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382151"/>
            <a:ext cx="6038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i="1"/>
              <a:t>Condição de contorno de fluxo de calor especificado: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9">
                <a:extLst>
                  <a:ext uri="{FF2B5EF4-FFF2-40B4-BE49-F238E27FC236}">
                    <a16:creationId xmlns:a16="http://schemas.microsoft.com/office/drawing/2014/main" id="{279F21BE-E9E8-4D36-9FCB-67837125730A}"/>
                  </a:ext>
                </a:extLst>
              </p:cNvPr>
              <p:cNvSpPr txBox="1"/>
              <p:nvPr/>
            </p:nvSpPr>
            <p:spPr bwMode="auto">
              <a:xfrm>
                <a:off x="2784475" y="3751263"/>
                <a:ext cx="2989308" cy="6127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 rtl="0">
                  <a:defRPr lang="pt-br"/>
                </a:defPPr>
                <a:lvl1pPr>
                  <a:defRPr b="1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 lvl="1">
                  <a:defRPr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98" name="Object 9">
                <a:extLst>
                  <a:ext uri="{FF2B5EF4-FFF2-40B4-BE49-F238E27FC236}">
                    <a16:creationId xmlns:a16="http://schemas.microsoft.com/office/drawing/2014/main" id="{279F21BE-E9E8-4D36-9FCB-678371257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4475" y="3751263"/>
                <a:ext cx="2989308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8" name="CaixaDeTexto 11">
            <a:extLst>
              <a:ext uri="{FF2B5EF4-FFF2-40B4-BE49-F238E27FC236}">
                <a16:creationId xmlns:a16="http://schemas.microsoft.com/office/drawing/2014/main" id="{5367534B-EE4E-48AE-981F-513EA7BF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4" y="4814075"/>
            <a:ext cx="6808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i="1"/>
              <a:t>Condição de contorno de convecção superficial especificada: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10">
                <a:extLst>
                  <a:ext uri="{FF2B5EF4-FFF2-40B4-BE49-F238E27FC236}">
                    <a16:creationId xmlns:a16="http://schemas.microsoft.com/office/drawing/2014/main" id="{5B80B115-70AF-4236-B851-BEFC37F1D6C8}"/>
                  </a:ext>
                </a:extLst>
              </p:cNvPr>
              <p:cNvSpPr txBox="1"/>
              <p:nvPr/>
            </p:nvSpPr>
            <p:spPr bwMode="auto">
              <a:xfrm>
                <a:off x="2782887" y="5181600"/>
                <a:ext cx="3844335" cy="6127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 rtl="0">
                  <a:defRPr lang="pt-br"/>
                </a:defPPr>
                <a:lvl1pPr>
                  <a:defRPr b="1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 lvl="1">
                  <a:defRPr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99" name="Object 10">
                <a:extLst>
                  <a:ext uri="{FF2B5EF4-FFF2-40B4-BE49-F238E27FC236}">
                    <a16:creationId xmlns:a16="http://schemas.microsoft.com/office/drawing/2014/main" id="{5B80B115-70AF-4236-B851-BEFC37F1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887" y="5181600"/>
                <a:ext cx="3844335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4EA67ECE-F548-4930-A825-AD7E70E6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005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3200" dirty="0"/>
            </a:br>
            <a:r>
              <a:rPr lang="pt-BR" sz="2700" dirty="0">
                <a:solidFill>
                  <a:srgbClr val="FF0000"/>
                </a:solidFill>
              </a:rPr>
              <a:t>Aplicação do </a:t>
            </a:r>
            <a:r>
              <a:rPr lang="pt-BR" altLang="pt-BR" sz="2700" dirty="0">
                <a:solidFill>
                  <a:srgbClr val="FF0000"/>
                </a:solidFill>
              </a:rPr>
              <a:t>Método DE VOLUMES FINITOS</a:t>
            </a:r>
            <a:endParaRPr lang="pt-BR" altLang="pt-BR" sz="2700" i="1" dirty="0">
              <a:solidFill>
                <a:srgbClr val="FF0000"/>
              </a:solidFill>
            </a:endParaRP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B794CA6B-E963-48CF-B24A-9874FA45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9FC95B1F-45B8-4CB7-88AD-15A9AC57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18" name="Espaço Reservado para Número de Slide 5">
            <a:extLst>
              <a:ext uri="{FF2B5EF4-FFF2-40B4-BE49-F238E27FC236}">
                <a16:creationId xmlns:a16="http://schemas.microsoft.com/office/drawing/2014/main" id="{613538B4-7A56-49DE-AAD1-233E7D43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23" name="CaixaDeTexto 37">
            <a:extLst>
              <a:ext uri="{FF2B5EF4-FFF2-40B4-BE49-F238E27FC236}">
                <a16:creationId xmlns:a16="http://schemas.microsoft.com/office/drawing/2014/main" id="{D7C298A8-CB72-4835-8941-E8DAAD39B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937" y="3818809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pt-BR" altLang="pt-BR" dirty="0"/>
              <a:t>(6)</a:t>
            </a:r>
          </a:p>
        </p:txBody>
      </p:sp>
      <p:sp>
        <p:nvSpPr>
          <p:cNvPr id="24" name="CaixaDeTexto 37">
            <a:extLst>
              <a:ext uri="{FF2B5EF4-FFF2-40B4-BE49-F238E27FC236}">
                <a16:creationId xmlns:a16="http://schemas.microsoft.com/office/drawing/2014/main" id="{832C4D75-23C4-48E3-9490-2B5D960F3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937" y="536318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pt-BR" altLang="pt-BR" dirty="0"/>
              <a:t>(7)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CaixaDeTexto 11">
            <a:extLst>
              <a:ext uri="{FF2B5EF4-FFF2-40B4-BE49-F238E27FC236}">
                <a16:creationId xmlns:a16="http://schemas.microsoft.com/office/drawing/2014/main" id="{587FC6BC-F5B9-4249-B470-ADA2197B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2081623"/>
            <a:ext cx="5627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i="1"/>
              <a:t>Os três casos de condições de contorno vistos </a:t>
            </a:r>
            <a:br>
              <a:rPr lang="pt-BR" altLang="pt-BR" i="1"/>
            </a:br>
            <a:r>
              <a:rPr lang="pt-BR" altLang="pt-BR" i="1"/>
              <a:t>podem ser escritos da seguinte forma para </a:t>
            </a:r>
            <a:r>
              <a:rPr lang="pt-BR" altLang="pt-BR" i="1">
                <a:solidFill>
                  <a:srgbClr val="FF0000"/>
                </a:solidFill>
              </a:rPr>
              <a:t>o lado</a:t>
            </a:r>
            <a:br>
              <a:rPr lang="pt-BR" altLang="pt-BR" i="1">
                <a:solidFill>
                  <a:srgbClr val="FF0000"/>
                </a:solidFill>
              </a:rPr>
            </a:br>
            <a:r>
              <a:rPr lang="pt-BR" altLang="pt-BR" i="1">
                <a:solidFill>
                  <a:srgbClr val="FF0000"/>
                </a:solidFill>
              </a:rPr>
              <a:t>esquerdo: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>
                <a:extLst>
                  <a:ext uri="{FF2B5EF4-FFF2-40B4-BE49-F238E27FC236}">
                    <a16:creationId xmlns:a16="http://schemas.microsoft.com/office/drawing/2014/main" id="{E94A2409-4B31-4347-ACA1-BDA1EECFAE90}"/>
                  </a:ext>
                </a:extLst>
              </p:cNvPr>
              <p:cNvSpPr txBox="1"/>
              <p:nvPr/>
            </p:nvSpPr>
            <p:spPr bwMode="auto">
              <a:xfrm>
                <a:off x="8040687" y="2225675"/>
                <a:ext cx="2016123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 rtl="0">
                  <a:defRPr lang="pt-br"/>
                </a:defPPr>
                <a:lvl1pPr>
                  <a:defRPr b="1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 lvl="1">
                  <a:defRPr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22" name="Object 4">
                <a:extLst>
                  <a:ext uri="{FF2B5EF4-FFF2-40B4-BE49-F238E27FC236}">
                    <a16:creationId xmlns:a16="http://schemas.microsoft.com/office/drawing/2014/main" id="{E94A2409-4B31-4347-ACA1-BDA1EECF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687" y="2225675"/>
                <a:ext cx="20161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0" name="CaixaDeTexto 11">
            <a:extLst>
              <a:ext uri="{FF2B5EF4-FFF2-40B4-BE49-F238E27FC236}">
                <a16:creationId xmlns:a16="http://schemas.microsoft.com/office/drawing/2014/main" id="{389D498B-4DAC-4129-A26D-EFEFC654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161122"/>
            <a:ext cx="285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i="1"/>
              <a:t>Condição de Contorno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DFC60A-0563-47E3-A8D7-C836635192D2}"/>
              </a:ext>
            </a:extLst>
          </p:cNvPr>
          <p:cNvSpPr txBox="1"/>
          <p:nvPr/>
        </p:nvSpPr>
        <p:spPr>
          <a:xfrm>
            <a:off x="2567609" y="3664083"/>
            <a:ext cx="264694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/>
              <a:t>Temperatura superficial </a:t>
            </a:r>
            <a:br>
              <a:rPr lang="pt-BR" dirty="0"/>
            </a:br>
            <a:r>
              <a:rPr lang="pt-BR" dirty="0"/>
              <a:t>especificada</a:t>
            </a:r>
          </a:p>
        </p:txBody>
      </p:sp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4C28D391-D3CD-4E8B-953E-3E1D50F9B3DD}"/>
              </a:ext>
            </a:extLst>
          </p:cNvPr>
          <p:cNvSpPr/>
          <p:nvPr/>
        </p:nvSpPr>
        <p:spPr>
          <a:xfrm>
            <a:off x="5880101" y="3808823"/>
            <a:ext cx="792163" cy="358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C2BE9ED2-5B68-49E6-BB40-41A9D643B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54436"/>
              </p:ext>
            </p:extLst>
          </p:nvPr>
        </p:nvGraphicFramePr>
        <p:xfrm>
          <a:off x="7032626" y="3377023"/>
          <a:ext cx="7921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ção" r:id="rId4" imgW="520560" imgH="711000" progId="Equation.3">
                  <p:embed/>
                </p:oleObj>
              </mc:Choice>
              <mc:Fallback>
                <p:oleObj name="Equação" r:id="rId4" imgW="520560" imgH="711000" progId="Equation.3">
                  <p:embed/>
                  <p:pic>
                    <p:nvPicPr>
                      <p:cNvPr id="5123" name="Object 5">
                        <a:extLst>
                          <a:ext uri="{FF2B5EF4-FFF2-40B4-BE49-F238E27FC236}">
                            <a16:creationId xmlns:a16="http://schemas.microsoft.com/office/drawing/2014/main" id="{C2BE9ED2-5B68-49E6-BB40-41A9D643B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3377023"/>
                        <a:ext cx="7921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DC622DF2-7E14-4E65-9901-AD82CA914B2C}"/>
              </a:ext>
            </a:extLst>
          </p:cNvPr>
          <p:cNvSpPr txBox="1"/>
          <p:nvPr/>
        </p:nvSpPr>
        <p:spPr>
          <a:xfrm>
            <a:off x="2567608" y="4953435"/>
            <a:ext cx="266429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Fluxo de calor </a:t>
            </a:r>
            <a:br>
              <a:rPr lang="pt-BR" dirty="0"/>
            </a:br>
            <a:r>
              <a:rPr lang="pt-BR" dirty="0"/>
              <a:t>especificado</a:t>
            </a:r>
          </a:p>
        </p:txBody>
      </p:sp>
      <p:sp>
        <p:nvSpPr>
          <p:cNvPr id="21" name="Seta para a direita 20">
            <a:extLst>
              <a:ext uri="{FF2B5EF4-FFF2-40B4-BE49-F238E27FC236}">
                <a16:creationId xmlns:a16="http://schemas.microsoft.com/office/drawing/2014/main" id="{0A602051-66F2-4236-BFB7-BB873AD5B202}"/>
              </a:ext>
            </a:extLst>
          </p:cNvPr>
          <p:cNvSpPr/>
          <p:nvPr/>
        </p:nvSpPr>
        <p:spPr>
          <a:xfrm>
            <a:off x="5880101" y="5097873"/>
            <a:ext cx="792163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5124" name="Object 6">
            <a:extLst>
              <a:ext uri="{FF2B5EF4-FFF2-40B4-BE49-F238E27FC236}">
                <a16:creationId xmlns:a16="http://schemas.microsoft.com/office/drawing/2014/main" id="{6749C196-104F-4054-8C00-2B79848C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45196"/>
              </p:ext>
            </p:extLst>
          </p:nvPr>
        </p:nvGraphicFramePr>
        <p:xfrm>
          <a:off x="7029450" y="4593048"/>
          <a:ext cx="22034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ção" r:id="rId6" imgW="1447560" imgH="1143000" progId="Equation.3">
                  <p:embed/>
                </p:oleObj>
              </mc:Choice>
              <mc:Fallback>
                <p:oleObj name="Equação" r:id="rId6" imgW="1447560" imgH="1143000" progId="Equation.3">
                  <p:embed/>
                  <p:pic>
                    <p:nvPicPr>
                      <p:cNvPr id="5124" name="Object 6">
                        <a:extLst>
                          <a:ext uri="{FF2B5EF4-FFF2-40B4-BE49-F238E27FC236}">
                            <a16:creationId xmlns:a16="http://schemas.microsoft.com/office/drawing/2014/main" id="{6749C196-104F-4054-8C00-2B79848C0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4593048"/>
                        <a:ext cx="22034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ítulo 1">
            <a:extLst>
              <a:ext uri="{FF2B5EF4-FFF2-40B4-BE49-F238E27FC236}">
                <a16:creationId xmlns:a16="http://schemas.microsoft.com/office/drawing/2014/main" id="{032BB7BF-4FCB-40AF-A1C7-ACA94AF0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005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3200" dirty="0"/>
            </a:br>
            <a:r>
              <a:rPr lang="pt-BR" sz="2700" dirty="0">
                <a:solidFill>
                  <a:srgbClr val="FF0000"/>
                </a:solidFill>
              </a:rPr>
              <a:t>Aplicação do </a:t>
            </a:r>
            <a:r>
              <a:rPr lang="pt-BR" altLang="pt-BR" sz="2700" dirty="0">
                <a:solidFill>
                  <a:srgbClr val="FF0000"/>
                </a:solidFill>
              </a:rPr>
              <a:t>Método DE VOLUMES FINITOS</a:t>
            </a:r>
            <a:endParaRPr lang="pt-BR" altLang="pt-BR" sz="2700" i="1" dirty="0">
              <a:solidFill>
                <a:srgbClr val="FF0000"/>
              </a:solidFill>
            </a:endParaRPr>
          </a:p>
        </p:txBody>
      </p:sp>
      <p:sp>
        <p:nvSpPr>
          <p:cNvPr id="22" name="CaixaDeTexto 37">
            <a:extLst>
              <a:ext uri="{FF2B5EF4-FFF2-40B4-BE49-F238E27FC236}">
                <a16:creationId xmlns:a16="http://schemas.microsoft.com/office/drawing/2014/main" id="{45AEACC1-643D-450F-BFFC-1A3A7393B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4435" y="2199402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pt-BR" altLang="pt-BR" dirty="0"/>
              <a:t>(8)</a:t>
            </a:r>
          </a:p>
        </p:txBody>
      </p:sp>
      <p:sp>
        <p:nvSpPr>
          <p:cNvPr id="23" name="Espaço Reservado para Data 3">
            <a:extLst>
              <a:ext uri="{FF2B5EF4-FFF2-40B4-BE49-F238E27FC236}">
                <a16:creationId xmlns:a16="http://schemas.microsoft.com/office/drawing/2014/main" id="{396D3C53-9722-4507-AA6B-5E2F6457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5AE11A4C-A999-4A97-9C17-B2A05C71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7EDF2EAB-8FFD-4EAC-A72A-64DFA9C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032BB7BF-4FCB-40AF-A1C7-ACA94AF0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005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3200" dirty="0"/>
            </a:br>
            <a:r>
              <a:rPr lang="pt-BR" sz="2700" dirty="0">
                <a:solidFill>
                  <a:srgbClr val="FF0000"/>
                </a:solidFill>
              </a:rPr>
              <a:t>Aplicação do </a:t>
            </a:r>
            <a:r>
              <a:rPr lang="pt-BR" altLang="pt-BR" sz="2700" dirty="0">
                <a:solidFill>
                  <a:srgbClr val="FF0000"/>
                </a:solidFill>
              </a:rPr>
              <a:t>Método DE VOLUMES FINITOS</a:t>
            </a:r>
            <a:endParaRPr lang="pt-BR" altLang="pt-BR" sz="2700" i="1" dirty="0">
              <a:solidFill>
                <a:srgbClr val="FF0000"/>
              </a:solidFill>
            </a:endParaRPr>
          </a:p>
        </p:txBody>
      </p:sp>
      <p:sp>
        <p:nvSpPr>
          <p:cNvPr id="23" name="Espaço Reservado para Data 3">
            <a:extLst>
              <a:ext uri="{FF2B5EF4-FFF2-40B4-BE49-F238E27FC236}">
                <a16:creationId xmlns:a16="http://schemas.microsoft.com/office/drawing/2014/main" id="{396D3C53-9722-4507-AA6B-5E2F6457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5AE11A4C-A999-4A97-9C17-B2A05C71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7EDF2EAB-8FFD-4EAC-A72A-64DFA9C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32" name="CaixaDeTexto 11">
            <a:extLst>
              <a:ext uri="{FF2B5EF4-FFF2-40B4-BE49-F238E27FC236}">
                <a16:creationId xmlns:a16="http://schemas.microsoft.com/office/drawing/2014/main" id="{84AD28AA-F811-46FB-9139-61B9CD3D3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862" y="2096412"/>
            <a:ext cx="285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i="1"/>
              <a:t>Condição de Contorno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8FFA633-4B49-48F0-9072-BF1F44DB914A}"/>
              </a:ext>
            </a:extLst>
          </p:cNvPr>
          <p:cNvSpPr txBox="1"/>
          <p:nvPr/>
        </p:nvSpPr>
        <p:spPr>
          <a:xfrm>
            <a:off x="2637281" y="2871307"/>
            <a:ext cx="236821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dirty="0"/>
              <a:t>Convecção superficial </a:t>
            </a:r>
            <a:br>
              <a:rPr lang="pt-BR" dirty="0"/>
            </a:br>
            <a:r>
              <a:rPr lang="pt-BR" dirty="0"/>
              <a:t>especificada</a:t>
            </a:r>
          </a:p>
        </p:txBody>
      </p:sp>
      <p:sp>
        <p:nvSpPr>
          <p:cNvPr id="34" name="Seta para a direita 17">
            <a:extLst>
              <a:ext uri="{FF2B5EF4-FFF2-40B4-BE49-F238E27FC236}">
                <a16:creationId xmlns:a16="http://schemas.microsoft.com/office/drawing/2014/main" id="{B59B5252-8507-4401-ABAB-D619B23DAA9B}"/>
              </a:ext>
            </a:extLst>
          </p:cNvPr>
          <p:cNvSpPr/>
          <p:nvPr/>
        </p:nvSpPr>
        <p:spPr>
          <a:xfrm>
            <a:off x="5949774" y="3015575"/>
            <a:ext cx="792163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aphicFrame>
        <p:nvGraphicFramePr>
          <p:cNvPr id="35" name="Object 3">
            <a:extLst>
              <a:ext uri="{FF2B5EF4-FFF2-40B4-BE49-F238E27FC236}">
                <a16:creationId xmlns:a16="http://schemas.microsoft.com/office/drawing/2014/main" id="{8837B250-57F6-493D-B247-FFB1520AD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145150"/>
              </p:ext>
            </p:extLst>
          </p:nvPr>
        </p:nvGraphicFramePr>
        <p:xfrm>
          <a:off x="7440437" y="2010687"/>
          <a:ext cx="2397125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ção" r:id="rId3" imgW="1574640" imgH="1625400" progId="Equation.3">
                  <p:embed/>
                </p:oleObj>
              </mc:Choice>
              <mc:Fallback>
                <p:oleObj name="Equação" r:id="rId3" imgW="1574640" imgH="1625400" progId="Equation.3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837BF2D4-8E41-4736-A392-3E2FA25EE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437" y="2010687"/>
                        <a:ext cx="2397125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have esquerda 15">
            <a:extLst>
              <a:ext uri="{FF2B5EF4-FFF2-40B4-BE49-F238E27FC236}">
                <a16:creationId xmlns:a16="http://schemas.microsoft.com/office/drawing/2014/main" id="{3B196027-2683-4151-824A-E6CB5EDAEFF7}"/>
              </a:ext>
            </a:extLst>
          </p:cNvPr>
          <p:cNvSpPr/>
          <p:nvPr/>
        </p:nvSpPr>
        <p:spPr>
          <a:xfrm>
            <a:off x="7102299" y="1818600"/>
            <a:ext cx="358775" cy="27352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CaixaDeTexto 11">
            <a:extLst>
              <a:ext uri="{FF2B5EF4-FFF2-40B4-BE49-F238E27FC236}">
                <a16:creationId xmlns:a16="http://schemas.microsoft.com/office/drawing/2014/main" id="{A2A6C24F-31B6-4BF3-87E6-61D710AEE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861" y="4899938"/>
            <a:ext cx="8208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i="1" dirty="0"/>
              <a:t>Os três casos de condições de contorno vistos podem ser escritos da seguinte forma para o </a:t>
            </a:r>
            <a:r>
              <a:rPr lang="pt-BR" altLang="pt-BR" i="1" dirty="0">
                <a:solidFill>
                  <a:srgbClr val="FF0000"/>
                </a:solidFill>
              </a:rPr>
              <a:t>lado direito</a:t>
            </a:r>
            <a:r>
              <a:rPr lang="pt-BR" altLang="pt-BR" i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5">
                <a:extLst>
                  <a:ext uri="{FF2B5EF4-FFF2-40B4-BE49-F238E27FC236}">
                    <a16:creationId xmlns:a16="http://schemas.microsoft.com/office/drawing/2014/main" id="{8D77C4E6-022D-4A1B-8E7B-F21064F4A14D}"/>
                  </a:ext>
                </a:extLst>
              </p:cNvPr>
              <p:cNvSpPr txBox="1"/>
              <p:nvPr/>
            </p:nvSpPr>
            <p:spPr bwMode="auto">
              <a:xfrm>
                <a:off x="3717925" y="5619750"/>
                <a:ext cx="2378075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 rtl="0">
                  <a:defRPr lang="pt-br"/>
                </a:defPPr>
                <a:lvl1pPr>
                  <a:defRPr b="1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 lvl="1">
                  <a:defRPr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Object 5">
                <a:extLst>
                  <a:ext uri="{FF2B5EF4-FFF2-40B4-BE49-F238E27FC236}">
                    <a16:creationId xmlns:a16="http://schemas.microsoft.com/office/drawing/2014/main" id="{8D77C4E6-022D-4A1B-8E7B-F21064F4A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7925" y="5619750"/>
                <a:ext cx="23780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7">
            <a:extLst>
              <a:ext uri="{FF2B5EF4-FFF2-40B4-BE49-F238E27FC236}">
                <a16:creationId xmlns:a16="http://schemas.microsoft.com/office/drawing/2014/main" id="{7E64A207-4CAC-4E44-96A3-AF0BC1285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2529" y="5594232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pt-BR" altLang="pt-BR" dirty="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2705841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6" descr="digitalizar0033.jpg">
            <a:extLst>
              <a:ext uri="{FF2B5EF4-FFF2-40B4-BE49-F238E27FC236}">
                <a16:creationId xmlns:a16="http://schemas.microsoft.com/office/drawing/2014/main" id="{4DE0C174-79AA-43F4-AB33-D84AF1B5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r="1755"/>
          <a:stretch>
            <a:fillRect/>
          </a:stretch>
        </p:blipFill>
        <p:spPr bwMode="auto">
          <a:xfrm rot="10740000">
            <a:off x="1052646" y="112559"/>
            <a:ext cx="9815833" cy="639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CaixaDeTexto 7">
            <a:extLst>
              <a:ext uri="{FF2B5EF4-FFF2-40B4-BE49-F238E27FC236}">
                <a16:creationId xmlns:a16="http://schemas.microsoft.com/office/drawing/2014/main" id="{8BF41315-E18E-477C-B0A8-8AE6B6F1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323" y="6255895"/>
            <a:ext cx="1987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u="sng" dirty="0"/>
              <a:t>Fonte</a:t>
            </a:r>
            <a:r>
              <a:rPr lang="pt-BR" altLang="pt-BR" sz="1600" dirty="0"/>
              <a:t>: </a:t>
            </a:r>
            <a:r>
              <a:rPr lang="pt-BR" altLang="pt-BR" sz="1600" i="1" dirty="0" err="1"/>
              <a:t>Kreith</a:t>
            </a:r>
            <a:r>
              <a:rPr lang="pt-BR" altLang="pt-BR" sz="1600" i="1" dirty="0"/>
              <a:t>, 2003.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78B86D59-862E-492A-BA2D-1AD41467AD6D}"/>
              </a:ext>
            </a:extLst>
          </p:cNvPr>
          <p:cNvSpPr/>
          <p:nvPr/>
        </p:nvSpPr>
        <p:spPr>
          <a:xfrm>
            <a:off x="4224338" y="5154476"/>
            <a:ext cx="3816350" cy="792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76" name="CaixaDeTexto 11">
            <a:extLst>
              <a:ext uri="{FF2B5EF4-FFF2-40B4-BE49-F238E27FC236}">
                <a16:creationId xmlns:a16="http://schemas.microsoft.com/office/drawing/2014/main" id="{7B462EBB-F196-4CB7-89E8-128DE0D33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94" y="1793832"/>
            <a:ext cx="10905414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000" i="1" dirty="0"/>
              <a:t>O conjunto inteiro de equações simultâneas das diferenças pode ser expresso em notação matricial, da seguinte forma: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6ECEAB6B-819A-42EA-8DF4-3E1DBA317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1430"/>
              </p:ext>
            </p:extLst>
          </p:nvPr>
        </p:nvGraphicFramePr>
        <p:xfrm>
          <a:off x="3287714" y="2849426"/>
          <a:ext cx="54006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ção" r:id="rId3" imgW="3504960" imgH="1168200" progId="Equation.3">
                  <p:embed/>
                </p:oleObj>
              </mc:Choice>
              <mc:Fallback>
                <p:oleObj name="Equação" r:id="rId3" imgW="3504960" imgH="116820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6ECEAB6B-819A-42EA-8DF4-3E1DBA317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849426"/>
                        <a:ext cx="54006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CaixaDeTexto 19">
            <a:extLst>
              <a:ext uri="{FF2B5EF4-FFF2-40B4-BE49-F238E27FC236}">
                <a16:creationId xmlns:a16="http://schemas.microsoft.com/office/drawing/2014/main" id="{B6A923F0-FD7D-4603-97E2-FD471AFEB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537037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A</a:t>
            </a:r>
          </a:p>
        </p:txBody>
      </p:sp>
      <p:sp>
        <p:nvSpPr>
          <p:cNvPr id="7178" name="CaixaDeTexto 20">
            <a:extLst>
              <a:ext uri="{FF2B5EF4-FFF2-40B4-BE49-F238E27FC236}">
                <a16:creationId xmlns:a16="http://schemas.microsoft.com/office/drawing/2014/main" id="{6C0F949E-BB74-4A04-8301-8260AA8C6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5370375"/>
            <a:ext cx="242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ym typeface="Symbol" panose="05050102010706020507" pitchFamily="18" charset="2"/>
              </a:rPr>
              <a:t></a:t>
            </a:r>
            <a:endParaRPr lang="pt-BR" altLang="pt-BR"/>
          </a:p>
        </p:txBody>
      </p:sp>
      <p:sp>
        <p:nvSpPr>
          <p:cNvPr id="7179" name="CaixaDeTexto 23">
            <a:extLst>
              <a:ext uri="{FF2B5EF4-FFF2-40B4-BE49-F238E27FC236}">
                <a16:creationId xmlns:a16="http://schemas.microsoft.com/office/drawing/2014/main" id="{90760C13-5A81-46B7-942C-67F872499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9" y="53703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T</a:t>
            </a:r>
          </a:p>
        </p:txBody>
      </p:sp>
      <p:sp>
        <p:nvSpPr>
          <p:cNvPr id="7180" name="CaixaDeTexto 24">
            <a:extLst>
              <a:ext uri="{FF2B5EF4-FFF2-40B4-BE49-F238E27FC236}">
                <a16:creationId xmlns:a16="http://schemas.microsoft.com/office/drawing/2014/main" id="{CF6EDF02-4F31-4E84-92F1-18CC3D29D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53703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D</a:t>
            </a:r>
          </a:p>
        </p:txBody>
      </p:sp>
      <p:sp>
        <p:nvSpPr>
          <p:cNvPr id="7181" name="CaixaDeTexto 25">
            <a:extLst>
              <a:ext uri="{FF2B5EF4-FFF2-40B4-BE49-F238E27FC236}">
                <a16:creationId xmlns:a16="http://schemas.microsoft.com/office/drawing/2014/main" id="{AAA90122-72FD-4C9A-9C3E-EC518E18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37037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ym typeface="Symbol" panose="05050102010706020507" pitchFamily="18" charset="2"/>
              </a:rPr>
              <a:t>=</a:t>
            </a:r>
            <a:endParaRPr lang="pt-BR" altLang="pt-BR" b="1"/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B81055F-E361-446F-B9E9-169429392EA0}"/>
              </a:ext>
            </a:extLst>
          </p:cNvPr>
          <p:cNvCxnSpPr>
            <a:stCxn id="7177" idx="0"/>
          </p:cNvCxnSpPr>
          <p:nvPr/>
        </p:nvCxnSpPr>
        <p:spPr>
          <a:xfrm flipH="1" flipV="1">
            <a:off x="5016500" y="4649651"/>
            <a:ext cx="25400" cy="72072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97B2D32-607A-42F7-BEAF-D46B85C9CB8D}"/>
              </a:ext>
            </a:extLst>
          </p:cNvPr>
          <p:cNvCxnSpPr>
            <a:stCxn id="7179" idx="0"/>
          </p:cNvCxnSpPr>
          <p:nvPr/>
        </p:nvCxnSpPr>
        <p:spPr>
          <a:xfrm flipV="1">
            <a:off x="6064250" y="4649651"/>
            <a:ext cx="1327150" cy="72072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67FFE3F-C0ED-4A6B-B0EB-385F83EFEC07}"/>
              </a:ext>
            </a:extLst>
          </p:cNvPr>
          <p:cNvCxnSpPr>
            <a:stCxn id="7180" idx="0"/>
          </p:cNvCxnSpPr>
          <p:nvPr/>
        </p:nvCxnSpPr>
        <p:spPr>
          <a:xfrm flipV="1">
            <a:off x="7351714" y="4722675"/>
            <a:ext cx="904875" cy="6477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B241288D-58E7-4667-82AF-1B3E17CC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005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3200" dirty="0"/>
            </a:br>
            <a:r>
              <a:rPr lang="pt-BR" sz="2700" dirty="0">
                <a:solidFill>
                  <a:srgbClr val="FF0000"/>
                </a:solidFill>
              </a:rPr>
              <a:t>Aplicação do </a:t>
            </a:r>
            <a:r>
              <a:rPr lang="pt-BR" altLang="pt-BR" sz="2700" dirty="0">
                <a:solidFill>
                  <a:srgbClr val="FF0000"/>
                </a:solidFill>
              </a:rPr>
              <a:t>Método DE VOLUMES FINITOS</a:t>
            </a:r>
            <a:endParaRPr lang="pt-BR" altLang="pt-BR" sz="2700" i="1" dirty="0">
              <a:solidFill>
                <a:srgbClr val="FF0000"/>
              </a:solidFill>
            </a:endParaRP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4D677CA6-CE93-47A7-A7A3-B6A4F407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2B48D0F0-269A-4693-9D2A-CF6D6DCB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22" name="Espaço Reservado para Número de Slide 5">
            <a:extLst>
              <a:ext uri="{FF2B5EF4-FFF2-40B4-BE49-F238E27FC236}">
                <a16:creationId xmlns:a16="http://schemas.microsoft.com/office/drawing/2014/main" id="{14166D50-FF22-430D-A50B-430CB56E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16">
            <a:extLst>
              <a:ext uri="{FF2B5EF4-FFF2-40B4-BE49-F238E27FC236}">
                <a16:creationId xmlns:a16="http://schemas.microsoft.com/office/drawing/2014/main" id="{277DCE36-713E-4C00-996B-13BE53AB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7355"/>
            <a:ext cx="11029615" cy="3634486"/>
          </a:xfrm>
        </p:spPr>
        <p:txBody>
          <a:bodyPr>
            <a:normAutofit/>
          </a:bodyPr>
          <a:lstStyle/>
          <a:p>
            <a:r>
              <a:rPr lang="pt-BR" altLang="pt-BR" sz="3200" dirty="0"/>
              <a:t>O sistema de equações pode ser calculado das seguintes formas:</a:t>
            </a:r>
          </a:p>
          <a:p>
            <a:pPr lvl="1"/>
            <a:r>
              <a:rPr lang="pt-BR" altLang="pt-BR" sz="2800" dirty="0"/>
              <a:t>Pelo cálculo </a:t>
            </a:r>
            <a:r>
              <a:rPr lang="pt-BR" altLang="pt-BR" sz="2800" dirty="0">
                <a:solidFill>
                  <a:srgbClr val="0033CC"/>
                </a:solidFill>
              </a:rPr>
              <a:t>T = A</a:t>
            </a:r>
            <a:r>
              <a:rPr lang="pt-BR" altLang="pt-BR" sz="2800" baseline="30000" dirty="0">
                <a:solidFill>
                  <a:srgbClr val="0033CC"/>
                </a:solidFill>
              </a:rPr>
              <a:t>-1</a:t>
            </a:r>
            <a:r>
              <a:rPr lang="pt-BR" altLang="pt-BR" sz="2800" dirty="0">
                <a:solidFill>
                  <a:srgbClr val="0033CC"/>
                </a:solidFill>
                <a:sym typeface="Symbol" panose="05050102010706020507" pitchFamily="18" charset="2"/>
              </a:rPr>
              <a:t>D</a:t>
            </a:r>
          </a:p>
          <a:p>
            <a:pPr lvl="1"/>
            <a:r>
              <a:rPr lang="pt-BR" altLang="pt-BR" sz="2800" dirty="0">
                <a:sym typeface="Symbol" panose="05050102010706020507" pitchFamily="18" charset="2"/>
              </a:rPr>
              <a:t>Método iterativo de Gauss-Jacobi</a:t>
            </a:r>
          </a:p>
          <a:p>
            <a:pPr lvl="1"/>
            <a:r>
              <a:rPr lang="pt-BR" altLang="pt-BR" sz="2800" dirty="0">
                <a:sym typeface="Symbol" panose="05050102010706020507" pitchFamily="18" charset="2"/>
              </a:rPr>
              <a:t>Método iterativo de Gauss-</a:t>
            </a:r>
            <a:r>
              <a:rPr lang="pt-BR" altLang="pt-BR" sz="2800" dirty="0" err="1">
                <a:sym typeface="Symbol" panose="05050102010706020507" pitchFamily="18" charset="2"/>
              </a:rPr>
              <a:t>Seidel</a:t>
            </a:r>
            <a:endParaRPr lang="pt-BR" altLang="pt-BR" sz="2800" dirty="0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6477A49A-E5CC-42F6-9C31-D89AA2CE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CCDD7DA9-3DF9-4459-9230-ACF6A2CF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35E02B2A-67D1-4FF3-88E0-8A63A17A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334A48A-C8BC-4AAC-B94A-FD61B1E8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005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Estudo de caso </a:t>
            </a:r>
            <a:br>
              <a:rPr lang="pt-BR" sz="3200" dirty="0"/>
            </a:br>
            <a:r>
              <a:rPr lang="pt-BR" sz="2700" dirty="0">
                <a:solidFill>
                  <a:srgbClr val="FF0000"/>
                </a:solidFill>
              </a:rPr>
              <a:t>Aplicação do </a:t>
            </a:r>
            <a:r>
              <a:rPr lang="pt-BR" altLang="pt-BR" sz="2700" dirty="0">
                <a:solidFill>
                  <a:srgbClr val="FF0000"/>
                </a:solidFill>
              </a:rPr>
              <a:t>Método DE VOLUMES FINITOS</a:t>
            </a:r>
            <a:endParaRPr lang="pt-BR" altLang="pt-BR" sz="27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2198-64B6-41DC-BF4E-2B60385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36D5F-68BB-40AE-895E-A8926AE6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altLang="pt-BR" sz="2800" dirty="0"/>
              <a:t>ÇENGEL, Yunus A. </a:t>
            </a:r>
            <a:r>
              <a:rPr lang="pt-BR" altLang="pt-BR" sz="2800" b="1" dirty="0"/>
              <a:t>Transferência de calor e massa.</a:t>
            </a:r>
            <a:r>
              <a:rPr lang="pt-BR" altLang="pt-BR" sz="2800" dirty="0"/>
              <a:t> São Paulo: McGraw-Hill, 2009.</a:t>
            </a: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altLang="pt-BR" sz="2800" dirty="0"/>
              <a:t>INCROPERA, F. P. et al. </a:t>
            </a:r>
            <a:r>
              <a:rPr lang="pt-BR" altLang="pt-BR" sz="2800" b="1" dirty="0"/>
              <a:t>Fundamentos de Transferência de calor e de massa.</a:t>
            </a:r>
            <a:r>
              <a:rPr lang="pt-BR" altLang="pt-BR" sz="2800" dirty="0"/>
              <a:t> Rio de Janeiro: LTC, 2008.</a:t>
            </a:r>
          </a:p>
          <a:p>
            <a:pPr>
              <a:lnSpc>
                <a:spcPct val="160000"/>
              </a:lnSpc>
            </a:pPr>
            <a:r>
              <a:rPr lang="pt-BR" altLang="pt-BR" sz="2800" dirty="0"/>
              <a:t>KREITH, F. </a:t>
            </a:r>
            <a:r>
              <a:rPr lang="pt-BR" altLang="pt-BR" sz="2800" b="1" dirty="0"/>
              <a:t>Princípios da Transmissão de Calor</a:t>
            </a:r>
            <a:r>
              <a:rPr lang="pt-BR" altLang="pt-BR" sz="2800" dirty="0"/>
              <a:t>.3ª.ed. São Paulo: Edgard Blücher, 1977.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9EE22-45DA-4049-A7DF-57722C3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95332E-CEC1-48BB-AC13-CCF7C10DDD05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D3512-77AB-4A36-A912-028AD79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616E-1C19-4703-8F64-905F228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Conceitos Básicos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6" y="1890876"/>
            <a:ext cx="11029616" cy="1754024"/>
          </a:xfrm>
        </p:spPr>
        <p:txBody>
          <a:bodyPr/>
          <a:lstStyle/>
          <a:p>
            <a:pPr eaLnBrk="1" hangingPunct="1"/>
            <a:r>
              <a:rPr lang="pt-BR" altLang="pt-BR" sz="2400" i="1" dirty="0"/>
              <a:t>Calor é a forma de energia que pode ser transferida de um sistema para outro como consequência da diferença de temperatura entre eles (INCROPERA, 2008).</a:t>
            </a:r>
          </a:p>
        </p:txBody>
      </p:sp>
      <p:pic>
        <p:nvPicPr>
          <p:cNvPr id="9222" name="Picture 5" descr="trocas%20de%20calor%2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3716338"/>
            <a:ext cx="6769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25D42737-3B62-4BF8-A8C1-047E1574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9ED19F74-109B-43EC-BF6B-8E3D693D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64A87B5A-457B-4DF2-8B68-2111E988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altLang="pt-BR"/>
              <a:t>Mecanismos de Transferência de Calor</a:t>
            </a:r>
          </a:p>
        </p:txBody>
      </p:sp>
      <p:pic>
        <p:nvPicPr>
          <p:cNvPr id="20484" name="Picture 13" descr="fig_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" r="-1" b="3015"/>
          <a:stretch/>
        </p:blipFill>
        <p:spPr bwMode="auto">
          <a:xfrm>
            <a:off x="4900928" y="1179829"/>
            <a:ext cx="6650991" cy="4658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15"/>
          <p:cNvSpPr txBox="1">
            <a:spLocks noChangeArrowheads="1"/>
          </p:cNvSpPr>
          <p:nvPr/>
        </p:nvSpPr>
        <p:spPr bwMode="auto">
          <a:xfrm>
            <a:off x="767857" y="2836654"/>
            <a:ext cx="3031852" cy="30013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spcBef>
                <a:spcPct val="6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6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6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6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None/>
            </a:pPr>
            <a:r>
              <a:rPr lang="pt-BR" altLang="pt-BR" sz="1600" u="sng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Fonte</a:t>
            </a:r>
            <a:r>
              <a:rPr lang="pt-BR" altLang="pt-BR" sz="1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http://labvirtual.eq.uc.pt</a:t>
            </a:r>
          </a:p>
        </p:txBody>
      </p:sp>
      <p:sp>
        <p:nvSpPr>
          <p:cNvPr id="76" name="Date Placeholder 4">
            <a:extLst>
              <a:ext uri="{FF2B5EF4-FFF2-40B4-BE49-F238E27FC236}">
                <a16:creationId xmlns:a16="http://schemas.microsoft.com/office/drawing/2014/main" id="{6B8589E2-5306-4D91-9712-E084BA99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CB46AA-D730-4F39-8F34-089F4AFE5464}" type="datetime1">
              <a:rPr lang="pt-BR" smtClean="0"/>
              <a:pPr rtl="0">
                <a:spcAft>
                  <a:spcPts val="600"/>
                </a:spcAft>
              </a:pPr>
              <a:t>17/01/2022</a:t>
            </a:fld>
            <a:endParaRPr lang="en-US"/>
          </a:p>
        </p:txBody>
      </p: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53088819-15A9-40CC-90A4-3503CE0C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80" name="Slide Number Placeholder 6">
            <a:extLst>
              <a:ext uri="{FF2B5EF4-FFF2-40B4-BE49-F238E27FC236}">
                <a16:creationId xmlns:a16="http://schemas.microsoft.com/office/drawing/2014/main" id="{7F0118EA-2431-43D4-AA0E-24E047A4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0486" name="Text Box 14"/>
          <p:cNvSpPr txBox="1">
            <a:spLocks noChangeArrowheads="1"/>
          </p:cNvSpPr>
          <p:nvPr/>
        </p:nvSpPr>
        <p:spPr bwMode="auto">
          <a:xfrm>
            <a:off x="20431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6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6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6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6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altLang="pt-BR" sz="3600"/>
              <a:t>Mecanismos de Transferência de Calor</a:t>
            </a:r>
            <a:br>
              <a:rPr lang="pt-BR" altLang="pt-BR" sz="3600"/>
            </a:br>
            <a:r>
              <a:rPr lang="pt-BR" altLang="pt-BR" sz="2800" b="1" i="1">
                <a:solidFill>
                  <a:srgbClr val="FF0000"/>
                </a:solidFill>
              </a:rPr>
              <a:t>Condução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977" y="1985554"/>
            <a:ext cx="6344649" cy="414061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t-BR" altLang="pt-BR" sz="2400" dirty="0"/>
              <a:t>Transferência de energia das partículas mais energéticas de uma substância para as partículas vizinhas menos energéticas, como resultado da interação entre elas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pt-BR" sz="2400" dirty="0"/>
              <a:t>Pode ocorrer em sólidos, líquidos ou gases (ÇENGEL, 2009).</a:t>
            </a:r>
          </a:p>
        </p:txBody>
      </p:sp>
      <p:pic>
        <p:nvPicPr>
          <p:cNvPr id="22534" name="Picture 5" descr="FOT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41" y="1637483"/>
            <a:ext cx="269557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8191591" y="5811873"/>
            <a:ext cx="2701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6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6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6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6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000" u="sng" dirty="0"/>
              <a:t>Fonte</a:t>
            </a:r>
            <a:r>
              <a:rPr lang="pt-BR" altLang="pt-BR" sz="1000" dirty="0"/>
              <a:t>: http://www.espetodeourolebon.com.br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17D46278-A009-4D65-AEBF-61C509F2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D62DD06-25CC-4056-8078-00C60261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E729EF03-0D74-401D-919A-10C6A305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4">
            <a:extLst>
              <a:ext uri="{FF2B5EF4-FFF2-40B4-BE49-F238E27FC236}">
                <a16:creationId xmlns:a16="http://schemas.microsoft.com/office/drawing/2014/main" id="{25DE5CB5-A44F-4684-A6B9-F44EDD74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986" y="1700213"/>
            <a:ext cx="504825" cy="1511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48AE5044-117E-420D-AFBC-5133769B1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91"/>
            <a:ext cx="10972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dirty="0"/>
              <a:t>Transferência de Calor Permanente versus Transiente</a:t>
            </a:r>
          </a:p>
        </p:txBody>
      </p:sp>
      <p:sp>
        <p:nvSpPr>
          <p:cNvPr id="1032" name="Rectangle 3">
            <a:extLst>
              <a:ext uri="{FF2B5EF4-FFF2-40B4-BE49-F238E27FC236}">
                <a16:creationId xmlns:a16="http://schemas.microsoft.com/office/drawing/2014/main" id="{D159C955-33C5-42B9-9F03-97FE0DB78D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72343"/>
            <a:ext cx="6725922" cy="4253821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pt-BR" sz="3200" dirty="0"/>
              <a:t>Permanente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800" i="1" dirty="0"/>
              <a:t>Não há variação de temperatura ou fluxo de calor ao longo do tempo em qualquer posição.</a:t>
            </a:r>
          </a:p>
          <a:p>
            <a:pPr eaLnBrk="1" hangingPunct="1">
              <a:lnSpc>
                <a:spcPct val="150000"/>
              </a:lnSpc>
            </a:pPr>
            <a:endParaRPr lang="pt-BR" altLang="pt-BR" sz="3200" i="1" dirty="0"/>
          </a:p>
        </p:txBody>
      </p:sp>
      <p:graphicFrame>
        <p:nvGraphicFramePr>
          <p:cNvPr id="1026" name="Object 14">
            <a:extLst>
              <a:ext uri="{FF2B5EF4-FFF2-40B4-BE49-F238E27FC236}">
                <a16:creationId xmlns:a16="http://schemas.microsoft.com/office/drawing/2014/main" id="{BD1806D1-C1AB-408A-B638-BA102532189F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60309973"/>
              </p:ext>
            </p:extLst>
          </p:nvPr>
        </p:nvGraphicFramePr>
        <p:xfrm>
          <a:off x="8035610" y="2205039"/>
          <a:ext cx="392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1026" name="Object 14">
                        <a:extLst>
                          <a:ext uri="{FF2B5EF4-FFF2-40B4-BE49-F238E27FC236}">
                            <a16:creationId xmlns:a16="http://schemas.microsoft.com/office/drawing/2014/main" id="{BD1806D1-C1AB-408A-B638-BA1025321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610" y="2205039"/>
                        <a:ext cx="3921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AutoShape 5">
            <a:extLst>
              <a:ext uri="{FF2B5EF4-FFF2-40B4-BE49-F238E27FC236}">
                <a16:creationId xmlns:a16="http://schemas.microsoft.com/office/drawing/2014/main" id="{F6772D54-B498-4C4C-ACC2-C5C2E219E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186" y="2205039"/>
            <a:ext cx="1512887" cy="503237"/>
          </a:xfrm>
          <a:prstGeom prst="rightArrow">
            <a:avLst>
              <a:gd name="adj1" fmla="val 50000"/>
              <a:gd name="adj2" fmla="val 75158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34" name="Text Box 6">
            <a:extLst>
              <a:ext uri="{FF2B5EF4-FFF2-40B4-BE49-F238E27FC236}">
                <a16:creationId xmlns:a16="http://schemas.microsoft.com/office/drawing/2014/main" id="{8629B673-A6CF-42F3-A75A-E63767690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747" y="1720851"/>
            <a:ext cx="75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15 ºC</a:t>
            </a:r>
          </a:p>
        </p:txBody>
      </p:sp>
      <p:sp>
        <p:nvSpPr>
          <p:cNvPr id="1035" name="Text Box 7">
            <a:extLst>
              <a:ext uri="{FF2B5EF4-FFF2-40B4-BE49-F238E27FC236}">
                <a16:creationId xmlns:a16="http://schemas.microsoft.com/office/drawing/2014/main" id="{F9BC7DE9-3044-4D6F-852A-6AA3EA937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4711" y="17732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7 ºC</a:t>
            </a:r>
          </a:p>
        </p:txBody>
      </p:sp>
      <p:sp>
        <p:nvSpPr>
          <p:cNvPr id="1036" name="Text Box 8">
            <a:extLst>
              <a:ext uri="{FF2B5EF4-FFF2-40B4-BE49-F238E27FC236}">
                <a16:creationId xmlns:a16="http://schemas.microsoft.com/office/drawing/2014/main" id="{037AFB8C-2F52-4FD1-9211-BDC64227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135" y="3232151"/>
            <a:ext cx="168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Tempo = 2 PM</a:t>
            </a:r>
          </a:p>
        </p:txBody>
      </p:sp>
      <p:sp>
        <p:nvSpPr>
          <p:cNvPr id="1037" name="Rectangle 9">
            <a:extLst>
              <a:ext uri="{FF2B5EF4-FFF2-40B4-BE49-F238E27FC236}">
                <a16:creationId xmlns:a16="http://schemas.microsoft.com/office/drawing/2014/main" id="{AF85B6D1-BD0F-460E-8A26-7C1ABC7B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186" y="4076700"/>
            <a:ext cx="504825" cy="1511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38" name="AutoShape 10">
            <a:extLst>
              <a:ext uri="{FF2B5EF4-FFF2-40B4-BE49-F238E27FC236}">
                <a16:creationId xmlns:a16="http://schemas.microsoft.com/office/drawing/2014/main" id="{9781B322-D336-4873-B4B9-B2CC438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386" y="4581525"/>
            <a:ext cx="1512887" cy="503238"/>
          </a:xfrm>
          <a:prstGeom prst="rightArrow">
            <a:avLst>
              <a:gd name="adj1" fmla="val 50000"/>
              <a:gd name="adj2" fmla="val 75158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39" name="Text Box 11">
            <a:extLst>
              <a:ext uri="{FF2B5EF4-FFF2-40B4-BE49-F238E27FC236}">
                <a16:creationId xmlns:a16="http://schemas.microsoft.com/office/drawing/2014/main" id="{499589FF-1AB1-4D8B-B0DB-E0FD9A56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947" y="4097338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15 ºC</a:t>
            </a:r>
          </a:p>
        </p:txBody>
      </p:sp>
      <p:sp>
        <p:nvSpPr>
          <p:cNvPr id="1040" name="Text Box 12">
            <a:extLst>
              <a:ext uri="{FF2B5EF4-FFF2-40B4-BE49-F238E27FC236}">
                <a16:creationId xmlns:a16="http://schemas.microsoft.com/office/drawing/2014/main" id="{FFEA42E9-3054-467A-A992-5539BF20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3911" y="4149726"/>
            <a:ext cx="623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7 ºC</a:t>
            </a:r>
          </a:p>
        </p:txBody>
      </p:sp>
      <p:sp>
        <p:nvSpPr>
          <p:cNvPr id="1041" name="Text Box 13">
            <a:extLst>
              <a:ext uri="{FF2B5EF4-FFF2-40B4-BE49-F238E27FC236}">
                <a16:creationId xmlns:a16="http://schemas.microsoft.com/office/drawing/2014/main" id="{3577ABB9-4C8D-498A-BCD0-28B5C69D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335" y="5608638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Tempo = 5 PM</a:t>
            </a:r>
          </a:p>
        </p:txBody>
      </p:sp>
      <p:graphicFrame>
        <p:nvGraphicFramePr>
          <p:cNvPr id="1027" name="Object 21">
            <a:extLst>
              <a:ext uri="{FF2B5EF4-FFF2-40B4-BE49-F238E27FC236}">
                <a16:creationId xmlns:a16="http://schemas.microsoft.com/office/drawing/2014/main" id="{D28EAF7D-8867-454A-AE7F-C63544C70CCA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86569295"/>
              </p:ext>
            </p:extLst>
          </p:nvPr>
        </p:nvGraphicFramePr>
        <p:xfrm>
          <a:off x="10085072" y="4724401"/>
          <a:ext cx="8636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1027" name="Object 21">
                        <a:extLst>
                          <a:ext uri="{FF2B5EF4-FFF2-40B4-BE49-F238E27FC236}">
                            <a16:creationId xmlns:a16="http://schemas.microsoft.com/office/drawing/2014/main" id="{D28EAF7D-8867-454A-AE7F-C63544C70C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072" y="4724401"/>
                        <a:ext cx="8636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Espaço Reservado para Data 3">
            <a:extLst>
              <a:ext uri="{FF2B5EF4-FFF2-40B4-BE49-F238E27FC236}">
                <a16:creationId xmlns:a16="http://schemas.microsoft.com/office/drawing/2014/main" id="{5B3A60DB-CAEB-4F48-BFC1-97974499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3AED2918-AB32-402A-9A85-E6BFC7B3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20" name="Espaço Reservado para Número de Slide 5">
            <a:extLst>
              <a:ext uri="{FF2B5EF4-FFF2-40B4-BE49-F238E27FC236}">
                <a16:creationId xmlns:a16="http://schemas.microsoft.com/office/drawing/2014/main" id="{6D6E2332-89C8-4D59-B810-F6B1A84E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EE89A67-46E0-4CA4-842A-29D7C52EC8A5}"/>
              </a:ext>
            </a:extLst>
          </p:cNvPr>
          <p:cNvSpPr txBox="1"/>
          <p:nvPr/>
        </p:nvSpPr>
        <p:spPr>
          <a:xfrm>
            <a:off x="1239522" y="5133797"/>
            <a:ext cx="2139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800" i="1" dirty="0"/>
              <a:t>(INCROPERA, 2008)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>
            <a:extLst>
              <a:ext uri="{FF2B5EF4-FFF2-40B4-BE49-F238E27FC236}">
                <a16:creationId xmlns:a16="http://schemas.microsoft.com/office/drawing/2014/main" id="{373A8812-4410-4503-AE0F-EBF5C4491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altLang="pt-BR" sz="4000"/>
              <a:t>Transferência de Calor Permanente versus Transiente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1981D892-B316-4BEF-8D4A-B0467CF7B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0229" y="2002971"/>
            <a:ext cx="6815037" cy="412319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pt-BR" sz="3200" dirty="0"/>
              <a:t>Transiente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800" i="1" dirty="0"/>
              <a:t>Há variação de temperatura ou fluxo de calor ao longo do tempo em qualquer posição.</a:t>
            </a:r>
          </a:p>
          <a:p>
            <a:pPr eaLnBrk="1" hangingPunct="1">
              <a:lnSpc>
                <a:spcPct val="150000"/>
              </a:lnSpc>
            </a:pPr>
            <a:endParaRPr lang="pt-BR" altLang="pt-BR" sz="3200" i="1" dirty="0"/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A1AC4796-2D10-4E24-A6A6-4040BE86E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31" y="1700213"/>
            <a:ext cx="504825" cy="1511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57" name="AutoShape 5">
            <a:extLst>
              <a:ext uri="{FF2B5EF4-FFF2-40B4-BE49-F238E27FC236}">
                <a16:creationId xmlns:a16="http://schemas.microsoft.com/office/drawing/2014/main" id="{15986DA6-1B08-4CBD-88B2-890559EC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31" y="2205039"/>
            <a:ext cx="1512887" cy="503237"/>
          </a:xfrm>
          <a:prstGeom prst="rightArrow">
            <a:avLst>
              <a:gd name="adj1" fmla="val 50000"/>
              <a:gd name="adj2" fmla="val 75158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58" name="Text Box 6">
            <a:extLst>
              <a:ext uri="{FF2B5EF4-FFF2-40B4-BE49-F238E27FC236}">
                <a16:creationId xmlns:a16="http://schemas.microsoft.com/office/drawing/2014/main" id="{1C2E6AB3-D389-4A90-A019-D44043310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92" y="1720851"/>
            <a:ext cx="75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15 ºC</a:t>
            </a:r>
          </a:p>
        </p:txBody>
      </p:sp>
      <p:sp>
        <p:nvSpPr>
          <p:cNvPr id="2059" name="Text Box 7">
            <a:extLst>
              <a:ext uri="{FF2B5EF4-FFF2-40B4-BE49-F238E27FC236}">
                <a16:creationId xmlns:a16="http://schemas.microsoft.com/office/drawing/2014/main" id="{CF2908BE-7CDC-469D-A611-F64F3854F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2756" y="17732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7 ºC</a:t>
            </a:r>
          </a:p>
        </p:txBody>
      </p:sp>
      <p:sp>
        <p:nvSpPr>
          <p:cNvPr id="2060" name="Text Box 8">
            <a:extLst>
              <a:ext uri="{FF2B5EF4-FFF2-40B4-BE49-F238E27FC236}">
                <a16:creationId xmlns:a16="http://schemas.microsoft.com/office/drawing/2014/main" id="{D9C5D785-7288-4E9D-B479-CEB9F4657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180" y="3232151"/>
            <a:ext cx="168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Tempo = 2 PM</a:t>
            </a:r>
          </a:p>
        </p:txBody>
      </p:sp>
      <p:sp>
        <p:nvSpPr>
          <p:cNvPr id="2061" name="Rectangle 9">
            <a:extLst>
              <a:ext uri="{FF2B5EF4-FFF2-40B4-BE49-F238E27FC236}">
                <a16:creationId xmlns:a16="http://schemas.microsoft.com/office/drawing/2014/main" id="{DEC3E6A2-5BB1-4F98-898B-4BC65558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31" y="4076700"/>
            <a:ext cx="504825" cy="1511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62" name="AutoShape 10">
            <a:extLst>
              <a:ext uri="{FF2B5EF4-FFF2-40B4-BE49-F238E27FC236}">
                <a16:creationId xmlns:a16="http://schemas.microsoft.com/office/drawing/2014/main" id="{2C7C5A82-B330-478C-B0E4-90B55C277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431" y="4581525"/>
            <a:ext cx="1512887" cy="503238"/>
          </a:xfrm>
          <a:prstGeom prst="rightArrow">
            <a:avLst>
              <a:gd name="adj1" fmla="val 50000"/>
              <a:gd name="adj2" fmla="val 75158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63" name="Text Box 11">
            <a:extLst>
              <a:ext uri="{FF2B5EF4-FFF2-40B4-BE49-F238E27FC236}">
                <a16:creationId xmlns:a16="http://schemas.microsoft.com/office/drawing/2014/main" id="{3529B1BA-16A1-4D7E-9B01-7941FA82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992" y="4097338"/>
            <a:ext cx="75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12 ºC</a:t>
            </a:r>
          </a:p>
        </p:txBody>
      </p:sp>
      <p:sp>
        <p:nvSpPr>
          <p:cNvPr id="2064" name="Text Box 12">
            <a:extLst>
              <a:ext uri="{FF2B5EF4-FFF2-40B4-BE49-F238E27FC236}">
                <a16:creationId xmlns:a16="http://schemas.microsoft.com/office/drawing/2014/main" id="{295567AC-2B9F-49BF-AF48-BC2E1922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1956" y="4149726"/>
            <a:ext cx="623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8 ºC</a:t>
            </a:r>
          </a:p>
        </p:txBody>
      </p:sp>
      <p:sp>
        <p:nvSpPr>
          <p:cNvPr id="2065" name="Text Box 13">
            <a:extLst>
              <a:ext uri="{FF2B5EF4-FFF2-40B4-BE49-F238E27FC236}">
                <a16:creationId xmlns:a16="http://schemas.microsoft.com/office/drawing/2014/main" id="{022ADE1F-A481-4ED3-9669-10792759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380" y="5608638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Tempo = 5 PM</a:t>
            </a:r>
          </a:p>
        </p:txBody>
      </p:sp>
      <p:graphicFrame>
        <p:nvGraphicFramePr>
          <p:cNvPr id="2050" name="Object 14">
            <a:extLst>
              <a:ext uri="{FF2B5EF4-FFF2-40B4-BE49-F238E27FC236}">
                <a16:creationId xmlns:a16="http://schemas.microsoft.com/office/drawing/2014/main" id="{B465841A-DD1B-4E23-85D0-E6248900D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55686"/>
              </p:ext>
            </p:extLst>
          </p:nvPr>
        </p:nvGraphicFramePr>
        <p:xfrm>
          <a:off x="8183655" y="2205039"/>
          <a:ext cx="392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2050" name="Object 14">
                        <a:extLst>
                          <a:ext uri="{FF2B5EF4-FFF2-40B4-BE49-F238E27FC236}">
                            <a16:creationId xmlns:a16="http://schemas.microsoft.com/office/drawing/2014/main" id="{B465841A-DD1B-4E23-85D0-E6248900D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655" y="2205039"/>
                        <a:ext cx="3921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5">
            <a:extLst>
              <a:ext uri="{FF2B5EF4-FFF2-40B4-BE49-F238E27FC236}">
                <a16:creationId xmlns:a16="http://schemas.microsoft.com/office/drawing/2014/main" id="{1AFA0232-5D11-415F-B8E0-B57B62E94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72503"/>
              </p:ext>
            </p:extLst>
          </p:nvPr>
        </p:nvGraphicFramePr>
        <p:xfrm>
          <a:off x="10233117" y="4724400"/>
          <a:ext cx="935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2051" name="Object 15">
                        <a:extLst>
                          <a:ext uri="{FF2B5EF4-FFF2-40B4-BE49-F238E27FC236}">
                            <a16:creationId xmlns:a16="http://schemas.microsoft.com/office/drawing/2014/main" id="{1AFA0232-5D11-415F-B8E0-B57B62E94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117" y="4724400"/>
                        <a:ext cx="9350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Espaço Reservado para Data 3">
            <a:extLst>
              <a:ext uri="{FF2B5EF4-FFF2-40B4-BE49-F238E27FC236}">
                <a16:creationId xmlns:a16="http://schemas.microsoft.com/office/drawing/2014/main" id="{035B25AB-CB90-46E9-9510-96351F32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54DD7953-E855-42C6-BB36-FBFC649D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20" name="Espaço Reservado para Número de Slide 5">
            <a:extLst>
              <a:ext uri="{FF2B5EF4-FFF2-40B4-BE49-F238E27FC236}">
                <a16:creationId xmlns:a16="http://schemas.microsoft.com/office/drawing/2014/main" id="{995B1B7B-AAB9-4A89-B3A3-D3F54070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C00E62-2602-40B1-ACB3-2C408D29881B}"/>
              </a:ext>
            </a:extLst>
          </p:cNvPr>
          <p:cNvSpPr txBox="1"/>
          <p:nvPr/>
        </p:nvSpPr>
        <p:spPr>
          <a:xfrm>
            <a:off x="1335316" y="5084763"/>
            <a:ext cx="2139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800" i="1" dirty="0"/>
              <a:t>(INCROPERA, 2008)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pt-BR" altLang="pt-BR" sz="3600"/>
              <a:t>Mecanismos de Transferência de Calor</a:t>
            </a:r>
            <a:br>
              <a:rPr lang="pt-BR" altLang="pt-BR" sz="3600"/>
            </a:br>
            <a:r>
              <a:rPr lang="pt-BR" altLang="pt-BR" b="1" i="1">
                <a:solidFill>
                  <a:srgbClr val="FF0000"/>
                </a:solidFill>
              </a:rPr>
              <a:t>Condução</a:t>
            </a:r>
          </a:p>
        </p:txBody>
      </p:sp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2135188" y="1989138"/>
            <a:ext cx="414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6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6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6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6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/>
              <a:t>Lei de Fourier da Condução Térmica</a:t>
            </a:r>
          </a:p>
        </p:txBody>
      </p:sp>
      <p:graphicFrame>
        <p:nvGraphicFramePr>
          <p:cNvPr id="24583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279650" y="2852739"/>
          <a:ext cx="44386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4" imgW="2984500" imgH="1168400" progId="Equation.3">
                  <p:embed/>
                </p:oleObj>
              </mc:Choice>
              <mc:Fallback>
                <p:oleObj name="Equation" r:id="rId4" imgW="2984500" imgH="1168400" progId="Equation.3">
                  <p:embed/>
                  <p:pic>
                    <p:nvPicPr>
                      <p:cNvPr id="2458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852739"/>
                        <a:ext cx="4438650" cy="173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79650" y="5105401"/>
            <a:ext cx="763270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74638" indent="-274638">
              <a:lnSpc>
                <a:spcPct val="120000"/>
              </a:lnSpc>
              <a:spcBef>
                <a:spcPct val="6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6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6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6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6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6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/>
              <a:t>Comentário</a:t>
            </a:r>
            <a:r>
              <a:rPr lang="pt-BR" altLang="pt-BR" sz="1800"/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800"/>
              <a:t>Indica a taxa de condução de calor em determinada direção (x).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pt-BR" altLang="pt-BR" sz="1800" b="1"/>
              <a:t>k</a:t>
            </a:r>
            <a:r>
              <a:rPr lang="pt-BR" altLang="pt-BR" sz="1800"/>
              <a:t> é uma propriedade do material.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EFD10B2D-A622-44D8-AE54-B75982CA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4A2A2248-5C0B-4C8B-AE4B-CAC6758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A45FBBA-5C21-443B-B56A-F958B77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6B821E-A881-4251-AE45-0933450B658F}"/>
              </a:ext>
            </a:extLst>
          </p:cNvPr>
          <p:cNvSpPr txBox="1"/>
          <p:nvPr/>
        </p:nvSpPr>
        <p:spPr>
          <a:xfrm>
            <a:off x="9619615" y="2049261"/>
            <a:ext cx="5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5C41391-7392-48D8-8942-E39274B26639}"/>
                  </a:ext>
                </a:extLst>
              </p:cNvPr>
              <p:cNvSpPr txBox="1"/>
              <p:nvPr/>
            </p:nvSpPr>
            <p:spPr>
              <a:xfrm>
                <a:off x="6993255" y="1924804"/>
                <a:ext cx="2643777" cy="61824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>
                <a:defPPr rtl="0">
                  <a:defRPr lang="pt-br"/>
                </a:defPPr>
                <a:lvl1pPr>
                  <a:defRPr b="1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5C41391-7392-48D8-8942-E39274B26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255" y="1924804"/>
                <a:ext cx="2643777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E2F2D9-1B2F-4B82-9316-3A79AA389366}"/>
              </a:ext>
            </a:extLst>
          </p:cNvPr>
          <p:cNvSpPr txBox="1"/>
          <p:nvPr/>
        </p:nvSpPr>
        <p:spPr>
          <a:xfrm>
            <a:off x="9556208" y="6128342"/>
            <a:ext cx="2139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800" i="1" dirty="0"/>
              <a:t>(INCROPERA, 2008)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8650-F957-4271-BA89-F4A335E1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996015"/>
          </a:xfrm>
        </p:spPr>
        <p:txBody>
          <a:bodyPr>
            <a:normAutofit/>
          </a:bodyPr>
          <a:lstStyle/>
          <a:p>
            <a:r>
              <a:rPr lang="pt-BR" dirty="0"/>
              <a:t>Estudo de caso </a:t>
            </a:r>
            <a:br>
              <a:rPr lang="pt-BR" dirty="0"/>
            </a:br>
            <a:r>
              <a:rPr lang="pt-BR" sz="2400" i="1" dirty="0">
                <a:solidFill>
                  <a:srgbClr val="FF0000"/>
                </a:solidFill>
              </a:rPr>
              <a:t>Condução de calor permanente e unidimensional em PAREDES PLANAS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A2B8A-FF7C-4EF3-B3B7-E6850745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6064"/>
            <a:ext cx="6578597" cy="36344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Transferência de calor através da parede é </a:t>
            </a:r>
            <a:r>
              <a:rPr lang="pt-BR" b="1" dirty="0">
                <a:solidFill>
                  <a:srgbClr val="0070C0"/>
                </a:solidFill>
              </a:rPr>
              <a:t>unidimensional</a:t>
            </a:r>
            <a:r>
              <a:rPr lang="pt-BR" dirty="0"/>
              <a:t> quando a temperatura varia em uma única direção.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Parede de pequena espessura.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Superfícies transversais isotérmicas (ÇENGEL, 2009).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42689-E904-482C-A80E-172D42E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17/01/2022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8C309-6E75-4600-A201-552EF85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98D3-82EA-4EAA-BFA5-BC5C775D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4098" name="Picture 2" descr="ENGENHARIA DE MATERIAIS Fenômenos de Transporte em Engenharia de Materiais">
            <a:extLst>
              <a:ext uri="{FF2B5EF4-FFF2-40B4-BE49-F238E27FC236}">
                <a16:creationId xmlns:a16="http://schemas.microsoft.com/office/drawing/2014/main" id="{5A0F9622-C950-45E5-903E-077CD200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890876"/>
            <a:ext cx="2844798" cy="44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63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{FEA90442-2319-4EC8-82CA-D44493B48D21}tf33552983_win32</Template>
  <TotalTime>1019</TotalTime>
  <Words>1690</Words>
  <Application>Microsoft Office PowerPoint</Application>
  <PresentationFormat>Widescreen</PresentationFormat>
  <Paragraphs>278</Paragraphs>
  <Slides>29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Equation</vt:lpstr>
      <vt:lpstr>Equação</vt:lpstr>
      <vt:lpstr>Dinâmica dos fluidos computacional (CFD)</vt:lpstr>
      <vt:lpstr>PROGRAMAÇÃO</vt:lpstr>
      <vt:lpstr>Conceitos Básicos</vt:lpstr>
      <vt:lpstr>Mecanismos de Transferência de Calor</vt:lpstr>
      <vt:lpstr>Mecanismos de Transferência de Calor Condução</vt:lpstr>
      <vt:lpstr>Transferência de Calor Permanente versus Transiente</vt:lpstr>
      <vt:lpstr>Transferência de Calor Permanente versus Transiente</vt:lpstr>
      <vt:lpstr>Mecanismos de Transferência de Calor Condução</vt:lpstr>
      <vt:lpstr>Estudo de caso  Condução de calor permanente e unidimensional em PAREDES PLANAS</vt:lpstr>
      <vt:lpstr>Estudo de caso  Condução de calor permanente e unidimensional em PAREDES PLANAS</vt:lpstr>
      <vt:lpstr>Estudo de caso  Condução de calor permanente e unidimensional em PAREDES PLANAS</vt:lpstr>
      <vt:lpstr>Estudo de caso  Condução de calor permanente e unidimensional em PAREDES PLANAS</vt:lpstr>
      <vt:lpstr>Estudo de caso  Condução de calor permanente e unidimensional em PAREDES PLANAS</vt:lpstr>
      <vt:lpstr>Algumas observações</vt:lpstr>
      <vt:lpstr>Comparação entre Técnicas Numéricas e Analíticas</vt:lpstr>
      <vt:lpstr>Métodos Numéricos</vt:lpstr>
      <vt:lpstr>Métodos Numéricos</vt:lpstr>
      <vt:lpstr>Aplicando o método de volumes finitos ao estudo de caso</vt:lpstr>
      <vt:lpstr>Estudo de caso  Condução de calor permanente e unidimensional em PAREDES PLANAS</vt:lpstr>
      <vt:lpstr>Estudo de caso  Aplicação do Método DE VOLUMES FINITOS</vt:lpstr>
      <vt:lpstr>Estudo de caso  Aplicação do Método DE VOLUMES FINITOS</vt:lpstr>
      <vt:lpstr>Estudo de caso  Aplicação do Método DE VOLUMES FINITOS</vt:lpstr>
      <vt:lpstr>Estudo de caso  Aplicação do Método DE VOLUMES FINITOS</vt:lpstr>
      <vt:lpstr>Estudo de caso  Aplicação do Método DE VOLUMES FINITOS</vt:lpstr>
      <vt:lpstr>Estudo de caso  Aplicação do Método DE VOLUMES FINITOS</vt:lpstr>
      <vt:lpstr>Apresentação do PowerPoint</vt:lpstr>
      <vt:lpstr>Estudo de caso  Aplicação do Método DE VOLUMES FINITOS</vt:lpstr>
      <vt:lpstr>Estudo de caso  Aplicação do Método DE VOLUMES FINITOS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LUCIO PATROCINIO</dc:creator>
  <cp:lastModifiedBy>LUCIO PATROCINIO</cp:lastModifiedBy>
  <cp:revision>100</cp:revision>
  <dcterms:created xsi:type="dcterms:W3CDTF">2022-01-10T17:10:12Z</dcterms:created>
  <dcterms:modified xsi:type="dcterms:W3CDTF">2022-01-17T17:27:54Z</dcterms:modified>
</cp:coreProperties>
</file>