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9" r:id="rId3"/>
    <p:sldId id="325" r:id="rId4"/>
    <p:sldId id="326" r:id="rId5"/>
    <p:sldId id="335" r:id="rId6"/>
    <p:sldId id="337" r:id="rId7"/>
    <p:sldId id="338" r:id="rId8"/>
    <p:sldId id="32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261" r:id="rId2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2D03A-16D6-4E5B-8C8D-6FE025A1AAB2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E4FC3E-AEF0-4A9D-8F68-B53EC1BD0013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A0E9-176C-4A13-BEE1-B3EF53A90E4F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277C4C-EC6B-4BAE-A10E-24FCD85DA88F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DAA554-D28B-4086-A044-761719F9A73B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dirty="0"/>
              <a:t>Clique para editar os estilos de texto Mestres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88617B-6F61-4E1D-82D8-FDC3FA3C7692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D6801-A05E-42A1-8E5F-C6BF76D91369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89C81-083C-480A-BF0F-8A75A7807E50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E6F46-37DE-4D88-9157-714F98489685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BCB46AA-D730-4F39-8F34-089F4AFE5464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628C-807D-4CF9-A851-4DCF010345B1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E2A7FB-858F-437B-BA41-FB3545E10129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inâmica dos fluidos computacional (CFD)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</a:t>
            </a:r>
            <a:r>
              <a:rPr lang="pt-br" dirty="0"/>
              <a:t>presentação </a:t>
            </a:r>
            <a:r>
              <a:rPr lang="pt-BR" dirty="0"/>
              <a:t>26/02/2022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F4198A-71C3-4ED8-BF47-C74AFA97DAF6}"/>
              </a:ext>
            </a:extLst>
          </p:cNvPr>
          <p:cNvSpPr txBox="1"/>
          <p:nvPr/>
        </p:nvSpPr>
        <p:spPr>
          <a:xfrm>
            <a:off x="7114902" y="6031468"/>
            <a:ext cx="459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070C0"/>
                </a:solidFill>
              </a:rPr>
              <a:t>PROF </a:t>
            </a:r>
            <a:r>
              <a:rPr lang="pt-BR" b="1" dirty="0" err="1">
                <a:solidFill>
                  <a:srgbClr val="0070C0"/>
                </a:solidFill>
              </a:rPr>
              <a:t>MSc</a:t>
            </a:r>
            <a:r>
              <a:rPr lang="pt-BR" b="1" dirty="0">
                <a:solidFill>
                  <a:srgbClr val="0070C0"/>
                </a:solidFill>
              </a:rPr>
              <a:t> LÚCIO PASSOS PATROCINIO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 em 3-D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38348A-FCD5-47DC-B1D8-59D32CB8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9680" y="1672688"/>
            <a:ext cx="6662057" cy="1629894"/>
          </a:xfrm>
        </p:spPr>
        <p:txBody>
          <a:bodyPr>
            <a:normAutofit/>
          </a:bodyPr>
          <a:lstStyle/>
          <a:p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fluxos</a:t>
            </a:r>
            <a:r>
              <a:rPr lang="en-US" sz="1800" dirty="0"/>
              <a:t> de </a:t>
            </a:r>
            <a:r>
              <a:rPr lang="en-US" sz="1800" b="1" dirty="0" err="1"/>
              <a:t>momento</a:t>
            </a:r>
            <a:r>
              <a:rPr lang="en-US" sz="1800" b="1" dirty="0"/>
              <a:t> linear</a:t>
            </a:r>
            <a:r>
              <a:rPr lang="en-US" sz="1800" dirty="0"/>
              <a:t> </a:t>
            </a:r>
            <a:r>
              <a:rPr lang="en-US" sz="1800" dirty="0" err="1"/>
              <a:t>ocorrem</a:t>
            </a:r>
            <a:r>
              <a:rPr lang="en-US" sz="1800" dirty="0"/>
              <a:t> </a:t>
            </a:r>
            <a:r>
              <a:rPr lang="en-US" sz="1800" dirty="0" err="1"/>
              <a:t>nas</a:t>
            </a:r>
            <a:r>
              <a:rPr lang="en-US" sz="1800" dirty="0"/>
              <a:t> 6 faces (3 entradas e 3 </a:t>
            </a:r>
            <a:r>
              <a:rPr lang="en-US" sz="1800" dirty="0" err="1"/>
              <a:t>saídas</a:t>
            </a:r>
            <a:r>
              <a:rPr lang="en-US" sz="1800" dirty="0"/>
              <a:t>), </a:t>
            </a:r>
            <a:r>
              <a:rPr lang="en-US" sz="1800" dirty="0" err="1"/>
              <a:t>conforme</a:t>
            </a:r>
            <a:r>
              <a:rPr lang="en-US" sz="1800" dirty="0"/>
              <a:t> </a:t>
            </a:r>
            <a:r>
              <a:rPr lang="en-US" sz="1800" dirty="0" err="1"/>
              <a:t>descrito</a:t>
            </a:r>
            <a:r>
              <a:rPr lang="en-US" sz="1800" dirty="0"/>
              <a:t> pela </a:t>
            </a:r>
            <a:r>
              <a:rPr lang="en-US" sz="1800" dirty="0" err="1"/>
              <a:t>tabela</a:t>
            </a:r>
            <a:r>
              <a:rPr lang="en-US" sz="1800" dirty="0"/>
              <a:t>  1 </a:t>
            </a:r>
            <a:r>
              <a:rPr lang="en-US" sz="1800" dirty="0" err="1"/>
              <a:t>abaixo</a:t>
            </a:r>
            <a:r>
              <a:rPr lang="en-US" sz="1800" dirty="0"/>
              <a:t>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3237813-B0A3-4431-9C44-B25D3B956C2A}" type="datetime1">
              <a:rPr lang="pt-BR" smtClean="0"/>
              <a:pPr rtl="0">
                <a:spcAft>
                  <a:spcPts val="600"/>
                </a:spcAft>
              </a:pPr>
              <a:t>26/03/2022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F5A135C-5586-41E0-B073-253DCB3392C4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WHITE, 2011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  <p:pic>
        <p:nvPicPr>
          <p:cNvPr id="14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9BAC474B-9D31-4E47-B1FB-EE7B06AFD5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4283" y="2219476"/>
            <a:ext cx="4194517" cy="3633047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a 8">
                <a:extLst>
                  <a:ext uri="{FF2B5EF4-FFF2-40B4-BE49-F238E27FC236}">
                    <a16:creationId xmlns:a16="http://schemas.microsoft.com/office/drawing/2014/main" id="{07875B65-7226-4CD3-A2F6-9FA842168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62454"/>
                  </p:ext>
                </p:extLst>
              </p:nvPr>
            </p:nvGraphicFramePr>
            <p:xfrm>
              <a:off x="5473847" y="3450633"/>
              <a:ext cx="6136962" cy="2481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530">
                      <a:extLst>
                        <a:ext uri="{9D8B030D-6E8A-4147-A177-3AD203B41FA5}">
                          <a16:colId xmlns:a16="http://schemas.microsoft.com/office/drawing/2014/main" val="169047170"/>
                        </a:ext>
                      </a:extLst>
                    </a:gridCol>
                    <a:gridCol w="2699657">
                      <a:extLst>
                        <a:ext uri="{9D8B030D-6E8A-4147-A177-3AD203B41FA5}">
                          <a16:colId xmlns:a16="http://schemas.microsoft.com/office/drawing/2014/main" val="386170452"/>
                        </a:ext>
                      </a:extLst>
                    </a:gridCol>
                    <a:gridCol w="2736775">
                      <a:extLst>
                        <a:ext uri="{9D8B030D-6E8A-4147-A177-3AD203B41FA5}">
                          <a16:colId xmlns:a16="http://schemas.microsoft.com/office/drawing/2014/main" val="38092108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Faces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Fluxo de quantidade de movimento na entrada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Fluxo de quantidade de movimento na saída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10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pt-B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d>
                                          <m:dPr>
                                            <m:ctrlPr>
                                              <a:rPr lang="pt-BR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pt-B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d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042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d>
                                          <m:dPr>
                                            <m:ctrlPr>
                                              <a:rPr lang="pt-BR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pt-B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𝑑𝑦</m:t>
                                    </m:r>
                                  </m:e>
                                </m:d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360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pt-B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d>
                                          <m:dPr>
                                            <m:ctrlPr>
                                              <a:rPr lang="pt-BR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pt-BR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</m:d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17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a 8">
                <a:extLst>
                  <a:ext uri="{FF2B5EF4-FFF2-40B4-BE49-F238E27FC236}">
                    <a16:creationId xmlns:a16="http://schemas.microsoft.com/office/drawing/2014/main" id="{07875B65-7226-4CD3-A2F6-9FA842168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62454"/>
                  </p:ext>
                </p:extLst>
              </p:nvPr>
            </p:nvGraphicFramePr>
            <p:xfrm>
              <a:off x="5473847" y="3450633"/>
              <a:ext cx="6136962" cy="2481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530">
                      <a:extLst>
                        <a:ext uri="{9D8B030D-6E8A-4147-A177-3AD203B41FA5}">
                          <a16:colId xmlns:a16="http://schemas.microsoft.com/office/drawing/2014/main" val="169047170"/>
                        </a:ext>
                      </a:extLst>
                    </a:gridCol>
                    <a:gridCol w="2699657">
                      <a:extLst>
                        <a:ext uri="{9D8B030D-6E8A-4147-A177-3AD203B41FA5}">
                          <a16:colId xmlns:a16="http://schemas.microsoft.com/office/drawing/2014/main" val="386170452"/>
                        </a:ext>
                      </a:extLst>
                    </a:gridCol>
                    <a:gridCol w="2736775">
                      <a:extLst>
                        <a:ext uri="{9D8B030D-6E8A-4147-A177-3AD203B41FA5}">
                          <a16:colId xmlns:a16="http://schemas.microsoft.com/office/drawing/2014/main" val="380921087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Faces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Fluxo de quantidade de movimento na entrada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Fluxo de quantidade de movimento na saída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10862"/>
                      </a:ext>
                    </a:extLst>
                  </a:tr>
                  <a:tr h="634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6185" t="-94231" r="-102483" b="-2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24222" t="-94231" r="-889" b="-202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042050"/>
                      </a:ext>
                    </a:extLst>
                  </a:tr>
                  <a:tr h="634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6185" t="-192381" r="-102483" b="-1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24222" t="-192381" r="-889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360383"/>
                      </a:ext>
                    </a:extLst>
                  </a:tr>
                  <a:tr h="634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6185" t="-295192" r="-102483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24222" t="-295192" r="-889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17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5723A48E-D5CB-4E86-B2B5-445C5303DE5D}"/>
              </a:ext>
            </a:extLst>
          </p:cNvPr>
          <p:cNvSpPr txBox="1"/>
          <p:nvPr/>
        </p:nvSpPr>
        <p:spPr>
          <a:xfrm>
            <a:off x="5362919" y="3108196"/>
            <a:ext cx="265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Tabela 1</a:t>
            </a:r>
          </a:p>
        </p:txBody>
      </p:sp>
    </p:spTree>
    <p:extLst>
      <p:ext uri="{BB962C8B-B14F-4D97-AF65-F5344CB8AC3E}">
        <p14:creationId xmlns:p14="http://schemas.microsoft.com/office/powerpoint/2010/main" val="110831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5509337" y="3167852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818593" y="2052477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do </a:t>
            </a:r>
            <a:r>
              <a:rPr lang="pt-BR" sz="2400" i="1" dirty="0">
                <a:solidFill>
                  <a:srgbClr val="7030A0"/>
                </a:solidFill>
              </a:rPr>
              <a:t>momento linear </a:t>
            </a:r>
            <a:r>
              <a:rPr lang="pt-BR" sz="2400" i="1" dirty="0">
                <a:solidFill>
                  <a:srgbClr val="FF0000"/>
                </a:solidFill>
              </a:rPr>
              <a:t>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671217" y="2029965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404958" y="248591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/>
              <p:nvPr/>
            </p:nvSpPr>
            <p:spPr>
              <a:xfrm>
                <a:off x="2385247" y="3827082"/>
                <a:ext cx="7141929" cy="80169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</m:nary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pt-B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𝑠𝑎𝑖</m:t>
                              </m:r>
                            </m:sub>
                          </m:sSub>
                        </m:e>
                      </m:nary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𝑒𝑛𝑡</m:t>
                              </m:r>
                            </m:sub>
                          </m:sSub>
                        </m:e>
                      </m:nary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247" y="3827082"/>
                <a:ext cx="7141929" cy="801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17FC2E5-0703-4BBB-9BA8-181DE6159C12}"/>
              </a:ext>
            </a:extLst>
          </p:cNvPr>
          <p:cNvSpPr/>
          <p:nvPr/>
        </p:nvSpPr>
        <p:spPr>
          <a:xfrm rot="5400000">
            <a:off x="5521335" y="4721065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6A50F59-BB21-45D2-A294-FB140532AEEC}"/>
                  </a:ext>
                </a:extLst>
              </p:cNvPr>
              <p:cNvSpPr txBox="1"/>
              <p:nvPr/>
            </p:nvSpPr>
            <p:spPr>
              <a:xfrm>
                <a:off x="2456656" y="5353335"/>
                <a:ext cx="7141929" cy="7614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6A50F59-BB21-45D2-A294-FB140532A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56" y="5353335"/>
                <a:ext cx="7141929" cy="761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3D70F8-9778-4FDE-B29A-CBA01F663983}"/>
              </a:ext>
            </a:extLst>
          </p:cNvPr>
          <p:cNvSpPr txBox="1"/>
          <p:nvPr/>
        </p:nvSpPr>
        <p:spPr>
          <a:xfrm>
            <a:off x="10331315" y="4043263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(10)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C1C4E-6E48-477E-98A4-B339B79FD5B2}"/>
              </a:ext>
            </a:extLst>
          </p:cNvPr>
          <p:cNvSpPr txBox="1"/>
          <p:nvPr/>
        </p:nvSpPr>
        <p:spPr>
          <a:xfrm>
            <a:off x="10331315" y="5525918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(11)</a:t>
            </a:r>
          </a:p>
        </p:txBody>
      </p:sp>
    </p:spTree>
    <p:extLst>
      <p:ext uri="{BB962C8B-B14F-4D97-AF65-F5344CB8AC3E}">
        <p14:creationId xmlns:p14="http://schemas.microsoft.com/office/powerpoint/2010/main" val="186719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5509337" y="3167852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818593" y="2052477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do </a:t>
            </a:r>
            <a:r>
              <a:rPr lang="pt-BR" sz="2400" i="1" dirty="0">
                <a:solidFill>
                  <a:srgbClr val="7030A0"/>
                </a:solidFill>
              </a:rPr>
              <a:t>momento linear </a:t>
            </a:r>
            <a:r>
              <a:rPr lang="pt-BR" sz="2400" i="1" dirty="0">
                <a:solidFill>
                  <a:srgbClr val="FF0000"/>
                </a:solidFill>
              </a:rPr>
              <a:t>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671217" y="2029965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404958" y="248591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17FC2E5-0703-4BBB-9BA8-181DE6159C12}"/>
              </a:ext>
            </a:extLst>
          </p:cNvPr>
          <p:cNvSpPr/>
          <p:nvPr/>
        </p:nvSpPr>
        <p:spPr>
          <a:xfrm rot="5400000">
            <a:off x="5521335" y="4721065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6A50F59-BB21-45D2-A294-FB140532AEEC}"/>
                  </a:ext>
                </a:extLst>
              </p:cNvPr>
              <p:cNvSpPr txBox="1"/>
              <p:nvPr/>
            </p:nvSpPr>
            <p:spPr>
              <a:xfrm>
                <a:off x="2456656" y="3819632"/>
                <a:ext cx="7141929" cy="7614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6A50F59-BB21-45D2-A294-FB140532A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56" y="3819632"/>
                <a:ext cx="7141929" cy="761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3D70F8-9778-4FDE-B29A-CBA01F663983}"/>
              </a:ext>
            </a:extLst>
          </p:cNvPr>
          <p:cNvSpPr txBox="1"/>
          <p:nvPr/>
        </p:nvSpPr>
        <p:spPr>
          <a:xfrm>
            <a:off x="10331315" y="404326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(12)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C1C4E-6E48-477E-98A4-B339B79FD5B2}"/>
              </a:ext>
            </a:extLst>
          </p:cNvPr>
          <p:cNvSpPr txBox="1"/>
          <p:nvPr/>
        </p:nvSpPr>
        <p:spPr>
          <a:xfrm>
            <a:off x="10331315" y="5525918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CE308E7-AC00-41BF-BCA2-52605AE8C58D}"/>
                  </a:ext>
                </a:extLst>
              </p:cNvPr>
              <p:cNvSpPr txBox="1"/>
              <p:nvPr/>
            </p:nvSpPr>
            <p:spPr>
              <a:xfrm>
                <a:off x="2456656" y="5339979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CE308E7-AC00-41BF-BCA2-52605AE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56" y="5339979"/>
                <a:ext cx="7767109" cy="764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33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5509337" y="3167852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818593" y="2052477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do </a:t>
            </a:r>
            <a:r>
              <a:rPr lang="pt-BR" sz="2400" i="1" dirty="0">
                <a:solidFill>
                  <a:srgbClr val="7030A0"/>
                </a:solidFill>
              </a:rPr>
              <a:t>momento linear </a:t>
            </a:r>
            <a:r>
              <a:rPr lang="pt-BR" sz="2400" i="1" dirty="0">
                <a:solidFill>
                  <a:srgbClr val="FF0000"/>
                </a:solidFill>
              </a:rPr>
              <a:t>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671217" y="2029965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404958" y="248591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17FC2E5-0703-4BBB-9BA8-181DE6159C12}"/>
              </a:ext>
            </a:extLst>
          </p:cNvPr>
          <p:cNvSpPr/>
          <p:nvPr/>
        </p:nvSpPr>
        <p:spPr>
          <a:xfrm rot="5400000">
            <a:off x="5521335" y="4721065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3D70F8-9778-4FDE-B29A-CBA01F663983}"/>
              </a:ext>
            </a:extLst>
          </p:cNvPr>
          <p:cNvSpPr txBox="1"/>
          <p:nvPr/>
        </p:nvSpPr>
        <p:spPr>
          <a:xfrm>
            <a:off x="10331315" y="4043263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(14)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C1C4E-6E48-477E-98A4-B339B79FD5B2}"/>
              </a:ext>
            </a:extLst>
          </p:cNvPr>
          <p:cNvSpPr txBox="1"/>
          <p:nvPr/>
        </p:nvSpPr>
        <p:spPr>
          <a:xfrm>
            <a:off x="10331315" y="5525918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CE308E7-AC00-41BF-BCA2-52605AE8C58D}"/>
                  </a:ext>
                </a:extLst>
              </p:cNvPr>
              <p:cNvSpPr txBox="1"/>
              <p:nvPr/>
            </p:nvSpPr>
            <p:spPr>
              <a:xfrm>
                <a:off x="2287757" y="3855170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CE308E7-AC00-41BF-BCA2-52605AE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57" y="3855170"/>
                <a:ext cx="7767109" cy="764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00AA2C-0F96-47BF-B8F4-166392AC33CC}"/>
                  </a:ext>
                </a:extLst>
              </p:cNvPr>
              <p:cNvSpPr txBox="1"/>
              <p:nvPr/>
            </p:nvSpPr>
            <p:spPr>
              <a:xfrm>
                <a:off x="2287757" y="5297437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00AA2C-0F96-47BF-B8F4-166392AC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57" y="5297437"/>
                <a:ext cx="7767109" cy="764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BF41D0-BE06-4CC5-9E2F-5E32337A3513}"/>
              </a:ext>
            </a:extLst>
          </p:cNvPr>
          <p:cNvCxnSpPr/>
          <p:nvPr/>
        </p:nvCxnSpPr>
        <p:spPr>
          <a:xfrm flipH="1">
            <a:off x="2107474" y="3719798"/>
            <a:ext cx="2159726" cy="119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D2022D-CF2E-47D4-B375-E0BAD573A325}"/>
              </a:ext>
            </a:extLst>
          </p:cNvPr>
          <p:cNvSpPr txBox="1"/>
          <p:nvPr/>
        </p:nvSpPr>
        <p:spPr>
          <a:xfrm>
            <a:off x="296091" y="4666358"/>
            <a:ext cx="173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i="1" dirty="0">
                <a:solidFill>
                  <a:srgbClr val="FF0000"/>
                </a:solidFill>
              </a:rPr>
              <a:t>Eq. continuidade (=0)</a:t>
            </a:r>
          </a:p>
        </p:txBody>
      </p:sp>
    </p:spTree>
    <p:extLst>
      <p:ext uri="{BB962C8B-B14F-4D97-AF65-F5344CB8AC3E}">
        <p14:creationId xmlns:p14="http://schemas.microsoft.com/office/powerpoint/2010/main" val="307453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5509337" y="3167852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818593" y="2052477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do </a:t>
            </a:r>
            <a:r>
              <a:rPr lang="pt-BR" sz="2400" i="1" dirty="0">
                <a:solidFill>
                  <a:srgbClr val="7030A0"/>
                </a:solidFill>
              </a:rPr>
              <a:t>momento linear </a:t>
            </a:r>
            <a:r>
              <a:rPr lang="pt-BR" sz="2400" i="1" dirty="0">
                <a:solidFill>
                  <a:srgbClr val="FF0000"/>
                </a:solidFill>
              </a:rPr>
              <a:t>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671217" y="2029965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404958" y="248591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17FC2E5-0703-4BBB-9BA8-181DE6159C12}"/>
              </a:ext>
            </a:extLst>
          </p:cNvPr>
          <p:cNvSpPr/>
          <p:nvPr/>
        </p:nvSpPr>
        <p:spPr>
          <a:xfrm rot="5400000">
            <a:off x="5521335" y="4721065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3D70F8-9778-4FDE-B29A-CBA01F663983}"/>
              </a:ext>
            </a:extLst>
          </p:cNvPr>
          <p:cNvSpPr txBox="1"/>
          <p:nvPr/>
        </p:nvSpPr>
        <p:spPr>
          <a:xfrm>
            <a:off x="10331315" y="4043263"/>
            <a:ext cx="58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(16)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C1C4E-6E48-477E-98A4-B339B79FD5B2}"/>
              </a:ext>
            </a:extLst>
          </p:cNvPr>
          <p:cNvSpPr txBox="1"/>
          <p:nvPr/>
        </p:nvSpPr>
        <p:spPr>
          <a:xfrm>
            <a:off x="10331315" y="5525918"/>
            <a:ext cx="57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00AA2C-0F96-47BF-B8F4-166392AC33CC}"/>
                  </a:ext>
                </a:extLst>
              </p:cNvPr>
              <p:cNvSpPr txBox="1"/>
              <p:nvPr/>
            </p:nvSpPr>
            <p:spPr>
              <a:xfrm>
                <a:off x="2107474" y="3824561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00AA2C-0F96-47BF-B8F4-166392AC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74" y="3824561"/>
                <a:ext cx="7767109" cy="764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BF41D0-BE06-4CC5-9E2F-5E32337A3513}"/>
              </a:ext>
            </a:extLst>
          </p:cNvPr>
          <p:cNvCxnSpPr/>
          <p:nvPr/>
        </p:nvCxnSpPr>
        <p:spPr>
          <a:xfrm flipH="1">
            <a:off x="3245232" y="3788848"/>
            <a:ext cx="2159726" cy="119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D2022D-CF2E-47D4-B375-E0BAD573A325}"/>
              </a:ext>
            </a:extLst>
          </p:cNvPr>
          <p:cNvSpPr txBox="1"/>
          <p:nvPr/>
        </p:nvSpPr>
        <p:spPr>
          <a:xfrm>
            <a:off x="1512226" y="4692760"/>
            <a:ext cx="173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i="1" dirty="0">
                <a:solidFill>
                  <a:srgbClr val="FF0000"/>
                </a:solidFill>
              </a:rPr>
              <a:t>Derivada material da velocidade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D46DD6F-485B-490D-A97E-FF058ADFED99}"/>
                  </a:ext>
                </a:extLst>
              </p:cNvPr>
              <p:cNvSpPr txBox="1"/>
              <p:nvPr/>
            </p:nvSpPr>
            <p:spPr>
              <a:xfrm>
                <a:off x="2107473" y="5386715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D46DD6F-485B-490D-A97E-FF058ADFE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73" y="5386715"/>
                <a:ext cx="7767109" cy="764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2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E2EE65F7-FC04-48D9-93DD-1355D73BA731}"/>
              </a:ext>
            </a:extLst>
          </p:cNvPr>
          <p:cNvSpPr txBox="1">
            <a:spLocks/>
          </p:cNvSpPr>
          <p:nvPr/>
        </p:nvSpPr>
        <p:spPr>
          <a:xfrm>
            <a:off x="3832080" y="2073508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910355" y="4350799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Forças de Campo</a:t>
            </a:r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F6D9A14A-B7CF-4A72-B892-3C873AE4FD3A}"/>
              </a:ext>
            </a:extLst>
          </p:cNvPr>
          <p:cNvSpPr txBox="1">
            <a:spLocks/>
          </p:cNvSpPr>
          <p:nvPr/>
        </p:nvSpPr>
        <p:spPr>
          <a:xfrm>
            <a:off x="7201990" y="4350799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742E5EE-0A12-47DA-B0AB-039CF8763DB1}"/>
              </a:ext>
            </a:extLst>
          </p:cNvPr>
          <p:cNvSpPr/>
          <p:nvPr/>
        </p:nvSpPr>
        <p:spPr>
          <a:xfrm>
            <a:off x="3631476" y="3663556"/>
            <a:ext cx="67926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7494CDEA-2030-41F2-A0D4-B896A42D5B98}"/>
              </a:ext>
            </a:extLst>
          </p:cNvPr>
          <p:cNvSpPr/>
          <p:nvPr/>
        </p:nvSpPr>
        <p:spPr>
          <a:xfrm>
            <a:off x="7201990" y="3663556"/>
            <a:ext cx="67926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40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683932" y="2182365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Campo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77EFCE5-D473-419A-B453-D51855CBA473}"/>
                  </a:ext>
                </a:extLst>
              </p:cNvPr>
              <p:cNvSpPr txBox="1"/>
              <p:nvPr/>
            </p:nvSpPr>
            <p:spPr>
              <a:xfrm>
                <a:off x="5811002" y="2673434"/>
                <a:ext cx="4996336" cy="46589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𝑔𝑟𝑎𝑣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77EFCE5-D473-419A-B453-D51855CB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02" y="2673434"/>
                <a:ext cx="4996336" cy="465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46FAFF-3AE7-403B-8733-0F4EC3FA18C4}"/>
              </a:ext>
            </a:extLst>
          </p:cNvPr>
          <p:cNvSpPr txBox="1"/>
          <p:nvPr/>
        </p:nvSpPr>
        <p:spPr>
          <a:xfrm>
            <a:off x="10921048" y="27155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(18)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12241" y="2763918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1565B69-2D35-4B4C-ABDD-B0CBC9391B61}"/>
                  </a:ext>
                </a:extLst>
              </p:cNvPr>
              <p:cNvSpPr txBox="1"/>
              <p:nvPr/>
            </p:nvSpPr>
            <p:spPr>
              <a:xfrm>
                <a:off x="5811002" y="3935236"/>
                <a:ext cx="4996336" cy="4716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𝑔𝑟𝑎𝑣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1565B69-2D35-4B4C-ABDD-B0CBC939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02" y="3935236"/>
                <a:ext cx="4996336" cy="471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6D0FA3-C6CC-4401-BA58-7DE31BDCF7A5}"/>
              </a:ext>
            </a:extLst>
          </p:cNvPr>
          <p:cNvSpPr txBox="1"/>
          <p:nvPr/>
        </p:nvSpPr>
        <p:spPr>
          <a:xfrm>
            <a:off x="10921048" y="397272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8038612-B92A-40DF-8104-268105D9379C}"/>
                  </a:ext>
                </a:extLst>
              </p:cNvPr>
              <p:cNvSpPr txBox="1"/>
              <p:nvPr/>
            </p:nvSpPr>
            <p:spPr>
              <a:xfrm>
                <a:off x="5811002" y="4682323"/>
                <a:ext cx="4996336" cy="4716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𝑔𝑟𝑎𝑣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8038612-B92A-40DF-8104-268105D9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02" y="4682323"/>
                <a:ext cx="4996336" cy="471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E8CF2DB0-D471-47A0-B48F-0E12A62DF715}"/>
              </a:ext>
            </a:extLst>
          </p:cNvPr>
          <p:cNvSpPr txBox="1"/>
          <p:nvPr/>
        </p:nvSpPr>
        <p:spPr>
          <a:xfrm>
            <a:off x="10921048" y="47325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F7034AD-4431-40C5-A5DD-53E0C6F6F264}"/>
                  </a:ext>
                </a:extLst>
              </p:cNvPr>
              <p:cNvSpPr txBox="1"/>
              <p:nvPr/>
            </p:nvSpPr>
            <p:spPr>
              <a:xfrm>
                <a:off x="5809863" y="5428217"/>
                <a:ext cx="4996336" cy="4716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𝑔𝑟𝑎𝑣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F7034AD-4431-40C5-A5DD-53E0C6F6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63" y="5428217"/>
                <a:ext cx="4996336" cy="471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FE9E521-634F-4C7D-A957-9CDA7E8CB9D5}"/>
              </a:ext>
            </a:extLst>
          </p:cNvPr>
          <p:cNvSpPr txBox="1"/>
          <p:nvPr/>
        </p:nvSpPr>
        <p:spPr>
          <a:xfrm>
            <a:off x="10919909" y="5478486"/>
            <a:ext cx="58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(21)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686D7BA1-E02D-4164-B8BC-620E1224BF20}"/>
              </a:ext>
            </a:extLst>
          </p:cNvPr>
          <p:cNvSpPr/>
          <p:nvPr/>
        </p:nvSpPr>
        <p:spPr>
          <a:xfrm>
            <a:off x="5042263" y="3814354"/>
            <a:ext cx="269966" cy="2412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903293-6384-49BB-B20F-A073E898B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477" y="3250006"/>
            <a:ext cx="549108" cy="5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iagrama&#10;&#10;Descrição gerada automaticamente">
            <a:extLst>
              <a:ext uri="{FF2B5EF4-FFF2-40B4-BE49-F238E27FC236}">
                <a16:creationId xmlns:a16="http://schemas.microsoft.com/office/drawing/2014/main" id="{8AF4A94B-83AE-4065-8D0B-2ABCF8F8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6" y="2527228"/>
            <a:ext cx="4050895" cy="3611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6FDFB48-6D88-4D6C-8C20-E78C24AA6A27}"/>
                  </a:ext>
                </a:extLst>
              </p:cNvPr>
              <p:cNvSpPr txBox="1"/>
              <p:nvPr/>
            </p:nvSpPr>
            <p:spPr>
              <a:xfrm>
                <a:off x="5930536" y="1636227"/>
                <a:ext cx="5680271" cy="139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dirty="0"/>
                  <a:t>Decorrem das </a:t>
                </a:r>
                <a:r>
                  <a:rPr lang="pt-BR" b="1" dirty="0"/>
                  <a:t>tensões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)sobre os lados da superfície de controle.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dirty="0"/>
                  <a:t>Essas tensões são a soma da </a:t>
                </a:r>
                <a:r>
                  <a:rPr lang="pt-BR" b="1" dirty="0"/>
                  <a:t>pressão hidrostática </a:t>
                </a:r>
                <a:r>
                  <a:rPr lang="pt-BR" dirty="0"/>
                  <a:t>(p)</a:t>
                </a:r>
                <a:r>
                  <a:rPr lang="pt-BR" b="1" dirty="0"/>
                  <a:t> </a:t>
                </a:r>
                <a:r>
                  <a:rPr lang="pt-BR" dirty="0"/>
                  <a:t>mais as </a:t>
                </a:r>
                <a:r>
                  <a:rPr lang="pt-BR" b="1" dirty="0"/>
                  <a:t>tensões viscosas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6FDFB48-6D88-4D6C-8C20-E78C24AA6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36" y="1636227"/>
                <a:ext cx="5680271" cy="1398844"/>
              </a:xfrm>
              <a:prstGeom prst="rect">
                <a:avLst/>
              </a:prstGeom>
              <a:blipFill>
                <a:blip r:embed="rId3"/>
                <a:stretch>
                  <a:fillRect l="-751" t="-2174" r="-429" b="-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A65A26E4-15AA-4987-826A-C926B638D46C}"/>
              </a:ext>
            </a:extLst>
          </p:cNvPr>
          <p:cNvSpPr/>
          <p:nvPr/>
        </p:nvSpPr>
        <p:spPr>
          <a:xfrm>
            <a:off x="8296624" y="3319854"/>
            <a:ext cx="49524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21F4AD-59AB-45F0-8EF6-42C7AEB82575}"/>
                  </a:ext>
                </a:extLst>
              </p:cNvPr>
              <p:cNvSpPr txBox="1"/>
              <p:nvPr/>
            </p:nvSpPr>
            <p:spPr>
              <a:xfrm>
                <a:off x="5577897" y="4192030"/>
                <a:ext cx="5680272" cy="11738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21F4AD-59AB-45F0-8EF6-42C7AEB8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97" y="4192030"/>
                <a:ext cx="568027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B99B26-5577-44CA-B2DC-57B6D3963D60}"/>
              </a:ext>
            </a:extLst>
          </p:cNvPr>
          <p:cNvSpPr txBox="1"/>
          <p:nvPr/>
        </p:nvSpPr>
        <p:spPr>
          <a:xfrm>
            <a:off x="11258169" y="465023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(22)</a:t>
            </a:r>
          </a:p>
        </p:txBody>
      </p:sp>
    </p:spTree>
    <p:extLst>
      <p:ext uri="{BB962C8B-B14F-4D97-AF65-F5344CB8AC3E}">
        <p14:creationId xmlns:p14="http://schemas.microsoft.com/office/powerpoint/2010/main" val="383105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iagrama&#10;&#10;Descrição gerada automaticamente">
            <a:extLst>
              <a:ext uri="{FF2B5EF4-FFF2-40B4-BE49-F238E27FC236}">
                <a16:creationId xmlns:a16="http://schemas.microsoft.com/office/drawing/2014/main" id="{8AF4A94B-83AE-4065-8D0B-2ABCF8F8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6" y="2527228"/>
            <a:ext cx="4050895" cy="36117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5930536" y="1636227"/>
            <a:ext cx="568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A diferença entre as tensões que atuam nas faces da superfície de controle cria uma força líquida (ou resultante). </a:t>
            </a: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A65A26E4-15AA-4987-826A-C926B638D46C}"/>
              </a:ext>
            </a:extLst>
          </p:cNvPr>
          <p:cNvSpPr/>
          <p:nvPr/>
        </p:nvSpPr>
        <p:spPr>
          <a:xfrm>
            <a:off x="8275423" y="2527228"/>
            <a:ext cx="49524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B99B26-5577-44CA-B2DC-57B6D3963D60}"/>
              </a:ext>
            </a:extLst>
          </p:cNvPr>
          <p:cNvSpPr txBox="1"/>
          <p:nvPr/>
        </p:nvSpPr>
        <p:spPr>
          <a:xfrm>
            <a:off x="11316495" y="35304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/>
              <p:nvPr/>
            </p:nvSpPr>
            <p:spPr>
              <a:xfrm>
                <a:off x="5464628" y="3482170"/>
                <a:ext cx="5804211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8" y="3482170"/>
                <a:ext cx="5804211" cy="684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FD375-A7AF-4AC7-BCF8-72133A984035}"/>
              </a:ext>
            </a:extLst>
          </p:cNvPr>
          <p:cNvSpPr txBox="1"/>
          <p:nvPr/>
        </p:nvSpPr>
        <p:spPr>
          <a:xfrm>
            <a:off x="11316495" y="44443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/>
              <p:nvPr/>
            </p:nvSpPr>
            <p:spPr>
              <a:xfrm>
                <a:off x="5464628" y="4396099"/>
                <a:ext cx="5804211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8" y="4396099"/>
                <a:ext cx="5804211" cy="684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CE7EE7-A140-401B-B8CB-5D93621B817C}"/>
              </a:ext>
            </a:extLst>
          </p:cNvPr>
          <p:cNvSpPr txBox="1"/>
          <p:nvPr/>
        </p:nvSpPr>
        <p:spPr>
          <a:xfrm>
            <a:off x="11289236" y="55099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/>
              <p:nvPr/>
            </p:nvSpPr>
            <p:spPr>
              <a:xfrm>
                <a:off x="5464628" y="5409467"/>
                <a:ext cx="5804211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8" y="5409467"/>
                <a:ext cx="5804211" cy="684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8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iagrama&#10;&#10;Descrição gerada automaticamente">
            <a:extLst>
              <a:ext uri="{FF2B5EF4-FFF2-40B4-BE49-F238E27FC236}">
                <a16:creationId xmlns:a16="http://schemas.microsoft.com/office/drawing/2014/main" id="{8AF4A94B-83AE-4065-8D0B-2ABCF8F8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9" y="2482608"/>
            <a:ext cx="4050895" cy="36117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5930536" y="1636227"/>
            <a:ext cx="56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Substituindo os termos pelos correspondentes na matriz do tensor de tensões, temos:</a:t>
            </a: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A65A26E4-15AA-4987-826A-C926B638D46C}"/>
              </a:ext>
            </a:extLst>
          </p:cNvPr>
          <p:cNvSpPr/>
          <p:nvPr/>
        </p:nvSpPr>
        <p:spPr>
          <a:xfrm>
            <a:off x="8275423" y="2527228"/>
            <a:ext cx="49524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B99B26-5577-44CA-B2DC-57B6D3963D60}"/>
              </a:ext>
            </a:extLst>
          </p:cNvPr>
          <p:cNvSpPr txBox="1"/>
          <p:nvPr/>
        </p:nvSpPr>
        <p:spPr>
          <a:xfrm>
            <a:off x="11316495" y="35304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/>
              <p:nvPr/>
            </p:nvSpPr>
            <p:spPr>
              <a:xfrm>
                <a:off x="4684226" y="3482170"/>
                <a:ext cx="6584614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26" y="3482170"/>
                <a:ext cx="6584614" cy="684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FD375-A7AF-4AC7-BCF8-72133A984035}"/>
              </a:ext>
            </a:extLst>
          </p:cNvPr>
          <p:cNvSpPr txBox="1"/>
          <p:nvPr/>
        </p:nvSpPr>
        <p:spPr>
          <a:xfrm>
            <a:off x="11316495" y="4444381"/>
            <a:ext cx="5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/>
              <p:nvPr/>
            </p:nvSpPr>
            <p:spPr>
              <a:xfrm>
                <a:off x="4684226" y="4396099"/>
                <a:ext cx="6584614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0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26" y="4396099"/>
                <a:ext cx="6584614" cy="684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CE7EE7-A140-401B-B8CB-5D93621B817C}"/>
              </a:ext>
            </a:extLst>
          </p:cNvPr>
          <p:cNvSpPr txBox="1"/>
          <p:nvPr/>
        </p:nvSpPr>
        <p:spPr>
          <a:xfrm>
            <a:off x="11289236" y="55099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/>
              <p:nvPr/>
            </p:nvSpPr>
            <p:spPr>
              <a:xfrm>
                <a:off x="4684226" y="5409467"/>
                <a:ext cx="6584613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26" y="5409467"/>
                <a:ext cx="6584613" cy="684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89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0E4-5399-45CD-877A-3323CC97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96326-E326-4B30-B98B-3CAB55BF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389"/>
            <a:ext cx="11029615" cy="41354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800" dirty="0"/>
              <a:t>Níveis de formulação dos modelos </a:t>
            </a:r>
          </a:p>
          <a:p>
            <a:pPr>
              <a:lnSpc>
                <a:spcPct val="160000"/>
              </a:lnSpc>
            </a:pPr>
            <a:r>
              <a:rPr lang="pt-BR" sz="2800" dirty="0"/>
              <a:t>Equações Governantes do Movimento de Fluidos e Condições de Contorno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chemeClr val="tx1"/>
                </a:solidFill>
              </a:rPr>
              <a:t>Equação da conservação da massa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rgbClr val="FF0000"/>
                </a:solidFill>
              </a:rPr>
              <a:t>Equação da conservação da quantidade de movimento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Equação da conservação da energia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estado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</a:t>
            </a:r>
            <a:r>
              <a:rPr lang="pt-BR" dirty="0" err="1"/>
              <a:t>Navier</a:t>
            </a:r>
            <a:r>
              <a:rPr lang="pt-BR" dirty="0"/>
              <a:t>-Stokes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30B5-AE2E-4A8D-8108-9B1E9B1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0F506-B4EE-4E87-B4AA-59B300BD6708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1F5D5-7B64-4946-AA66-E75F9D6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5CBFE-611D-46E1-B89B-CF95115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5930536" y="1636227"/>
            <a:ext cx="56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Colocando os termos na forma vetorial e adicionando, temos a seguinte expressão (</a:t>
            </a:r>
            <a:r>
              <a:rPr lang="pt-BR" i="1" dirty="0"/>
              <a:t>mais sintética!</a:t>
            </a:r>
            <a:r>
              <a:rPr lang="pt-BR" dirty="0"/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/>
              <p:nvPr/>
            </p:nvSpPr>
            <p:spPr>
              <a:xfrm>
                <a:off x="797143" y="3240222"/>
                <a:ext cx="5377235" cy="6448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" y="3240222"/>
                <a:ext cx="5377235" cy="644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FD375-A7AF-4AC7-BCF8-72133A984035}"/>
              </a:ext>
            </a:extLst>
          </p:cNvPr>
          <p:cNvSpPr txBox="1"/>
          <p:nvPr/>
        </p:nvSpPr>
        <p:spPr>
          <a:xfrm>
            <a:off x="11289236" y="43678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/>
              <p:nvPr/>
            </p:nvSpPr>
            <p:spPr>
              <a:xfrm>
                <a:off x="797143" y="4154151"/>
                <a:ext cx="5377235" cy="6573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0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𝑧𝑦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" y="4154151"/>
                <a:ext cx="5377235" cy="657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/>
              <p:nvPr/>
            </p:nvSpPr>
            <p:spPr>
              <a:xfrm>
                <a:off x="797144" y="5167519"/>
                <a:ext cx="5377234" cy="6448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4" y="5167519"/>
                <a:ext cx="5377234" cy="644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ave Direita 6">
            <a:extLst>
              <a:ext uri="{FF2B5EF4-FFF2-40B4-BE49-F238E27FC236}">
                <a16:creationId xmlns:a16="http://schemas.microsoft.com/office/drawing/2014/main" id="{5CEA01E9-386B-4B90-82B2-F582038444A0}"/>
              </a:ext>
            </a:extLst>
          </p:cNvPr>
          <p:cNvSpPr/>
          <p:nvPr/>
        </p:nvSpPr>
        <p:spPr>
          <a:xfrm>
            <a:off x="6305006" y="3091543"/>
            <a:ext cx="278674" cy="2926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DA6E46D-0987-45E2-A722-77AB21BA80A5}"/>
              </a:ext>
            </a:extLst>
          </p:cNvPr>
          <p:cNvSpPr/>
          <p:nvPr/>
        </p:nvSpPr>
        <p:spPr>
          <a:xfrm>
            <a:off x="6811242" y="4372020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BEDB831-9D66-4E8E-A55C-7F016EEF212B}"/>
                  </a:ext>
                </a:extLst>
              </p:cNvPr>
              <p:cNvSpPr txBox="1"/>
              <p:nvPr/>
            </p:nvSpPr>
            <p:spPr>
              <a:xfrm>
                <a:off x="7605951" y="4171047"/>
                <a:ext cx="3533349" cy="7670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BEDB831-9D66-4E8E-A55C-7F016EEF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951" y="4171047"/>
                <a:ext cx="3533349" cy="767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6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5930536" y="1636227"/>
            <a:ext cx="568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A </a:t>
            </a:r>
            <a:r>
              <a:rPr lang="pt-BR" sz="2400" b="1" dirty="0"/>
              <a:t>força viscosa líquida </a:t>
            </a:r>
            <a:r>
              <a:rPr lang="pt-BR" sz="2400" dirty="0"/>
              <a:t>é descrita pela expressão: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FD375-A7AF-4AC7-BCF8-72133A984035}"/>
              </a:ext>
            </a:extLst>
          </p:cNvPr>
          <p:cNvSpPr txBox="1"/>
          <p:nvPr/>
        </p:nvSpPr>
        <p:spPr>
          <a:xfrm>
            <a:off x="10627384" y="421408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BEDB831-9D66-4E8E-A55C-7F016EEF212B}"/>
                  </a:ext>
                </a:extLst>
              </p:cNvPr>
              <p:cNvSpPr txBox="1"/>
              <p:nvPr/>
            </p:nvSpPr>
            <p:spPr>
              <a:xfrm>
                <a:off x="797143" y="2661931"/>
                <a:ext cx="3533349" cy="7670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BEDB831-9D66-4E8E-A55C-7F016EEF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" y="2661931"/>
                <a:ext cx="3533349" cy="767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6B56128-A918-463F-A413-5DA2BC9A695A}"/>
                  </a:ext>
                </a:extLst>
              </p:cNvPr>
              <p:cNvSpPr txBox="1"/>
              <p:nvPr/>
            </p:nvSpPr>
            <p:spPr>
              <a:xfrm>
                <a:off x="797143" y="4148032"/>
                <a:ext cx="9522514" cy="52059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num>
                              <m:den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𝑣𝑖𝑠𝑐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d>
                      <m:d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𝑧𝑥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̂"/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𝑧𝑦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6B56128-A918-463F-A413-5DA2BC9A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" y="4148032"/>
                <a:ext cx="9522514" cy="520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ave Esquerda 7">
            <a:extLst>
              <a:ext uri="{FF2B5EF4-FFF2-40B4-BE49-F238E27FC236}">
                <a16:creationId xmlns:a16="http://schemas.microsoft.com/office/drawing/2014/main" id="{6DFF4B67-F544-4503-9C34-86190B588FAA}"/>
              </a:ext>
            </a:extLst>
          </p:cNvPr>
          <p:cNvSpPr/>
          <p:nvPr/>
        </p:nvSpPr>
        <p:spPr>
          <a:xfrm rot="16200000">
            <a:off x="3529167" y="3244832"/>
            <a:ext cx="226423" cy="832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5D44B47C-2C5E-4278-90E8-FB5A0963FA93}"/>
              </a:ext>
            </a:extLst>
          </p:cNvPr>
          <p:cNvSpPr/>
          <p:nvPr/>
        </p:nvSpPr>
        <p:spPr>
          <a:xfrm>
            <a:off x="3535680" y="3817989"/>
            <a:ext cx="191589" cy="2264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C470BDF-629C-4EC9-82E4-2AFEE613900C}"/>
                  </a:ext>
                </a:extLst>
              </p:cNvPr>
              <p:cNvSpPr txBox="1"/>
              <p:nvPr/>
            </p:nvSpPr>
            <p:spPr>
              <a:xfrm>
                <a:off x="781921" y="5188381"/>
                <a:ext cx="2860457" cy="7332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C470BDF-629C-4EC9-82E4-2AFEE6139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1" y="5188381"/>
                <a:ext cx="2860457" cy="733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882898A2-35A5-452C-BBD7-F102374991BE}"/>
              </a:ext>
            </a:extLst>
          </p:cNvPr>
          <p:cNvSpPr/>
          <p:nvPr/>
        </p:nvSpPr>
        <p:spPr>
          <a:xfrm>
            <a:off x="1423852" y="4772243"/>
            <a:ext cx="191589" cy="2264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1855207-18F1-42B9-B08B-9B945BA0D75F}"/>
              </a:ext>
            </a:extLst>
          </p:cNvPr>
          <p:cNvSpPr txBox="1"/>
          <p:nvPr/>
        </p:nvSpPr>
        <p:spPr>
          <a:xfrm>
            <a:off x="10627383" y="51883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(31)</a:t>
            </a:r>
          </a:p>
        </p:txBody>
      </p:sp>
    </p:spTree>
    <p:extLst>
      <p:ext uri="{BB962C8B-B14F-4D97-AF65-F5344CB8AC3E}">
        <p14:creationId xmlns:p14="http://schemas.microsoft.com/office/powerpoint/2010/main" val="21396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pic>
        <p:nvPicPr>
          <p:cNvPr id="24" name="Imagem 23" descr="Diagrama&#10;&#10;Descrição gerada automaticamente">
            <a:extLst>
              <a:ext uri="{FF2B5EF4-FFF2-40B4-BE49-F238E27FC236}">
                <a16:creationId xmlns:a16="http://schemas.microsoft.com/office/drawing/2014/main" id="{8AF4A94B-83AE-4065-8D0B-2ABCF8F8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9" y="2482608"/>
            <a:ext cx="4050895" cy="36117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696686" y="1636227"/>
            <a:ext cx="1091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Reunindo os desenvolvimentos das forças em uma única expressão, teremos a equação básica do </a:t>
            </a:r>
            <a:r>
              <a:rPr lang="pt-BR" b="1" dirty="0"/>
              <a:t>momento linear </a:t>
            </a:r>
            <a:r>
              <a:rPr lang="pt-BR" dirty="0"/>
              <a:t>para um elemento infinitesimal: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B99B26-5577-44CA-B2DC-57B6D3963D60}"/>
              </a:ext>
            </a:extLst>
          </p:cNvPr>
          <p:cNvSpPr txBox="1"/>
          <p:nvPr/>
        </p:nvSpPr>
        <p:spPr>
          <a:xfrm>
            <a:off x="10706891" y="279022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6C34D00-CAAD-4816-BC66-7267F740D88E}"/>
                  </a:ext>
                </a:extLst>
              </p:cNvPr>
              <p:cNvSpPr txBox="1"/>
              <p:nvPr/>
            </p:nvSpPr>
            <p:spPr>
              <a:xfrm>
                <a:off x="6146768" y="2581580"/>
                <a:ext cx="3533349" cy="7670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𝑔𝑟𝑎𝑣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6C34D00-CAAD-4816-BC66-7267F740D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68" y="2581580"/>
                <a:ext cx="3533349" cy="767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A9B921-12BB-4BA6-A103-3315D09B572E}"/>
                  </a:ext>
                </a:extLst>
              </p:cNvPr>
              <p:cNvSpPr txBox="1"/>
              <p:nvPr/>
            </p:nvSpPr>
            <p:spPr>
              <a:xfrm>
                <a:off x="6146767" y="3894262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A9B921-12BB-4BA6-A103-3315D09B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67" y="3894262"/>
                <a:ext cx="3533349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3DB040BC-3149-43DE-848D-7B9F27860570}"/>
              </a:ext>
            </a:extLst>
          </p:cNvPr>
          <p:cNvSpPr txBox="1"/>
          <p:nvPr/>
        </p:nvSpPr>
        <p:spPr>
          <a:xfrm>
            <a:off x="10706891" y="400205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/>
              <p:nvPr/>
            </p:nvSpPr>
            <p:spPr>
              <a:xfrm>
                <a:off x="6153037" y="5073286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037" y="5073286"/>
                <a:ext cx="3533349" cy="584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1145F8-E827-4D5B-8728-BA2E411CFC69}"/>
              </a:ext>
            </a:extLst>
          </p:cNvPr>
          <p:cNvSpPr txBox="1"/>
          <p:nvPr/>
        </p:nvSpPr>
        <p:spPr>
          <a:xfrm>
            <a:off x="10713161" y="518108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(34)</a:t>
            </a:r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85028993-1322-4742-AAEA-6BBE62A94AA5}"/>
              </a:ext>
            </a:extLst>
          </p:cNvPr>
          <p:cNvSpPr/>
          <p:nvPr/>
        </p:nvSpPr>
        <p:spPr>
          <a:xfrm>
            <a:off x="7722992" y="3481170"/>
            <a:ext cx="380897" cy="317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48C899DE-7CA3-4B43-86D1-4D9C03A6AB84}"/>
              </a:ext>
            </a:extLst>
          </p:cNvPr>
          <p:cNvSpPr/>
          <p:nvPr/>
        </p:nvSpPr>
        <p:spPr>
          <a:xfrm>
            <a:off x="7693075" y="4624778"/>
            <a:ext cx="380897" cy="317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44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696686" y="1636227"/>
            <a:ext cx="109141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A equação diferencial em notação tensorial se apresenta numa forma compacta.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Desdobramento seus componentes (em x, y e z), teremos: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/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1145F8-E827-4D5B-8728-BA2E411CFC69}"/>
              </a:ext>
            </a:extLst>
          </p:cNvPr>
          <p:cNvSpPr txBox="1"/>
          <p:nvPr/>
        </p:nvSpPr>
        <p:spPr>
          <a:xfrm>
            <a:off x="11316495" y="262765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/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/>
              <p:nvPr/>
            </p:nvSpPr>
            <p:spPr>
              <a:xfrm>
                <a:off x="1049819" y="3614363"/>
                <a:ext cx="7606507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9" y="3614363"/>
                <a:ext cx="7606507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/>
              <p:nvPr/>
            </p:nvSpPr>
            <p:spPr>
              <a:xfrm>
                <a:off x="1049818" y="4458973"/>
                <a:ext cx="7606507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8" y="4458973"/>
                <a:ext cx="7606507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/>
              <p:nvPr/>
            </p:nvSpPr>
            <p:spPr>
              <a:xfrm>
                <a:off x="1049818" y="5314502"/>
                <a:ext cx="7606507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0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8" y="5314502"/>
                <a:ext cx="7606507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6C43407-D896-4ED8-9F8A-0DF193F661B9}"/>
              </a:ext>
            </a:extLst>
          </p:cNvPr>
          <p:cNvSpPr/>
          <p:nvPr/>
        </p:nvSpPr>
        <p:spPr>
          <a:xfrm>
            <a:off x="4475074" y="2777923"/>
            <a:ext cx="366892" cy="2004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A8ABA656-D5CF-42A2-8547-E4766FA91466}"/>
              </a:ext>
            </a:extLst>
          </p:cNvPr>
          <p:cNvSpPr/>
          <p:nvPr/>
        </p:nvSpPr>
        <p:spPr>
          <a:xfrm>
            <a:off x="788557" y="3518263"/>
            <a:ext cx="117134" cy="26375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C6EB7C5-2E6F-4ADB-A221-5FB2291AFD15}"/>
              </a:ext>
            </a:extLst>
          </p:cNvPr>
          <p:cNvSpPr txBox="1"/>
          <p:nvPr/>
        </p:nvSpPr>
        <p:spPr>
          <a:xfrm>
            <a:off x="11371028" y="377546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(36)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39B20E-CC74-4B56-B05C-38CCF37CFEA3}"/>
              </a:ext>
            </a:extLst>
          </p:cNvPr>
          <p:cNvSpPr txBox="1"/>
          <p:nvPr/>
        </p:nvSpPr>
        <p:spPr>
          <a:xfrm>
            <a:off x="11360539" y="45518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(37)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CEE5786-5FDE-4A6E-963D-0AF3990489D8}"/>
              </a:ext>
            </a:extLst>
          </p:cNvPr>
          <p:cNvSpPr txBox="1"/>
          <p:nvPr/>
        </p:nvSpPr>
        <p:spPr>
          <a:xfrm>
            <a:off x="11360539" y="54178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(38)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F529C0-6E32-4451-A5D4-AF235A0BC044}"/>
              </a:ext>
            </a:extLst>
          </p:cNvPr>
          <p:cNvSpPr txBox="1"/>
          <p:nvPr/>
        </p:nvSpPr>
        <p:spPr>
          <a:xfrm>
            <a:off x="8908868" y="3790613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x)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6D2D80-A25B-409E-8D94-7D6DC2458D2B}"/>
              </a:ext>
            </a:extLst>
          </p:cNvPr>
          <p:cNvSpPr txBox="1"/>
          <p:nvPr/>
        </p:nvSpPr>
        <p:spPr>
          <a:xfrm>
            <a:off x="8908868" y="4551867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y)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3E6FA3-938C-42F9-A7C7-274B14AD7028}"/>
              </a:ext>
            </a:extLst>
          </p:cNvPr>
          <p:cNvSpPr txBox="1"/>
          <p:nvPr/>
        </p:nvSpPr>
        <p:spPr>
          <a:xfrm>
            <a:off x="8908868" y="541788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z)</a:t>
            </a:r>
          </a:p>
        </p:txBody>
      </p:sp>
    </p:spTree>
    <p:extLst>
      <p:ext uri="{BB962C8B-B14F-4D97-AF65-F5344CB8AC3E}">
        <p14:creationId xmlns:p14="http://schemas.microsoft.com/office/powerpoint/2010/main" val="1792256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696686" y="1636227"/>
            <a:ext cx="1091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Os efeitos globais de outras forças de corpo são incluídas nas equações por meio de termos fontes S</a:t>
            </a:r>
            <a:r>
              <a:rPr lang="pt-BR" baseline="-25000" dirty="0"/>
              <a:t>M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/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1145F8-E827-4D5B-8728-BA2E411CFC69}"/>
              </a:ext>
            </a:extLst>
          </p:cNvPr>
          <p:cNvSpPr txBox="1"/>
          <p:nvPr/>
        </p:nvSpPr>
        <p:spPr>
          <a:xfrm>
            <a:off x="11316495" y="262765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/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/>
              <p:nvPr/>
            </p:nvSpPr>
            <p:spPr>
              <a:xfrm>
                <a:off x="1049819" y="3614363"/>
                <a:ext cx="9078250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𝑀𝑥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9" y="3614363"/>
                <a:ext cx="9078250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/>
              <p:nvPr/>
            </p:nvSpPr>
            <p:spPr>
              <a:xfrm>
                <a:off x="1049818" y="4458973"/>
                <a:ext cx="9078250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8" y="4458973"/>
                <a:ext cx="9078250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/>
              <p:nvPr/>
            </p:nvSpPr>
            <p:spPr>
              <a:xfrm>
                <a:off x="1049818" y="5314502"/>
                <a:ext cx="9078250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0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8" y="5314502"/>
                <a:ext cx="9078250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6C43407-D896-4ED8-9F8A-0DF193F661B9}"/>
              </a:ext>
            </a:extLst>
          </p:cNvPr>
          <p:cNvSpPr/>
          <p:nvPr/>
        </p:nvSpPr>
        <p:spPr>
          <a:xfrm>
            <a:off x="4475074" y="2777923"/>
            <a:ext cx="366892" cy="2004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A8ABA656-D5CF-42A2-8547-E4766FA91466}"/>
              </a:ext>
            </a:extLst>
          </p:cNvPr>
          <p:cNvSpPr/>
          <p:nvPr/>
        </p:nvSpPr>
        <p:spPr>
          <a:xfrm>
            <a:off x="788557" y="3518263"/>
            <a:ext cx="117134" cy="26375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C6EB7C5-2E6F-4ADB-A221-5FB2291AFD15}"/>
              </a:ext>
            </a:extLst>
          </p:cNvPr>
          <p:cNvSpPr txBox="1"/>
          <p:nvPr/>
        </p:nvSpPr>
        <p:spPr>
          <a:xfrm>
            <a:off x="11371028" y="377546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(40)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39B20E-CC74-4B56-B05C-38CCF37CFEA3}"/>
              </a:ext>
            </a:extLst>
          </p:cNvPr>
          <p:cNvSpPr txBox="1"/>
          <p:nvPr/>
        </p:nvSpPr>
        <p:spPr>
          <a:xfrm>
            <a:off x="11360539" y="4551867"/>
            <a:ext cx="57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(41)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CEE5786-5FDE-4A6E-963D-0AF3990489D8}"/>
              </a:ext>
            </a:extLst>
          </p:cNvPr>
          <p:cNvSpPr txBox="1"/>
          <p:nvPr/>
        </p:nvSpPr>
        <p:spPr>
          <a:xfrm>
            <a:off x="11360539" y="54178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(42)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F529C0-6E32-4451-A5D4-AF235A0BC044}"/>
              </a:ext>
            </a:extLst>
          </p:cNvPr>
          <p:cNvSpPr txBox="1"/>
          <p:nvPr/>
        </p:nvSpPr>
        <p:spPr>
          <a:xfrm>
            <a:off x="10450750" y="3813686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x)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6D2D80-A25B-409E-8D94-7D6DC2458D2B}"/>
              </a:ext>
            </a:extLst>
          </p:cNvPr>
          <p:cNvSpPr txBox="1"/>
          <p:nvPr/>
        </p:nvSpPr>
        <p:spPr>
          <a:xfrm>
            <a:off x="10458002" y="4552764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y)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3E6FA3-938C-42F9-A7C7-274B14AD7028}"/>
              </a:ext>
            </a:extLst>
          </p:cNvPr>
          <p:cNvSpPr txBox="1"/>
          <p:nvPr/>
        </p:nvSpPr>
        <p:spPr>
          <a:xfrm>
            <a:off x="10441573" y="541788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z)</a:t>
            </a:r>
          </a:p>
        </p:txBody>
      </p:sp>
    </p:spTree>
    <p:extLst>
      <p:ext uri="{BB962C8B-B14F-4D97-AF65-F5344CB8AC3E}">
        <p14:creationId xmlns:p14="http://schemas.microsoft.com/office/powerpoint/2010/main" val="152704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E2198-64B6-41DC-BF4E-2B60385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36D5F-68BB-40AE-895E-A8926AE6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MALISKA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Clóvis R. Transferência de calor e mecânica dos fluidos computacional.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2ª Edição–2004. LTC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2000.</a:t>
            </a: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OLIVEIRA FORTUNA, Armando.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Técnicas Computacionais para Dinâmica dos Fluídos Vol. 30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Edusp, 2000.</a:t>
            </a: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VERSTEEG, H. K.; MALALASEKERA, W. 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An introdution to computational fluid dynamics: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The finite volume method.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2a. Ed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Glasgow: Pearson Education Limited, 2007</a:t>
            </a:r>
            <a:r>
              <a:rPr lang="en-US" sz="2000" dirty="0"/>
              <a:t>.</a:t>
            </a:r>
          </a:p>
          <a:p>
            <a:pPr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WHITE, Frank M. </a:t>
            </a:r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Mecânica dos fluidos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 6ª. Ed. Porto Alegre: AMGH, 2011.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9EE22-45DA-4049-A7DF-57722C3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95332E-CEC1-48BB-AC13-CCF7C10DDD05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D3512-77AB-4A36-A912-028AD79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2616E-1C19-4703-8F64-905F228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654E6-EFF3-44E4-B9FE-F38CAF08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Representam sentenças matemáticas das </a:t>
            </a:r>
            <a:r>
              <a:rPr lang="pt-BR" b="1" dirty="0"/>
              <a:t>Leis Físicas de Conservação </a:t>
            </a:r>
            <a:r>
              <a:rPr lang="pt-BR" dirty="0"/>
              <a:t>(</a:t>
            </a:r>
            <a:r>
              <a:rPr lang="en-US" dirty="0"/>
              <a:t>VERSTEEG &amp; MALALASEKERA, 2007, p.9) </a:t>
            </a:r>
            <a:r>
              <a:rPr lang="pt-BR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massa de um fluido é conservada.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do momento linear é igual a soma das forças sobre uma partícula fluida (</a:t>
            </a:r>
            <a:r>
              <a:rPr lang="pt-BR" i="1" dirty="0"/>
              <a:t>Segunda Lei de Newton</a:t>
            </a:r>
            <a:r>
              <a:rPr lang="pt-BR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da energia é igual a soma da taxa de adição de calor e trabalho efetuado sobre uma partícula fluida (</a:t>
            </a:r>
            <a:r>
              <a:rPr lang="pt-BR" i="1" dirty="0"/>
              <a:t>Primeira Lei da Termodinâmica</a:t>
            </a:r>
            <a:r>
              <a:rPr lang="pt-BR" dirty="0"/>
              <a:t>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0D5E83EC-C3B2-4951-8B47-F8E99CF33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318" y="2228003"/>
            <a:ext cx="4194517" cy="3633047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Considere</a:t>
                </a:r>
                <a:r>
                  <a:rPr lang="en-US" dirty="0"/>
                  <a:t> um </a:t>
                </a:r>
                <a:r>
                  <a:rPr lang="pt-BR" dirty="0"/>
                  <a:t>elemento</a:t>
                </a:r>
                <a:r>
                  <a:rPr lang="en-US" dirty="0"/>
                  <a:t> </a:t>
                </a:r>
                <a:r>
                  <a:rPr lang="pt-BR" dirty="0"/>
                  <a:t>fluido com dimensões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x,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y e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 6 faces </a:t>
                </a:r>
                <a:r>
                  <a:rPr lang="pt-BR" dirty="0"/>
                  <a:t>são</a:t>
                </a:r>
                <a:r>
                  <a:rPr lang="en-US" dirty="0"/>
                  <a:t> </a:t>
                </a:r>
                <a:r>
                  <a:rPr lang="pt-BR" dirty="0"/>
                  <a:t>rotuladas como N (norte), S (sul), W (oeste), E (Leste), T (topo) e B (parte de baixo).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O centro do elemento é posicionado nas coordenadas (x, y, z).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Todas as propriedades são função da posição no espaço e do instante no tempo [</a:t>
                </a:r>
                <a:r>
                  <a:rPr lang="pt-BR" i="1" dirty="0"/>
                  <a:t>propriedade = f(x, y, z, t)</a:t>
                </a:r>
                <a:r>
                  <a:rPr lang="pt-BR" dirty="0"/>
                  <a:t>].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As propriedades nas faces são obtidas por uma expansão em série de Taylor em torno do centro do elemento.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 velocidade do fluido em cada ponto é dada por: </a:t>
                </a:r>
                <a:br>
                  <a:rPr lang="pt-BR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1EB4E8-3252-4D6C-95EF-1372A4CDE9EB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1184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4514"/>
            <a:ext cx="11029615" cy="1088136"/>
          </a:xfrm>
        </p:spPr>
        <p:txBody>
          <a:bodyPr>
            <a:normAutofit/>
          </a:bodyPr>
          <a:lstStyle/>
          <a:p>
            <a:r>
              <a:rPr lang="pt-BR" sz="2400" dirty="0"/>
              <a:t>Vimos na apresentação anterior que a aceleração de uma partícula fluida em relação a um sistema de referência fixo é dada por: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064527" y="30346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952188-3111-4026-A1DD-215D3E480FC0}"/>
                  </a:ext>
                </a:extLst>
              </p:cNvPr>
              <p:cNvSpPr txBox="1"/>
              <p:nvPr/>
            </p:nvSpPr>
            <p:spPr>
              <a:xfrm>
                <a:off x="1846217" y="3821954"/>
                <a:ext cx="7114902" cy="8298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952188-3111-4026-A1DD-215D3E480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3821954"/>
                <a:ext cx="7114902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91D7DB-3A59-4074-BFD5-54266E3FD71B}"/>
              </a:ext>
            </a:extLst>
          </p:cNvPr>
          <p:cNvSpPr txBox="1"/>
          <p:nvPr/>
        </p:nvSpPr>
        <p:spPr>
          <a:xfrm>
            <a:off x="10064527" y="40483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1AE88CF-2A4E-4F55-BA76-F8E2F79189C7}"/>
                  </a:ext>
                </a:extLst>
              </p:cNvPr>
              <p:cNvSpPr txBox="1"/>
              <p:nvPr/>
            </p:nvSpPr>
            <p:spPr>
              <a:xfrm>
                <a:off x="1846217" y="5225465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pt-BR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1AE88CF-2A4E-4F55-BA76-F8E2F791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5225465"/>
                <a:ext cx="7114902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CD1799-7B10-4140-8637-8899F8A90000}"/>
              </a:ext>
            </a:extLst>
          </p:cNvPr>
          <p:cNvSpPr txBox="1"/>
          <p:nvPr/>
        </p:nvSpPr>
        <p:spPr>
          <a:xfrm>
            <a:off x="10064527" y="54974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2A9AEA-B9FB-46C8-84D2-A155B0E12622}"/>
              </a:ext>
            </a:extLst>
          </p:cNvPr>
          <p:cNvSpPr txBox="1"/>
          <p:nvPr/>
        </p:nvSpPr>
        <p:spPr>
          <a:xfrm>
            <a:off x="4163422" y="475396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7526366-506B-4766-A444-07E4B7735D52}"/>
              </a:ext>
            </a:extLst>
          </p:cNvPr>
          <p:cNvSpPr txBox="1"/>
          <p:nvPr/>
        </p:nvSpPr>
        <p:spPr>
          <a:xfrm>
            <a:off x="5850734" y="473243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Convectiva</a:t>
            </a:r>
          </a:p>
        </p:txBody>
      </p:sp>
      <p:sp>
        <p:nvSpPr>
          <p:cNvPr id="24" name="Chave Esquerda 23">
            <a:extLst>
              <a:ext uri="{FF2B5EF4-FFF2-40B4-BE49-F238E27FC236}">
                <a16:creationId xmlns:a16="http://schemas.microsoft.com/office/drawing/2014/main" id="{C6D4A68F-240E-4506-94C6-2F4772E5A3F8}"/>
              </a:ext>
            </a:extLst>
          </p:cNvPr>
          <p:cNvSpPr/>
          <p:nvPr/>
        </p:nvSpPr>
        <p:spPr>
          <a:xfrm rot="16200000">
            <a:off x="4424318" y="4378045"/>
            <a:ext cx="179042" cy="772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have Esquerda 24">
            <a:extLst>
              <a:ext uri="{FF2B5EF4-FFF2-40B4-BE49-F238E27FC236}">
                <a16:creationId xmlns:a16="http://schemas.microsoft.com/office/drawing/2014/main" id="{226273F7-442F-429B-8068-46BA3A09E430}"/>
              </a:ext>
            </a:extLst>
          </p:cNvPr>
          <p:cNvSpPr/>
          <p:nvPr/>
        </p:nvSpPr>
        <p:spPr>
          <a:xfrm rot="16200000">
            <a:off x="6387443" y="3429735"/>
            <a:ext cx="159372" cy="2654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84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FAF5-D39E-45FB-A3C1-81FA39DB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5090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Generalizando...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566446"/>
                <a:ext cx="11029615" cy="17695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ym typeface="Symbol" panose="05050102010706020507" pitchFamily="18" charset="2"/>
                  </a:rPr>
                  <a:t>Da mesma forma que para a aceleração, a </a:t>
                </a:r>
                <a:r>
                  <a:rPr lang="pt-BR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derivada material</a:t>
                </a:r>
                <a:r>
                  <a:rPr lang="pt-BR" dirty="0">
                    <a:sym typeface="Symbol" panose="05050102010706020507" pitchFamily="18" charset="2"/>
                  </a:rPr>
                  <a:t> de qualquer </a:t>
                </a:r>
                <a:r>
                  <a:rPr lang="pt-BR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propriedade por unidade de massa “</a:t>
                </a:r>
                <a:r>
                  <a:rPr lang="pt-BR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”</a:t>
                </a:r>
                <a:r>
                  <a:rPr lang="pt-BR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de uma partícula fluida</a:t>
                </a:r>
                <a:r>
                  <a:rPr lang="pt-BR" dirty="0">
                    <a:sym typeface="Symbol" panose="05050102010706020507" pitchFamily="18" charset="2"/>
                  </a:rPr>
                  <a:t>, dentro de um campo de escoamento </a:t>
                </a:r>
                <a:r>
                  <a:rPr lang="pt-BR" b="1" dirty="0">
                    <a:sym typeface="Symbol" panose="05050102010706020507" pitchFamily="18" charset="2"/>
                  </a:rPr>
                  <a:t>V</a:t>
                </a:r>
                <a:r>
                  <a:rPr lang="pt-BR" dirty="0">
                    <a:sym typeface="Symbol" panose="05050102010706020507" pitchFamily="18" charset="2"/>
                  </a:rPr>
                  <a:t> em que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𝜙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, poderá ser descrita de forma geral por: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566446"/>
                <a:ext cx="11029615" cy="1769582"/>
              </a:xfrm>
              <a:blipFill>
                <a:blip r:embed="rId2"/>
                <a:stretch>
                  <a:fillRect l="-663" t="-345" b="-6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21E6D-4E02-4E41-A3F2-6B30F50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1817-AD41-4B1A-A549-6CD611C0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286FB-EC81-4B29-9D08-D92B28F1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75C082F-F4B8-4516-A46C-FA26C2FF3DAB}"/>
                  </a:ext>
                </a:extLst>
              </p:cNvPr>
              <p:cNvSpPr txBox="1"/>
              <p:nvPr/>
            </p:nvSpPr>
            <p:spPr>
              <a:xfrm>
                <a:off x="1858294" y="4405900"/>
                <a:ext cx="7114902" cy="8298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75C082F-F4B8-4516-A46C-FA26C2FF3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4" y="4405900"/>
                <a:ext cx="7114902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597C35-1279-4A31-B667-E1719DB76B56}"/>
                  </a:ext>
                </a:extLst>
              </p:cNvPr>
              <p:cNvSpPr txBox="1"/>
              <p:nvPr/>
            </p:nvSpPr>
            <p:spPr>
              <a:xfrm>
                <a:off x="1863634" y="5434943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pt-BR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597C35-1279-4A31-B667-E1719DB7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34" y="5434943"/>
                <a:ext cx="7114902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0033DFF-E354-4307-B46C-3D0830BC687F}"/>
                  </a:ext>
                </a:extLst>
              </p:cNvPr>
              <p:cNvSpPr txBox="1"/>
              <p:nvPr/>
            </p:nvSpPr>
            <p:spPr>
              <a:xfrm>
                <a:off x="1858294" y="3441298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0033DFF-E354-4307-B46C-3D0830BC6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4" y="3441298"/>
                <a:ext cx="7114902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B871434D-5CCC-4961-8EB2-A85E4A19E034}"/>
              </a:ext>
            </a:extLst>
          </p:cNvPr>
          <p:cNvSpPr txBox="1"/>
          <p:nvPr/>
        </p:nvSpPr>
        <p:spPr>
          <a:xfrm>
            <a:off x="9831027" y="36594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B64F98-879D-44C8-8B67-3DEB19E0D0FE}"/>
              </a:ext>
            </a:extLst>
          </p:cNvPr>
          <p:cNvSpPr txBox="1"/>
          <p:nvPr/>
        </p:nvSpPr>
        <p:spPr>
          <a:xfrm>
            <a:off x="9796657" y="46723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(5)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6ED169-D4DF-4567-BB82-CD09625B7D3E}"/>
              </a:ext>
            </a:extLst>
          </p:cNvPr>
          <p:cNvSpPr txBox="1"/>
          <p:nvPr/>
        </p:nvSpPr>
        <p:spPr>
          <a:xfrm>
            <a:off x="9797586" y="55464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246054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da massa em 3-D</a:t>
            </a:r>
          </a:p>
        </p:txBody>
      </p:sp>
      <p:pic>
        <p:nvPicPr>
          <p:cNvPr id="3" name="Imagem 2" descr="Diagrama, Desenho técnico&#10;&#10;Descrição gerada automaticamente">
            <a:extLst>
              <a:ext uri="{FF2B5EF4-FFF2-40B4-BE49-F238E27FC236}">
                <a16:creationId xmlns:a16="http://schemas.microsoft.com/office/drawing/2014/main" id="{8E57C85B-9A8D-4DCF-A130-4F0102B3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14255"/>
            <a:ext cx="5194767" cy="3272702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38348A-FCD5-47DC-B1D8-59D32CB8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904" y="1672688"/>
            <a:ext cx="5194769" cy="1629894"/>
          </a:xfrm>
        </p:spPr>
        <p:txBody>
          <a:bodyPr>
            <a:normAutofit/>
          </a:bodyPr>
          <a:lstStyle/>
          <a:p>
            <a:r>
              <a:rPr lang="en-US" sz="2000" dirty="0" err="1"/>
              <a:t>Conforme</a:t>
            </a:r>
            <a:r>
              <a:rPr lang="en-US" sz="2000" dirty="0"/>
              <a:t> </a:t>
            </a:r>
            <a:r>
              <a:rPr lang="en-US" sz="2000" dirty="0" err="1"/>
              <a:t>apresentação</a:t>
            </a:r>
            <a:r>
              <a:rPr lang="en-US" sz="2000" dirty="0"/>
              <a:t> anterior, a </a:t>
            </a:r>
            <a:r>
              <a:rPr lang="en-US" sz="2000" dirty="0" err="1"/>
              <a:t>equação</a:t>
            </a:r>
            <a:r>
              <a:rPr lang="en-US" sz="2000" dirty="0"/>
              <a:t> </a:t>
            </a:r>
            <a:r>
              <a:rPr lang="en-US" sz="2000" dirty="0" err="1"/>
              <a:t>resultante</a:t>
            </a:r>
            <a:r>
              <a:rPr lang="en-US" sz="2000" dirty="0"/>
              <a:t> do </a:t>
            </a:r>
            <a:r>
              <a:rPr lang="en-US" sz="2000" b="1" dirty="0" err="1"/>
              <a:t>balanço</a:t>
            </a:r>
            <a:r>
              <a:rPr lang="en-US" sz="2000" b="1" dirty="0"/>
              <a:t> de </a:t>
            </a:r>
            <a:r>
              <a:rPr lang="en-US" sz="2000" b="1" dirty="0" err="1"/>
              <a:t>massa</a:t>
            </a:r>
            <a:r>
              <a:rPr lang="en-US" sz="2000" b="1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dada por: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3237813-B0A3-4431-9C44-B25D3B956C2A}" type="datetime1">
              <a:rPr lang="pt-BR" smtClean="0"/>
              <a:pPr rtl="0">
                <a:spcAft>
                  <a:spcPts val="600"/>
                </a:spcAft>
              </a:pPr>
              <a:t>26/03/2022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9EB00F-C8AE-4784-8EEA-A0FBAD903778}"/>
                  </a:ext>
                </a:extLst>
              </p:cNvPr>
              <p:cNvSpPr txBox="1"/>
              <p:nvPr/>
            </p:nvSpPr>
            <p:spPr>
              <a:xfrm>
                <a:off x="6567053" y="3277030"/>
                <a:ext cx="4170613" cy="5849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9EB00F-C8AE-4784-8EEA-A0FBAD90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3" y="3277030"/>
                <a:ext cx="4170613" cy="584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1EAA01F1-769F-462D-9E1D-9831EB8A3F51}"/>
              </a:ext>
            </a:extLst>
          </p:cNvPr>
          <p:cNvSpPr txBox="1"/>
          <p:nvPr/>
        </p:nvSpPr>
        <p:spPr>
          <a:xfrm>
            <a:off x="11013724" y="3326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(6)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344D673-5355-4B93-97EC-67603AEE4C9F}"/>
              </a:ext>
            </a:extLst>
          </p:cNvPr>
          <p:cNvSpPr txBox="1">
            <a:spLocks/>
          </p:cNvSpPr>
          <p:nvPr/>
        </p:nvSpPr>
        <p:spPr>
          <a:xfrm>
            <a:off x="6180905" y="3771060"/>
            <a:ext cx="5194769" cy="1629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Que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escrita</a:t>
            </a:r>
            <a:r>
              <a:rPr lang="en-US" sz="2000" dirty="0"/>
              <a:t> da </a:t>
            </a:r>
            <a:r>
              <a:rPr lang="en-US" sz="2000" dirty="0" err="1"/>
              <a:t>seguinte</a:t>
            </a:r>
            <a:r>
              <a:rPr lang="en-US" sz="2000" dirty="0"/>
              <a:t>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BC655B7-BEE4-4BC3-8451-294A42D76D7F}"/>
                  </a:ext>
                </a:extLst>
              </p:cNvPr>
              <p:cNvSpPr txBox="1"/>
              <p:nvPr/>
            </p:nvSpPr>
            <p:spPr>
              <a:xfrm>
                <a:off x="6567053" y="5067805"/>
                <a:ext cx="4170613" cy="52668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BC655B7-BEE4-4BC3-8451-294A42D7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3" y="5067805"/>
                <a:ext cx="4170613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6C93CD-6E94-4941-B73D-CA9827B8E008}"/>
              </a:ext>
            </a:extLst>
          </p:cNvPr>
          <p:cNvSpPr txBox="1"/>
          <p:nvPr/>
        </p:nvSpPr>
        <p:spPr>
          <a:xfrm>
            <a:off x="11013724" y="51176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F5A135C-5586-41E0-B073-253DCB3392C4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2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9105E65-8950-47DF-8AB9-ACD4831A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0" y="2166693"/>
            <a:ext cx="4609117" cy="118872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Balanço de Momento Linear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2593237" y="3720301"/>
            <a:ext cx="914400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1007135" y="4586672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do </a:t>
            </a:r>
            <a:r>
              <a:rPr lang="pt-BR" sz="2400" i="1" dirty="0">
                <a:solidFill>
                  <a:srgbClr val="7030A0"/>
                </a:solidFill>
              </a:rPr>
              <a:t>momento linear </a:t>
            </a:r>
            <a:r>
              <a:rPr lang="pt-BR" sz="2400" i="1" dirty="0">
                <a:solidFill>
                  <a:srgbClr val="FF0000"/>
                </a:solidFill>
              </a:rPr>
              <a:t>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859759" y="4564160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593500" y="5020106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2D6C94-0BEC-4EAA-B8D4-D5CD07B4F3B9}"/>
              </a:ext>
            </a:extLst>
          </p:cNvPr>
          <p:cNvSpPr txBox="1"/>
          <p:nvPr/>
        </p:nvSpPr>
        <p:spPr>
          <a:xfrm>
            <a:off x="6653349" y="2250884"/>
            <a:ext cx="4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Segunda Lei de 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D2FBCB-778E-4977-BC50-3C469C235F7C}"/>
                  </a:ext>
                </a:extLst>
              </p:cNvPr>
              <p:cNvSpPr txBox="1"/>
              <p:nvPr/>
            </p:nvSpPr>
            <p:spPr>
              <a:xfrm>
                <a:off x="6720860" y="2759160"/>
                <a:ext cx="2423140" cy="59625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𝑑𝑥𝑑𝑦𝑑𝑧</m:t>
                      </m:r>
                      <m:f>
                        <m:f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D2FBCB-778E-4977-BC50-3C469C23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60" y="2759160"/>
                <a:ext cx="2423140" cy="596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17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 em 3-D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38348A-FCD5-47DC-B1D8-59D32CB8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0" y="1672688"/>
            <a:ext cx="5584473" cy="1629894"/>
          </a:xfrm>
        </p:spPr>
        <p:txBody>
          <a:bodyPr>
            <a:normAutofit/>
          </a:bodyPr>
          <a:lstStyle/>
          <a:p>
            <a:r>
              <a:rPr lang="en-US" sz="2000" dirty="0"/>
              <a:t>De </a:t>
            </a:r>
            <a:r>
              <a:rPr lang="en-US" sz="2000" dirty="0" err="1"/>
              <a:t>maneira</a:t>
            </a:r>
            <a:r>
              <a:rPr lang="en-US" sz="2000" dirty="0"/>
              <a:t> </a:t>
            </a:r>
            <a:r>
              <a:rPr lang="en-US" sz="2000" dirty="0" err="1"/>
              <a:t>sintética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-se </a:t>
            </a:r>
            <a:r>
              <a:rPr lang="en-US" sz="2000" dirty="0" err="1"/>
              <a:t>descrever</a:t>
            </a:r>
            <a:r>
              <a:rPr lang="en-US" sz="2000" dirty="0"/>
              <a:t> a </a:t>
            </a:r>
            <a:r>
              <a:rPr lang="en-US" sz="2000" dirty="0" err="1"/>
              <a:t>conservação</a:t>
            </a:r>
            <a:r>
              <a:rPr lang="en-US" sz="2000" dirty="0"/>
              <a:t> do </a:t>
            </a:r>
            <a:r>
              <a:rPr lang="en-US" sz="2000" dirty="0" err="1"/>
              <a:t>momento</a:t>
            </a:r>
            <a:r>
              <a:rPr lang="en-US" sz="2000" dirty="0"/>
              <a:t> linear pela 2ª Lei de Newton: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3237813-B0A3-4431-9C44-B25D3B956C2A}" type="datetime1">
              <a:rPr lang="pt-BR" smtClean="0"/>
              <a:pPr rtl="0">
                <a:spcAft>
                  <a:spcPts val="600"/>
                </a:spcAft>
              </a:pPr>
              <a:t>26/03/2022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9EB00F-C8AE-4784-8EEA-A0FBAD903778}"/>
                  </a:ext>
                </a:extLst>
              </p:cNvPr>
              <p:cNvSpPr txBox="1"/>
              <p:nvPr/>
            </p:nvSpPr>
            <p:spPr>
              <a:xfrm>
                <a:off x="6221826" y="3256861"/>
                <a:ext cx="4791898" cy="64132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</m:nary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t-B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pt-BR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𝑠𝑎𝑖</m:t>
                              </m:r>
                            </m:sub>
                          </m:sSub>
                        </m:e>
                      </m:nary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𝑒𝑛𝑡</m:t>
                              </m:r>
                            </m:sub>
                          </m:sSub>
                        </m:e>
                      </m:nary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9EB00F-C8AE-4784-8EEA-A0FBAD90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26" y="3256861"/>
                <a:ext cx="4791898" cy="641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1EAA01F1-769F-462D-9E1D-9831EB8A3F51}"/>
              </a:ext>
            </a:extLst>
          </p:cNvPr>
          <p:cNvSpPr txBox="1"/>
          <p:nvPr/>
        </p:nvSpPr>
        <p:spPr>
          <a:xfrm>
            <a:off x="11013724" y="3326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(8)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344D673-5355-4B93-97EC-67603AEE4C9F}"/>
              </a:ext>
            </a:extLst>
          </p:cNvPr>
          <p:cNvSpPr txBox="1">
            <a:spLocks/>
          </p:cNvSpPr>
          <p:nvPr/>
        </p:nvSpPr>
        <p:spPr>
          <a:xfrm>
            <a:off x="5791201" y="3771060"/>
            <a:ext cx="5584474" cy="1629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Uma </a:t>
            </a:r>
            <a:r>
              <a:rPr lang="en-US" sz="2000" dirty="0" err="1"/>
              <a:t>vez</a:t>
            </a:r>
            <a:r>
              <a:rPr lang="en-US" sz="2000" dirty="0"/>
              <a:t> que o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fluido</a:t>
            </a:r>
            <a:r>
              <a:rPr lang="en-US" sz="2000" dirty="0"/>
              <a:t> é </a:t>
            </a:r>
            <a:r>
              <a:rPr lang="en-US" sz="2000" dirty="0" err="1"/>
              <a:t>tão</a:t>
            </a:r>
            <a:r>
              <a:rPr lang="en-US" sz="2000" dirty="0"/>
              <a:t> </a:t>
            </a:r>
            <a:r>
              <a:rPr lang="en-US" sz="2000" dirty="0" err="1"/>
              <a:t>pequeno</a:t>
            </a:r>
            <a:r>
              <a:rPr lang="en-US" sz="2000" dirty="0"/>
              <a:t>, </a:t>
            </a:r>
            <a:r>
              <a:rPr lang="en-US" sz="2000" dirty="0" err="1"/>
              <a:t>pode</a:t>
            </a:r>
            <a:r>
              <a:rPr lang="en-US" sz="2000" dirty="0"/>
              <a:t>-se </a:t>
            </a:r>
            <a:r>
              <a:rPr lang="en-US" sz="2000" dirty="0" err="1"/>
              <a:t>reduzir</a:t>
            </a:r>
            <a:r>
              <a:rPr lang="en-US" sz="2000" dirty="0"/>
              <a:t> a integral a um </a:t>
            </a:r>
            <a:r>
              <a:rPr lang="en-US" sz="2000" dirty="0" err="1"/>
              <a:t>termo</a:t>
            </a:r>
            <a:r>
              <a:rPr lang="en-US" sz="2000" dirty="0"/>
              <a:t> </a:t>
            </a:r>
            <a:r>
              <a:rPr lang="en-US" sz="2000" dirty="0" err="1"/>
              <a:t>diferencial</a:t>
            </a:r>
            <a:r>
              <a:rPr lang="en-US" sz="20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BC655B7-BEE4-4BC3-8451-294A42D76D7F}"/>
                  </a:ext>
                </a:extLst>
              </p:cNvPr>
              <p:cNvSpPr txBox="1"/>
              <p:nvPr/>
            </p:nvSpPr>
            <p:spPr>
              <a:xfrm>
                <a:off x="6251421" y="5302291"/>
                <a:ext cx="4791897" cy="52668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𝑑𝑥𝑑𝑦𝑑𝑧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BC655B7-BEE4-4BC3-8451-294A42D7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421" y="5302291"/>
                <a:ext cx="4791897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6C93CD-6E94-4941-B73D-CA9827B8E008}"/>
              </a:ext>
            </a:extLst>
          </p:cNvPr>
          <p:cNvSpPr txBox="1"/>
          <p:nvPr/>
        </p:nvSpPr>
        <p:spPr>
          <a:xfrm>
            <a:off x="11043318" y="535843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(9)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F5A135C-5586-41E0-B073-253DCB3392C4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WHITE, 2011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  <p:pic>
        <p:nvPicPr>
          <p:cNvPr id="14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9BAC474B-9D31-4E47-B1FB-EE7B06AFD5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94283" y="2219476"/>
            <a:ext cx="4194517" cy="3633047"/>
          </a:xfrm>
          <a:noFill/>
        </p:spPr>
      </p:pic>
    </p:spTree>
    <p:extLst>
      <p:ext uri="{BB962C8B-B14F-4D97-AF65-F5344CB8AC3E}">
        <p14:creationId xmlns:p14="http://schemas.microsoft.com/office/powerpoint/2010/main" val="16556157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{FEA90442-2319-4EC8-82CA-D44493B48D21}tf33552983_win32</Template>
  <TotalTime>1988</TotalTime>
  <Words>1875</Words>
  <Application>Microsoft Office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Franklin Gothic Book</vt:lpstr>
      <vt:lpstr>Franklin Gothic Demi</vt:lpstr>
      <vt:lpstr>Wingdings 2</vt:lpstr>
      <vt:lpstr>DividendVTI</vt:lpstr>
      <vt:lpstr>Dinâmica dos fluidos computacional (CFD)</vt:lpstr>
      <vt:lpstr>PROGRAMAÇÃO</vt:lpstr>
      <vt:lpstr>Equações governantes de escoamento de fluido e transferência de calor</vt:lpstr>
      <vt:lpstr>Equações governantes de escoamento de fluido e transferência de calor</vt:lpstr>
      <vt:lpstr>Campo de aceleração de um fluido</vt:lpstr>
      <vt:lpstr>Generalizando...</vt:lpstr>
      <vt:lpstr>Conservação da massa em 3-D</vt:lpstr>
      <vt:lpstr>Conservação do momento linear</vt:lpstr>
      <vt:lpstr>Conservação do momento linear em 3-D</vt:lpstr>
      <vt:lpstr>Conservação do momento linear em 3-D</vt:lpstr>
      <vt:lpstr>Conservação do momento linear</vt:lpstr>
      <vt:lpstr>Conservação do momento linear</vt:lpstr>
      <vt:lpstr>Conservação do momento linear</vt:lpstr>
      <vt:lpstr>Conservação do momento linear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LUCIO PATROCINIO</dc:creator>
  <cp:lastModifiedBy>LUCIO PATROCINIO</cp:lastModifiedBy>
  <cp:revision>230</cp:revision>
  <dcterms:created xsi:type="dcterms:W3CDTF">2022-01-10T17:10:12Z</dcterms:created>
  <dcterms:modified xsi:type="dcterms:W3CDTF">2022-03-26T16:32:33Z</dcterms:modified>
</cp:coreProperties>
</file>