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325" r:id="rId4"/>
    <p:sldId id="326" r:id="rId5"/>
    <p:sldId id="328" r:id="rId6"/>
    <p:sldId id="354" r:id="rId7"/>
    <p:sldId id="355" r:id="rId8"/>
    <p:sldId id="356" r:id="rId9"/>
    <p:sldId id="357" r:id="rId10"/>
    <p:sldId id="359" r:id="rId11"/>
    <p:sldId id="358" r:id="rId12"/>
    <p:sldId id="360" r:id="rId13"/>
    <p:sldId id="361" r:id="rId14"/>
    <p:sldId id="341" r:id="rId15"/>
    <p:sldId id="362" r:id="rId16"/>
    <p:sldId id="363" r:id="rId17"/>
    <p:sldId id="261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2D03A-16D6-4E5B-8C8D-6FE025A1AAB2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E4FC3E-AEF0-4A9D-8F68-B53EC1BD0013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A0E9-176C-4A13-BEE1-B3EF53A90E4F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277C4C-EC6B-4BAE-A10E-24FCD85DA88F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DAA554-D28B-4086-A044-761719F9A73B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dirty="0"/>
              <a:t>Clique para editar os estilos de texto Mestres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88617B-6F61-4E1D-82D8-FDC3FA3C7692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D6801-A05E-42A1-8E5F-C6BF76D91369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89C81-083C-480A-BF0F-8A75A7807E50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E6F46-37DE-4D88-9157-714F98489685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BCB46AA-D730-4F39-8F34-089F4AFE5464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628C-807D-4CF9-A851-4DCF010345B1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E2A7FB-858F-437B-BA41-FB3545E10129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inâmica dos fluidos computacional (CFD)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</a:t>
            </a:r>
            <a:r>
              <a:rPr lang="pt-br" dirty="0"/>
              <a:t>presentação </a:t>
            </a:r>
            <a:r>
              <a:rPr lang="pt-BR" dirty="0"/>
              <a:t>26/03/2022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F4198A-71C3-4ED8-BF47-C74AFA97DAF6}"/>
              </a:ext>
            </a:extLst>
          </p:cNvPr>
          <p:cNvSpPr txBox="1"/>
          <p:nvPr/>
        </p:nvSpPr>
        <p:spPr>
          <a:xfrm>
            <a:off x="7114902" y="6031468"/>
            <a:ext cx="459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070C0"/>
                </a:solidFill>
              </a:rPr>
              <a:t>PROF </a:t>
            </a:r>
            <a:r>
              <a:rPr lang="pt-BR" b="1" dirty="0" err="1">
                <a:solidFill>
                  <a:srgbClr val="0070C0"/>
                </a:solidFill>
              </a:rPr>
              <a:t>MSc</a:t>
            </a:r>
            <a:r>
              <a:rPr lang="pt-BR" b="1" dirty="0">
                <a:solidFill>
                  <a:srgbClr val="0070C0"/>
                </a:solidFill>
              </a:rPr>
              <a:t> LÚCIO PASSOS PATROCINIO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Taxa de trabalho sobre o elemento fluido por </a:t>
            </a:r>
            <a:r>
              <a:rPr lang="pt-BR" sz="2000" dirty="0">
                <a:solidFill>
                  <a:srgbClr val="7030A0"/>
                </a:solidFill>
              </a:rPr>
              <a:t>forças de superfície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D83AC-289D-4C56-B4C8-AFD7F1BB25FE}"/>
              </a:ext>
            </a:extLst>
          </p:cNvPr>
          <p:cNvSpPr txBox="1"/>
          <p:nvPr/>
        </p:nvSpPr>
        <p:spPr>
          <a:xfrm>
            <a:off x="9140924" y="213714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EAD43AE-AA2E-431B-9FD2-F0F54C46C4D1}"/>
                  </a:ext>
                </a:extLst>
              </p:cNvPr>
              <p:cNvSpPr txBox="1"/>
              <p:nvPr/>
            </p:nvSpPr>
            <p:spPr>
              <a:xfrm>
                <a:off x="1454482" y="2068280"/>
                <a:ext cx="527625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pt-BR" dirty="0"/>
                            <m:t>dx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dy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EAD43AE-AA2E-431B-9FD2-F0F54C46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2068280"/>
                <a:ext cx="5276253" cy="574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31F6C-3359-4CD3-84B7-EB18752A2C8B}"/>
              </a:ext>
            </a:extLst>
          </p:cNvPr>
          <p:cNvSpPr txBox="1"/>
          <p:nvPr/>
        </p:nvSpPr>
        <p:spPr>
          <a:xfrm>
            <a:off x="9140924" y="308833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C8BCF79-E0BC-44D6-88CC-4CD606D7237F}"/>
                  </a:ext>
                </a:extLst>
              </p:cNvPr>
              <p:cNvSpPr txBox="1"/>
              <p:nvPr/>
            </p:nvSpPr>
            <p:spPr>
              <a:xfrm>
                <a:off x="1454482" y="3019467"/>
                <a:ext cx="530529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pt-BR" dirty="0"/>
                            <m:t>dx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dy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C8BCF79-E0BC-44D6-88CC-4CD606D7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3019467"/>
                <a:ext cx="5305298" cy="5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9E809BD8-F21A-46F8-8A56-796D8B7DF8CA}"/>
              </a:ext>
            </a:extLst>
          </p:cNvPr>
          <p:cNvSpPr txBox="1"/>
          <p:nvPr/>
        </p:nvSpPr>
        <p:spPr>
          <a:xfrm>
            <a:off x="9140924" y="403951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4B5DEF9-8D17-4371-BE4F-7DE2EB42EB09}"/>
                  </a:ext>
                </a:extLst>
              </p:cNvPr>
              <p:cNvSpPr txBox="1"/>
              <p:nvPr/>
            </p:nvSpPr>
            <p:spPr>
              <a:xfrm>
                <a:off x="1454482" y="3970654"/>
                <a:ext cx="535165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pt-BR" dirty="0"/>
                            <m:t>dx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dy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dz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4B5DEF9-8D17-4371-BE4F-7DE2EB42E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3970654"/>
                <a:ext cx="5351658" cy="57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8984829-F44D-4BCF-97B4-C4012F434CD0}"/>
              </a:ext>
            </a:extLst>
          </p:cNvPr>
          <p:cNvCxnSpPr/>
          <p:nvPr/>
        </p:nvCxnSpPr>
        <p:spPr>
          <a:xfrm>
            <a:off x="896983" y="4624246"/>
            <a:ext cx="101977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FEF5F73-6DC5-44BC-8723-AEF8CA54476B}"/>
                  </a:ext>
                </a:extLst>
              </p:cNvPr>
              <p:cNvSpPr txBox="1"/>
              <p:nvPr/>
            </p:nvSpPr>
            <p:spPr>
              <a:xfrm>
                <a:off x="1454482" y="4767844"/>
                <a:ext cx="8996268" cy="180164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dy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dz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pt-BR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FEF5F73-6DC5-44BC-8723-AEF8CA54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4767844"/>
                <a:ext cx="8996268" cy="1801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4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i="1" dirty="0">
                <a:solidFill>
                  <a:srgbClr val="FF0000"/>
                </a:solidFill>
              </a:rPr>
              <a:t>Fluxo resultante de </a:t>
            </a:r>
            <a:r>
              <a:rPr lang="pt-BR" sz="2000" i="1" dirty="0">
                <a:solidFill>
                  <a:srgbClr val="7030A0"/>
                </a:solidFill>
              </a:rPr>
              <a:t>calor</a:t>
            </a:r>
            <a:r>
              <a:rPr lang="pt-BR" sz="2000" i="1" dirty="0">
                <a:solidFill>
                  <a:srgbClr val="FF0000"/>
                </a:solidFill>
              </a:rPr>
              <a:t> para dentro do elemento (S)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403DCC1-06C2-4DC8-B8B8-03D83A81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269" y="2340864"/>
            <a:ext cx="6359538" cy="36344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O fluxo resultante de calor para dentro do elemento de fluido provém de </a:t>
            </a:r>
            <a:r>
              <a:rPr lang="pt-BR" sz="2400" b="1" dirty="0"/>
              <a:t>duas fontes </a:t>
            </a:r>
            <a:r>
              <a:rPr lang="pt-BR" sz="2400" dirty="0"/>
              <a:t>principais: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solidFill>
                  <a:srgbClr val="7030A0"/>
                </a:solidFill>
              </a:rPr>
              <a:t>Aquecimento do fluido </a:t>
            </a:r>
            <a:r>
              <a:rPr lang="pt-BR" sz="2000" dirty="0"/>
              <a:t>causado por agentes externos (</a:t>
            </a:r>
            <a:r>
              <a:rPr lang="pt-BR" sz="2000" i="1" dirty="0"/>
              <a:t>absorção de radiação</a:t>
            </a:r>
            <a:r>
              <a:rPr lang="pt-BR" sz="2000" dirty="0"/>
              <a:t>) ou internos (</a:t>
            </a:r>
            <a:r>
              <a:rPr lang="pt-BR" sz="2000" i="1" dirty="0"/>
              <a:t>reação química</a:t>
            </a:r>
            <a:r>
              <a:rPr lang="pt-BR" sz="2000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solidFill>
                  <a:srgbClr val="7030A0"/>
                </a:solidFill>
              </a:rPr>
              <a:t>Transferência de calor por condução </a:t>
            </a:r>
            <a:r>
              <a:rPr lang="pt-BR" sz="2000" dirty="0"/>
              <a:t>através das paredes do elemento fluido.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BAAAD4-0051-4AF7-B2A9-CD2C7B3D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84425"/>
            <a:ext cx="4457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i="1" dirty="0">
                <a:solidFill>
                  <a:srgbClr val="FF0000"/>
                </a:solidFill>
              </a:rPr>
              <a:t>Transferência de </a:t>
            </a:r>
            <a:r>
              <a:rPr lang="pt-BR" sz="2000" i="1" dirty="0">
                <a:solidFill>
                  <a:srgbClr val="7030A0"/>
                </a:solidFill>
              </a:rPr>
              <a:t>calor</a:t>
            </a:r>
            <a:r>
              <a:rPr lang="pt-BR" sz="2000" i="1" dirty="0">
                <a:solidFill>
                  <a:srgbClr val="FF0000"/>
                </a:solidFill>
              </a:rPr>
              <a:t> por condução para a partícula fluida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BAAAD4-0051-4AF7-B2A9-CD2C7B3D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84425"/>
            <a:ext cx="44577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D3B8579-0246-4124-B2EE-D45FB2342A82}"/>
                  </a:ext>
                </a:extLst>
              </p:cNvPr>
              <p:cNvSpPr txBox="1"/>
              <p:nvPr/>
            </p:nvSpPr>
            <p:spPr>
              <a:xfrm>
                <a:off x="5098864" y="2289291"/>
                <a:ext cx="608230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D3B8579-0246-4124-B2EE-D45FB2342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864" y="2289291"/>
                <a:ext cx="6082306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8AFDBB0-18ED-4102-ADA1-60579DD5115A}"/>
                  </a:ext>
                </a:extLst>
              </p:cNvPr>
              <p:cNvSpPr txBox="1"/>
              <p:nvPr/>
            </p:nvSpPr>
            <p:spPr>
              <a:xfrm>
                <a:off x="5098864" y="3190628"/>
                <a:ext cx="61268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8AFDBB0-18ED-4102-ADA1-60579DD51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864" y="3190628"/>
                <a:ext cx="6126870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373429-F2E1-44DF-8423-EF723671FC54}"/>
              </a:ext>
            </a:extLst>
          </p:cNvPr>
          <p:cNvSpPr txBox="1"/>
          <p:nvPr/>
        </p:nvSpPr>
        <p:spPr>
          <a:xfrm>
            <a:off x="11166843" y="24158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(Em X)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137999-9C82-4A93-B382-8020A300990B}"/>
              </a:ext>
            </a:extLst>
          </p:cNvPr>
          <p:cNvSpPr txBox="1"/>
          <p:nvPr/>
        </p:nvSpPr>
        <p:spPr>
          <a:xfrm>
            <a:off x="11188258" y="3336150"/>
            <a:ext cx="81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(Em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B5C8D4C-CA63-4829-9929-F8F7316BA2B0}"/>
                  </a:ext>
                </a:extLst>
              </p:cNvPr>
              <p:cNvSpPr txBox="1"/>
              <p:nvPr/>
            </p:nvSpPr>
            <p:spPr>
              <a:xfrm>
                <a:off x="5077449" y="4021273"/>
                <a:ext cx="618214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B5C8D4C-CA63-4829-9929-F8F7316B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49" y="4021273"/>
                <a:ext cx="618214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4CE4CB-F41B-4572-A9EE-F99A270737CE}"/>
              </a:ext>
            </a:extLst>
          </p:cNvPr>
          <p:cNvSpPr txBox="1"/>
          <p:nvPr/>
        </p:nvSpPr>
        <p:spPr>
          <a:xfrm>
            <a:off x="11166843" y="4166795"/>
            <a:ext cx="81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(Em z)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2829BE6-827E-4BD2-95F9-F7D62F1D023D}"/>
              </a:ext>
            </a:extLst>
          </p:cNvPr>
          <p:cNvCxnSpPr>
            <a:cxnSpLocks/>
          </p:cNvCxnSpPr>
          <p:nvPr/>
        </p:nvCxnSpPr>
        <p:spPr>
          <a:xfrm>
            <a:off x="4876835" y="4781006"/>
            <a:ext cx="7122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F4B956B-C81A-4FAA-B322-2442E4D100CB}"/>
                  </a:ext>
                </a:extLst>
              </p:cNvPr>
              <p:cNvSpPr txBox="1"/>
              <p:nvPr/>
            </p:nvSpPr>
            <p:spPr>
              <a:xfrm>
                <a:off x="5033594" y="5080755"/>
                <a:ext cx="5666038" cy="5815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pt-BR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pt-BR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F4B956B-C81A-4FAA-B322-2442E4D1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94" y="5080755"/>
                <a:ext cx="566603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10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i="1" dirty="0">
                <a:solidFill>
                  <a:srgbClr val="FF0000"/>
                </a:solidFill>
              </a:rPr>
              <a:t>Transferência de </a:t>
            </a:r>
            <a:r>
              <a:rPr lang="pt-BR" sz="2000" i="1" dirty="0">
                <a:solidFill>
                  <a:srgbClr val="7030A0"/>
                </a:solidFill>
              </a:rPr>
              <a:t>calor</a:t>
            </a:r>
            <a:r>
              <a:rPr lang="pt-BR" sz="2000" i="1" dirty="0">
                <a:solidFill>
                  <a:srgbClr val="FF0000"/>
                </a:solidFill>
              </a:rPr>
              <a:t> por condução para a partícula fluida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BAAAD4-0051-4AF7-B2A9-CD2C7B3D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84425"/>
            <a:ext cx="44577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F4B956B-C81A-4FAA-B322-2442E4D100CB}"/>
                  </a:ext>
                </a:extLst>
              </p:cNvPr>
              <p:cNvSpPr txBox="1"/>
              <p:nvPr/>
            </p:nvSpPr>
            <p:spPr>
              <a:xfrm>
                <a:off x="5260017" y="2204110"/>
                <a:ext cx="2929199" cy="581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F4B956B-C81A-4FAA-B322-2442E4D1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7" y="2204110"/>
                <a:ext cx="2929199" cy="581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5F649E62-CE15-4069-9594-0756E590F74C}"/>
              </a:ext>
            </a:extLst>
          </p:cNvPr>
          <p:cNvSpPr txBox="1"/>
          <p:nvPr/>
        </p:nvSpPr>
        <p:spPr>
          <a:xfrm>
            <a:off x="5272175" y="3573253"/>
            <a:ext cx="28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Pela Lei de Fourier, temos: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FEC2EB2-8B43-4C9C-BADC-66B63D6131F2}"/>
                  </a:ext>
                </a:extLst>
              </p:cNvPr>
              <p:cNvSpPr txBox="1"/>
              <p:nvPr/>
            </p:nvSpPr>
            <p:spPr>
              <a:xfrm>
                <a:off x="8842650" y="2929782"/>
                <a:ext cx="125136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FEC2EB2-8B43-4C9C-BADC-66B63D61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50" y="2929782"/>
                <a:ext cx="1251368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B4F7C2A-7867-4526-8816-74A62CA2DA6E}"/>
                  </a:ext>
                </a:extLst>
              </p:cNvPr>
              <p:cNvSpPr txBox="1"/>
              <p:nvPr/>
            </p:nvSpPr>
            <p:spPr>
              <a:xfrm>
                <a:off x="8842650" y="3583611"/>
                <a:ext cx="126810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B4F7C2A-7867-4526-8816-74A62CA2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50" y="3583611"/>
                <a:ext cx="1268103" cy="57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95D2533-8AC8-4FEE-875D-D329F5E5B0DB}"/>
                  </a:ext>
                </a:extLst>
              </p:cNvPr>
              <p:cNvSpPr txBox="1"/>
              <p:nvPr/>
            </p:nvSpPr>
            <p:spPr>
              <a:xfrm>
                <a:off x="8887628" y="4284327"/>
                <a:ext cx="125136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95D2533-8AC8-4FEE-875D-D329F5E5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28" y="4284327"/>
                <a:ext cx="1251368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Esquerda 8">
            <a:extLst>
              <a:ext uri="{FF2B5EF4-FFF2-40B4-BE49-F238E27FC236}">
                <a16:creationId xmlns:a16="http://schemas.microsoft.com/office/drawing/2014/main" id="{43047DBA-C190-4DCE-B512-F2BE37B1E5C2}"/>
              </a:ext>
            </a:extLst>
          </p:cNvPr>
          <p:cNvSpPr/>
          <p:nvPr/>
        </p:nvSpPr>
        <p:spPr>
          <a:xfrm>
            <a:off x="8464731" y="2929782"/>
            <a:ext cx="139338" cy="17556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0247AD-95C1-43B1-8CFB-54D9D48E858B}"/>
              </a:ext>
            </a:extLst>
          </p:cNvPr>
          <p:cNvSpPr txBox="1"/>
          <p:nvPr/>
        </p:nvSpPr>
        <p:spPr>
          <a:xfrm>
            <a:off x="5322543" y="47810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414F147-ED52-49C5-A328-2DC7E24DFB6F}"/>
                  </a:ext>
                </a:extLst>
              </p:cNvPr>
              <p:cNvSpPr txBox="1"/>
              <p:nvPr/>
            </p:nvSpPr>
            <p:spPr>
              <a:xfrm>
                <a:off x="5386914" y="5463994"/>
                <a:ext cx="2263633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pt-B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pt-BR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414F147-ED52-49C5-A328-2DC7E24DF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14" y="5463994"/>
                <a:ext cx="2263633" cy="307777"/>
              </a:xfrm>
              <a:prstGeom prst="rect">
                <a:avLst/>
              </a:prstGeom>
              <a:blipFill>
                <a:blip r:embed="rId7"/>
                <a:stretch>
                  <a:fillRect l="-270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6E30CEF-374A-47D3-99F4-D4DBB88CB4ED}"/>
                  </a:ext>
                </a:extLst>
              </p:cNvPr>
              <p:cNvSpPr txBox="1"/>
              <p:nvPr/>
            </p:nvSpPr>
            <p:spPr>
              <a:xfrm>
                <a:off x="6509241" y="4781075"/>
                <a:ext cx="1154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6E30CEF-374A-47D3-99F4-D4DBB88CB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41" y="4781075"/>
                <a:ext cx="1154740" cy="276999"/>
              </a:xfrm>
              <a:prstGeom prst="rect">
                <a:avLst/>
              </a:prstGeom>
              <a:blipFill>
                <a:blip r:embed="rId8"/>
                <a:stretch>
                  <a:fillRect l="-7407" r="-1058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5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/>
              <p:nvPr/>
            </p:nvSpPr>
            <p:spPr>
              <a:xfrm>
                <a:off x="581192" y="2190104"/>
                <a:ext cx="10798628" cy="232127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90104"/>
                <a:ext cx="10798628" cy="2321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D632D45-0911-48C1-BF86-407AE4573979}"/>
                  </a:ext>
                </a:extLst>
              </p:cNvPr>
              <p:cNvSpPr txBox="1"/>
              <p:nvPr/>
            </p:nvSpPr>
            <p:spPr>
              <a:xfrm>
                <a:off x="879566" y="5007429"/>
                <a:ext cx="10542758" cy="760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i="1" dirty="0"/>
                  <a:t>Incluímos o termo fonte S</a:t>
                </a:r>
                <a:r>
                  <a:rPr lang="pt-BR" i="1" baseline="-25000" dirty="0"/>
                  <a:t>E</a:t>
                </a:r>
                <a:r>
                  <a:rPr lang="pt-BR" i="1" dirty="0"/>
                  <a:t> para representar as mudanças na energia potencial por unidade de volume.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i="1" dirty="0"/>
                  <a:t>Sabe-se que,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i="1" dirty="0"/>
                  <a:t>, em que “i” é a energia interna.</a:t>
                </a: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D632D45-0911-48C1-BF86-407AE457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6" y="5007429"/>
                <a:ext cx="10542758" cy="760465"/>
              </a:xfrm>
              <a:prstGeom prst="rect">
                <a:avLst/>
              </a:prstGeom>
              <a:blipFill>
                <a:blip r:embed="rId3"/>
                <a:stretch>
                  <a:fillRect l="-347" t="-4000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19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/>
              <p:nvPr/>
            </p:nvSpPr>
            <p:spPr>
              <a:xfrm>
                <a:off x="581192" y="2190104"/>
                <a:ext cx="10798628" cy="24890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+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90104"/>
                <a:ext cx="10798628" cy="2489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D632D45-0911-48C1-BF86-407AE4573979}"/>
              </a:ext>
            </a:extLst>
          </p:cNvPr>
          <p:cNvSpPr txBox="1"/>
          <p:nvPr/>
        </p:nvSpPr>
        <p:spPr>
          <a:xfrm>
            <a:off x="870857" y="5007429"/>
            <a:ext cx="9180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Pode-se obter a equação da conservação da energia cinética, multiplicando-se o momento-x</a:t>
            </a:r>
            <a:br>
              <a:rPr lang="pt-BR" i="1" dirty="0"/>
            </a:br>
            <a:r>
              <a:rPr lang="pt-BR" i="1" dirty="0"/>
              <a:t>por u, o momento-y por v e o momento-z por w, e adicionando os resultados.</a:t>
            </a:r>
          </a:p>
          <a:p>
            <a:r>
              <a:rPr lang="pt-BR" i="1" dirty="0"/>
              <a:t>Obtém-se a equação acima.</a:t>
            </a:r>
          </a:p>
        </p:txBody>
      </p:sp>
    </p:spTree>
    <p:extLst>
      <p:ext uri="{BB962C8B-B14F-4D97-AF65-F5344CB8AC3E}">
        <p14:creationId xmlns:p14="http://schemas.microsoft.com/office/powerpoint/2010/main" val="179682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/>
              <p:nvPr/>
            </p:nvSpPr>
            <p:spPr>
              <a:xfrm>
                <a:off x="581192" y="2190104"/>
                <a:ext cx="10798628" cy="232127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sty m:val="p"/>
                            </m:r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90104"/>
                <a:ext cx="10798628" cy="2321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D632D45-0911-48C1-BF86-407AE4573979}"/>
                  </a:ext>
                </a:extLst>
              </p:cNvPr>
              <p:cNvSpPr txBox="1"/>
              <p:nvPr/>
            </p:nvSpPr>
            <p:spPr>
              <a:xfrm>
                <a:off x="879566" y="5007429"/>
                <a:ext cx="101458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i="1" dirty="0"/>
                  <a:t>Subtraindo a equação da energia cinética da equação da energia total, tem-se uma expressão que </a:t>
                </a:r>
                <a:br>
                  <a:rPr lang="pt-BR" i="1" dirty="0"/>
                </a:br>
                <a:r>
                  <a:rPr lang="pt-BR" i="1" dirty="0"/>
                  <a:t>representa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variação da energia interna</a:t>
                </a:r>
                <a:r>
                  <a:rPr lang="pt-BR" i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i="1" dirty="0"/>
                  <a:t>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endParaRPr lang="pt-BR" i="1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D632D45-0911-48C1-BF86-407AE457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6" y="5007429"/>
                <a:ext cx="10145854" cy="923330"/>
              </a:xfrm>
              <a:prstGeom prst="rect">
                <a:avLst/>
              </a:prstGeom>
              <a:blipFill>
                <a:blip r:embed="rId3"/>
                <a:stretch>
                  <a:fillRect l="-360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6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2198-64B6-41DC-BF4E-2B60385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36D5F-68BB-40AE-895E-A8926AE6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MALISKA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Clóvis R. Transferência de calor e mecânica dos fluidos computacional.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2ª Edição–2004. LTC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2000.</a:t>
            </a: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OLIVEIRA FORTUNA, Armando.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Técnicas Computacionais para Dinâmica dos Fluídos Vol. 30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Edusp, 2000.</a:t>
            </a: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VERSTEEG, H. K.; MALALASEKERA, W. 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An introdution to computational fluid dynamics: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The finite volume method.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2a. Ed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Glasgow: Pearson Education Limited, 2007</a:t>
            </a:r>
            <a:r>
              <a:rPr lang="en-US" sz="2000" dirty="0"/>
              <a:t>.</a:t>
            </a:r>
          </a:p>
          <a:p>
            <a:pPr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WHITE, Frank M. </a:t>
            </a:r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Mecânica dos fluidos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 6ª. Ed. Porto Alegre: AMGH, 2011.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9EE22-45DA-4049-A7DF-57722C3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95332E-CEC1-48BB-AC13-CCF7C10DDD05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D3512-77AB-4A36-A912-028AD79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616E-1C19-4703-8F64-905F228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E4-5399-45CD-877A-3323CC9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6326-E326-4B30-B98B-3CAB55BF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389"/>
            <a:ext cx="11029615" cy="41354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/>
              <a:t>Níveis de formulação dos modelos </a:t>
            </a:r>
          </a:p>
          <a:p>
            <a:pPr>
              <a:lnSpc>
                <a:spcPct val="160000"/>
              </a:lnSpc>
            </a:pPr>
            <a:r>
              <a:rPr lang="pt-BR" sz="2800" dirty="0"/>
              <a:t>Equações Governantes do Movimento de Fluidos e Condições de Contorno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massa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quantidade de movimento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energia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estado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rgbClr val="FF0000"/>
                </a:solidFill>
              </a:rPr>
              <a:t>Equações de </a:t>
            </a:r>
            <a:r>
              <a:rPr lang="pt-BR" dirty="0" err="1">
                <a:solidFill>
                  <a:srgbClr val="FF0000"/>
                </a:solidFill>
              </a:rPr>
              <a:t>Navier</a:t>
            </a:r>
            <a:r>
              <a:rPr lang="pt-BR" dirty="0">
                <a:solidFill>
                  <a:srgbClr val="FF0000"/>
                </a:solidFill>
              </a:rPr>
              <a:t>-Stokes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30B5-AE2E-4A8D-8108-9B1E9B1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0F506-B4EE-4E87-B4AA-59B300BD6708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1F5D5-7B64-4946-AA66-E75F9D6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5CBFE-611D-46E1-B89B-CF9511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654E6-EFF3-44E4-B9FE-F38CAF08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Representam sentenças matemáticas das </a:t>
            </a:r>
            <a:r>
              <a:rPr lang="pt-BR" b="1" dirty="0"/>
              <a:t>Leis Físicas de Conservação </a:t>
            </a:r>
            <a:r>
              <a:rPr lang="pt-BR" dirty="0"/>
              <a:t>(</a:t>
            </a:r>
            <a:r>
              <a:rPr lang="en-US" dirty="0"/>
              <a:t>VERSTEEG &amp; MALALASEKERA, 2007, p.9) </a:t>
            </a:r>
            <a:r>
              <a:rPr lang="pt-BR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massa de um fluido é conservada.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do momento linear é igual a soma das forças sobre uma partícula fluida (</a:t>
            </a:r>
            <a:r>
              <a:rPr lang="pt-BR" i="1" dirty="0"/>
              <a:t>Segunda Lei de Newton</a:t>
            </a:r>
            <a:r>
              <a:rPr lang="pt-BR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da energia é igual a soma da taxa de adição de calor e trabalho efetuado sobre uma partícula fluida (</a:t>
            </a:r>
            <a:r>
              <a:rPr lang="pt-BR" i="1" dirty="0"/>
              <a:t>Primeira Lei da Termodinâmica</a:t>
            </a:r>
            <a:r>
              <a:rPr lang="pt-BR" dirty="0"/>
              <a:t>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0D5E83EC-C3B2-4951-8B47-F8E99CF33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318" y="2228003"/>
            <a:ext cx="4194517" cy="363304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Considere</a:t>
                </a:r>
                <a:r>
                  <a:rPr lang="en-US" dirty="0"/>
                  <a:t> um </a:t>
                </a:r>
                <a:r>
                  <a:rPr lang="pt-BR" dirty="0"/>
                  <a:t>elemento</a:t>
                </a:r>
                <a:r>
                  <a:rPr lang="en-US" dirty="0"/>
                  <a:t> </a:t>
                </a:r>
                <a:r>
                  <a:rPr lang="pt-BR" dirty="0"/>
                  <a:t>fluido com dimensões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x,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y e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 6 faces </a:t>
                </a:r>
                <a:r>
                  <a:rPr lang="pt-BR" dirty="0"/>
                  <a:t>são</a:t>
                </a:r>
                <a:r>
                  <a:rPr lang="en-US" dirty="0"/>
                  <a:t> </a:t>
                </a:r>
                <a:r>
                  <a:rPr lang="pt-BR" dirty="0"/>
                  <a:t>rotuladas como N (norte), S (sul), W (oeste), E (Leste), T (topo) e B (parte de baixo).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O centro do elemento é posicionado nas coordenadas (x, y, z).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Todas as propriedades são função da posição no espaço e do instante no tempo [</a:t>
                </a:r>
                <a:r>
                  <a:rPr lang="pt-BR" i="1" dirty="0"/>
                  <a:t>propriedade = f(x, y, z, t)</a:t>
                </a:r>
                <a:r>
                  <a:rPr lang="pt-BR" dirty="0"/>
                  <a:t>].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As propriedades nas faces são obtidas por uma expansão em série de Taylor em torno do centro do elemento.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 velocidade do fluido em cada ponto é dada por: </a:t>
                </a:r>
                <a:br>
                  <a:rPr lang="pt-BR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1EB4E8-3252-4D6C-95EF-1372A4CDE9EB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Espaço Reservado para Conteúdo 8">
            <a:extLst>
              <a:ext uri="{FF2B5EF4-FFF2-40B4-BE49-F238E27FC236}">
                <a16:creationId xmlns:a16="http://schemas.microsoft.com/office/drawing/2014/main" id="{0FA62851-879F-4A3E-89F4-327E42DC8AB9}"/>
              </a:ext>
            </a:extLst>
          </p:cNvPr>
          <p:cNvSpPr txBox="1">
            <a:spLocks/>
          </p:cNvSpPr>
          <p:nvPr/>
        </p:nvSpPr>
        <p:spPr>
          <a:xfrm>
            <a:off x="902631" y="3345644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da </a:t>
            </a:r>
            <a:r>
              <a:rPr lang="pt-BR" sz="2400" i="1" dirty="0">
                <a:solidFill>
                  <a:srgbClr val="7030A0"/>
                </a:solidFill>
              </a:rPr>
              <a:t>energia</a:t>
            </a:r>
            <a:r>
              <a:rPr lang="pt-BR" sz="2400" i="1" dirty="0">
                <a:solidFill>
                  <a:srgbClr val="FF0000"/>
                </a:solidFill>
              </a:rPr>
              <a:t> de uma partícula</a:t>
            </a:r>
          </a:p>
        </p:txBody>
      </p:sp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95585029-EBC0-4367-83D5-E5EF3D85B068}"/>
              </a:ext>
            </a:extLst>
          </p:cNvPr>
          <p:cNvSpPr txBox="1">
            <a:spLocks/>
          </p:cNvSpPr>
          <p:nvPr/>
        </p:nvSpPr>
        <p:spPr>
          <a:xfrm>
            <a:off x="6671217" y="2093572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Fluxo resultante de </a:t>
            </a:r>
            <a:r>
              <a:rPr lang="pt-BR" sz="2400" i="1" dirty="0">
                <a:solidFill>
                  <a:srgbClr val="7030A0"/>
                </a:solidFill>
              </a:rPr>
              <a:t>calor</a:t>
            </a:r>
            <a:r>
              <a:rPr lang="pt-BR" sz="2400" i="1" dirty="0">
                <a:solidFill>
                  <a:srgbClr val="FF0000"/>
                </a:solidFill>
              </a:rPr>
              <a:t> para dentro do elemento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BC13E-A60D-49D8-AB2E-36000C497230}"/>
              </a:ext>
            </a:extLst>
          </p:cNvPr>
          <p:cNvSpPr txBox="1"/>
          <p:nvPr/>
        </p:nvSpPr>
        <p:spPr>
          <a:xfrm>
            <a:off x="5137607" y="3878928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13" name="Espaço Reservado para Conteúdo 8">
            <a:extLst>
              <a:ext uri="{FF2B5EF4-FFF2-40B4-BE49-F238E27FC236}">
                <a16:creationId xmlns:a16="http://schemas.microsoft.com/office/drawing/2014/main" id="{2D665062-38E7-485B-A3BA-83D0FC6BA6FF}"/>
              </a:ext>
            </a:extLst>
          </p:cNvPr>
          <p:cNvSpPr txBox="1">
            <a:spLocks/>
          </p:cNvSpPr>
          <p:nvPr/>
        </p:nvSpPr>
        <p:spPr>
          <a:xfrm>
            <a:off x="6671217" y="4502573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</a:t>
            </a:r>
            <a:r>
              <a:rPr lang="pt-BR" sz="2400" i="1" dirty="0">
                <a:solidFill>
                  <a:srgbClr val="7030A0"/>
                </a:solidFill>
              </a:rPr>
              <a:t>trabalho</a:t>
            </a:r>
            <a:r>
              <a:rPr lang="pt-BR" sz="2400" i="1" dirty="0">
                <a:solidFill>
                  <a:srgbClr val="FF0000"/>
                </a:solidFill>
              </a:rPr>
              <a:t> realizado sobre o elemento pelas forças de campo e de superfície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20F7F0-0D84-463D-B0EC-2F13FF91D0B9}"/>
              </a:ext>
            </a:extLst>
          </p:cNvPr>
          <p:cNvSpPr txBox="1"/>
          <p:nvPr/>
        </p:nvSpPr>
        <p:spPr>
          <a:xfrm>
            <a:off x="8146419" y="3798636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1372634B-A677-4927-B43E-FCE53F61117B}"/>
              </a:ext>
            </a:extLst>
          </p:cNvPr>
          <p:cNvSpPr/>
          <p:nvPr/>
        </p:nvSpPr>
        <p:spPr>
          <a:xfrm>
            <a:off x="6008914" y="2029097"/>
            <a:ext cx="174172" cy="412674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17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CA35F0-EB34-4B83-B089-F922358B3DBC}"/>
              </a:ext>
            </a:extLst>
          </p:cNvPr>
          <p:cNvSpPr/>
          <p:nvPr/>
        </p:nvSpPr>
        <p:spPr>
          <a:xfrm>
            <a:off x="770498" y="4023360"/>
            <a:ext cx="11029616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Espaço Reservado para Conteúdo 8">
            <a:extLst>
              <a:ext uri="{FF2B5EF4-FFF2-40B4-BE49-F238E27FC236}">
                <a16:creationId xmlns:a16="http://schemas.microsoft.com/office/drawing/2014/main" id="{0AA07AE8-1665-4667-9220-FE3730FD8ECC}"/>
              </a:ext>
            </a:extLst>
          </p:cNvPr>
          <p:cNvSpPr txBox="1">
            <a:spLocks/>
          </p:cNvSpPr>
          <p:nvPr/>
        </p:nvSpPr>
        <p:spPr>
          <a:xfrm>
            <a:off x="814244" y="2283985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variação temporal  da </a:t>
            </a:r>
            <a:r>
              <a:rPr lang="pt-BR" sz="2400" i="1" dirty="0">
                <a:solidFill>
                  <a:srgbClr val="7030A0"/>
                </a:solidFill>
              </a:rPr>
              <a:t>energia</a:t>
            </a:r>
            <a:r>
              <a:rPr lang="pt-BR" sz="2400" i="1" dirty="0">
                <a:solidFill>
                  <a:srgbClr val="FF0000"/>
                </a:solidFill>
              </a:rPr>
              <a:t> de uma partícula</a:t>
            </a:r>
          </a:p>
        </p:txBody>
      </p:sp>
      <p:sp>
        <p:nvSpPr>
          <p:cNvPr id="17" name="Espaço Reservado para Conteúdo 8">
            <a:extLst>
              <a:ext uri="{FF2B5EF4-FFF2-40B4-BE49-F238E27FC236}">
                <a16:creationId xmlns:a16="http://schemas.microsoft.com/office/drawing/2014/main" id="{D2C318BE-2B84-4D3B-91BD-DC1FF66DA07B}"/>
              </a:ext>
            </a:extLst>
          </p:cNvPr>
          <p:cNvSpPr txBox="1">
            <a:spLocks/>
          </p:cNvSpPr>
          <p:nvPr/>
        </p:nvSpPr>
        <p:spPr>
          <a:xfrm>
            <a:off x="4710636" y="2283985"/>
            <a:ext cx="2770727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defPPr rtl="0">
              <a:defRPr lang="pt-br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i="1">
                <a:solidFill>
                  <a:srgbClr val="FF0000"/>
                </a:solidFill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Fluxo resultante de calor para dentro do elemento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30332E-977C-4D3C-94EB-274E74445327}"/>
              </a:ext>
            </a:extLst>
          </p:cNvPr>
          <p:cNvSpPr txBox="1"/>
          <p:nvPr/>
        </p:nvSpPr>
        <p:spPr>
          <a:xfrm>
            <a:off x="3744236" y="2626855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20" name="Espaço Reservado para Conteúdo 8">
            <a:extLst>
              <a:ext uri="{FF2B5EF4-FFF2-40B4-BE49-F238E27FC236}">
                <a16:creationId xmlns:a16="http://schemas.microsoft.com/office/drawing/2014/main" id="{B7D41ED9-E3FD-4779-87D1-914F863A6C2F}"/>
              </a:ext>
            </a:extLst>
          </p:cNvPr>
          <p:cNvSpPr txBox="1">
            <a:spLocks/>
          </p:cNvSpPr>
          <p:nvPr/>
        </p:nvSpPr>
        <p:spPr>
          <a:xfrm>
            <a:off x="8641636" y="2263326"/>
            <a:ext cx="3158478" cy="1307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 rtl="0">
              <a:defRPr lang="pt-br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i="1">
                <a:solidFill>
                  <a:srgbClr val="FF0000"/>
                </a:solidFill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Taxa de trabalho realizado sobre o elemento pelas forças de campo e de superfície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43E1DA-8A65-475D-AD65-A8C1266C2F6E}"/>
              </a:ext>
            </a:extLst>
          </p:cNvPr>
          <p:cNvSpPr txBox="1"/>
          <p:nvPr/>
        </p:nvSpPr>
        <p:spPr>
          <a:xfrm>
            <a:off x="7681409" y="2626854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8ACFD93-DDBB-4587-8850-DDB46D64E163}"/>
                  </a:ext>
                </a:extLst>
              </p:cNvPr>
              <p:cNvSpPr txBox="1"/>
              <p:nvPr/>
            </p:nvSpPr>
            <p:spPr>
              <a:xfrm>
                <a:off x="1104181" y="4496380"/>
                <a:ext cx="722762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𝐷𝐸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8ACFD93-DDBB-4587-8850-DDB46D64E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81" y="4496380"/>
                <a:ext cx="722762" cy="6914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02F7DE-FD65-489E-8F94-5194705A0567}"/>
              </a:ext>
            </a:extLst>
          </p:cNvPr>
          <p:cNvSpPr txBox="1"/>
          <p:nvPr/>
        </p:nvSpPr>
        <p:spPr>
          <a:xfrm>
            <a:off x="3744236" y="4611252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D5D7B1-06AF-4727-957F-7A374CB34C74}"/>
              </a:ext>
            </a:extLst>
          </p:cNvPr>
          <p:cNvSpPr txBox="1"/>
          <p:nvPr/>
        </p:nvSpPr>
        <p:spPr>
          <a:xfrm>
            <a:off x="5885836" y="461125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CECB92-EA4F-4454-8734-CD6D4D5EEDAD}"/>
              </a:ext>
            </a:extLst>
          </p:cNvPr>
          <p:cNvSpPr txBox="1"/>
          <p:nvPr/>
        </p:nvSpPr>
        <p:spPr>
          <a:xfrm>
            <a:off x="10002706" y="461125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W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2DE603-FE44-47BF-9FDC-CF89CF1B3F02}"/>
              </a:ext>
            </a:extLst>
          </p:cNvPr>
          <p:cNvSpPr txBox="1"/>
          <p:nvPr/>
        </p:nvSpPr>
        <p:spPr>
          <a:xfrm>
            <a:off x="7681409" y="4611252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C9B2F5A1-5DB5-4F2D-9031-702656725617}"/>
              </a:ext>
            </a:extLst>
          </p:cNvPr>
          <p:cNvSpPr/>
          <p:nvPr/>
        </p:nvSpPr>
        <p:spPr>
          <a:xfrm>
            <a:off x="1979020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90B9A5FC-851A-468B-B4D3-AF4923651825}"/>
              </a:ext>
            </a:extLst>
          </p:cNvPr>
          <p:cNvSpPr/>
          <p:nvPr/>
        </p:nvSpPr>
        <p:spPr>
          <a:xfrm>
            <a:off x="5969738" y="3657675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BC45E856-BA8D-4771-9873-0D6321E791BE}"/>
              </a:ext>
            </a:extLst>
          </p:cNvPr>
          <p:cNvSpPr/>
          <p:nvPr/>
        </p:nvSpPr>
        <p:spPr>
          <a:xfrm>
            <a:off x="10125080" y="3690419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BDFA58E5-6EC4-48D9-B080-271B8DCCB1C8}"/>
              </a:ext>
            </a:extLst>
          </p:cNvPr>
          <p:cNvSpPr/>
          <p:nvPr/>
        </p:nvSpPr>
        <p:spPr>
          <a:xfrm>
            <a:off x="602246" y="4145278"/>
            <a:ext cx="11029616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Como entendemos a energia total da partícula fluida?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22" name="Espaço Reservado para Conteúdo 8">
            <a:extLst>
              <a:ext uri="{FF2B5EF4-FFF2-40B4-BE49-F238E27FC236}">
                <a16:creationId xmlns:a16="http://schemas.microsoft.com/office/drawing/2014/main" id="{01AA8CBE-B526-4BA6-9878-039A0E3DE8B0}"/>
              </a:ext>
            </a:extLst>
          </p:cNvPr>
          <p:cNvSpPr txBox="1">
            <a:spLocks/>
          </p:cNvSpPr>
          <p:nvPr/>
        </p:nvSpPr>
        <p:spPr>
          <a:xfrm>
            <a:off x="814244" y="2283985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Energia Total no Elemento Fluido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70940C-D183-41A3-9671-7693C5630957}"/>
              </a:ext>
            </a:extLst>
          </p:cNvPr>
          <p:cNvSpPr txBox="1"/>
          <p:nvPr/>
        </p:nvSpPr>
        <p:spPr>
          <a:xfrm>
            <a:off x="3744236" y="2626855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27" name="Espaço Reservado para Conteúdo 8">
            <a:extLst>
              <a:ext uri="{FF2B5EF4-FFF2-40B4-BE49-F238E27FC236}">
                <a16:creationId xmlns:a16="http://schemas.microsoft.com/office/drawing/2014/main" id="{59BBF5F4-57A8-463D-B198-8BBFEA2BF21F}"/>
              </a:ext>
            </a:extLst>
          </p:cNvPr>
          <p:cNvSpPr txBox="1">
            <a:spLocks/>
          </p:cNvSpPr>
          <p:nvPr/>
        </p:nvSpPr>
        <p:spPr>
          <a:xfrm>
            <a:off x="4830131" y="2283985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Energia Cinética de Translação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4DD6F0-DFD7-4308-A83E-427F91AEB8BC}"/>
              </a:ext>
            </a:extLst>
          </p:cNvPr>
          <p:cNvSpPr txBox="1"/>
          <p:nvPr/>
        </p:nvSpPr>
        <p:spPr>
          <a:xfrm>
            <a:off x="7681409" y="2626854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9" name="Espaço Reservado para Conteúdo 8">
            <a:extLst>
              <a:ext uri="{FF2B5EF4-FFF2-40B4-BE49-F238E27FC236}">
                <a16:creationId xmlns:a16="http://schemas.microsoft.com/office/drawing/2014/main" id="{135D5C76-A770-4353-B770-DCB637FD26C5}"/>
              </a:ext>
            </a:extLst>
          </p:cNvPr>
          <p:cNvSpPr txBox="1">
            <a:spLocks/>
          </p:cNvSpPr>
          <p:nvPr/>
        </p:nvSpPr>
        <p:spPr>
          <a:xfrm>
            <a:off x="8777899" y="2263326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Energia Interna</a:t>
            </a: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6F9A368E-71C4-46B8-BDD0-526CB1F55B4C}"/>
              </a:ext>
            </a:extLst>
          </p:cNvPr>
          <p:cNvSpPr/>
          <p:nvPr/>
        </p:nvSpPr>
        <p:spPr>
          <a:xfrm>
            <a:off x="1979020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A007402D-CE48-4351-ACD0-80ABD9A29B01}"/>
              </a:ext>
            </a:extLst>
          </p:cNvPr>
          <p:cNvSpPr/>
          <p:nvPr/>
        </p:nvSpPr>
        <p:spPr>
          <a:xfrm>
            <a:off x="5994907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107D26D0-0036-45B2-BB76-AA1381781FE6}"/>
              </a:ext>
            </a:extLst>
          </p:cNvPr>
          <p:cNvSpPr/>
          <p:nvPr/>
        </p:nvSpPr>
        <p:spPr>
          <a:xfrm>
            <a:off x="9988062" y="3623597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ACCFD8-7340-494A-8D2D-A77EE96C519F}"/>
              </a:ext>
            </a:extLst>
          </p:cNvPr>
          <p:cNvSpPr txBox="1"/>
          <p:nvPr/>
        </p:nvSpPr>
        <p:spPr>
          <a:xfrm>
            <a:off x="1889076" y="4650651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FE730C5-A0FE-40EF-92CB-99B87D7B7245}"/>
              </a:ext>
            </a:extLst>
          </p:cNvPr>
          <p:cNvSpPr txBox="1"/>
          <p:nvPr/>
        </p:nvSpPr>
        <p:spPr>
          <a:xfrm>
            <a:off x="3744236" y="465065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31F2346-14E8-49C8-999E-828162ECA606}"/>
                  </a:ext>
                </a:extLst>
              </p:cNvPr>
              <p:cNvSpPr txBox="1"/>
              <p:nvPr/>
            </p:nvSpPr>
            <p:spPr>
              <a:xfrm>
                <a:off x="5956049" y="4604484"/>
                <a:ext cx="3220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31F2346-14E8-49C8-999E-828162ECA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9" y="4604484"/>
                <a:ext cx="32201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3F012-7DB9-4DED-AF78-CEF3BDC8474B}"/>
              </a:ext>
            </a:extLst>
          </p:cNvPr>
          <p:cNvSpPr txBox="1"/>
          <p:nvPr/>
        </p:nvSpPr>
        <p:spPr>
          <a:xfrm>
            <a:off x="7681409" y="4650651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F5979E-EB38-44B8-8315-E14C15FAE392}"/>
              </a:ext>
            </a:extLst>
          </p:cNvPr>
          <p:cNvSpPr txBox="1"/>
          <p:nvPr/>
        </p:nvSpPr>
        <p:spPr>
          <a:xfrm>
            <a:off x="9939872" y="4650651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5269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BDFA58E5-6EC4-48D9-B080-271B8DCCB1C8}"/>
              </a:ext>
            </a:extLst>
          </p:cNvPr>
          <p:cNvSpPr/>
          <p:nvPr/>
        </p:nvSpPr>
        <p:spPr>
          <a:xfrm>
            <a:off x="987673" y="4125349"/>
            <a:ext cx="10816193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Taxa de trabalho sobre o elemento fluido por forças de campo </a:t>
            </a:r>
            <a:r>
              <a:rPr lang="pt-BR" sz="2000">
                <a:solidFill>
                  <a:srgbClr val="FF0000"/>
                </a:solidFill>
              </a:rPr>
              <a:t>e superfície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70940C-D183-41A3-9671-7693C5630957}"/>
              </a:ext>
            </a:extLst>
          </p:cNvPr>
          <p:cNvSpPr txBox="1"/>
          <p:nvPr/>
        </p:nvSpPr>
        <p:spPr>
          <a:xfrm>
            <a:off x="4249061" y="2626855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p:sp>
        <p:nvSpPr>
          <p:cNvPr id="27" name="Espaço Reservado para Conteúdo 8">
            <a:extLst>
              <a:ext uri="{FF2B5EF4-FFF2-40B4-BE49-F238E27FC236}">
                <a16:creationId xmlns:a16="http://schemas.microsoft.com/office/drawing/2014/main" id="{59BBF5F4-57A8-463D-B198-8BBFEA2BF21F}"/>
              </a:ext>
            </a:extLst>
          </p:cNvPr>
          <p:cNvSpPr txBox="1">
            <a:spLocks/>
          </p:cNvSpPr>
          <p:nvPr/>
        </p:nvSpPr>
        <p:spPr>
          <a:xfrm>
            <a:off x="5334956" y="2283985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Força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4DD6F0-DFD7-4308-A83E-427F91AEB8BC}"/>
              </a:ext>
            </a:extLst>
          </p:cNvPr>
          <p:cNvSpPr txBox="1"/>
          <p:nvPr/>
        </p:nvSpPr>
        <p:spPr>
          <a:xfrm>
            <a:off x="8186234" y="2626854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Espaço Reservado para Conteúdo 8">
            <a:extLst>
              <a:ext uri="{FF2B5EF4-FFF2-40B4-BE49-F238E27FC236}">
                <a16:creationId xmlns:a16="http://schemas.microsoft.com/office/drawing/2014/main" id="{135D5C76-A770-4353-B770-DCB637FD26C5}"/>
              </a:ext>
            </a:extLst>
          </p:cNvPr>
          <p:cNvSpPr txBox="1">
            <a:spLocks/>
          </p:cNvSpPr>
          <p:nvPr/>
        </p:nvSpPr>
        <p:spPr>
          <a:xfrm>
            <a:off x="9282724" y="2263326"/>
            <a:ext cx="2521142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Velocidade na direção da força</a:t>
            </a: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6F9A368E-71C4-46B8-BDD0-526CB1F55B4C}"/>
              </a:ext>
            </a:extLst>
          </p:cNvPr>
          <p:cNvSpPr/>
          <p:nvPr/>
        </p:nvSpPr>
        <p:spPr>
          <a:xfrm>
            <a:off x="2483845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A007402D-CE48-4351-ACD0-80ABD9A29B01}"/>
              </a:ext>
            </a:extLst>
          </p:cNvPr>
          <p:cNvSpPr/>
          <p:nvPr/>
        </p:nvSpPr>
        <p:spPr>
          <a:xfrm>
            <a:off x="6499732" y="3623598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107D26D0-0036-45B2-BB76-AA1381781FE6}"/>
              </a:ext>
            </a:extLst>
          </p:cNvPr>
          <p:cNvSpPr/>
          <p:nvPr/>
        </p:nvSpPr>
        <p:spPr>
          <a:xfrm>
            <a:off x="10492887" y="3623597"/>
            <a:ext cx="19158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ACCFD8-7340-494A-8D2D-A77EE96C519F}"/>
              </a:ext>
            </a:extLst>
          </p:cNvPr>
          <p:cNvSpPr txBox="1"/>
          <p:nvPr/>
        </p:nvSpPr>
        <p:spPr>
          <a:xfrm>
            <a:off x="2274503" y="4630722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W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FE730C5-A0FE-40EF-92CB-99B87D7B7245}"/>
              </a:ext>
            </a:extLst>
          </p:cNvPr>
          <p:cNvSpPr txBox="1"/>
          <p:nvPr/>
        </p:nvSpPr>
        <p:spPr>
          <a:xfrm>
            <a:off x="4129663" y="4630722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31F2346-14E8-49C8-999E-828162ECA606}"/>
                  </a:ext>
                </a:extLst>
              </p:cNvPr>
              <p:cNvSpPr txBox="1"/>
              <p:nvPr/>
            </p:nvSpPr>
            <p:spPr>
              <a:xfrm>
                <a:off x="6323242" y="4723055"/>
                <a:ext cx="207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31F2346-14E8-49C8-999E-828162ECA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42" y="4723055"/>
                <a:ext cx="207814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3F012-7DB9-4DED-AF78-CEF3BDC8474B}"/>
              </a:ext>
            </a:extLst>
          </p:cNvPr>
          <p:cNvSpPr txBox="1"/>
          <p:nvPr/>
        </p:nvSpPr>
        <p:spPr>
          <a:xfrm>
            <a:off x="8066836" y="4630722"/>
            <a:ext cx="7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F5979E-EB38-44B8-8315-E14C15FAE392}"/>
              </a:ext>
            </a:extLst>
          </p:cNvPr>
          <p:cNvSpPr txBox="1"/>
          <p:nvPr/>
        </p:nvSpPr>
        <p:spPr>
          <a:xfrm>
            <a:off x="10325299" y="4630722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</a:t>
            </a:r>
          </a:p>
        </p:txBody>
      </p:sp>
      <p:sp>
        <p:nvSpPr>
          <p:cNvPr id="21" name="Espaço Reservado para Conteúdo 8">
            <a:extLst>
              <a:ext uri="{FF2B5EF4-FFF2-40B4-BE49-F238E27FC236}">
                <a16:creationId xmlns:a16="http://schemas.microsoft.com/office/drawing/2014/main" id="{49A9717E-E709-485E-A554-8F703259BB0C}"/>
              </a:ext>
            </a:extLst>
          </p:cNvPr>
          <p:cNvSpPr txBox="1">
            <a:spLocks/>
          </p:cNvSpPr>
          <p:nvPr/>
        </p:nvSpPr>
        <p:spPr>
          <a:xfrm>
            <a:off x="984305" y="2013247"/>
            <a:ext cx="3382258" cy="1462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i="1" dirty="0">
                <a:solidFill>
                  <a:srgbClr val="FF0000"/>
                </a:solidFill>
              </a:rPr>
              <a:t>Taxa de </a:t>
            </a:r>
            <a:r>
              <a:rPr lang="pt-BR" sz="2000" i="1" dirty="0">
                <a:solidFill>
                  <a:srgbClr val="7030A0"/>
                </a:solidFill>
              </a:rPr>
              <a:t>trabalho</a:t>
            </a:r>
            <a:r>
              <a:rPr lang="pt-BR" sz="2000" i="1" dirty="0">
                <a:solidFill>
                  <a:srgbClr val="FF0000"/>
                </a:solidFill>
              </a:rPr>
              <a:t> realizado sobre o elemento pelas forças de campo e de superfície</a:t>
            </a:r>
          </a:p>
        </p:txBody>
      </p:sp>
    </p:spTree>
    <p:extLst>
      <p:ext uri="{BB962C8B-B14F-4D97-AF65-F5344CB8AC3E}">
        <p14:creationId xmlns:p14="http://schemas.microsoft.com/office/powerpoint/2010/main" val="292541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Taxa de trabalho sobre o elemento fluido por </a:t>
            </a:r>
            <a:r>
              <a:rPr lang="pt-BR" sz="2000" dirty="0">
                <a:solidFill>
                  <a:srgbClr val="7030A0"/>
                </a:solidFill>
              </a:rPr>
              <a:t>forças de superfície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D83AC-289D-4C56-B4C8-AFD7F1BB25FE}"/>
              </a:ext>
            </a:extLst>
          </p:cNvPr>
          <p:cNvSpPr txBox="1"/>
          <p:nvPr/>
        </p:nvSpPr>
        <p:spPr>
          <a:xfrm>
            <a:off x="9140924" y="213714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EAD43AE-AA2E-431B-9FD2-F0F54C46C4D1}"/>
                  </a:ext>
                </a:extLst>
              </p:cNvPr>
              <p:cNvSpPr txBox="1"/>
              <p:nvPr/>
            </p:nvSpPr>
            <p:spPr>
              <a:xfrm>
                <a:off x="1454482" y="2068280"/>
                <a:ext cx="5611729" cy="438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dx</a:t>
                </a:r>
                <a:r>
                  <a:rPr lang="pt-BR" dirty="0"/>
                  <a:t> </a:t>
                </a:r>
                <a:r>
                  <a:rPr lang="pt-BR" dirty="0" err="1"/>
                  <a:t>dy</a:t>
                </a:r>
                <a:r>
                  <a:rPr lang="pt-BR" dirty="0"/>
                  <a:t> </a:t>
                </a:r>
                <a:r>
                  <a:rPr lang="pt-BR" dirty="0" err="1"/>
                  <a:t>dz</a:t>
                </a:r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EAD43AE-AA2E-431B-9FD2-F0F54C46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2068280"/>
                <a:ext cx="5611729" cy="438197"/>
              </a:xfrm>
              <a:prstGeom prst="rect">
                <a:avLst/>
              </a:prstGeom>
              <a:blipFill>
                <a:blip r:embed="rId2"/>
                <a:stretch>
                  <a:fillRect l="-1522" t="-2778" r="-1522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31F6C-3359-4CD3-84B7-EB18752A2C8B}"/>
              </a:ext>
            </a:extLst>
          </p:cNvPr>
          <p:cNvSpPr txBox="1"/>
          <p:nvPr/>
        </p:nvSpPr>
        <p:spPr>
          <a:xfrm>
            <a:off x="9140924" y="308833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C8BCF79-E0BC-44D6-88CC-4CD606D7237F}"/>
                  </a:ext>
                </a:extLst>
              </p:cNvPr>
              <p:cNvSpPr txBox="1"/>
              <p:nvPr/>
            </p:nvSpPr>
            <p:spPr>
              <a:xfrm>
                <a:off x="1454482" y="3019467"/>
                <a:ext cx="5749523" cy="438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dx</a:t>
                </a:r>
                <a:r>
                  <a:rPr lang="pt-BR" dirty="0"/>
                  <a:t> </a:t>
                </a:r>
                <a:r>
                  <a:rPr lang="pt-BR" dirty="0" err="1"/>
                  <a:t>dy</a:t>
                </a:r>
                <a:r>
                  <a:rPr lang="pt-BR" dirty="0"/>
                  <a:t> </a:t>
                </a:r>
                <a:r>
                  <a:rPr lang="pt-BR" dirty="0" err="1"/>
                  <a:t>dz</a:t>
                </a:r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C8BCF79-E0BC-44D6-88CC-4CD606D7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3019467"/>
                <a:ext cx="5749523" cy="438197"/>
              </a:xfrm>
              <a:prstGeom prst="rect">
                <a:avLst/>
              </a:prstGeom>
              <a:blipFill>
                <a:blip r:embed="rId3"/>
                <a:stretch>
                  <a:fillRect l="-1485" t="-2778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9E809BD8-F21A-46F8-8A56-796D8B7DF8CA}"/>
              </a:ext>
            </a:extLst>
          </p:cNvPr>
          <p:cNvSpPr txBox="1"/>
          <p:nvPr/>
        </p:nvSpPr>
        <p:spPr>
          <a:xfrm>
            <a:off x="9140924" y="403951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direção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4B5DEF9-8D17-4371-BE4F-7DE2EB42EB09}"/>
                  </a:ext>
                </a:extLst>
              </p:cNvPr>
              <p:cNvSpPr txBox="1"/>
              <p:nvPr/>
            </p:nvSpPr>
            <p:spPr>
              <a:xfrm>
                <a:off x="1454482" y="3970654"/>
                <a:ext cx="5685980" cy="438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dx</a:t>
                </a:r>
                <a:r>
                  <a:rPr lang="pt-BR" dirty="0"/>
                  <a:t> </a:t>
                </a:r>
                <a:r>
                  <a:rPr lang="pt-BR" dirty="0" err="1"/>
                  <a:t>dy</a:t>
                </a:r>
                <a:r>
                  <a:rPr lang="pt-BR" dirty="0"/>
                  <a:t> </a:t>
                </a:r>
                <a:r>
                  <a:rPr lang="pt-BR" dirty="0" err="1"/>
                  <a:t>dz</a:t>
                </a:r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4B5DEF9-8D17-4371-BE4F-7DE2EB42E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3970654"/>
                <a:ext cx="5685980" cy="438197"/>
              </a:xfrm>
              <a:prstGeom prst="rect">
                <a:avLst/>
              </a:prstGeom>
              <a:blipFill>
                <a:blip r:embed="rId4"/>
                <a:stretch>
                  <a:fillRect l="-1502" t="-2778" r="-1395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8984829-F44D-4BCF-97B4-C4012F434CD0}"/>
              </a:ext>
            </a:extLst>
          </p:cNvPr>
          <p:cNvCxnSpPr/>
          <p:nvPr/>
        </p:nvCxnSpPr>
        <p:spPr>
          <a:xfrm>
            <a:off x="896983" y="4624246"/>
            <a:ext cx="101977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FEF5F73-6DC5-44BC-8723-AEF8CA54476B}"/>
                  </a:ext>
                </a:extLst>
              </p:cNvPr>
              <p:cNvSpPr txBox="1"/>
              <p:nvPr/>
            </p:nvSpPr>
            <p:spPr>
              <a:xfrm>
                <a:off x="1454482" y="4767844"/>
                <a:ext cx="8996268" cy="13942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pt-BR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pt-BR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pt-BR" dirty="0" err="1">
                    <a:solidFill>
                      <a:schemeClr val="accent5">
                        <a:lumMod val="75000"/>
                      </a:schemeClr>
                    </a:solidFill>
                  </a:rPr>
                  <a:t>dx</a:t>
                </a:r>
                <a:r>
                  <a:rPr lang="pt-BR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pt-BR" dirty="0" err="1">
                    <a:solidFill>
                      <a:schemeClr val="accent5">
                        <a:lumMod val="75000"/>
                      </a:schemeClr>
                    </a:solidFill>
                  </a:rPr>
                  <a:t>dy</a:t>
                </a:r>
                <a:r>
                  <a:rPr lang="pt-BR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pt-BR" dirty="0" err="1">
                    <a:solidFill>
                      <a:schemeClr val="accent5">
                        <a:lumMod val="75000"/>
                      </a:schemeClr>
                    </a:solidFill>
                  </a:rPr>
                  <a:t>dz</a:t>
                </a:r>
                <a:endParaRPr lang="pt-B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FEF5F73-6DC5-44BC-8723-AEF8CA54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2" y="4767844"/>
                <a:ext cx="8996268" cy="1394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921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{FEA90442-2319-4EC8-82CA-D44493B48D21}tf33552983_win32</Template>
  <TotalTime>3698</TotalTime>
  <Words>1164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Dinâmica dos fluidos computacional (CFD)</vt:lpstr>
      <vt:lpstr>PROGRAMAÇÃO</vt:lpstr>
      <vt:lpstr>Equações governantes de escoamento de fluido e transferência de calor</vt:lpstr>
      <vt:lpstr>Equações governantes de escoamento de fluido e transferência de calor</vt:lpstr>
      <vt:lpstr>Conservação da energia</vt:lpstr>
      <vt:lpstr>Conservação da energia</vt:lpstr>
      <vt:lpstr>Conservação da energia Como entendemos a energia total da partícula fluida?</vt:lpstr>
      <vt:lpstr>Conservação da energia Taxa de trabalho sobre o elemento fluido por forças de campo e superfície</vt:lpstr>
      <vt:lpstr>Conservação da energia Taxa de trabalho sobre o elemento fluido por forças de superfície</vt:lpstr>
      <vt:lpstr>Conservação da energia Taxa de trabalho sobre o elemento fluido por forças de superfície</vt:lpstr>
      <vt:lpstr>Conservação da energia Fluxo resultante de calor para dentro do elemento (S)</vt:lpstr>
      <vt:lpstr>Conservação da energia Transferência de calor por condução para a partícula fluida</vt:lpstr>
      <vt:lpstr>Conservação da energia Transferência de calor por condução para a partícula fluida</vt:lpstr>
      <vt:lpstr>Conservação da energia</vt:lpstr>
      <vt:lpstr>Conservação da energia</vt:lpstr>
      <vt:lpstr>Conservação da energia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LUCIO PATROCINIO</dc:creator>
  <cp:lastModifiedBy>LUCIO PATROCINIO</cp:lastModifiedBy>
  <cp:revision>273</cp:revision>
  <dcterms:created xsi:type="dcterms:W3CDTF">2022-01-10T17:10:12Z</dcterms:created>
  <dcterms:modified xsi:type="dcterms:W3CDTF">2022-03-26T19:09:07Z</dcterms:modified>
</cp:coreProperties>
</file>