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325" r:id="rId4"/>
    <p:sldId id="326" r:id="rId5"/>
    <p:sldId id="362" r:id="rId6"/>
    <p:sldId id="363" r:id="rId7"/>
    <p:sldId id="364" r:id="rId8"/>
    <p:sldId id="365" r:id="rId9"/>
    <p:sldId id="367" r:id="rId10"/>
    <p:sldId id="368" r:id="rId11"/>
    <p:sldId id="369" r:id="rId12"/>
    <p:sldId id="366" r:id="rId13"/>
    <p:sldId id="370" r:id="rId14"/>
    <p:sldId id="371" r:id="rId15"/>
    <p:sldId id="372" r:id="rId16"/>
    <p:sldId id="261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26/03/2022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navier-stokes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Estas são as equações de </a:t>
            </a:r>
            <a:r>
              <a:rPr lang="pt-BR" dirty="0" err="1"/>
              <a:t>Navier</a:t>
            </a:r>
            <a:r>
              <a:rPr lang="pt-BR" dirty="0"/>
              <a:t>-Stokes.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788557" y="3431603"/>
                <a:ext cx="10412445" cy="8297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3431603"/>
                <a:ext cx="10412445" cy="829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/>
              <p:nvPr/>
            </p:nvSpPr>
            <p:spPr>
              <a:xfrm>
                <a:off x="800367" y="4376670"/>
                <a:ext cx="10400635" cy="8297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67" y="4376670"/>
                <a:ext cx="10400635" cy="829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801739" y="5280492"/>
                <a:ext cx="10412445" cy="8297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𝜆𝛻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9" y="5280492"/>
                <a:ext cx="10412445" cy="829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375038" y="3429000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1318162" y="3788106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(19)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1344637" y="47121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(20)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1356659" y="5585274"/>
            <a:ext cx="58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(21)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11177290" y="3509623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11214184" y="4461479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11243443" y="534643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287683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navier-stokes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Rearranjando os termos da viscosidade, obtém-se: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265612" y="3620641"/>
                <a:ext cx="11777912" cy="5532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pt-BR" sz="1600" dirty="0">
                          <a:solidFill>
                            <a:schemeClr val="bg1"/>
                          </a:solidFill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2" y="3620641"/>
                <a:ext cx="11777912" cy="553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274764" y="5643618"/>
                <a:ext cx="11757964" cy="51860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5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15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15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5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15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pt-BR" sz="1500" dirty="0">
                          <a:solidFill>
                            <a:schemeClr val="bg1"/>
                          </a:solidFill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5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sz="15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5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sz="15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pt-BR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sz="15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5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pt-BR" sz="15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5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1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64" y="5643618"/>
                <a:ext cx="1175796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97553" y="3544969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024629" y="32892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(23)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013907" y="4366585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(24)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011919" y="52822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(25)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148477" y="3289284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210039" y="436658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241709" y="528221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2FE6466-B1C3-4AB6-B316-87C0E4C63F34}"/>
                  </a:ext>
                </a:extLst>
              </p:cNvPr>
              <p:cNvSpPr txBox="1"/>
              <p:nvPr/>
            </p:nvSpPr>
            <p:spPr>
              <a:xfrm>
                <a:off x="285559" y="4689122"/>
                <a:ext cx="11757965" cy="44717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pt-B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pt-BR" dirty="0">
                        <a:solidFill>
                          <a:schemeClr val="bg1"/>
                        </a:solidFill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m:rPr>
                                    <m:sty m:val="p"/>
                                  </m:r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pt-BR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2FE6466-B1C3-4AB6-B316-87C0E4C63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59" y="4689122"/>
                <a:ext cx="11757965" cy="447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44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9E3C18-139D-4B59-9525-300FB11BD3DE}"/>
              </a:ext>
            </a:extLst>
          </p:cNvPr>
          <p:cNvSpPr txBox="1"/>
          <p:nvPr/>
        </p:nvSpPr>
        <p:spPr>
          <a:xfrm>
            <a:off x="633641" y="1914901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Tomando a equação 23 como exemplo (eixo x), pode-se fazer a seguinte substituição.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2D12DFC-8A7E-4695-B87C-FE46CDE1141C}"/>
                  </a:ext>
                </a:extLst>
              </p:cNvPr>
              <p:cNvSpPr txBox="1"/>
              <p:nvPr/>
            </p:nvSpPr>
            <p:spPr>
              <a:xfrm>
                <a:off x="767497" y="2481144"/>
                <a:ext cx="10838013" cy="12447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pt-BR" dirty="0">
                          <a:solidFill>
                            <a:schemeClr val="bg1"/>
                          </a:solidFill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2D12DFC-8A7E-4695-B87C-FE46CDE1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" y="2481144"/>
                <a:ext cx="10838013" cy="124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ave Esquerda 2">
            <a:extLst>
              <a:ext uri="{FF2B5EF4-FFF2-40B4-BE49-F238E27FC236}">
                <a16:creationId xmlns:a16="http://schemas.microsoft.com/office/drawing/2014/main" id="{61FC5F1F-2DCF-4DF5-B119-38FF676CDDD8}"/>
              </a:ext>
            </a:extLst>
          </p:cNvPr>
          <p:cNvSpPr/>
          <p:nvPr/>
        </p:nvSpPr>
        <p:spPr>
          <a:xfrm rot="16200000">
            <a:off x="4160519" y="2205140"/>
            <a:ext cx="235132" cy="34964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48D6D095-37FD-4F57-90C6-20522AFFD65D}"/>
              </a:ext>
            </a:extLst>
          </p:cNvPr>
          <p:cNvSpPr/>
          <p:nvPr/>
        </p:nvSpPr>
        <p:spPr>
          <a:xfrm rot="16200000">
            <a:off x="8699862" y="1528047"/>
            <a:ext cx="235132" cy="485067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F3FFEFA-0F83-4D6B-8378-84ED0B4C1267}"/>
                  </a:ext>
                </a:extLst>
              </p:cNvPr>
              <p:cNvSpPr txBox="1"/>
              <p:nvPr/>
            </p:nvSpPr>
            <p:spPr>
              <a:xfrm>
                <a:off x="3795549" y="4145765"/>
                <a:ext cx="965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F3FFEFA-0F83-4D6B-8378-84ED0B4C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49" y="4145765"/>
                <a:ext cx="965072" cy="276999"/>
              </a:xfrm>
              <a:prstGeom prst="rect">
                <a:avLst/>
              </a:prstGeom>
              <a:blipFill>
                <a:blip r:embed="rId3"/>
                <a:stretch>
                  <a:fillRect l="-5696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334B3C-49A2-412D-865A-7E7C2B6FB4E0}"/>
                  </a:ext>
                </a:extLst>
              </p:cNvPr>
              <p:cNvSpPr txBox="1"/>
              <p:nvPr/>
            </p:nvSpPr>
            <p:spPr>
              <a:xfrm>
                <a:off x="7605951" y="4157244"/>
                <a:ext cx="591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334B3C-49A2-412D-865A-7E7C2B6F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51" y="4157244"/>
                <a:ext cx="591893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D5B8BFC4-7356-4C5C-BE1B-AA3F67A3BD21}"/>
              </a:ext>
            </a:extLst>
          </p:cNvPr>
          <p:cNvSpPr/>
          <p:nvPr/>
        </p:nvSpPr>
        <p:spPr>
          <a:xfrm>
            <a:off x="6067427" y="4292087"/>
            <a:ext cx="336217" cy="468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DA749F4-041F-4D9D-9E2A-476116D0D2A5}"/>
                  </a:ext>
                </a:extLst>
              </p:cNvPr>
              <p:cNvSpPr txBox="1"/>
              <p:nvPr/>
            </p:nvSpPr>
            <p:spPr>
              <a:xfrm>
                <a:off x="2544877" y="5077813"/>
                <a:ext cx="7381316" cy="6223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chemeClr val="bg1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DA749F4-041F-4D9D-9E2A-476116D0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77" y="5077813"/>
                <a:ext cx="738131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74720-5DA3-487C-A1B5-5BA4A404B951}"/>
              </a:ext>
            </a:extLst>
          </p:cNvPr>
          <p:cNvSpPr txBox="1"/>
          <p:nvPr/>
        </p:nvSpPr>
        <p:spPr>
          <a:xfrm>
            <a:off x="9969677" y="520432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(26)</a:t>
            </a:r>
          </a:p>
        </p:txBody>
      </p:sp>
    </p:spTree>
    <p:extLst>
      <p:ext uri="{BB962C8B-B14F-4D97-AF65-F5344CB8AC3E}">
        <p14:creationId xmlns:p14="http://schemas.microsoft.com/office/powerpoint/2010/main" val="33863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9E3C18-139D-4B59-9525-300FB11BD3DE}"/>
              </a:ext>
            </a:extLst>
          </p:cNvPr>
          <p:cNvSpPr txBox="1"/>
          <p:nvPr/>
        </p:nvSpPr>
        <p:spPr>
          <a:xfrm>
            <a:off x="633641" y="1914901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Estendendo a mesma substituição para as equações 24 e 25, teremos: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DA749F4-041F-4D9D-9E2A-476116D0D2A5}"/>
                  </a:ext>
                </a:extLst>
              </p:cNvPr>
              <p:cNvSpPr txBox="1"/>
              <p:nvPr/>
            </p:nvSpPr>
            <p:spPr>
              <a:xfrm>
                <a:off x="1038295" y="2648121"/>
                <a:ext cx="7381316" cy="6223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chemeClr val="bg1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DA749F4-041F-4D9D-9E2A-476116D0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95" y="2648121"/>
                <a:ext cx="7381316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74720-5DA3-487C-A1B5-5BA4A404B951}"/>
              </a:ext>
            </a:extLst>
          </p:cNvPr>
          <p:cNvSpPr txBox="1"/>
          <p:nvPr/>
        </p:nvSpPr>
        <p:spPr>
          <a:xfrm>
            <a:off x="8942066" y="272237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41D2587-07D9-4F5E-9F35-35DC2225A075}"/>
                  </a:ext>
                </a:extLst>
              </p:cNvPr>
              <p:cNvSpPr txBox="1"/>
              <p:nvPr/>
            </p:nvSpPr>
            <p:spPr>
              <a:xfrm>
                <a:off x="1038295" y="3708616"/>
                <a:ext cx="7381316" cy="6223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chemeClr val="bg1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41D2587-07D9-4F5E-9F35-35DC2225A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95" y="3708616"/>
                <a:ext cx="738131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66428B-DCA1-49CC-AC03-0F9349CB3BE4}"/>
              </a:ext>
            </a:extLst>
          </p:cNvPr>
          <p:cNvSpPr txBox="1"/>
          <p:nvPr/>
        </p:nvSpPr>
        <p:spPr>
          <a:xfrm>
            <a:off x="8942066" y="3782873"/>
            <a:ext cx="5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930FF8B-4F66-4669-B027-B158B929BF85}"/>
                  </a:ext>
                </a:extLst>
              </p:cNvPr>
              <p:cNvSpPr txBox="1"/>
              <p:nvPr/>
            </p:nvSpPr>
            <p:spPr>
              <a:xfrm>
                <a:off x="1038295" y="4811506"/>
                <a:ext cx="7381316" cy="6223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sty m:val="p"/>
                            </m:r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chemeClr val="bg1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pt-B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𝑀𝑧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930FF8B-4F66-4669-B027-B158B929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95" y="4811506"/>
                <a:ext cx="738131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F117A2-1EDB-49BA-B2F5-1E030134CA9C}"/>
              </a:ext>
            </a:extLst>
          </p:cNvPr>
          <p:cNvSpPr txBox="1"/>
          <p:nvPr/>
        </p:nvSpPr>
        <p:spPr>
          <a:xfrm>
            <a:off x="8942066" y="488576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(28)</a:t>
            </a:r>
          </a:p>
        </p:txBody>
      </p:sp>
    </p:spTree>
    <p:extLst>
      <p:ext uri="{BB962C8B-B14F-4D97-AF65-F5344CB8AC3E}">
        <p14:creationId xmlns:p14="http://schemas.microsoft.com/office/powerpoint/2010/main" val="346575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/>
              <p:nvPr/>
            </p:nvSpPr>
            <p:spPr>
              <a:xfrm>
                <a:off x="581192" y="2190104"/>
                <a:ext cx="8623768" cy="23212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sty m:val="p"/>
                            </m:r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AE1E96F-191A-42C8-82B4-A969B677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90104"/>
                <a:ext cx="8623768" cy="232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D632D45-0911-48C1-BF86-407AE4573979}"/>
              </a:ext>
            </a:extLst>
          </p:cNvPr>
          <p:cNvSpPr txBox="1"/>
          <p:nvPr/>
        </p:nvSpPr>
        <p:spPr>
          <a:xfrm>
            <a:off x="809898" y="4779013"/>
            <a:ext cx="1096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Sabemos pelas apresentações anteriores que a expressão acima representa a taxa de variação da energia </a:t>
            </a:r>
            <a:br>
              <a:rPr lang="pt-BR" i="1" dirty="0"/>
            </a:br>
            <a:r>
              <a:rPr lang="pt-BR" i="1" dirty="0"/>
              <a:t>interna.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49A327-65F5-4542-823D-F512FB7DB569}"/>
              </a:ext>
            </a:extLst>
          </p:cNvPr>
          <p:cNvSpPr txBox="1"/>
          <p:nvPr/>
        </p:nvSpPr>
        <p:spPr>
          <a:xfrm>
            <a:off x="9333306" y="414204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06046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energia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8BC7D-CC6C-47EA-A9BF-A5F8492B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438"/>
            <a:ext cx="11029615" cy="1188720"/>
          </a:xfrm>
        </p:spPr>
        <p:txBody>
          <a:bodyPr>
            <a:normAutofit/>
          </a:bodyPr>
          <a:lstStyle/>
          <a:p>
            <a:r>
              <a:rPr lang="pt-BR" sz="2400" dirty="0"/>
              <a:t>Se substituirmos as tensões viscosas pelas expressões 8 a 13,  teremos: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B986C6C-B9DE-4F32-B22E-385A51B160FE}"/>
                  </a:ext>
                </a:extLst>
              </p:cNvPr>
              <p:cNvSpPr txBox="1"/>
              <p:nvPr/>
            </p:nvSpPr>
            <p:spPr>
              <a:xfrm>
                <a:off x="929535" y="2993574"/>
                <a:ext cx="5985071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B986C6C-B9DE-4F32-B22E-385A51B1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5" y="2993574"/>
                <a:ext cx="5985071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C45410-C47E-4CD2-8BF4-5641452B2ACA}"/>
              </a:ext>
            </a:extLst>
          </p:cNvPr>
          <p:cNvSpPr txBox="1"/>
          <p:nvPr/>
        </p:nvSpPr>
        <p:spPr>
          <a:xfrm>
            <a:off x="7435484" y="31748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Conteúdo 3">
                <a:extLst>
                  <a:ext uri="{FF2B5EF4-FFF2-40B4-BE49-F238E27FC236}">
                    <a16:creationId xmlns:a16="http://schemas.microsoft.com/office/drawing/2014/main" id="{070B7244-C4FC-4F15-A898-F872998459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124" y="3721969"/>
                <a:ext cx="11029615" cy="6932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Em que,</a:t>
                </a:r>
                <a:r>
                  <a:rPr lang="pt-BR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é a </a:t>
                </a:r>
                <a:r>
                  <a:rPr lang="pt-BR" sz="2400" i="1" dirty="0">
                    <a:solidFill>
                      <a:srgbClr val="0070C0"/>
                    </a:solidFill>
                  </a:rPr>
                  <a:t>função dissipação </a:t>
                </a:r>
                <a:r>
                  <a:rPr lang="pt-BR" sz="2400" dirty="0"/>
                  <a:t>definida por:</a:t>
                </a:r>
              </a:p>
            </p:txBody>
          </p:sp>
        </mc:Choice>
        <mc:Fallback>
          <p:sp>
            <p:nvSpPr>
              <p:cNvPr id="14" name="Espaço Reservado para Conteúdo 3">
                <a:extLst>
                  <a:ext uri="{FF2B5EF4-FFF2-40B4-BE49-F238E27FC236}">
                    <a16:creationId xmlns:a16="http://schemas.microsoft.com/office/drawing/2014/main" id="{070B7244-C4FC-4F15-A898-F8729984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24" y="3721969"/>
                <a:ext cx="11029615" cy="693279"/>
              </a:xfrm>
              <a:prstGeom prst="rect">
                <a:avLst/>
              </a:prstGeom>
              <a:blipFill>
                <a:blip r:embed="rId3"/>
                <a:stretch>
                  <a:fillRect l="-553" b="-4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BE953A6-7ABA-4194-BF2E-E46A5653C855}"/>
                  </a:ext>
                </a:extLst>
              </p:cNvPr>
              <p:cNvSpPr txBox="1"/>
              <p:nvPr/>
            </p:nvSpPr>
            <p:spPr>
              <a:xfrm>
                <a:off x="929535" y="4385140"/>
                <a:ext cx="10260979" cy="8062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BE953A6-7ABA-4194-BF2E-E46A5653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5" y="4385140"/>
                <a:ext cx="10260979" cy="80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A743F6-153D-4EEA-98BD-942FE37E7BA5}"/>
              </a:ext>
            </a:extLst>
          </p:cNvPr>
          <p:cNvSpPr txBox="1"/>
          <p:nvPr/>
        </p:nvSpPr>
        <p:spPr>
          <a:xfrm>
            <a:off x="11262465" y="4603597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(31)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15C76AC9-61B5-45FB-A5EF-23A138221B42}"/>
              </a:ext>
            </a:extLst>
          </p:cNvPr>
          <p:cNvSpPr txBox="1">
            <a:spLocks/>
          </p:cNvSpPr>
          <p:nvPr/>
        </p:nvSpPr>
        <p:spPr>
          <a:xfrm>
            <a:off x="929536" y="5568034"/>
            <a:ext cx="10260978" cy="693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A função dissipação representa a fonte de energia interna devido ao trabalho de deformação de uma partícula fluida.</a:t>
            </a:r>
          </a:p>
        </p:txBody>
      </p:sp>
    </p:spTree>
    <p:extLst>
      <p:ext uri="{BB962C8B-B14F-4D97-AF65-F5344CB8AC3E}">
        <p14:creationId xmlns:p14="http://schemas.microsoft.com/office/powerpoint/2010/main" val="87141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chemeClr val="tx1"/>
                </a:solidFill>
              </a:rPr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rgbClr val="FF0000"/>
                </a:solidFill>
              </a:rPr>
              <a:t>Equações de </a:t>
            </a:r>
            <a:r>
              <a:rPr lang="pt-BR" dirty="0" err="1">
                <a:solidFill>
                  <a:srgbClr val="FF0000"/>
                </a:solidFill>
              </a:rPr>
              <a:t>Navier</a:t>
            </a:r>
            <a:r>
              <a:rPr lang="pt-BR" dirty="0">
                <a:solidFill>
                  <a:srgbClr val="FF0000"/>
                </a:solidFill>
              </a:rPr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58CBD40-5031-4E62-8AA7-5579FB3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9429"/>
            <a:ext cx="11149254" cy="4015921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As equações governantes possuem como variáveis Tensões Viscosas (</a:t>
            </a:r>
            <a:r>
              <a:rPr lang="pt-BR" dirty="0">
                <a:sym typeface="Symbol" panose="05050102010706020507" pitchFamily="18" charset="2"/>
              </a:rPr>
              <a:t></a:t>
            </a:r>
            <a:r>
              <a:rPr lang="pt-BR" baseline="-25000" dirty="0" err="1">
                <a:sym typeface="Symbol" panose="05050102010706020507" pitchFamily="18" charset="2"/>
              </a:rPr>
              <a:t>ij</a:t>
            </a:r>
            <a:r>
              <a:rPr lang="pt-BR" dirty="0">
                <a:sym typeface="Symbol" panose="05050102010706020507" pitchFamily="18" charset="2"/>
              </a:rPr>
              <a:t>)</a:t>
            </a:r>
            <a:r>
              <a:rPr lang="pt-BR" dirty="0"/>
              <a:t>.</a:t>
            </a:r>
          </a:p>
          <a:p>
            <a:pPr>
              <a:lnSpc>
                <a:spcPct val="160000"/>
              </a:lnSpc>
            </a:pPr>
            <a:r>
              <a:rPr lang="pt-BR" dirty="0"/>
              <a:t>As equações de conservação mais úteis, introduzem um modelo adequado para as tensões viscosas (</a:t>
            </a:r>
            <a:r>
              <a:rPr lang="pt-BR" dirty="0">
                <a:sym typeface="Symbol" panose="05050102010706020507" pitchFamily="18" charset="2"/>
              </a:rPr>
              <a:t></a:t>
            </a:r>
            <a:r>
              <a:rPr lang="pt-BR" baseline="-25000" dirty="0" err="1">
                <a:sym typeface="Symbol" panose="05050102010706020507" pitchFamily="18" charset="2"/>
              </a:rPr>
              <a:t>ij</a:t>
            </a:r>
            <a:r>
              <a:rPr lang="pt-BR" dirty="0">
                <a:sym typeface="Symbol" panose="05050102010706020507" pitchFamily="18" charset="2"/>
              </a:rPr>
              <a:t>)</a:t>
            </a:r>
            <a:r>
              <a:rPr lang="pt-BR" dirty="0"/>
              <a:t>.	</a:t>
            </a:r>
          </a:p>
          <a:p>
            <a:pPr>
              <a:lnSpc>
                <a:spcPct val="160000"/>
              </a:lnSpc>
            </a:pPr>
            <a:r>
              <a:rPr lang="pt-BR" dirty="0"/>
              <a:t>A tensão viscosa nos fluidos geralmente é descrita como função da </a:t>
            </a:r>
            <a:r>
              <a:rPr lang="pt-BR" b="1" dirty="0">
                <a:solidFill>
                  <a:srgbClr val="0070C0"/>
                </a:solidFill>
              </a:rPr>
              <a:t>taxa de deformação </a:t>
            </a:r>
            <a:r>
              <a:rPr lang="pt-BR" dirty="0"/>
              <a:t>ou da </a:t>
            </a:r>
            <a:r>
              <a:rPr lang="pt-BR" b="1" dirty="0">
                <a:solidFill>
                  <a:srgbClr val="0070C0"/>
                </a:solidFill>
              </a:rPr>
              <a:t>taxa de estreitamento</a:t>
            </a:r>
            <a:r>
              <a:rPr lang="pt-BR" dirty="0"/>
              <a:t>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3964476C-5F62-4835-859B-D8A7AF04A63D}"/>
              </a:ext>
            </a:extLst>
          </p:cNvPr>
          <p:cNvSpPr/>
          <p:nvPr/>
        </p:nvSpPr>
        <p:spPr>
          <a:xfrm>
            <a:off x="4558937" y="2224092"/>
            <a:ext cx="3807927" cy="38666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3576D4-0897-4E30-A0F1-38554E513E20}"/>
              </a:ext>
            </a:extLst>
          </p:cNvPr>
          <p:cNvSpPr txBox="1"/>
          <p:nvPr/>
        </p:nvSpPr>
        <p:spPr>
          <a:xfrm>
            <a:off x="4576355" y="2354721"/>
            <a:ext cx="380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Taxa de Deformação Cisalhante Linear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CDAF9E0-C469-481B-BE45-0C16B3215A1C}"/>
              </a:ext>
            </a:extLst>
          </p:cNvPr>
          <p:cNvGrpSpPr/>
          <p:nvPr/>
        </p:nvGrpSpPr>
        <p:grpSpPr>
          <a:xfrm>
            <a:off x="4837554" y="3154279"/>
            <a:ext cx="3179723" cy="622350"/>
            <a:chOff x="8232652" y="2842110"/>
            <a:chExt cx="3179723" cy="6223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AAB2CDE-F0F6-4E80-A7FA-62A02E0EC49D}"/>
                    </a:ext>
                  </a:extLst>
                </p:cNvPr>
                <p:cNvSpPr txBox="1"/>
                <p:nvPr/>
              </p:nvSpPr>
              <p:spPr>
                <a:xfrm>
                  <a:off x="8232652" y="2842110"/>
                  <a:ext cx="2559483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8AAB2CDE-F0F6-4E80-A7FA-62A02E0EC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652" y="2842110"/>
                  <a:ext cx="2559483" cy="6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B5FD992-A1B1-4A50-9BC2-C4CD1BC8BB3D}"/>
                </a:ext>
              </a:extLst>
            </p:cNvPr>
            <p:cNvSpPr txBox="1"/>
            <p:nvPr/>
          </p:nvSpPr>
          <p:spPr>
            <a:xfrm>
              <a:off x="10612156" y="292803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(4)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90A4476-FF9C-430D-B732-DB8923271127}"/>
              </a:ext>
            </a:extLst>
          </p:cNvPr>
          <p:cNvGrpSpPr/>
          <p:nvPr/>
        </p:nvGrpSpPr>
        <p:grpSpPr>
          <a:xfrm>
            <a:off x="4837554" y="4120488"/>
            <a:ext cx="3179723" cy="622350"/>
            <a:chOff x="8232652" y="2842110"/>
            <a:chExt cx="3179723" cy="6223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D315FDEA-9AF9-4C68-A1A5-5C0169F8888C}"/>
                    </a:ext>
                  </a:extLst>
                </p:cNvPr>
                <p:cNvSpPr txBox="1"/>
                <p:nvPr/>
              </p:nvSpPr>
              <p:spPr>
                <a:xfrm>
                  <a:off x="8232652" y="2842110"/>
                  <a:ext cx="257724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𝑧𝑦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D315FDEA-9AF9-4C68-A1A5-5C0169F8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652" y="2842110"/>
                  <a:ext cx="2577244" cy="622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F1A5E46-CBCA-4BDF-A102-7C20B3B15003}"/>
                </a:ext>
              </a:extLst>
            </p:cNvPr>
            <p:cNvSpPr txBox="1"/>
            <p:nvPr/>
          </p:nvSpPr>
          <p:spPr>
            <a:xfrm>
              <a:off x="10612156" y="292803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(5)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027BC4-5282-45D4-B639-158BA0FB930C}"/>
              </a:ext>
            </a:extLst>
          </p:cNvPr>
          <p:cNvGrpSpPr/>
          <p:nvPr/>
        </p:nvGrpSpPr>
        <p:grpSpPr>
          <a:xfrm>
            <a:off x="4837554" y="5086697"/>
            <a:ext cx="3179723" cy="622350"/>
            <a:chOff x="8232652" y="2842110"/>
            <a:chExt cx="3179723" cy="6223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2E83BCB8-B56F-4CE7-A7FC-2ACA461E9DC8}"/>
                    </a:ext>
                  </a:extLst>
                </p:cNvPr>
                <p:cNvSpPr txBox="1"/>
                <p:nvPr/>
              </p:nvSpPr>
              <p:spPr>
                <a:xfrm>
                  <a:off x="8232652" y="2842110"/>
                  <a:ext cx="2642197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𝑧𝑥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2E83BCB8-B56F-4CE7-A7FC-2ACA461E9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652" y="2842110"/>
                  <a:ext cx="2642197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6D205E-B55E-4DA6-9883-8D61E96200E9}"/>
                </a:ext>
              </a:extLst>
            </p:cNvPr>
            <p:cNvSpPr txBox="1"/>
            <p:nvPr/>
          </p:nvSpPr>
          <p:spPr>
            <a:xfrm>
              <a:off x="10612156" y="292803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(6)</a:t>
              </a: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D7139D74-92DA-46B6-B563-807C539BF7B5}"/>
              </a:ext>
            </a:extLst>
          </p:cNvPr>
          <p:cNvSpPr/>
          <p:nvPr/>
        </p:nvSpPr>
        <p:spPr>
          <a:xfrm>
            <a:off x="711821" y="2236428"/>
            <a:ext cx="3215745" cy="35356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6EBBE4-2C81-481F-B09A-664589BA8D7E}"/>
              </a:ext>
            </a:extLst>
          </p:cNvPr>
          <p:cNvSpPr txBox="1"/>
          <p:nvPr/>
        </p:nvSpPr>
        <p:spPr>
          <a:xfrm>
            <a:off x="598610" y="2367056"/>
            <a:ext cx="33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Taxa de Deformação Linear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C9A22AA-83EA-4484-9B52-B0B432E3E8FB}"/>
              </a:ext>
            </a:extLst>
          </p:cNvPr>
          <p:cNvGrpSpPr/>
          <p:nvPr/>
        </p:nvGrpSpPr>
        <p:grpSpPr>
          <a:xfrm>
            <a:off x="1134187" y="3126361"/>
            <a:ext cx="2266115" cy="526683"/>
            <a:chOff x="8800011" y="2849362"/>
            <a:chExt cx="2266115" cy="5266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33534B9F-0201-4513-BAF2-F67B5E07D87F}"/>
                    </a:ext>
                  </a:extLst>
                </p:cNvPr>
                <p:cNvSpPr txBox="1"/>
                <p:nvPr/>
              </p:nvSpPr>
              <p:spPr>
                <a:xfrm>
                  <a:off x="8800011" y="2849362"/>
                  <a:ext cx="94564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33534B9F-0201-4513-BAF2-F67B5E07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011" y="2849362"/>
                  <a:ext cx="945643" cy="526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621AEA7-0565-40D0-8322-3EB6140AD574}"/>
                </a:ext>
              </a:extLst>
            </p:cNvPr>
            <p:cNvSpPr txBox="1"/>
            <p:nvPr/>
          </p:nvSpPr>
          <p:spPr>
            <a:xfrm>
              <a:off x="10612156" y="29280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(1)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F82AA27-0FF6-47CE-AFE1-74B46E93E2C0}"/>
              </a:ext>
            </a:extLst>
          </p:cNvPr>
          <p:cNvGrpSpPr/>
          <p:nvPr/>
        </p:nvGrpSpPr>
        <p:grpSpPr>
          <a:xfrm>
            <a:off x="1134187" y="4032341"/>
            <a:ext cx="2281761" cy="574003"/>
            <a:chOff x="8800011" y="3696322"/>
            <a:chExt cx="2281761" cy="5740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81638F6-6961-4066-9150-3E712B9FC31E}"/>
                    </a:ext>
                  </a:extLst>
                </p:cNvPr>
                <p:cNvSpPr txBox="1"/>
                <p:nvPr/>
              </p:nvSpPr>
              <p:spPr>
                <a:xfrm>
                  <a:off x="8800011" y="3696322"/>
                  <a:ext cx="961289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81638F6-6961-4066-9150-3E712B9FC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011" y="3696322"/>
                  <a:ext cx="961289" cy="5740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ACA29B8-0313-4F48-A18D-05F8F30D95EB}"/>
                </a:ext>
              </a:extLst>
            </p:cNvPr>
            <p:cNvSpPr txBox="1"/>
            <p:nvPr/>
          </p:nvSpPr>
          <p:spPr>
            <a:xfrm>
              <a:off x="10627802" y="379865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(2)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96DCE2F-527B-44DE-9D53-46A57480A208}"/>
                  </a:ext>
                </a:extLst>
              </p:cNvPr>
              <p:cNvSpPr txBox="1"/>
              <p:nvPr/>
            </p:nvSpPr>
            <p:spPr>
              <a:xfrm>
                <a:off x="1149833" y="4985641"/>
                <a:ext cx="96847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96DCE2F-527B-44DE-9D53-46A57480A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33" y="4985641"/>
                <a:ext cx="968470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22EA81EA-A844-4991-A49E-E908CB8338DD}"/>
              </a:ext>
            </a:extLst>
          </p:cNvPr>
          <p:cNvSpPr txBox="1"/>
          <p:nvPr/>
        </p:nvSpPr>
        <p:spPr>
          <a:xfrm>
            <a:off x="2957739" y="50643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EBD0804-CF88-4C85-A7C9-E00E90245684}"/>
                  </a:ext>
                </a:extLst>
              </p:cNvPr>
              <p:cNvSpPr txBox="1"/>
              <p:nvPr/>
            </p:nvSpPr>
            <p:spPr>
              <a:xfrm>
                <a:off x="8761753" y="3609538"/>
                <a:ext cx="2202334" cy="574003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EBD0804-CF88-4C85-A7C9-E00E90245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753" y="3609538"/>
                <a:ext cx="2202334" cy="574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72CC4818-9574-4B4F-BEBC-8F4EF336EF26}"/>
              </a:ext>
            </a:extLst>
          </p:cNvPr>
          <p:cNvSpPr txBox="1"/>
          <p:nvPr/>
        </p:nvSpPr>
        <p:spPr>
          <a:xfrm>
            <a:off x="8645481" y="3020370"/>
            <a:ext cx="333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Taxa de deformação volumétrica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B4F12A-EC58-4291-8811-4C8ADEFF632E}"/>
              </a:ext>
            </a:extLst>
          </p:cNvPr>
          <p:cNvSpPr txBox="1"/>
          <p:nvPr/>
        </p:nvSpPr>
        <p:spPr>
          <a:xfrm>
            <a:off x="11438918" y="36530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92939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58CBD40-5031-4E62-8AA7-5579FB3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9429"/>
            <a:ext cx="11149254" cy="4015921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pt-BR" dirty="0"/>
              <a:t>Na forma 3D...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as tensões viscosas em fluidos newtonianos são proporcionais a taxa de deformação.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A Lei de Newton da viscosidade para fluidos compressíveis envolve duas constantes de proporcionalidade: </a:t>
            </a:r>
          </a:p>
          <a:p>
            <a:pPr lvl="2">
              <a:lnSpc>
                <a:spcPct val="160000"/>
              </a:lnSpc>
            </a:pPr>
            <a:r>
              <a:rPr lang="pt-BR" b="1" dirty="0"/>
              <a:t>viscosidade dinâmica (</a:t>
            </a:r>
            <a:r>
              <a:rPr lang="pt-BR" b="1" dirty="0">
                <a:sym typeface="Symbol" panose="05050102010706020507" pitchFamily="18" charset="2"/>
              </a:rPr>
              <a:t>) </a:t>
            </a:r>
            <a:r>
              <a:rPr lang="pt-BR" dirty="0">
                <a:sym typeface="Symbol" panose="05050102010706020507" pitchFamily="18" charset="2"/>
              </a:rPr>
              <a:t>– </a:t>
            </a:r>
            <a:r>
              <a:rPr lang="pt-BR" i="1" dirty="0">
                <a:sym typeface="Symbol" panose="05050102010706020507" pitchFamily="18" charset="2"/>
              </a:rPr>
              <a:t>relaciona tensões a deformações lineares</a:t>
            </a:r>
            <a:r>
              <a:rPr lang="pt-BR" dirty="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160000"/>
              </a:lnSpc>
            </a:pPr>
            <a:r>
              <a:rPr lang="pt-BR" b="1" dirty="0">
                <a:sym typeface="Symbol" panose="05050102010706020507" pitchFamily="18" charset="2"/>
              </a:rPr>
              <a:t>Segunda viscosidade () </a:t>
            </a:r>
            <a:r>
              <a:rPr lang="pt-BR" dirty="0">
                <a:sym typeface="Symbol" panose="05050102010706020507" pitchFamily="18" charset="2"/>
              </a:rPr>
              <a:t>– </a:t>
            </a:r>
            <a:r>
              <a:rPr lang="pt-BR" i="1" dirty="0">
                <a:sym typeface="Symbol" panose="05050102010706020507" pitchFamily="18" charset="2"/>
              </a:rPr>
              <a:t>relaciona tensões a deformação volumétrica.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46DBBB8-1516-4CB7-A6E7-C5A461C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</a:t>
            </a:r>
            <a:r>
              <a:rPr lang="pt-BR" dirty="0">
                <a:solidFill>
                  <a:srgbClr val="0070C0"/>
                </a:solidFill>
              </a:rPr>
              <a:t>-Stokes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C51C1-A77E-4B4A-893B-FB5E5D7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B3883-44F4-4523-BBF4-588B58D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4E16-F06C-4DA0-BE68-DF2B257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7DFD96-EB3D-4E0B-9F4C-472D1644DACD}"/>
                  </a:ext>
                </a:extLst>
              </p:cNvPr>
              <p:cNvSpPr txBox="1"/>
              <p:nvPr/>
            </p:nvSpPr>
            <p:spPr>
              <a:xfrm>
                <a:off x="718459" y="2303420"/>
                <a:ext cx="2099549" cy="526683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C7DFD96-EB3D-4E0B-9F4C-472D1644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9" y="2303420"/>
                <a:ext cx="2099549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022B3A1-94D2-4F96-B674-226E87A16E05}"/>
                  </a:ext>
                </a:extLst>
              </p:cNvPr>
              <p:cNvSpPr txBox="1"/>
              <p:nvPr/>
            </p:nvSpPr>
            <p:spPr>
              <a:xfrm>
                <a:off x="707880" y="3501500"/>
                <a:ext cx="2110128" cy="574003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/>
                            <m:t>𝑦𝑦</m:t>
                          </m:r>
                        </m:sub>
                      </m:sSub>
                      <m:r>
                        <a:rPr lang="pt-BR"/>
                        <m:t>=2</m:t>
                      </m:r>
                      <m:r>
                        <a:rPr lang="pt-BR"/>
                        <m:t>𝜇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𝜕</m:t>
                          </m:r>
                          <m:r>
                            <a:rPr lang="pt-BR"/>
                            <m:t>𝑣</m:t>
                          </m:r>
                        </m:num>
                        <m:den>
                          <m:r>
                            <a:rPr lang="pt-BR"/>
                            <m:t>𝜕</m:t>
                          </m:r>
                          <m:r>
                            <a:rPr lang="pt-BR"/>
                            <m:t>𝑦</m:t>
                          </m:r>
                        </m:den>
                      </m:f>
                      <m:r>
                        <a:rPr lang="pt-BR"/>
                        <m:t>+</m:t>
                      </m:r>
                      <m:r>
                        <a:rPr lang="pt-BR"/>
                        <m:t>𝜆</m:t>
                      </m:r>
                      <m:r>
                        <m:rPr>
                          <m:sty m:val="p"/>
                        </m:rPr>
                        <a:rPr lang="pt-BR"/>
                        <m:t>∇</m:t>
                      </m:r>
                      <m:r>
                        <a:rPr lang="pt-BR"/>
                        <m:t>∙</m:t>
                      </m:r>
                      <m:r>
                        <a:rPr lang="pt-BR"/>
                        <m:t>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022B3A1-94D2-4F96-B674-226E87A16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0" y="3501500"/>
                <a:ext cx="2110128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C747742-6BE3-43CA-B07F-CEFF6E548A4E}"/>
                  </a:ext>
                </a:extLst>
              </p:cNvPr>
              <p:cNvSpPr txBox="1"/>
              <p:nvPr/>
            </p:nvSpPr>
            <p:spPr>
              <a:xfrm>
                <a:off x="718459" y="4832525"/>
                <a:ext cx="2117311" cy="526683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/>
                            <m:t>𝑧𝑧</m:t>
                          </m:r>
                        </m:sub>
                      </m:sSub>
                      <m:r>
                        <a:rPr lang="pt-BR"/>
                        <m:t>=2</m:t>
                      </m:r>
                      <m:r>
                        <a:rPr lang="pt-BR"/>
                        <m:t>𝜇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𝜕</m:t>
                          </m:r>
                          <m:r>
                            <a:rPr lang="pt-BR"/>
                            <m:t>𝑤</m:t>
                          </m:r>
                        </m:num>
                        <m:den>
                          <m:r>
                            <a:rPr lang="pt-BR"/>
                            <m:t>𝜕</m:t>
                          </m:r>
                          <m:r>
                            <a:rPr lang="pt-BR"/>
                            <m:t>𝑧</m:t>
                          </m:r>
                        </m:den>
                      </m:f>
                      <m:r>
                        <a:rPr lang="pt-BR"/>
                        <m:t>+</m:t>
                      </m:r>
                      <m:r>
                        <a:rPr lang="pt-BR"/>
                        <m:t>𝜆</m:t>
                      </m:r>
                      <m:r>
                        <m:rPr>
                          <m:sty m:val="p"/>
                        </m:rPr>
                        <a:rPr lang="pt-BR"/>
                        <m:t>∇</m:t>
                      </m:r>
                      <m:r>
                        <a:rPr lang="pt-BR"/>
                        <m:t>∙</m:t>
                      </m:r>
                      <m:r>
                        <a:rPr lang="pt-BR"/>
                        <m:t>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C747742-6BE3-43CA-B07F-CEFF6E548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9" y="4832525"/>
                <a:ext cx="2117311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40D3E9-7D16-4DC7-BDAB-21C85A30A518}"/>
              </a:ext>
            </a:extLst>
          </p:cNvPr>
          <p:cNvSpPr txBox="1"/>
          <p:nvPr/>
        </p:nvSpPr>
        <p:spPr>
          <a:xfrm>
            <a:off x="2945481" y="2433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(8)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33FD61-F06F-4845-ABE9-04BD4B2689F8}"/>
              </a:ext>
            </a:extLst>
          </p:cNvPr>
          <p:cNvSpPr txBox="1"/>
          <p:nvPr/>
        </p:nvSpPr>
        <p:spPr>
          <a:xfrm>
            <a:off x="2945481" y="36628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(9)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AE7F45-41D4-43C9-BEA0-FD476DBC2643}"/>
              </a:ext>
            </a:extLst>
          </p:cNvPr>
          <p:cNvSpPr txBox="1"/>
          <p:nvPr/>
        </p:nvSpPr>
        <p:spPr>
          <a:xfrm>
            <a:off x="2945481" y="4894291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C2CD9C-83BA-4365-85E0-A20747257DDF}"/>
                  </a:ext>
                </a:extLst>
              </p:cNvPr>
              <p:cNvSpPr txBox="1"/>
              <p:nvPr/>
            </p:nvSpPr>
            <p:spPr>
              <a:xfrm>
                <a:off x="4545879" y="2377983"/>
                <a:ext cx="2559419" cy="62235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C2CD9C-83BA-4365-85E0-A2074725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79" y="2377983"/>
                <a:ext cx="255941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DECEA15-3E6C-42BE-A536-3E3DE2B4A0C8}"/>
                  </a:ext>
                </a:extLst>
              </p:cNvPr>
              <p:cNvSpPr txBox="1"/>
              <p:nvPr/>
            </p:nvSpPr>
            <p:spPr>
              <a:xfrm>
                <a:off x="4535300" y="3576063"/>
                <a:ext cx="2647263" cy="62235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/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/>
                        <m:t>=</m:t>
                      </m:r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/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/>
                        <m:t>=</m:t>
                      </m:r>
                      <m:r>
                        <a:rPr lang="pt-BR"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pt-BR"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DECEA15-3E6C-42BE-A536-3E3DE2B4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00" y="3576063"/>
                <a:ext cx="2647263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C05498-4BB4-400B-9D40-15BE02F4AC0D}"/>
              </a:ext>
            </a:extLst>
          </p:cNvPr>
          <p:cNvSpPr txBox="1"/>
          <p:nvPr/>
        </p:nvSpPr>
        <p:spPr>
          <a:xfrm>
            <a:off x="7274857" y="2405579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(11)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628D74-8B2D-4E3C-9DBA-1B7F2FEAB657}"/>
              </a:ext>
            </a:extLst>
          </p:cNvPr>
          <p:cNvSpPr txBox="1"/>
          <p:nvPr/>
        </p:nvSpPr>
        <p:spPr>
          <a:xfrm>
            <a:off x="7292274" y="36194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(12)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1A73E6-9A16-42E9-8485-8BD470648ED9}"/>
              </a:ext>
            </a:extLst>
          </p:cNvPr>
          <p:cNvSpPr txBox="1"/>
          <p:nvPr/>
        </p:nvSpPr>
        <p:spPr>
          <a:xfrm>
            <a:off x="7292274" y="4770679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92F0AEC-6396-4175-B658-424BA6F88191}"/>
                  </a:ext>
                </a:extLst>
              </p:cNvPr>
              <p:cNvSpPr txBox="1"/>
              <p:nvPr/>
            </p:nvSpPr>
            <p:spPr>
              <a:xfrm>
                <a:off x="4535299" y="4675093"/>
                <a:ext cx="2548005" cy="62235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pt-BR"/>
                        <m:t>=</m:t>
                      </m:r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𝜏</m:t>
                          </m:r>
                        </m:e>
                        <m:sub>
                          <m:r>
                            <a:rPr lang="pt-BR"/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/>
                        <m:t>=</m:t>
                      </m:r>
                      <m:r>
                        <a:rPr lang="pt-BR"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pt-BR"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92F0AEC-6396-4175-B658-424BA6F8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99" y="4675093"/>
                <a:ext cx="2548005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F6B3B30-9F8D-4AF6-B6CA-30E4F0EF5B44}"/>
                  </a:ext>
                </a:extLst>
              </p:cNvPr>
              <p:cNvSpPr txBox="1"/>
              <p:nvPr/>
            </p:nvSpPr>
            <p:spPr>
              <a:xfrm>
                <a:off x="8793115" y="1372189"/>
                <a:ext cx="3001316" cy="46124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i="1" dirty="0"/>
                  <a:t>A segunda viscosidade é pouco conhecida, pois seu efeito é pequeno na prática.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i="1" dirty="0"/>
                  <a:t>Uma boa aproximação para gases é </a:t>
                </a:r>
                <a:b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pt-BR" i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i="1" dirty="0"/>
                  <a:t>Líquidos são incompressíveis e </a:t>
                </a:r>
                <a:br>
                  <a:rPr lang="pt-BR" i="1" dirty="0"/>
                </a:b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t-BR" i="1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F6B3B30-9F8D-4AF6-B6CA-30E4F0EF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115" y="1372189"/>
                <a:ext cx="3001316" cy="4612417"/>
              </a:xfrm>
              <a:prstGeom prst="rect">
                <a:avLst/>
              </a:prstGeom>
              <a:blipFill>
                <a:blip r:embed="rId8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3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AFF6C-9DD9-4B3A-82B1-5B5F0276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928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de </a:t>
            </a:r>
            <a:r>
              <a:rPr lang="pt-BR" dirty="0" err="1">
                <a:solidFill>
                  <a:srgbClr val="0070C0"/>
                </a:solidFill>
              </a:rPr>
              <a:t>navier-stokes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D8C94-73C3-427E-BA8F-DDCC8416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26/03/2022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6043-069F-436F-9F84-99B8553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CF9A6-AA97-41C4-A5FC-0C9140B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FDFB48-6D88-4D6C-8C20-E78C24AA6A27}"/>
              </a:ext>
            </a:extLst>
          </p:cNvPr>
          <p:cNvSpPr txBox="1"/>
          <p:nvPr/>
        </p:nvSpPr>
        <p:spPr>
          <a:xfrm>
            <a:off x="696686" y="1636227"/>
            <a:ext cx="109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dirty="0"/>
              <a:t>Procede-se a substituição das equações 8 a 13 nas equações da conservação do momento linear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/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BE983F-FC32-4B27-9B64-5EA9D94B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7" y="2566096"/>
                <a:ext cx="3533349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1145F8-E827-4D5B-8728-BA2E411CFC69}"/>
              </a:ext>
            </a:extLst>
          </p:cNvPr>
          <p:cNvSpPr txBox="1"/>
          <p:nvPr/>
        </p:nvSpPr>
        <p:spPr>
          <a:xfrm>
            <a:off x="11316495" y="2627651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/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F8A163-A38F-426A-B8D4-F433BEB2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53" y="2506920"/>
                <a:ext cx="6278449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/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8C070C5-C189-4D32-B4B3-130C65BA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9" y="3614363"/>
                <a:ext cx="7606507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/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𝑧𝑦</m:t>
                              </m:r>
                            </m:sub>
                          </m:sSub>
                        </m:num>
                        <m:den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BF60B3-89E3-480D-9A18-83F53992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4458973"/>
                <a:ext cx="7606507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/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0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AC9C49-B953-4FA1-ADBB-8CA30E73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8" y="5314502"/>
                <a:ext cx="7606507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C43407-D896-4ED8-9F8A-0DF193F661B9}"/>
              </a:ext>
            </a:extLst>
          </p:cNvPr>
          <p:cNvSpPr/>
          <p:nvPr/>
        </p:nvSpPr>
        <p:spPr>
          <a:xfrm>
            <a:off x="4475074" y="2777923"/>
            <a:ext cx="366892" cy="2004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A8ABA656-D5CF-42A2-8547-E4766FA91466}"/>
              </a:ext>
            </a:extLst>
          </p:cNvPr>
          <p:cNvSpPr/>
          <p:nvPr/>
        </p:nvSpPr>
        <p:spPr>
          <a:xfrm>
            <a:off x="788557" y="3518263"/>
            <a:ext cx="117134" cy="2637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6EB7C5-2E6F-4ADB-A221-5FB2291AFD15}"/>
              </a:ext>
            </a:extLst>
          </p:cNvPr>
          <p:cNvSpPr txBox="1"/>
          <p:nvPr/>
        </p:nvSpPr>
        <p:spPr>
          <a:xfrm>
            <a:off x="11371028" y="3775465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(15)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39B20E-CC74-4B56-B05C-38CCF37CFEA3}"/>
              </a:ext>
            </a:extLst>
          </p:cNvPr>
          <p:cNvSpPr txBox="1"/>
          <p:nvPr/>
        </p:nvSpPr>
        <p:spPr>
          <a:xfrm>
            <a:off x="11360539" y="4551867"/>
            <a:ext cx="58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(16)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EE5786-5FDE-4A6E-963D-0AF3990489D8}"/>
              </a:ext>
            </a:extLst>
          </p:cNvPr>
          <p:cNvSpPr txBox="1"/>
          <p:nvPr/>
        </p:nvSpPr>
        <p:spPr>
          <a:xfrm>
            <a:off x="11360539" y="5417880"/>
            <a:ext cx="5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(17)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529C0-6E32-4451-A5D4-AF235A0BC044}"/>
              </a:ext>
            </a:extLst>
          </p:cNvPr>
          <p:cNvSpPr txBox="1"/>
          <p:nvPr/>
        </p:nvSpPr>
        <p:spPr>
          <a:xfrm>
            <a:off x="8908868" y="3790613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x)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D2D80-A25B-409E-8D94-7D6DC2458D2B}"/>
              </a:ext>
            </a:extLst>
          </p:cNvPr>
          <p:cNvSpPr txBox="1"/>
          <p:nvPr/>
        </p:nvSpPr>
        <p:spPr>
          <a:xfrm>
            <a:off x="8908868" y="455186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y)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63E6FA3-938C-42F9-A7C7-274B14AD7028}"/>
              </a:ext>
            </a:extLst>
          </p:cNvPr>
          <p:cNvSpPr txBox="1"/>
          <p:nvPr/>
        </p:nvSpPr>
        <p:spPr>
          <a:xfrm>
            <a:off x="8908868" y="541788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(eixo </a:t>
            </a:r>
            <a:r>
              <a:rPr lang="pt-BR" b="1" i="1" dirty="0"/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22296996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4016</TotalTime>
  <Words>1385</Words>
  <Application>Microsoft Office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Dinâmica dos fluidos computacional (CFD)</vt:lpstr>
      <vt:lpstr>PROGRAMAÇÃO</vt:lpstr>
      <vt:lpstr>Equações governantes de escoamento de fluido e transferência de calor</vt:lpstr>
      <vt:lpstr>Equações governantes de escoamento de fluido e transferência de calor</vt:lpstr>
      <vt:lpstr>Equações de Navier-Stokes </vt:lpstr>
      <vt:lpstr>Equações de Navier-Stokes </vt:lpstr>
      <vt:lpstr>Equações de Navier-Stokes </vt:lpstr>
      <vt:lpstr>Equações de Navier-Stokes </vt:lpstr>
      <vt:lpstr>Equações de navier-stokes</vt:lpstr>
      <vt:lpstr>Equações de navier-stokes</vt:lpstr>
      <vt:lpstr>Equações de navier-stokes</vt:lpstr>
      <vt:lpstr>Equações de Navier-Stokes </vt:lpstr>
      <vt:lpstr>Equações de Navier-Stokes </vt:lpstr>
      <vt:lpstr>Conservação da energia</vt:lpstr>
      <vt:lpstr>Conservação da energia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290</cp:revision>
  <dcterms:created xsi:type="dcterms:W3CDTF">2022-01-10T17:10:12Z</dcterms:created>
  <dcterms:modified xsi:type="dcterms:W3CDTF">2022-03-26T19:31:39Z</dcterms:modified>
</cp:coreProperties>
</file>