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9" r:id="rId3"/>
    <p:sldId id="323" r:id="rId4"/>
    <p:sldId id="320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261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4E66B-18CA-4E4B-A3E2-6CED14417A2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039AF4A-FD59-4524-A4E0-06DFEF3208F9}">
      <dgm:prSet phldrT="[Texto]"/>
      <dgm:spPr/>
      <dgm:t>
        <a:bodyPr/>
        <a:lstStyle/>
        <a:p>
          <a:r>
            <a:rPr lang="pt-BR" dirty="0"/>
            <a:t>Análise do movimento de um fluido</a:t>
          </a:r>
        </a:p>
      </dgm:t>
    </dgm:pt>
    <dgm:pt modelId="{016436A8-600E-4273-9E5D-FC2B455915F1}" type="parTrans" cxnId="{78FD8227-99D2-4425-A70E-1ACC045B44B8}">
      <dgm:prSet/>
      <dgm:spPr/>
      <dgm:t>
        <a:bodyPr/>
        <a:lstStyle/>
        <a:p>
          <a:endParaRPr lang="pt-BR"/>
        </a:p>
      </dgm:t>
    </dgm:pt>
    <dgm:pt modelId="{91DF2285-9E13-43C7-9A9A-7D89F4A93A3C}" type="sibTrans" cxnId="{78FD8227-99D2-4425-A70E-1ACC045B44B8}">
      <dgm:prSet/>
      <dgm:spPr/>
      <dgm:t>
        <a:bodyPr/>
        <a:lstStyle/>
        <a:p>
          <a:endParaRPr lang="pt-BR"/>
        </a:p>
      </dgm:t>
    </dgm:pt>
    <dgm:pt modelId="{0A88085B-A32D-445C-88E5-97F60D0E2297}">
      <dgm:prSet phldrT="[Texto]"/>
      <dgm:spPr/>
      <dgm:t>
        <a:bodyPr/>
        <a:lstStyle/>
        <a:p>
          <a:pPr marL="182563" indent="0" algn="l">
            <a:lnSpc>
              <a:spcPct val="150000"/>
            </a:lnSpc>
          </a:pPr>
          <a:r>
            <a:rPr lang="pt-BR" b="1" dirty="0">
              <a:solidFill>
                <a:srgbClr val="FF0000"/>
              </a:solidFill>
            </a:rPr>
            <a:t>Abordagem Integral</a:t>
          </a:r>
          <a:r>
            <a:rPr lang="pt-BR" dirty="0"/>
            <a:t>: Estimativa dos efeitos </a:t>
          </a:r>
          <a:r>
            <a:rPr lang="pt-BR" dirty="0">
              <a:solidFill>
                <a:srgbClr val="7030A0"/>
              </a:solidFill>
            </a:rPr>
            <a:t>Globais</a:t>
          </a:r>
          <a:r>
            <a:rPr lang="pt-BR" dirty="0"/>
            <a:t> (vazão em massa, força induzida, troca de energia) sobre uma região finita ou volume de controle</a:t>
          </a:r>
        </a:p>
      </dgm:t>
    </dgm:pt>
    <dgm:pt modelId="{2993B168-859A-4E22-A61E-B7EC3E3536AF}" type="parTrans" cxnId="{26F1A026-9843-40D9-BC2A-FD3B3D67C1F1}">
      <dgm:prSet/>
      <dgm:spPr/>
      <dgm:t>
        <a:bodyPr/>
        <a:lstStyle/>
        <a:p>
          <a:endParaRPr lang="pt-BR"/>
        </a:p>
      </dgm:t>
    </dgm:pt>
    <dgm:pt modelId="{E8D6D283-6B1A-4784-9642-1255D5348DE2}" type="sibTrans" cxnId="{26F1A026-9843-40D9-BC2A-FD3B3D67C1F1}">
      <dgm:prSet/>
      <dgm:spPr/>
      <dgm:t>
        <a:bodyPr/>
        <a:lstStyle/>
        <a:p>
          <a:endParaRPr lang="pt-BR"/>
        </a:p>
      </dgm:t>
    </dgm:pt>
    <dgm:pt modelId="{B7A4A6E9-749F-4EB0-BAC6-038CFB016DA5}">
      <dgm:prSet phldrT="[Texto]"/>
      <dgm:spPr>
        <a:ln>
          <a:solidFill>
            <a:srgbClr val="FF0000"/>
          </a:solidFill>
        </a:ln>
      </dgm:spPr>
      <dgm:t>
        <a:bodyPr/>
        <a:lstStyle/>
        <a:p>
          <a:pPr marL="182563" indent="0" algn="l">
            <a:lnSpc>
              <a:spcPct val="150000"/>
            </a:lnSpc>
          </a:pPr>
          <a:r>
            <a:rPr lang="pt-BR" b="1" dirty="0">
              <a:solidFill>
                <a:srgbClr val="FF0000"/>
              </a:solidFill>
            </a:rPr>
            <a:t>Abordagem diferencial</a:t>
          </a:r>
          <a:r>
            <a:rPr lang="pt-BR" dirty="0"/>
            <a:t>: Pesquisa de detalhes ponto a ponto de um padrão de escoamento, analisando a região </a:t>
          </a:r>
          <a:r>
            <a:rPr lang="pt-BR" dirty="0">
              <a:solidFill>
                <a:srgbClr val="7030A0"/>
              </a:solidFill>
            </a:rPr>
            <a:t>infinitesimal</a:t>
          </a:r>
          <a:r>
            <a:rPr lang="pt-BR" dirty="0"/>
            <a:t> do escoamento.</a:t>
          </a:r>
        </a:p>
      </dgm:t>
    </dgm:pt>
    <dgm:pt modelId="{24AE43AE-A8DA-41D8-91EE-858C63D93D1D}" type="parTrans" cxnId="{4AA91D31-225D-4F81-B6F2-E25BA4100273}">
      <dgm:prSet/>
      <dgm:spPr/>
      <dgm:t>
        <a:bodyPr/>
        <a:lstStyle/>
        <a:p>
          <a:endParaRPr lang="pt-BR"/>
        </a:p>
      </dgm:t>
    </dgm:pt>
    <dgm:pt modelId="{984B8F53-F59F-462B-ABB0-3931498A0914}" type="sibTrans" cxnId="{4AA91D31-225D-4F81-B6F2-E25BA4100273}">
      <dgm:prSet/>
      <dgm:spPr/>
      <dgm:t>
        <a:bodyPr/>
        <a:lstStyle/>
        <a:p>
          <a:endParaRPr lang="pt-BR"/>
        </a:p>
      </dgm:t>
    </dgm:pt>
    <dgm:pt modelId="{77D4A1EB-B9C7-444B-A0FB-93D844070172}" type="pres">
      <dgm:prSet presAssocID="{1414E66B-18CA-4E4B-A3E2-6CED14417A2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05A533-1952-487C-A0F3-45D5D731BC40}" type="pres">
      <dgm:prSet presAssocID="{B039AF4A-FD59-4524-A4E0-06DFEF3208F9}" presName="hierRoot1" presStyleCnt="0">
        <dgm:presLayoutVars>
          <dgm:hierBranch val="init"/>
        </dgm:presLayoutVars>
      </dgm:prSet>
      <dgm:spPr/>
    </dgm:pt>
    <dgm:pt modelId="{F022783B-3FA1-426B-8746-2A45431CBBF7}" type="pres">
      <dgm:prSet presAssocID="{B039AF4A-FD59-4524-A4E0-06DFEF3208F9}" presName="rootComposite1" presStyleCnt="0"/>
      <dgm:spPr/>
    </dgm:pt>
    <dgm:pt modelId="{BFEC59D9-3681-478A-8E58-FD150A2B6ED0}" type="pres">
      <dgm:prSet presAssocID="{B039AF4A-FD59-4524-A4E0-06DFEF3208F9}" presName="rootText1" presStyleLbl="node0" presStyleIdx="0" presStyleCnt="1" custScaleX="84753" custLinFactNeighborX="-5992" custLinFactNeighborY="-70">
        <dgm:presLayoutVars>
          <dgm:chPref val="3"/>
        </dgm:presLayoutVars>
      </dgm:prSet>
      <dgm:spPr/>
    </dgm:pt>
    <dgm:pt modelId="{F8CFB823-C02B-419A-9135-004AED7EB291}" type="pres">
      <dgm:prSet presAssocID="{B039AF4A-FD59-4524-A4E0-06DFEF3208F9}" presName="rootConnector1" presStyleLbl="node1" presStyleIdx="0" presStyleCnt="0"/>
      <dgm:spPr/>
    </dgm:pt>
    <dgm:pt modelId="{4EDD1BF5-BF26-4490-B77F-7264458A4870}" type="pres">
      <dgm:prSet presAssocID="{B039AF4A-FD59-4524-A4E0-06DFEF3208F9}" presName="hierChild2" presStyleCnt="0"/>
      <dgm:spPr/>
    </dgm:pt>
    <dgm:pt modelId="{A287AD5E-2D93-4A6A-BCE5-7C1F9A4B5FB1}" type="pres">
      <dgm:prSet presAssocID="{2993B168-859A-4E22-A61E-B7EC3E3536AF}" presName="Name64" presStyleLbl="parChTrans1D2" presStyleIdx="0" presStyleCnt="2"/>
      <dgm:spPr/>
    </dgm:pt>
    <dgm:pt modelId="{8633AFAF-2606-4883-B39A-0FD5BAEDAFF3}" type="pres">
      <dgm:prSet presAssocID="{0A88085B-A32D-445C-88E5-97F60D0E2297}" presName="hierRoot2" presStyleCnt="0">
        <dgm:presLayoutVars>
          <dgm:hierBranch val="init"/>
        </dgm:presLayoutVars>
      </dgm:prSet>
      <dgm:spPr/>
    </dgm:pt>
    <dgm:pt modelId="{711C8D1D-370F-43C9-B24C-EBEFCBBF823C}" type="pres">
      <dgm:prSet presAssocID="{0A88085B-A32D-445C-88E5-97F60D0E2297}" presName="rootComposite" presStyleCnt="0"/>
      <dgm:spPr/>
    </dgm:pt>
    <dgm:pt modelId="{1A6EA766-2FB4-45AA-8032-F1EFC0CF1019}" type="pres">
      <dgm:prSet presAssocID="{0A88085B-A32D-445C-88E5-97F60D0E2297}" presName="rootText" presStyleLbl="node2" presStyleIdx="0" presStyleCnt="2">
        <dgm:presLayoutVars>
          <dgm:chPref val="3"/>
        </dgm:presLayoutVars>
      </dgm:prSet>
      <dgm:spPr/>
    </dgm:pt>
    <dgm:pt modelId="{E48F80CF-CB54-4E58-B24E-3407902B2B3A}" type="pres">
      <dgm:prSet presAssocID="{0A88085B-A32D-445C-88E5-97F60D0E2297}" presName="rootConnector" presStyleLbl="node2" presStyleIdx="0" presStyleCnt="2"/>
      <dgm:spPr/>
    </dgm:pt>
    <dgm:pt modelId="{EC4E0BD8-6E84-4837-8DA3-227FB266B023}" type="pres">
      <dgm:prSet presAssocID="{0A88085B-A32D-445C-88E5-97F60D0E2297}" presName="hierChild4" presStyleCnt="0"/>
      <dgm:spPr/>
    </dgm:pt>
    <dgm:pt modelId="{7EE2C603-379E-4537-B2DB-B2552952AC8C}" type="pres">
      <dgm:prSet presAssocID="{0A88085B-A32D-445C-88E5-97F60D0E2297}" presName="hierChild5" presStyleCnt="0"/>
      <dgm:spPr/>
    </dgm:pt>
    <dgm:pt modelId="{3944617C-FB48-4968-898C-7B7E285139EA}" type="pres">
      <dgm:prSet presAssocID="{24AE43AE-A8DA-41D8-91EE-858C63D93D1D}" presName="Name64" presStyleLbl="parChTrans1D2" presStyleIdx="1" presStyleCnt="2"/>
      <dgm:spPr/>
    </dgm:pt>
    <dgm:pt modelId="{99C61FD5-375B-43A6-823F-37A8BDBB79FF}" type="pres">
      <dgm:prSet presAssocID="{B7A4A6E9-749F-4EB0-BAC6-038CFB016DA5}" presName="hierRoot2" presStyleCnt="0">
        <dgm:presLayoutVars>
          <dgm:hierBranch val="init"/>
        </dgm:presLayoutVars>
      </dgm:prSet>
      <dgm:spPr/>
    </dgm:pt>
    <dgm:pt modelId="{64B8DED8-E726-48A1-8362-1C5A1CE1232E}" type="pres">
      <dgm:prSet presAssocID="{B7A4A6E9-749F-4EB0-BAC6-038CFB016DA5}" presName="rootComposite" presStyleCnt="0"/>
      <dgm:spPr/>
    </dgm:pt>
    <dgm:pt modelId="{8F97D376-9EEA-4A25-9182-50B1B209C1C7}" type="pres">
      <dgm:prSet presAssocID="{B7A4A6E9-749F-4EB0-BAC6-038CFB016DA5}" presName="rootText" presStyleLbl="node2" presStyleIdx="1" presStyleCnt="2">
        <dgm:presLayoutVars>
          <dgm:chPref val="3"/>
        </dgm:presLayoutVars>
      </dgm:prSet>
      <dgm:spPr/>
    </dgm:pt>
    <dgm:pt modelId="{700ED38C-0576-4455-9D3E-8CCD2DC11F00}" type="pres">
      <dgm:prSet presAssocID="{B7A4A6E9-749F-4EB0-BAC6-038CFB016DA5}" presName="rootConnector" presStyleLbl="node2" presStyleIdx="1" presStyleCnt="2"/>
      <dgm:spPr/>
    </dgm:pt>
    <dgm:pt modelId="{FC9EEB5B-9897-451F-B4F3-CE8CE9C759C6}" type="pres">
      <dgm:prSet presAssocID="{B7A4A6E9-749F-4EB0-BAC6-038CFB016DA5}" presName="hierChild4" presStyleCnt="0"/>
      <dgm:spPr/>
    </dgm:pt>
    <dgm:pt modelId="{D84B91A6-3EC2-4E1E-A6DF-029B4F44DD55}" type="pres">
      <dgm:prSet presAssocID="{B7A4A6E9-749F-4EB0-BAC6-038CFB016DA5}" presName="hierChild5" presStyleCnt="0"/>
      <dgm:spPr/>
    </dgm:pt>
    <dgm:pt modelId="{5EFAE6FE-B42E-46A0-A2B6-FD09EB118E8D}" type="pres">
      <dgm:prSet presAssocID="{B039AF4A-FD59-4524-A4E0-06DFEF3208F9}" presName="hierChild3" presStyleCnt="0"/>
      <dgm:spPr/>
    </dgm:pt>
  </dgm:ptLst>
  <dgm:cxnLst>
    <dgm:cxn modelId="{13E82A10-3FD2-4A5F-93A9-68B2B94A139B}" type="presOf" srcId="{1414E66B-18CA-4E4B-A3E2-6CED14417A2E}" destId="{77D4A1EB-B9C7-444B-A0FB-93D844070172}" srcOrd="0" destOrd="0" presId="urn:microsoft.com/office/officeart/2009/3/layout/HorizontalOrganizationChart"/>
    <dgm:cxn modelId="{AEB4DF1D-AA5C-4EE7-85F5-F7F5F60CF5CF}" type="presOf" srcId="{B039AF4A-FD59-4524-A4E0-06DFEF3208F9}" destId="{BFEC59D9-3681-478A-8E58-FD150A2B6ED0}" srcOrd="0" destOrd="0" presId="urn:microsoft.com/office/officeart/2009/3/layout/HorizontalOrganizationChart"/>
    <dgm:cxn modelId="{26F1A026-9843-40D9-BC2A-FD3B3D67C1F1}" srcId="{B039AF4A-FD59-4524-A4E0-06DFEF3208F9}" destId="{0A88085B-A32D-445C-88E5-97F60D0E2297}" srcOrd="0" destOrd="0" parTransId="{2993B168-859A-4E22-A61E-B7EC3E3536AF}" sibTransId="{E8D6D283-6B1A-4784-9642-1255D5348DE2}"/>
    <dgm:cxn modelId="{78FD8227-99D2-4425-A70E-1ACC045B44B8}" srcId="{1414E66B-18CA-4E4B-A3E2-6CED14417A2E}" destId="{B039AF4A-FD59-4524-A4E0-06DFEF3208F9}" srcOrd="0" destOrd="0" parTransId="{016436A8-600E-4273-9E5D-FC2B455915F1}" sibTransId="{91DF2285-9E13-43C7-9A9A-7D89F4A93A3C}"/>
    <dgm:cxn modelId="{4AA91D31-225D-4F81-B6F2-E25BA4100273}" srcId="{B039AF4A-FD59-4524-A4E0-06DFEF3208F9}" destId="{B7A4A6E9-749F-4EB0-BAC6-038CFB016DA5}" srcOrd="1" destOrd="0" parTransId="{24AE43AE-A8DA-41D8-91EE-858C63D93D1D}" sibTransId="{984B8F53-F59F-462B-ABB0-3931498A0914}"/>
    <dgm:cxn modelId="{5308AF3A-7C57-482D-A7A9-BE6A0B261A66}" type="presOf" srcId="{2993B168-859A-4E22-A61E-B7EC3E3536AF}" destId="{A287AD5E-2D93-4A6A-BCE5-7C1F9A4B5FB1}" srcOrd="0" destOrd="0" presId="urn:microsoft.com/office/officeart/2009/3/layout/HorizontalOrganizationChart"/>
    <dgm:cxn modelId="{8F1F6E4D-C569-4BE4-B651-F9D86B5B2D45}" type="presOf" srcId="{24AE43AE-A8DA-41D8-91EE-858C63D93D1D}" destId="{3944617C-FB48-4968-898C-7B7E285139EA}" srcOrd="0" destOrd="0" presId="urn:microsoft.com/office/officeart/2009/3/layout/HorizontalOrganizationChart"/>
    <dgm:cxn modelId="{DE7D5D73-7984-483A-90D4-47E5CA935A60}" type="presOf" srcId="{B7A4A6E9-749F-4EB0-BAC6-038CFB016DA5}" destId="{700ED38C-0576-4455-9D3E-8CCD2DC11F00}" srcOrd="1" destOrd="0" presId="urn:microsoft.com/office/officeart/2009/3/layout/HorizontalOrganizationChart"/>
    <dgm:cxn modelId="{CDCD65A6-29EF-48AA-A21C-0D3604D28164}" type="presOf" srcId="{B7A4A6E9-749F-4EB0-BAC6-038CFB016DA5}" destId="{8F97D376-9EEA-4A25-9182-50B1B209C1C7}" srcOrd="0" destOrd="0" presId="urn:microsoft.com/office/officeart/2009/3/layout/HorizontalOrganizationChart"/>
    <dgm:cxn modelId="{93201DCD-8E37-49E0-BDC5-EBDF51977EDA}" type="presOf" srcId="{B039AF4A-FD59-4524-A4E0-06DFEF3208F9}" destId="{F8CFB823-C02B-419A-9135-004AED7EB291}" srcOrd="1" destOrd="0" presId="urn:microsoft.com/office/officeart/2009/3/layout/HorizontalOrganizationChart"/>
    <dgm:cxn modelId="{5792A5CE-37E1-4E07-98AA-C6D24A2FAE3A}" type="presOf" srcId="{0A88085B-A32D-445C-88E5-97F60D0E2297}" destId="{1A6EA766-2FB4-45AA-8032-F1EFC0CF1019}" srcOrd="0" destOrd="0" presId="urn:microsoft.com/office/officeart/2009/3/layout/HorizontalOrganizationChart"/>
    <dgm:cxn modelId="{7E0A49D7-6F39-484A-BA36-8D113D31678C}" type="presOf" srcId="{0A88085B-A32D-445C-88E5-97F60D0E2297}" destId="{E48F80CF-CB54-4E58-B24E-3407902B2B3A}" srcOrd="1" destOrd="0" presId="urn:microsoft.com/office/officeart/2009/3/layout/HorizontalOrganizationChart"/>
    <dgm:cxn modelId="{6AF2BFC0-8D59-4F61-8687-D635322125A0}" type="presParOf" srcId="{77D4A1EB-B9C7-444B-A0FB-93D844070172}" destId="{5B05A533-1952-487C-A0F3-45D5D731BC40}" srcOrd="0" destOrd="0" presId="urn:microsoft.com/office/officeart/2009/3/layout/HorizontalOrganizationChart"/>
    <dgm:cxn modelId="{E19F6AFC-D753-4696-8081-29E3FDF125DC}" type="presParOf" srcId="{5B05A533-1952-487C-A0F3-45D5D731BC40}" destId="{F022783B-3FA1-426B-8746-2A45431CBBF7}" srcOrd="0" destOrd="0" presId="urn:microsoft.com/office/officeart/2009/3/layout/HorizontalOrganizationChart"/>
    <dgm:cxn modelId="{944AA8FD-96CC-4E21-B682-FDEC45E90E46}" type="presParOf" srcId="{F022783B-3FA1-426B-8746-2A45431CBBF7}" destId="{BFEC59D9-3681-478A-8E58-FD150A2B6ED0}" srcOrd="0" destOrd="0" presId="urn:microsoft.com/office/officeart/2009/3/layout/HorizontalOrganizationChart"/>
    <dgm:cxn modelId="{A5CC746E-CE80-4411-B462-3340EA3DFE07}" type="presParOf" srcId="{F022783B-3FA1-426B-8746-2A45431CBBF7}" destId="{F8CFB823-C02B-419A-9135-004AED7EB291}" srcOrd="1" destOrd="0" presId="urn:microsoft.com/office/officeart/2009/3/layout/HorizontalOrganizationChart"/>
    <dgm:cxn modelId="{5D428CE1-0D87-4E42-8CDC-547B49F86217}" type="presParOf" srcId="{5B05A533-1952-487C-A0F3-45D5D731BC40}" destId="{4EDD1BF5-BF26-4490-B77F-7264458A4870}" srcOrd="1" destOrd="0" presId="urn:microsoft.com/office/officeart/2009/3/layout/HorizontalOrganizationChart"/>
    <dgm:cxn modelId="{8565A3DA-378B-4837-B9FE-F123CE0BA4CA}" type="presParOf" srcId="{4EDD1BF5-BF26-4490-B77F-7264458A4870}" destId="{A287AD5E-2D93-4A6A-BCE5-7C1F9A4B5FB1}" srcOrd="0" destOrd="0" presId="urn:microsoft.com/office/officeart/2009/3/layout/HorizontalOrganizationChart"/>
    <dgm:cxn modelId="{C706A550-F6E5-4438-A8EE-56248390F8FF}" type="presParOf" srcId="{4EDD1BF5-BF26-4490-B77F-7264458A4870}" destId="{8633AFAF-2606-4883-B39A-0FD5BAEDAFF3}" srcOrd="1" destOrd="0" presId="urn:microsoft.com/office/officeart/2009/3/layout/HorizontalOrganizationChart"/>
    <dgm:cxn modelId="{24FF12F9-F6E7-4F8C-9938-6E955718D9A1}" type="presParOf" srcId="{8633AFAF-2606-4883-B39A-0FD5BAEDAFF3}" destId="{711C8D1D-370F-43C9-B24C-EBEFCBBF823C}" srcOrd="0" destOrd="0" presId="urn:microsoft.com/office/officeart/2009/3/layout/HorizontalOrganizationChart"/>
    <dgm:cxn modelId="{9B99C9B6-E75B-4146-B06F-BB861EF15D13}" type="presParOf" srcId="{711C8D1D-370F-43C9-B24C-EBEFCBBF823C}" destId="{1A6EA766-2FB4-45AA-8032-F1EFC0CF1019}" srcOrd="0" destOrd="0" presId="urn:microsoft.com/office/officeart/2009/3/layout/HorizontalOrganizationChart"/>
    <dgm:cxn modelId="{0F0674C5-D50F-4C9E-9690-9ECDDE441879}" type="presParOf" srcId="{711C8D1D-370F-43C9-B24C-EBEFCBBF823C}" destId="{E48F80CF-CB54-4E58-B24E-3407902B2B3A}" srcOrd="1" destOrd="0" presId="urn:microsoft.com/office/officeart/2009/3/layout/HorizontalOrganizationChart"/>
    <dgm:cxn modelId="{60345C88-7334-4700-B9C2-04769D9B2037}" type="presParOf" srcId="{8633AFAF-2606-4883-B39A-0FD5BAEDAFF3}" destId="{EC4E0BD8-6E84-4837-8DA3-227FB266B023}" srcOrd="1" destOrd="0" presId="urn:microsoft.com/office/officeart/2009/3/layout/HorizontalOrganizationChart"/>
    <dgm:cxn modelId="{57078523-9239-462D-99FE-F48B08A6C80A}" type="presParOf" srcId="{8633AFAF-2606-4883-B39A-0FD5BAEDAFF3}" destId="{7EE2C603-379E-4537-B2DB-B2552952AC8C}" srcOrd="2" destOrd="0" presId="urn:microsoft.com/office/officeart/2009/3/layout/HorizontalOrganizationChart"/>
    <dgm:cxn modelId="{298CE7A4-9B3B-4DA6-A483-025B3EB094EE}" type="presParOf" srcId="{4EDD1BF5-BF26-4490-B77F-7264458A4870}" destId="{3944617C-FB48-4968-898C-7B7E285139EA}" srcOrd="2" destOrd="0" presId="urn:microsoft.com/office/officeart/2009/3/layout/HorizontalOrganizationChart"/>
    <dgm:cxn modelId="{8BB008BC-1A88-49BE-9362-4CF4E228A111}" type="presParOf" srcId="{4EDD1BF5-BF26-4490-B77F-7264458A4870}" destId="{99C61FD5-375B-43A6-823F-37A8BDBB79FF}" srcOrd="3" destOrd="0" presId="urn:microsoft.com/office/officeart/2009/3/layout/HorizontalOrganizationChart"/>
    <dgm:cxn modelId="{4C65447B-65B9-411E-BE52-AA1D78528E4C}" type="presParOf" srcId="{99C61FD5-375B-43A6-823F-37A8BDBB79FF}" destId="{64B8DED8-E726-48A1-8362-1C5A1CE1232E}" srcOrd="0" destOrd="0" presId="urn:microsoft.com/office/officeart/2009/3/layout/HorizontalOrganizationChart"/>
    <dgm:cxn modelId="{053965E2-E55A-42BE-BA74-02ABB56F76B9}" type="presParOf" srcId="{64B8DED8-E726-48A1-8362-1C5A1CE1232E}" destId="{8F97D376-9EEA-4A25-9182-50B1B209C1C7}" srcOrd="0" destOrd="0" presId="urn:microsoft.com/office/officeart/2009/3/layout/HorizontalOrganizationChart"/>
    <dgm:cxn modelId="{2C06373B-747B-4435-8B64-7843199AEEA1}" type="presParOf" srcId="{64B8DED8-E726-48A1-8362-1C5A1CE1232E}" destId="{700ED38C-0576-4455-9D3E-8CCD2DC11F00}" srcOrd="1" destOrd="0" presId="urn:microsoft.com/office/officeart/2009/3/layout/HorizontalOrganizationChart"/>
    <dgm:cxn modelId="{2916C706-9CF1-4CD6-AD09-9514361D2233}" type="presParOf" srcId="{99C61FD5-375B-43A6-823F-37A8BDBB79FF}" destId="{FC9EEB5B-9897-451F-B4F3-CE8CE9C759C6}" srcOrd="1" destOrd="0" presId="urn:microsoft.com/office/officeart/2009/3/layout/HorizontalOrganizationChart"/>
    <dgm:cxn modelId="{2FC2F173-7468-4786-B738-3A765DE2CB2D}" type="presParOf" srcId="{99C61FD5-375B-43A6-823F-37A8BDBB79FF}" destId="{D84B91A6-3EC2-4E1E-A6DF-029B4F44DD55}" srcOrd="2" destOrd="0" presId="urn:microsoft.com/office/officeart/2009/3/layout/HorizontalOrganizationChart"/>
    <dgm:cxn modelId="{E62A92D3-DDC8-49D8-A62D-FA4D79530749}" type="presParOf" srcId="{5B05A533-1952-487C-A0F3-45D5D731BC40}" destId="{5EFAE6FE-B42E-46A0-A2B6-FD09EB118E8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4617C-FB48-4968-898C-7B7E285139EA}">
      <dsp:nvSpPr>
        <dsp:cNvPr id="0" name=""/>
        <dsp:cNvSpPr/>
      </dsp:nvSpPr>
      <dsp:spPr>
        <a:xfrm>
          <a:off x="4348039" y="1815838"/>
          <a:ext cx="1284367" cy="1063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228" y="0"/>
              </a:lnTo>
              <a:lnTo>
                <a:pt x="790228" y="1063455"/>
              </a:lnTo>
              <a:lnTo>
                <a:pt x="1284367" y="1063455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7AD5E-2D93-4A6A-BCE5-7C1F9A4B5FB1}">
      <dsp:nvSpPr>
        <dsp:cNvPr id="0" name=""/>
        <dsp:cNvSpPr/>
      </dsp:nvSpPr>
      <dsp:spPr>
        <a:xfrm>
          <a:off x="4348039" y="754493"/>
          <a:ext cx="1284367" cy="1061345"/>
        </a:xfrm>
        <a:custGeom>
          <a:avLst/>
          <a:gdLst/>
          <a:ahLst/>
          <a:cxnLst/>
          <a:rect l="0" t="0" r="0" b="0"/>
          <a:pathLst>
            <a:path>
              <a:moveTo>
                <a:pt x="0" y="1061345"/>
              </a:moveTo>
              <a:lnTo>
                <a:pt x="790228" y="1061345"/>
              </a:lnTo>
              <a:lnTo>
                <a:pt x="790228" y="0"/>
              </a:lnTo>
              <a:lnTo>
                <a:pt x="1284367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C59D9-3681-478A-8E58-FD150A2B6ED0}">
      <dsp:nvSpPr>
        <dsp:cNvPr id="0" name=""/>
        <dsp:cNvSpPr/>
      </dsp:nvSpPr>
      <dsp:spPr>
        <a:xfrm>
          <a:off x="160058" y="1062275"/>
          <a:ext cx="4187981" cy="1507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Análise do movimento de um fluido</a:t>
          </a:r>
        </a:p>
      </dsp:txBody>
      <dsp:txXfrm>
        <a:off x="160058" y="1062275"/>
        <a:ext cx="4187981" cy="1507125"/>
      </dsp:txXfrm>
    </dsp:sp>
    <dsp:sp modelId="{1A6EA766-2FB4-45AA-8032-F1EFC0CF1019}">
      <dsp:nvSpPr>
        <dsp:cNvPr id="0" name=""/>
        <dsp:cNvSpPr/>
      </dsp:nvSpPr>
      <dsp:spPr>
        <a:xfrm>
          <a:off x="5632407" y="930"/>
          <a:ext cx="4941396" cy="1507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82563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solidFill>
                <a:srgbClr val="FF0000"/>
              </a:solidFill>
            </a:rPr>
            <a:t>Abordagem Integral</a:t>
          </a:r>
          <a:r>
            <a:rPr lang="pt-BR" sz="1700" kern="1200" dirty="0"/>
            <a:t>: Estimativa dos efeitos </a:t>
          </a:r>
          <a:r>
            <a:rPr lang="pt-BR" sz="1700" kern="1200" dirty="0">
              <a:solidFill>
                <a:srgbClr val="7030A0"/>
              </a:solidFill>
            </a:rPr>
            <a:t>Globais</a:t>
          </a:r>
          <a:r>
            <a:rPr lang="pt-BR" sz="1700" kern="1200" dirty="0"/>
            <a:t> (vazão em massa, força induzida, troca de energia) sobre uma região finita ou volume de controle</a:t>
          </a:r>
        </a:p>
      </dsp:txBody>
      <dsp:txXfrm>
        <a:off x="5632407" y="930"/>
        <a:ext cx="4941396" cy="1507125"/>
      </dsp:txXfrm>
    </dsp:sp>
    <dsp:sp modelId="{8F97D376-9EEA-4A25-9182-50B1B209C1C7}">
      <dsp:nvSpPr>
        <dsp:cNvPr id="0" name=""/>
        <dsp:cNvSpPr/>
      </dsp:nvSpPr>
      <dsp:spPr>
        <a:xfrm>
          <a:off x="5632407" y="2125730"/>
          <a:ext cx="4941396" cy="1507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182563" lvl="0" indent="0" algn="l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>
              <a:solidFill>
                <a:srgbClr val="FF0000"/>
              </a:solidFill>
            </a:rPr>
            <a:t>Abordagem diferencial</a:t>
          </a:r>
          <a:r>
            <a:rPr lang="pt-BR" sz="1700" kern="1200" dirty="0"/>
            <a:t>: Pesquisa de detalhes ponto a ponto de um padrão de escoamento, analisando a região </a:t>
          </a:r>
          <a:r>
            <a:rPr lang="pt-BR" sz="1700" kern="1200" dirty="0">
              <a:solidFill>
                <a:srgbClr val="7030A0"/>
              </a:solidFill>
            </a:rPr>
            <a:t>infinitesimal</a:t>
          </a:r>
          <a:r>
            <a:rPr lang="pt-BR" sz="1700" kern="1200" dirty="0"/>
            <a:t> do escoamento.</a:t>
          </a:r>
        </a:p>
      </dsp:txBody>
      <dsp:txXfrm>
        <a:off x="5632407" y="2125730"/>
        <a:ext cx="4941396" cy="1507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7C2D03A-16D6-4E5B-8C8D-6FE025A1AAB2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E4FC3E-AEF0-4A9D-8F68-B53EC1BD0013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60BFA4-459D-446B-860C-C9795EB98379}" type="slidenum">
              <a:rPr lang="pt-BR" altLang="pt-BR" sz="1300"/>
              <a:pPr>
                <a:spcBef>
                  <a:spcPct val="0"/>
                </a:spcBef>
              </a:pPr>
              <a:t>3</a:t>
            </a:fld>
            <a:endParaRPr lang="pt-BR" altLang="pt-BR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A0E9-176C-4A13-BEE1-B3EF53A90E4F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277C4C-EC6B-4BAE-A10E-24FCD85DA88F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DAA554-D28B-4086-A044-761719F9A73B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dirty="0"/>
              <a:t>Clique para editar os estilos de texto Mestres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435AE-0E0F-4D16-9805-53AFBC9B041E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88617B-6F61-4E1D-82D8-FDC3FA3C7692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D6801-A05E-42A1-8E5F-C6BF76D91369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889C81-083C-480A-BF0F-8A75A7807E50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E6F46-37DE-4D88-9157-714F98489685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BCB46AA-D730-4F39-8F34-089F4AFE5464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2A628C-807D-4CF9-A851-4DCF010345B1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E2A7FB-858F-437B-BA41-FB3545E10129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</a:t>
            </a:r>
            <a:r>
              <a:rPr lang="pt-br" dirty="0"/>
              <a:t>inâmica dos fluidos computacional (CFD)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</a:t>
            </a:r>
            <a:r>
              <a:rPr lang="pt-br" dirty="0"/>
              <a:t>presentação </a:t>
            </a:r>
            <a:r>
              <a:rPr lang="pt-BR" dirty="0"/>
              <a:t>12/02/2022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F4198A-71C3-4ED8-BF47-C74AFA97DAF6}"/>
              </a:ext>
            </a:extLst>
          </p:cNvPr>
          <p:cNvSpPr txBox="1"/>
          <p:nvPr/>
        </p:nvSpPr>
        <p:spPr>
          <a:xfrm>
            <a:off x="7114902" y="6031468"/>
            <a:ext cx="459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t-BR" b="1" dirty="0">
                <a:solidFill>
                  <a:srgbClr val="0070C0"/>
                </a:solidFill>
              </a:rPr>
              <a:t>PROF </a:t>
            </a:r>
            <a:r>
              <a:rPr lang="pt-BR" b="1" dirty="0" err="1">
                <a:solidFill>
                  <a:srgbClr val="0070C0"/>
                </a:solidFill>
              </a:rPr>
              <a:t>MSc</a:t>
            </a:r>
            <a:r>
              <a:rPr lang="pt-BR" b="1" dirty="0">
                <a:solidFill>
                  <a:srgbClr val="0070C0"/>
                </a:solidFill>
              </a:rPr>
              <a:t> LÚCIO PASSOS PATROCINIO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5367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2B56B6A9-29EE-40E3-8B15-5F7DB74FE742}"/>
              </a:ext>
            </a:extLst>
          </p:cNvPr>
          <p:cNvSpPr txBox="1">
            <a:spLocks/>
          </p:cNvSpPr>
          <p:nvPr/>
        </p:nvSpPr>
        <p:spPr>
          <a:xfrm>
            <a:off x="711043" y="1667808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de crescimento da </a:t>
            </a:r>
            <a:r>
              <a:rPr lang="pt-BR" sz="2400" i="1" dirty="0">
                <a:solidFill>
                  <a:srgbClr val="7030A0"/>
                </a:solidFill>
              </a:rPr>
              <a:t>massa</a:t>
            </a:r>
            <a:r>
              <a:rPr lang="pt-BR" sz="2400" i="1" dirty="0">
                <a:solidFill>
                  <a:srgbClr val="FF0000"/>
                </a:solidFill>
              </a:rPr>
              <a:t> dentro do elemento fluido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32E5348E-0A7F-437D-B624-64A964BEA342}"/>
              </a:ext>
            </a:extLst>
          </p:cNvPr>
          <p:cNvSpPr/>
          <p:nvPr/>
        </p:nvSpPr>
        <p:spPr>
          <a:xfrm>
            <a:off x="4795826" y="2092822"/>
            <a:ext cx="542528" cy="470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1CC1515-57E3-4FC2-856E-11798B4F3DC7}"/>
                  </a:ext>
                </a:extLst>
              </p:cNvPr>
              <p:cNvSpPr txBox="1"/>
              <p:nvPr/>
            </p:nvSpPr>
            <p:spPr>
              <a:xfrm>
                <a:off x="5442857" y="1988678"/>
                <a:ext cx="4537166" cy="6353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1CC1515-57E3-4FC2-856E-11798B4F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1988678"/>
                <a:ext cx="4537166" cy="635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id="{3D9B869E-B005-4CEF-A331-269FCF75CC65}"/>
              </a:ext>
            </a:extLst>
          </p:cNvPr>
          <p:cNvSpPr txBox="1">
            <a:spLocks/>
          </p:cNvSpPr>
          <p:nvPr/>
        </p:nvSpPr>
        <p:spPr>
          <a:xfrm>
            <a:off x="711042" y="3749477"/>
            <a:ext cx="3887083" cy="1528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i="1" dirty="0">
                <a:solidFill>
                  <a:srgbClr val="FF0000"/>
                </a:solidFill>
              </a:rPr>
              <a:t>Taxa Líquida de entrada de </a:t>
            </a:r>
            <a:r>
              <a:rPr lang="pt-BR" sz="2400" i="1" dirty="0">
                <a:solidFill>
                  <a:srgbClr val="7030A0"/>
                </a:solidFill>
              </a:rPr>
              <a:t>massa </a:t>
            </a:r>
            <a:r>
              <a:rPr lang="pt-BR" sz="2400" i="1" dirty="0">
                <a:solidFill>
                  <a:srgbClr val="FF0000"/>
                </a:solidFill>
              </a:rPr>
              <a:t>no elemento fluido</a:t>
            </a: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02997697-E0F8-4D09-8A84-035A9DA74D62}"/>
              </a:ext>
            </a:extLst>
          </p:cNvPr>
          <p:cNvSpPr/>
          <p:nvPr/>
        </p:nvSpPr>
        <p:spPr>
          <a:xfrm>
            <a:off x="4795826" y="4227799"/>
            <a:ext cx="542528" cy="531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7F8AA8A-B8B6-4090-908C-2072DC93D69B}"/>
                  </a:ext>
                </a:extLst>
              </p:cNvPr>
              <p:cNvSpPr txBox="1"/>
              <p:nvPr/>
            </p:nvSpPr>
            <p:spPr>
              <a:xfrm>
                <a:off x="5442857" y="3196040"/>
                <a:ext cx="6644640" cy="24412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sz="2000" b="1" u="sng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Dir. y</a:t>
                </a:r>
                <a:r>
                  <a:rPr lang="pt-BR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000" dirty="0"/>
              </a:p>
              <a:p>
                <a:endParaRPr lang="pt-BR" sz="2000" dirty="0"/>
              </a:p>
              <a:p>
                <a:r>
                  <a:rPr lang="pt-BR" sz="2000" b="1" u="sng" dirty="0">
                    <a:solidFill>
                      <a:srgbClr val="7030A0"/>
                    </a:solidFill>
                  </a:rPr>
                  <a:t>Dir. x</a:t>
                </a:r>
                <a:r>
                  <a:rPr lang="pt-B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000" dirty="0"/>
              </a:p>
              <a:p>
                <a:endParaRPr lang="pt-BR" sz="2000" b="1" u="sng" dirty="0">
                  <a:solidFill>
                    <a:srgbClr val="7030A0"/>
                  </a:solidFill>
                </a:endParaRPr>
              </a:p>
              <a:p>
                <a:r>
                  <a:rPr lang="pt-BR" sz="2000" b="1" u="sng" dirty="0">
                    <a:solidFill>
                      <a:srgbClr val="7030A0"/>
                    </a:solidFill>
                  </a:rPr>
                  <a:t>Dir. z</a:t>
                </a:r>
                <a:r>
                  <a:rPr lang="pt-B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pt-B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pt-BR" sz="2000" dirty="0"/>
              </a:p>
              <a:p>
                <a:pPr algn="ctr"/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7F8AA8A-B8B6-4090-908C-2072DC93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7" y="3196040"/>
                <a:ext cx="6644640" cy="2441246"/>
              </a:xfrm>
              <a:prstGeom prst="rect">
                <a:avLst/>
              </a:prstGeom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pic>
        <p:nvPicPr>
          <p:cNvPr id="3" name="Imagem 2" descr="Diagrama, Desenho técnico&#10;&#10;Descrição gerada automaticamente">
            <a:extLst>
              <a:ext uri="{FF2B5EF4-FFF2-40B4-BE49-F238E27FC236}">
                <a16:creationId xmlns:a16="http://schemas.microsoft.com/office/drawing/2014/main" id="{8E57C85B-9A8D-4DCF-A130-4F0102B3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14255"/>
            <a:ext cx="5194767" cy="3272702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38348A-FCD5-47DC-B1D8-59D32CB8E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0906" y="1870951"/>
            <a:ext cx="5194769" cy="1629894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equação</a:t>
            </a:r>
            <a:r>
              <a:rPr lang="en-US" sz="2000" dirty="0"/>
              <a:t> </a:t>
            </a:r>
            <a:r>
              <a:rPr lang="en-US" sz="2000" dirty="0" err="1"/>
              <a:t>resultante</a:t>
            </a:r>
            <a:r>
              <a:rPr lang="en-US" sz="2000" dirty="0"/>
              <a:t> do </a:t>
            </a:r>
            <a:r>
              <a:rPr lang="en-US" sz="2000" dirty="0" err="1"/>
              <a:t>balanço</a:t>
            </a:r>
            <a:r>
              <a:rPr lang="en-US" sz="2000" dirty="0"/>
              <a:t> de </a:t>
            </a:r>
            <a:r>
              <a:rPr lang="en-US" sz="2000" dirty="0" err="1"/>
              <a:t>massa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3237813-B0A3-4431-9C44-B25D3B956C2A}" type="datetime1">
              <a:rPr lang="pt-BR" smtClean="0"/>
              <a:pPr rtl="0">
                <a:spcAft>
                  <a:spcPts val="600"/>
                </a:spcAft>
              </a:pPr>
              <a:t>26/02/2022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/>
              <a:t>CFD - Prof. MSc. Lúcio P. Patrocínio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/>
              <p:nvPr/>
            </p:nvSpPr>
            <p:spPr>
              <a:xfrm>
                <a:off x="6567053" y="3277030"/>
                <a:ext cx="4170613" cy="58496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pt-BR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F9EB00F-C8AE-4784-8EEA-A0FBAD90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3" y="3277030"/>
                <a:ext cx="4170613" cy="584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A01F1-769F-462D-9E1D-9831EB8A3F51}"/>
              </a:ext>
            </a:extLst>
          </p:cNvPr>
          <p:cNvSpPr txBox="1"/>
          <p:nvPr/>
        </p:nvSpPr>
        <p:spPr>
          <a:xfrm>
            <a:off x="11013724" y="33268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(1)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8344D673-5355-4B93-97EC-67603AEE4C9F}"/>
              </a:ext>
            </a:extLst>
          </p:cNvPr>
          <p:cNvSpPr txBox="1">
            <a:spLocks/>
          </p:cNvSpPr>
          <p:nvPr/>
        </p:nvSpPr>
        <p:spPr>
          <a:xfrm>
            <a:off x="6180905" y="3771060"/>
            <a:ext cx="5194769" cy="1629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Que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escrita</a:t>
            </a:r>
            <a:r>
              <a:rPr lang="en-US" sz="2000" dirty="0"/>
              <a:t> da </a:t>
            </a:r>
            <a:r>
              <a:rPr lang="en-US" sz="2000" dirty="0" err="1"/>
              <a:t>seguinte</a:t>
            </a:r>
            <a:r>
              <a:rPr lang="en-US" sz="2000" dirty="0"/>
              <a:t> forma: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/>
              <p:nvPr/>
            </p:nvSpPr>
            <p:spPr>
              <a:xfrm>
                <a:off x="6567053" y="5067805"/>
                <a:ext cx="4170613" cy="52668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BC655B7-BEE4-4BC3-8451-294A42D7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053" y="5067805"/>
                <a:ext cx="4170613" cy="526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6C93CD-6E94-4941-B73D-CA9827B8E008}"/>
              </a:ext>
            </a:extLst>
          </p:cNvPr>
          <p:cNvSpPr txBox="1"/>
          <p:nvPr/>
        </p:nvSpPr>
        <p:spPr>
          <a:xfrm>
            <a:off x="11013724" y="51176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(2)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F5A135C-5586-41E0-B073-253DCB3392C4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2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campo de velocidade que varia no espaço e no tempo pode ser representado na forma vetorial por: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Esta é a variável mais importante na mecânica dos fluidos (White, 2011, p.238) 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2412275" y="3931681"/>
                <a:ext cx="7114902" cy="36933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75" y="3931681"/>
                <a:ext cx="71149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769884" y="390090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88279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O cálculo do </a:t>
            </a:r>
            <a:r>
              <a:rPr lang="pt-BR" dirty="0">
                <a:solidFill>
                  <a:srgbClr val="FF0000"/>
                </a:solidFill>
              </a:rPr>
              <a:t>campo de aceleração </a:t>
            </a:r>
            <a:r>
              <a:rPr lang="pt-BR" b="1" dirty="0"/>
              <a:t>a</a:t>
            </a:r>
            <a:r>
              <a:rPr lang="pt-BR" dirty="0"/>
              <a:t> do escoamento consiste em derivar o campo de velocidade do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/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44A8A9-0FF6-45DC-BC21-A9368CFF1652}"/>
              </a:ext>
            </a:extLst>
          </p:cNvPr>
          <p:cNvSpPr txBox="1"/>
          <p:nvPr/>
        </p:nvSpPr>
        <p:spPr>
          <a:xfrm>
            <a:off x="10064527" y="38596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/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C5F258-9345-4E9C-94F5-5AF0105CF1E9}"/>
              </a:ext>
            </a:extLst>
          </p:cNvPr>
          <p:cNvSpPr txBox="1"/>
          <p:nvPr/>
        </p:nvSpPr>
        <p:spPr>
          <a:xfrm>
            <a:off x="10064527" y="483358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/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8F1E8-B2CD-4C67-83F1-CDD0FD9C3899}"/>
              </a:ext>
            </a:extLst>
          </p:cNvPr>
          <p:cNvSpPr txBox="1"/>
          <p:nvPr/>
        </p:nvSpPr>
        <p:spPr>
          <a:xfrm>
            <a:off x="10064527" y="58279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094EA93-8D9D-4569-8C40-5EF6C7CB5E2F}"/>
              </a:ext>
            </a:extLst>
          </p:cNvPr>
          <p:cNvSpPr/>
          <p:nvPr/>
        </p:nvSpPr>
        <p:spPr>
          <a:xfrm>
            <a:off x="2020402" y="3596640"/>
            <a:ext cx="487680" cy="271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D0ADE9-F950-457E-92B3-9E8DF218AE0D}"/>
              </a:ext>
            </a:extLst>
          </p:cNvPr>
          <p:cNvSpPr txBox="1"/>
          <p:nvPr/>
        </p:nvSpPr>
        <p:spPr>
          <a:xfrm>
            <a:off x="1172606" y="4527436"/>
            <a:ext cx="87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Regra da</a:t>
            </a:r>
          </a:p>
          <a:p>
            <a:r>
              <a:rPr lang="pt-BR" dirty="0">
                <a:solidFill>
                  <a:srgbClr val="FF0000"/>
                </a:solidFill>
              </a:rPr>
              <a:t>Cadeia</a:t>
            </a:r>
          </a:p>
        </p:txBody>
      </p:sp>
    </p:spTree>
    <p:extLst>
      <p:ext uri="{BB962C8B-B14F-4D97-AF65-F5344CB8AC3E}">
        <p14:creationId xmlns:p14="http://schemas.microsoft.com/office/powerpoint/2010/main" val="32499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O cálculo do </a:t>
            </a:r>
            <a:r>
              <a:rPr lang="pt-BR" dirty="0">
                <a:solidFill>
                  <a:srgbClr val="FF0000"/>
                </a:solidFill>
              </a:rPr>
              <a:t>campo de aceleração </a:t>
            </a:r>
            <a:r>
              <a:rPr lang="pt-BR" b="1" dirty="0"/>
              <a:t>a</a:t>
            </a:r>
            <a:r>
              <a:rPr lang="pt-BR" dirty="0"/>
              <a:t> do escoamento consiste em derivar o campo de velocidade do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/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3661588"/>
                <a:ext cx="7114902" cy="765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44A8A9-0FF6-45DC-BC21-A9368CFF1652}"/>
              </a:ext>
            </a:extLst>
          </p:cNvPr>
          <p:cNvSpPr txBox="1"/>
          <p:nvPr/>
        </p:nvSpPr>
        <p:spPr>
          <a:xfrm>
            <a:off x="10064527" y="385962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/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4635546"/>
                <a:ext cx="7114902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C5F258-9345-4E9C-94F5-5AF0105CF1E9}"/>
              </a:ext>
            </a:extLst>
          </p:cNvPr>
          <p:cNvSpPr txBox="1"/>
          <p:nvPr/>
        </p:nvSpPr>
        <p:spPr>
          <a:xfrm>
            <a:off x="10064527" y="483358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/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5629936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8F1E8-B2CD-4C67-83F1-CDD0FD9C3899}"/>
              </a:ext>
            </a:extLst>
          </p:cNvPr>
          <p:cNvSpPr txBox="1"/>
          <p:nvPr/>
        </p:nvSpPr>
        <p:spPr>
          <a:xfrm>
            <a:off x="10064527" y="5827971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(10)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094EA93-8D9D-4569-8C40-5EF6C7CB5E2F}"/>
              </a:ext>
            </a:extLst>
          </p:cNvPr>
          <p:cNvSpPr/>
          <p:nvPr/>
        </p:nvSpPr>
        <p:spPr>
          <a:xfrm>
            <a:off x="2020402" y="3596640"/>
            <a:ext cx="487680" cy="271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D0ADE9-F950-457E-92B3-9E8DF218AE0D}"/>
              </a:ext>
            </a:extLst>
          </p:cNvPr>
          <p:cNvSpPr txBox="1"/>
          <p:nvPr/>
        </p:nvSpPr>
        <p:spPr>
          <a:xfrm>
            <a:off x="1172606" y="4527436"/>
            <a:ext cx="87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Regra da</a:t>
            </a:r>
          </a:p>
          <a:p>
            <a:r>
              <a:rPr lang="pt-BR" dirty="0">
                <a:solidFill>
                  <a:srgbClr val="FF0000"/>
                </a:solidFill>
              </a:rPr>
              <a:t>Cadeia</a:t>
            </a:r>
          </a:p>
        </p:txBody>
      </p:sp>
    </p:spTree>
    <p:extLst>
      <p:ext uri="{BB962C8B-B14F-4D97-AF65-F5344CB8AC3E}">
        <p14:creationId xmlns:p14="http://schemas.microsoft.com/office/powerpoint/2010/main" val="415622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O cálculo do </a:t>
            </a:r>
            <a:r>
              <a:rPr lang="pt-BR" dirty="0">
                <a:solidFill>
                  <a:srgbClr val="FF0000"/>
                </a:solidFill>
              </a:rPr>
              <a:t>campo de aceleração </a:t>
            </a:r>
            <a:r>
              <a:rPr lang="pt-BR" b="1" dirty="0"/>
              <a:t>a</a:t>
            </a:r>
            <a:r>
              <a:rPr lang="pt-BR" dirty="0"/>
              <a:t> do escoamento consiste em derivar o campo de velocidade do fluido.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/>
              <p:nvPr/>
            </p:nvSpPr>
            <p:spPr>
              <a:xfrm>
                <a:off x="2603876" y="3661588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03A680-483F-4F8A-8E52-A8048356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3661588"/>
                <a:ext cx="7114902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44A8A9-0FF6-45DC-BC21-A9368CFF1652}"/>
              </a:ext>
            </a:extLst>
          </p:cNvPr>
          <p:cNvSpPr txBox="1"/>
          <p:nvPr/>
        </p:nvSpPr>
        <p:spPr>
          <a:xfrm>
            <a:off x="10064527" y="3859623"/>
            <a:ext cx="58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/>
              <p:nvPr/>
            </p:nvSpPr>
            <p:spPr>
              <a:xfrm>
                <a:off x="2603876" y="4635546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AC31128-03DE-413E-9349-3A8D46536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4635546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C5F258-9345-4E9C-94F5-5AF0105CF1E9}"/>
              </a:ext>
            </a:extLst>
          </p:cNvPr>
          <p:cNvSpPr txBox="1"/>
          <p:nvPr/>
        </p:nvSpPr>
        <p:spPr>
          <a:xfrm>
            <a:off x="10064527" y="483358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/>
              <p:nvPr/>
            </p:nvSpPr>
            <p:spPr>
              <a:xfrm>
                <a:off x="2603876" y="5629936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9360CAC-F65C-467A-A24F-662326FD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876" y="5629936"/>
                <a:ext cx="7114902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8F1E8-B2CD-4C67-83F1-CDD0FD9C3899}"/>
              </a:ext>
            </a:extLst>
          </p:cNvPr>
          <p:cNvSpPr txBox="1"/>
          <p:nvPr/>
        </p:nvSpPr>
        <p:spPr>
          <a:xfrm>
            <a:off x="10064527" y="5827971"/>
            <a:ext cx="58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(13)</a:t>
            </a:r>
          </a:p>
        </p:txBody>
      </p:sp>
      <p:sp>
        <p:nvSpPr>
          <p:cNvPr id="2" name="Chave Esquerda 1">
            <a:extLst>
              <a:ext uri="{FF2B5EF4-FFF2-40B4-BE49-F238E27FC236}">
                <a16:creationId xmlns:a16="http://schemas.microsoft.com/office/drawing/2014/main" id="{9094EA93-8D9D-4569-8C40-5EF6C7CB5E2F}"/>
              </a:ext>
            </a:extLst>
          </p:cNvPr>
          <p:cNvSpPr/>
          <p:nvPr/>
        </p:nvSpPr>
        <p:spPr>
          <a:xfrm>
            <a:off x="2020402" y="3596640"/>
            <a:ext cx="487680" cy="2717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D0ADE9-F950-457E-92B3-9E8DF218AE0D}"/>
              </a:ext>
            </a:extLst>
          </p:cNvPr>
          <p:cNvSpPr txBox="1"/>
          <p:nvPr/>
        </p:nvSpPr>
        <p:spPr>
          <a:xfrm>
            <a:off x="1172606" y="4527436"/>
            <a:ext cx="87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Regra da</a:t>
            </a:r>
          </a:p>
          <a:p>
            <a:r>
              <a:rPr lang="pt-BR" dirty="0">
                <a:solidFill>
                  <a:srgbClr val="FF0000"/>
                </a:solidFill>
              </a:rPr>
              <a:t>Cadeia</a:t>
            </a:r>
          </a:p>
        </p:txBody>
      </p:sp>
    </p:spTree>
    <p:extLst>
      <p:ext uri="{BB962C8B-B14F-4D97-AF65-F5344CB8AC3E}">
        <p14:creationId xmlns:p14="http://schemas.microsoft.com/office/powerpoint/2010/main" val="46306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C57F131-46F8-46E9-9BE7-2A00376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1184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Campo de aceleração de um fluido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D3FC7A3-E943-427E-8BF8-FB3D9EF0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4514"/>
            <a:ext cx="11029615" cy="1088136"/>
          </a:xfrm>
        </p:spPr>
        <p:txBody>
          <a:bodyPr>
            <a:normAutofit/>
          </a:bodyPr>
          <a:lstStyle/>
          <a:p>
            <a:r>
              <a:rPr lang="pt-BR" dirty="0"/>
              <a:t>Agrupando as expressões anteriores na equação e substituindo na equação 4, temos: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D42DFA-2B48-4FEC-A9CB-E255D0ED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CF660C-F806-4A4F-995D-A46A05D1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A49A62-FC7A-4432-BC4A-BD5795B3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/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1C381D5-DAAE-452C-BDAA-13AA22B4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2808266"/>
                <a:ext cx="7114902" cy="7012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EC327D-07EB-446C-AC6A-51045E308DE2}"/>
              </a:ext>
            </a:extLst>
          </p:cNvPr>
          <p:cNvSpPr txBox="1"/>
          <p:nvPr/>
        </p:nvSpPr>
        <p:spPr>
          <a:xfrm>
            <a:off x="10064527" y="30346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952188-3111-4026-A1DD-215D3E480FC0}"/>
                  </a:ext>
                </a:extLst>
              </p:cNvPr>
              <p:cNvSpPr txBox="1"/>
              <p:nvPr/>
            </p:nvSpPr>
            <p:spPr>
              <a:xfrm>
                <a:off x="1846217" y="3821954"/>
                <a:ext cx="7114902" cy="8298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952188-3111-4026-A1DD-215D3E48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3821954"/>
                <a:ext cx="711490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91D7DB-3A59-4074-BFD5-54266E3FD71B}"/>
              </a:ext>
            </a:extLst>
          </p:cNvPr>
          <p:cNvSpPr txBox="1"/>
          <p:nvPr/>
        </p:nvSpPr>
        <p:spPr>
          <a:xfrm>
            <a:off x="10064527" y="4048380"/>
            <a:ext cx="58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1AE88CF-2A4E-4F55-BA76-F8E2F79189C7}"/>
                  </a:ext>
                </a:extLst>
              </p:cNvPr>
              <p:cNvSpPr txBox="1"/>
              <p:nvPr/>
            </p:nvSpPr>
            <p:spPr>
              <a:xfrm>
                <a:off x="1846217" y="5225465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pt-BR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E1AE88CF-2A4E-4F55-BA76-F8E2F791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17" y="5225465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A1CD1799-7B10-4140-8637-8899F8A90000}"/>
              </a:ext>
            </a:extLst>
          </p:cNvPr>
          <p:cNvSpPr txBox="1"/>
          <p:nvPr/>
        </p:nvSpPr>
        <p:spPr>
          <a:xfrm>
            <a:off x="10064527" y="5497409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(15)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2A9AEA-B9FB-46C8-84D2-A155B0E12622}"/>
              </a:ext>
            </a:extLst>
          </p:cNvPr>
          <p:cNvSpPr txBox="1"/>
          <p:nvPr/>
        </p:nvSpPr>
        <p:spPr>
          <a:xfrm>
            <a:off x="4163422" y="475396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Local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526366-506B-4766-A444-07E4B7735D52}"/>
              </a:ext>
            </a:extLst>
          </p:cNvPr>
          <p:cNvSpPr txBox="1"/>
          <p:nvPr/>
        </p:nvSpPr>
        <p:spPr>
          <a:xfrm>
            <a:off x="5850734" y="4732430"/>
            <a:ext cx="12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Convectiva</a:t>
            </a:r>
          </a:p>
        </p:txBody>
      </p:sp>
      <p:sp>
        <p:nvSpPr>
          <p:cNvPr id="24" name="Chave Esquerda 23">
            <a:extLst>
              <a:ext uri="{FF2B5EF4-FFF2-40B4-BE49-F238E27FC236}">
                <a16:creationId xmlns:a16="http://schemas.microsoft.com/office/drawing/2014/main" id="{C6D4A68F-240E-4506-94C6-2F4772E5A3F8}"/>
              </a:ext>
            </a:extLst>
          </p:cNvPr>
          <p:cNvSpPr/>
          <p:nvPr/>
        </p:nvSpPr>
        <p:spPr>
          <a:xfrm rot="16200000">
            <a:off x="4424318" y="4378045"/>
            <a:ext cx="179042" cy="772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have Esquerda 24">
            <a:extLst>
              <a:ext uri="{FF2B5EF4-FFF2-40B4-BE49-F238E27FC236}">
                <a16:creationId xmlns:a16="http://schemas.microsoft.com/office/drawing/2014/main" id="{226273F7-442F-429B-8068-46BA3A09E430}"/>
              </a:ext>
            </a:extLst>
          </p:cNvPr>
          <p:cNvSpPr/>
          <p:nvPr/>
        </p:nvSpPr>
        <p:spPr>
          <a:xfrm rot="16200000">
            <a:off x="6387443" y="3429735"/>
            <a:ext cx="159372" cy="2654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849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FAF5-D39E-45FB-A3C1-81FA39DB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08633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567543"/>
                <a:ext cx="11029615" cy="451974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equação 15, utilizou-se uma notação compacta com o operador </a:t>
                </a:r>
                <a:r>
                  <a:rPr lang="pt-BR" i="1" dirty="0" err="1"/>
                  <a:t>nabla</a:t>
                </a:r>
                <a:r>
                  <a:rPr lang="pt-BR" dirty="0"/>
                  <a:t> (</a:t>
                </a:r>
                <a:r>
                  <a:rPr lang="pt-BR" dirty="0">
                    <a:sym typeface="Symbol" panose="05050102010706020507" pitchFamily="18" charset="2"/>
                  </a:rPr>
                  <a:t>) em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𝜵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𝒊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𝒋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𝑦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pt-B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𝒌</m:t>
                      </m:r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pt-BR" dirty="0">
                  <a:sym typeface="Symbol" panose="05050102010706020507" pitchFamily="18" charset="2"/>
                </a:endParaRPr>
              </a:p>
              <a:p>
                <a:r>
                  <a:rPr lang="pt-BR" dirty="0">
                    <a:sym typeface="Symbol" panose="05050102010706020507" pitchFamily="18" charset="2"/>
                  </a:rPr>
                  <a:t>O conceito de derivada temporal total  (material ou substancial) pode ser aplicado a qualquer propriedade de uma partícula fluida (VERSTEEG &amp; MALALASEKERA, 2007, p. 12).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567543"/>
                <a:ext cx="11029615" cy="4519747"/>
              </a:xfrm>
              <a:blipFill>
                <a:blip r:embed="rId2"/>
                <a:stretch>
                  <a:fillRect l="-773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21E6D-4E02-4E41-A3F2-6B30F50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1817-AD41-4B1A-A549-6CD611C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86FB-EC81-4B29-9D08-D92B28F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65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FAF5-D39E-45FB-A3C1-81FA39DB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509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6446"/>
                <a:ext cx="11029615" cy="1769582"/>
              </a:xfrm>
            </p:spPr>
            <p:txBody>
              <a:bodyPr/>
              <a:lstStyle/>
              <a:p>
                <a:r>
                  <a:rPr lang="pt-BR" dirty="0">
                    <a:sym typeface="Symbol" panose="05050102010706020507" pitchFamily="18" charset="2"/>
                  </a:rPr>
                  <a:t>Consideremos uma propriedade por unidade de massa “</a:t>
                </a:r>
                <a:r>
                  <a:rPr lang="pt-BR" b="1" dirty="0">
                    <a:sym typeface="Symbol" panose="05050102010706020507" pitchFamily="18" charset="2"/>
                  </a:rPr>
                  <a:t>”</a:t>
                </a:r>
                <a:r>
                  <a:rPr lang="pt-BR" dirty="0">
                    <a:sym typeface="Symbol" panose="05050102010706020507" pitchFamily="18" charset="2"/>
                  </a:rPr>
                  <a:t> de uma partícula fluida em que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𝜙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pt-B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𝑧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endParaRPr lang="pt-BR" b="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pt-BR" dirty="0">
                    <a:sym typeface="Symbol" panose="05050102010706020507" pitchFamily="18" charset="2"/>
                  </a:rPr>
                  <a:t>A derivada material de “” será dada por: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B7945-1659-4F91-8210-5B09F8165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6446"/>
                <a:ext cx="11029615" cy="1769582"/>
              </a:xfrm>
              <a:blipFill>
                <a:blip r:embed="rId2"/>
                <a:stretch>
                  <a:fillRect l="-773" b="-5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21E6D-4E02-4E41-A3F2-6B30F50C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21817-AD41-4B1A-A549-6CD611C0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0286FB-EC81-4B29-9D08-D92B28F1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5C082F-F4B8-4516-A46C-FA26C2FF3DAB}"/>
                  </a:ext>
                </a:extLst>
              </p:cNvPr>
              <p:cNvSpPr txBox="1"/>
              <p:nvPr/>
            </p:nvSpPr>
            <p:spPr>
              <a:xfrm>
                <a:off x="1858294" y="4405900"/>
                <a:ext cx="7114902" cy="82984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𝑤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75C082F-F4B8-4516-A46C-FA26C2FF3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4" y="4405900"/>
                <a:ext cx="7114902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597C35-1279-4A31-B667-E1719DB76B56}"/>
                  </a:ext>
                </a:extLst>
              </p:cNvPr>
              <p:cNvSpPr txBox="1"/>
              <p:nvPr/>
            </p:nvSpPr>
            <p:spPr>
              <a:xfrm>
                <a:off x="1863634" y="5434943"/>
                <a:ext cx="7114902" cy="70224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sz="2400" b="0"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pt-BR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</m:e>
                      </m:d>
                      <m:r>
                        <a:rPr lang="pt-BR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𝝓</m:t>
                      </m:r>
                    </m:oMath>
                  </m:oMathPara>
                </a14:m>
                <a:endParaRPr lang="pt-BR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8597C35-1279-4A31-B667-E1719DB7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34" y="5434943"/>
                <a:ext cx="7114902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033DFF-E354-4307-B46C-3D0830BC687F}"/>
                  </a:ext>
                </a:extLst>
              </p:cNvPr>
              <p:cNvSpPr txBox="1"/>
              <p:nvPr/>
            </p:nvSpPr>
            <p:spPr>
              <a:xfrm>
                <a:off x="1858294" y="3441298"/>
                <a:ext cx="7114902" cy="76540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lIns="0" tIns="0" rIns="0" bIns="0" rtlCol="0">
                <a:spAutoFit/>
              </a:bodyPr>
              <a:lstStyle>
                <a:defPPr rtl="0">
                  <a:defRPr lang="pt-br"/>
                </a:defPPr>
                <a:lvl1pPr>
                  <a:defRPr i="1">
                    <a:solidFill>
                      <a:schemeClr val="bg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0033DFF-E354-4307-B46C-3D0830BC6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94" y="3441298"/>
                <a:ext cx="7114902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B871434D-5CCC-4961-8EB2-A85E4A19E034}"/>
              </a:ext>
            </a:extLst>
          </p:cNvPr>
          <p:cNvSpPr txBox="1"/>
          <p:nvPr/>
        </p:nvSpPr>
        <p:spPr>
          <a:xfrm>
            <a:off x="9831027" y="3659457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(16)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B64F98-879D-44C8-8B67-3DEB19E0D0FE}"/>
              </a:ext>
            </a:extLst>
          </p:cNvPr>
          <p:cNvSpPr txBox="1"/>
          <p:nvPr/>
        </p:nvSpPr>
        <p:spPr>
          <a:xfrm>
            <a:off x="9796657" y="4672353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(17)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6ED169-D4DF-4567-BB82-CD09625B7D3E}"/>
              </a:ext>
            </a:extLst>
          </p:cNvPr>
          <p:cNvSpPr txBox="1"/>
          <p:nvPr/>
        </p:nvSpPr>
        <p:spPr>
          <a:xfrm>
            <a:off x="9797586" y="5546487"/>
            <a:ext cx="58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</a:rPr>
              <a:t>(18)</a:t>
            </a:r>
          </a:p>
        </p:txBody>
      </p:sp>
    </p:spTree>
    <p:extLst>
      <p:ext uri="{BB962C8B-B14F-4D97-AF65-F5344CB8AC3E}">
        <p14:creationId xmlns:p14="http://schemas.microsoft.com/office/powerpoint/2010/main" val="2460549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E2198-64B6-41DC-BF4E-2B603854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436D5F-68BB-40AE-895E-A8926AE6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MALISKA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Clóvis R. Transferência de calor e mecânica dos fluidos computacional.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2ª Edição–2004. LTC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2000.</a:t>
            </a: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OLIVEIRA FORTUNA, Armando. </a:t>
            </a:r>
            <a:r>
              <a:rPr lang="pt-BR" sz="2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Técnicas Computacionais para Dinâmica dos Fluídos Vol. 30</a:t>
            </a:r>
            <a:r>
              <a:rPr lang="pt-B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Edusp, 2000.</a:t>
            </a:r>
            <a:endParaRPr lang="pt-BR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60000"/>
              </a:lnSpc>
              <a:spcBef>
                <a:spcPct val="100000"/>
              </a:spcBef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VERSTEEG, H. K.; MALALASEKERA, W. </a:t>
            </a:r>
            <a:r>
              <a:rPr lang="en-US" sz="2000" b="1" dirty="0">
                <a:solidFill>
                  <a:srgbClr val="222222"/>
                </a:solidFill>
                <a:latin typeface="Arial" panose="020B0604020202020204" pitchFamily="34" charset="0"/>
              </a:rPr>
              <a:t>An introdution to computational fluid dynamics: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The finite volume method.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2a. Ed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Glasgow: Pearson Education Limited, 2007</a:t>
            </a:r>
            <a:r>
              <a:rPr lang="en-US" sz="2000" dirty="0"/>
              <a:t>.</a:t>
            </a:r>
          </a:p>
          <a:p>
            <a:pPr>
              <a:lnSpc>
                <a:spcPct val="160000"/>
              </a:lnSpc>
              <a:spcBef>
                <a:spcPct val="100000"/>
              </a:spcBef>
            </a:pP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WHITE, Frank M. </a:t>
            </a:r>
            <a:r>
              <a:rPr lang="pt-BR" sz="2000" b="1" dirty="0">
                <a:solidFill>
                  <a:srgbClr val="222222"/>
                </a:solidFill>
                <a:latin typeface="Arial" panose="020B0604020202020204" pitchFamily="34" charset="0"/>
              </a:rPr>
              <a:t>Mecânica dos fluidos</a:t>
            </a:r>
            <a:r>
              <a:rPr lang="pt-BR" sz="2000" dirty="0">
                <a:solidFill>
                  <a:srgbClr val="222222"/>
                </a:solidFill>
                <a:latin typeface="Arial" panose="020B0604020202020204" pitchFamily="34" charset="0"/>
              </a:rPr>
              <a:t>. 6ª. Ed. Porto Alegre: AMGH, 2011.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9EE22-45DA-4049-A7DF-57722C3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095332E-CEC1-48BB-AC13-CCF7C10DDD05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D3512-77AB-4A36-A912-028AD79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2616E-1C19-4703-8F64-905F228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D10E4-5399-45CD-877A-3323CC97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6326-E326-4B30-B98B-3CAB55BF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389"/>
            <a:ext cx="11029615" cy="41354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pt-BR" sz="2800" dirty="0"/>
              <a:t>Níveis de formulação dos modelos </a:t>
            </a:r>
          </a:p>
          <a:p>
            <a:pPr>
              <a:lnSpc>
                <a:spcPct val="160000"/>
              </a:lnSpc>
            </a:pPr>
            <a:r>
              <a:rPr lang="pt-BR" sz="2800" dirty="0"/>
              <a:t>Equações Governantes do Movimento de Fluidos e Condições de Contorno</a:t>
            </a:r>
          </a:p>
          <a:p>
            <a:pPr lvl="1">
              <a:lnSpc>
                <a:spcPct val="160000"/>
              </a:lnSpc>
            </a:pPr>
            <a:r>
              <a:rPr lang="pt-BR" dirty="0">
                <a:solidFill>
                  <a:srgbClr val="FF0000"/>
                </a:solidFill>
              </a:rPr>
              <a:t>Equação da conservação da massa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Equação da conservação da quantidade de movimento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Equação da conservação da energia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estado</a:t>
            </a:r>
          </a:p>
          <a:p>
            <a:pPr lvl="1">
              <a:lnSpc>
                <a:spcPct val="160000"/>
              </a:lnSpc>
            </a:pPr>
            <a:r>
              <a:rPr lang="pt-BR" dirty="0"/>
              <a:t>Equações de </a:t>
            </a:r>
            <a:r>
              <a:rPr lang="pt-BR" dirty="0" err="1"/>
              <a:t>Navier</a:t>
            </a:r>
            <a:r>
              <a:rPr lang="pt-BR" dirty="0"/>
              <a:t>-Stokes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430B5-AE2E-4A8D-8108-9B1E9B1F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C0F506-B4EE-4E87-B4AA-59B300BD6708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1F5D5-7B64-4946-AA66-E75F9D6A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5CBFE-611D-46E1-B89B-CF95115D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>
                <a:solidFill>
                  <a:srgbClr val="0070C0"/>
                </a:solidFill>
              </a:rPr>
              <a:t>Formulação matemática dos problemas físicos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686" y="1890875"/>
            <a:ext cx="11029616" cy="3943867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pt-BR" altLang="pt-BR" sz="2400" i="1" dirty="0"/>
              <a:t>A obtenção da </a:t>
            </a:r>
            <a:r>
              <a:rPr lang="pt-BR" altLang="pt-BR" sz="2400" b="1" i="1" dirty="0"/>
              <a:t>solução numérica </a:t>
            </a:r>
            <a:r>
              <a:rPr lang="pt-BR" altLang="pt-BR" sz="2400" i="1" dirty="0"/>
              <a:t>de qualquer </a:t>
            </a:r>
            <a:r>
              <a:rPr lang="pt-BR" altLang="pt-BR" sz="2400" b="1" i="1" dirty="0"/>
              <a:t>problema físico </a:t>
            </a:r>
            <a:r>
              <a:rPr lang="pt-BR" altLang="pt-BR" sz="2400" i="1" dirty="0"/>
              <a:t>exige a habilidade de criar um </a:t>
            </a:r>
            <a:r>
              <a:rPr lang="pt-BR" altLang="pt-BR" sz="2400" b="1" i="1" dirty="0"/>
              <a:t>modelo matemático </a:t>
            </a:r>
            <a:r>
              <a:rPr lang="pt-BR" altLang="pt-BR" sz="2400" i="1" dirty="0"/>
              <a:t>correspondente.</a:t>
            </a:r>
          </a:p>
          <a:p>
            <a:pPr eaLnBrk="1" hangingPunct="1">
              <a:spcBef>
                <a:spcPts val="1800"/>
              </a:spcBef>
            </a:pPr>
            <a:r>
              <a:rPr lang="pt-BR" altLang="pt-BR" sz="2400" i="1" dirty="0"/>
              <a:t>O </a:t>
            </a:r>
            <a:r>
              <a:rPr lang="pt-BR" altLang="pt-BR" sz="2400" b="1" i="1" dirty="0"/>
              <a:t>modelo matemático </a:t>
            </a:r>
            <a:r>
              <a:rPr lang="pt-BR" altLang="pt-BR" sz="2400" i="1" dirty="0"/>
              <a:t>precisa ser resolvido em um </a:t>
            </a:r>
            <a:r>
              <a:rPr lang="pt-BR" altLang="pt-BR" sz="2400" b="1" i="1" dirty="0"/>
              <a:t>tempo computacional </a:t>
            </a:r>
            <a:r>
              <a:rPr lang="pt-BR" altLang="pt-BR" sz="2400" i="1" dirty="0"/>
              <a:t>não-proibitivo.</a:t>
            </a:r>
          </a:p>
          <a:p>
            <a:pPr eaLnBrk="1" hangingPunct="1">
              <a:lnSpc>
                <a:spcPct val="150000"/>
              </a:lnSpc>
              <a:spcBef>
                <a:spcPts val="1800"/>
              </a:spcBef>
            </a:pPr>
            <a:r>
              <a:rPr lang="pt-BR" altLang="pt-BR" sz="2400" i="1" dirty="0"/>
              <a:t>Os </a:t>
            </a:r>
            <a:r>
              <a:rPr lang="pt-BR" altLang="pt-BR" sz="2400" b="1" i="1" dirty="0"/>
              <a:t>resultados</a:t>
            </a:r>
            <a:r>
              <a:rPr lang="pt-BR" altLang="pt-BR" sz="2400" i="1" dirty="0"/>
              <a:t> devem representar adequadamente o </a:t>
            </a:r>
            <a:r>
              <a:rPr lang="pt-BR" altLang="pt-BR" sz="2400" b="1" i="1" dirty="0"/>
              <a:t>problema físico </a:t>
            </a:r>
            <a:r>
              <a:rPr lang="pt-BR" altLang="pt-BR" sz="2400" i="1" dirty="0"/>
              <a:t>analisado (MALISKA, 2000, p.09).</a:t>
            </a:r>
          </a:p>
        </p:txBody>
      </p:sp>
      <p:sp>
        <p:nvSpPr>
          <p:cNvPr id="10" name="Espaço Reservado para Data 3">
            <a:extLst>
              <a:ext uri="{FF2B5EF4-FFF2-40B4-BE49-F238E27FC236}">
                <a16:creationId xmlns:a16="http://schemas.microsoft.com/office/drawing/2014/main" id="{25D42737-3B62-4BF8-A8C1-047E1574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9ED19F74-109B-43EC-BF6B-8E3D693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12" name="Espaço Reservado para Número de Slide 5">
            <a:extLst>
              <a:ext uri="{FF2B5EF4-FFF2-40B4-BE49-F238E27FC236}">
                <a16:creationId xmlns:a16="http://schemas.microsoft.com/office/drawing/2014/main" id="{64A87B5A-457B-4DF2-8B68-2111E988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>
            <a:extLst>
              <a:ext uri="{FF2B5EF4-FFF2-40B4-BE49-F238E27FC236}">
                <a16:creationId xmlns:a16="http://schemas.microsoft.com/office/drawing/2014/main" id="{9885DD3B-1E6C-47A2-BC4C-FD37AD1C3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5718"/>
          </a:xfrm>
        </p:spPr>
        <p:txBody>
          <a:bodyPr>
            <a:normAutofit/>
          </a:bodyPr>
          <a:lstStyle/>
          <a:p>
            <a:r>
              <a:rPr lang="pt-BR" altLang="pt-BR" sz="3600" dirty="0">
                <a:solidFill>
                  <a:srgbClr val="0070C0"/>
                </a:solidFill>
              </a:rPr>
              <a:t>Níveis de formulação dos modelos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9BBB2CC-3FA7-4BED-BD7D-07BADB8D6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84681"/>
              </p:ext>
            </p:extLst>
          </p:nvPr>
        </p:nvGraphicFramePr>
        <p:xfrm>
          <a:off x="696686" y="1623978"/>
          <a:ext cx="10641873" cy="445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489">
                  <a:extLst>
                    <a:ext uri="{9D8B030D-6E8A-4147-A177-3AD203B41FA5}">
                      <a16:colId xmlns:a16="http://schemas.microsoft.com/office/drawing/2014/main" val="1157486411"/>
                    </a:ext>
                  </a:extLst>
                </a:gridCol>
                <a:gridCol w="358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817">
                <a:tc>
                  <a:txBody>
                    <a:bodyPr/>
                    <a:lstStyle/>
                    <a:p>
                      <a:r>
                        <a:rPr lang="pt-BR" sz="1400" dirty="0"/>
                        <a:t>Nível em que os balanços de conservação são efetuados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Informações necessárias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pt-B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Tipo de equação resultante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Conservação para cada molécula (V &lt;&lt; </a:t>
                      </a:r>
                      <a:r>
                        <a:rPr lang="pt-BR" sz="1400" dirty="0" err="1"/>
                        <a:t>L</a:t>
                      </a:r>
                      <a:r>
                        <a:rPr lang="pt-BR" sz="1400" baseline="-25000" dirty="0" err="1"/>
                        <a:t>m</a:t>
                      </a:r>
                      <a:r>
                        <a:rPr lang="pt-BR" sz="1400" dirty="0"/>
                        <a:t>³)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Massa molecular, leis de troca de QM, campos de forças: elétricos, magnéticos, etc.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Equação para cada molécula.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Balanços onde: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 err="1"/>
                        <a:t>t</a:t>
                      </a:r>
                      <a:r>
                        <a:rPr lang="pt-BR" sz="1400" baseline="-25000" dirty="0" err="1"/>
                        <a:t>m</a:t>
                      </a:r>
                      <a:r>
                        <a:rPr lang="pt-BR" sz="1400" dirty="0"/>
                        <a:t> &lt;&lt; t &lt;&lt; </a:t>
                      </a:r>
                      <a:r>
                        <a:rPr lang="pt-BR" sz="1400" dirty="0" err="1"/>
                        <a:t>t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baseline="0" dirty="0" err="1"/>
                        <a:t>L</a:t>
                      </a:r>
                      <a:r>
                        <a:rPr lang="pt-BR" sz="1400" baseline="-25000" dirty="0" err="1"/>
                        <a:t>m</a:t>
                      </a:r>
                      <a:r>
                        <a:rPr lang="pt-BR" sz="1400" baseline="0" dirty="0"/>
                        <a:t> &lt;&lt; L &lt;&lt; </a:t>
                      </a:r>
                      <a:r>
                        <a:rPr lang="pt-BR" sz="1400" baseline="0" dirty="0" err="1"/>
                        <a:t>L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Propriedades refletindo o comportamento molecular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,, k, etc.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Conjunto de equações diferenciais parciais.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4141647383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Balanços onde: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 t &gt;&gt; </a:t>
                      </a:r>
                      <a:r>
                        <a:rPr lang="pt-BR" sz="1400" dirty="0" err="1"/>
                        <a:t>t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itchFamily="34" charset="0"/>
                        <a:buNone/>
                      </a:pPr>
                      <a:r>
                        <a:rPr lang="pt-BR" sz="1400" baseline="0" dirty="0"/>
                        <a:t> L &gt;&gt; </a:t>
                      </a:r>
                      <a:r>
                        <a:rPr lang="pt-BR" sz="1400" baseline="0" dirty="0" err="1"/>
                        <a:t>L</a:t>
                      </a:r>
                      <a:r>
                        <a:rPr lang="pt-BR" sz="1400" baseline="-25000" dirty="0" err="1"/>
                        <a:t>t</a:t>
                      </a:r>
                      <a:endParaRPr lang="pt-BR" sz="1400" baseline="-25000" dirty="0"/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Fornecer molecular 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,, k, etc., e as tensões de Reynolds, relações de transferência de calor e massa turbulenta.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Conjunto de equações diferenciais parciais.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1142476953"/>
                  </a:ext>
                </a:extLst>
              </a:tr>
              <a:tr h="948481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None/>
                      </a:pPr>
                      <a:r>
                        <a:rPr lang="pt-BR" sz="1400" dirty="0"/>
                        <a:t>Balanços onde o volume de controle coincide com o domínio de solução em alguma(s) direção (</a:t>
                      </a:r>
                      <a:r>
                        <a:rPr lang="pt-BR" sz="1400" dirty="0" err="1"/>
                        <a:t>ões</a:t>
                      </a:r>
                      <a:r>
                        <a:rPr lang="pt-BR" sz="1400" dirty="0"/>
                        <a:t>).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Fornecer as condições de contorno nas direções onde o volume de controle coincide com o domínio de solução.</a:t>
                      </a:r>
                    </a:p>
                  </a:txBody>
                  <a:tcPr marT="46014" marB="46014"/>
                </a:tc>
                <a:tc>
                  <a:txBody>
                    <a:bodyPr/>
                    <a:lstStyle/>
                    <a:p>
                      <a:pPr marL="268288" indent="-268288">
                        <a:lnSpc>
                          <a:spcPct val="120000"/>
                        </a:lnSpc>
                        <a:spcBef>
                          <a:spcPts val="1200"/>
                        </a:spcBef>
                        <a:buFont typeface="Arial" pitchFamily="34" charset="0"/>
                        <a:buChar char="•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Equações diferenciais, parciais, ordinárias ou algébricas.</a:t>
                      </a:r>
                    </a:p>
                  </a:txBody>
                  <a:tcPr marT="46014" marB="46014"/>
                </a:tc>
                <a:extLst>
                  <a:ext uri="{0D108BD9-81ED-4DB2-BD59-A6C34878D82A}">
                    <a16:rowId xmlns:a16="http://schemas.microsoft.com/office/drawing/2014/main" val="4182179463"/>
                  </a:ext>
                </a:extLst>
              </a:tr>
            </a:tbl>
          </a:graphicData>
        </a:graphic>
      </p:graphicFrame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8E2BADA-7D40-4C3B-AB83-494BB2D6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fld id="{21C0F506-B4EE-4E87-B4AA-59B300BD6708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72F7A9B-2413-4CCF-AF38-5B3184B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rtl="0"/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19DEAC83-BD93-4D40-AC81-3FEEE5B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458618-A125-465B-9F84-D18860DC9E1F}"/>
              </a:ext>
            </a:extLst>
          </p:cNvPr>
          <p:cNvSpPr txBox="1"/>
          <p:nvPr/>
        </p:nvSpPr>
        <p:spPr>
          <a:xfrm>
            <a:off x="8992064" y="5790897"/>
            <a:ext cx="234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400" b="1" i="1" u="sng" dirty="0">
                <a:solidFill>
                  <a:srgbClr val="0070C0"/>
                </a:solidFill>
              </a:rPr>
              <a:t>Fonte</a:t>
            </a:r>
            <a:r>
              <a:rPr lang="pt-BR" altLang="pt-BR" sz="1400" i="1" dirty="0">
                <a:solidFill>
                  <a:srgbClr val="0070C0"/>
                </a:solidFill>
              </a:rPr>
              <a:t>: MALISKA, 2000, p.10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81368-D698-4C9F-A7E4-E0F08F2E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Abordagens para descrição do movimento do fluido e transferência de calor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C4287CF-370E-47E6-A22A-7ACAFF4D4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466180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B3D48-2CDF-4AFE-B50F-DE9FC8B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45C05D-57C9-4C2D-997F-4101DE8C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81384-7FB0-4C46-B22C-9ADEB85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07451C-B845-4B14-8A35-25CCA24C8279}"/>
              </a:ext>
            </a:extLst>
          </p:cNvPr>
          <p:cNvSpPr txBox="1"/>
          <p:nvPr/>
        </p:nvSpPr>
        <p:spPr>
          <a:xfrm>
            <a:off x="788590" y="4965880"/>
            <a:ext cx="234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1400" b="1" i="1" u="sng" dirty="0">
                <a:solidFill>
                  <a:srgbClr val="0070C0"/>
                </a:solidFill>
              </a:rPr>
              <a:t>Fonte</a:t>
            </a:r>
            <a:r>
              <a:rPr lang="pt-BR" altLang="pt-BR" sz="1400" i="1" dirty="0">
                <a:solidFill>
                  <a:srgbClr val="0070C0"/>
                </a:solidFill>
              </a:rPr>
              <a:t>: WHITE, 2011, p.237.</a:t>
            </a:r>
            <a:endParaRPr lang="pt-BR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7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654E6-EFF3-44E4-B9FE-F38CAF08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Representam sentenças matemáticas das </a:t>
            </a:r>
            <a:r>
              <a:rPr lang="pt-BR" b="1" dirty="0"/>
              <a:t>Leis Físicas de Conservação </a:t>
            </a:r>
            <a:r>
              <a:rPr lang="pt-BR" dirty="0"/>
              <a:t>(</a:t>
            </a:r>
            <a:r>
              <a:rPr lang="en-US" dirty="0"/>
              <a:t>VERSTEEG &amp; MALALASEKERA, 2007, p.9) </a:t>
            </a:r>
            <a:r>
              <a:rPr lang="pt-BR" dirty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massa de um fluido é conservada.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do momento linear é igual a soma das forças sobre uma partícula fluida (</a:t>
            </a:r>
            <a:r>
              <a:rPr lang="pt-BR" i="1" dirty="0"/>
              <a:t>Segunda Lei de Newton</a:t>
            </a:r>
            <a:r>
              <a:rPr lang="pt-BR" dirty="0"/>
              <a:t>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taxa de variação da energia é igual a soma da taxa de adição de calor e trabalho efetuado sobre uma partícula fluida (</a:t>
            </a:r>
            <a:r>
              <a:rPr lang="pt-BR" i="1" dirty="0"/>
              <a:t>Primeira Lei da Termodinâmica</a:t>
            </a:r>
            <a:r>
              <a:rPr lang="pt-BR" dirty="0"/>
              <a:t>).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8435AE-0E0F-4D16-9805-53AFBC9B041E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/>
                  <a:t>Considere</a:t>
                </a:r>
                <a:r>
                  <a:rPr lang="en-US" dirty="0"/>
                  <a:t> um </a:t>
                </a:r>
                <a:r>
                  <a:rPr lang="pt-BR" dirty="0"/>
                  <a:t>elemento</a:t>
                </a:r>
                <a:r>
                  <a:rPr lang="en-US" dirty="0"/>
                  <a:t> </a:t>
                </a:r>
                <a:r>
                  <a:rPr lang="pt-BR" dirty="0"/>
                  <a:t>fluido com dimensões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x,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y e </a:t>
                </a:r>
                <a:r>
                  <a:rPr lang="pt-BR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 6 faces </a:t>
                </a:r>
                <a:r>
                  <a:rPr lang="pt-BR" dirty="0"/>
                  <a:t>são</a:t>
                </a:r>
                <a:r>
                  <a:rPr lang="en-US" dirty="0"/>
                  <a:t> </a:t>
                </a:r>
                <a:r>
                  <a:rPr lang="pt-BR" dirty="0"/>
                  <a:t>rotuladas como N (norte), S (sul), W (oeste), E (Leste), T (topo) e B (parte de baixo).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O centro do elemento é posicionado nas coordenadas (x, y, z).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Todas as propriedades são função da posição no espaço e do instante no tempo [</a:t>
                </a:r>
                <a:r>
                  <a:rPr lang="pt-BR" i="1" dirty="0"/>
                  <a:t>propriedade = f(x, y, z, t)</a:t>
                </a:r>
                <a:r>
                  <a:rPr lang="pt-BR" dirty="0"/>
                  <a:t>].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As propriedades nas faces são obtidas por uma expansão em série de Taylor em torno do centro do elemento.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dirty="0"/>
                  <a:t>A velocidade do fluido em cada ponto é dada por: </a:t>
                </a:r>
                <a:br>
                  <a:rPr lang="pt-B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FA9FC3D3-4809-43E1-A8BF-F96BA7FE57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25441" y="1717991"/>
                <a:ext cx="6185368" cy="4410352"/>
              </a:xfr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1EB4E8-3252-4D6C-95EF-1372A4CDE9EB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18053-7C26-4523-907A-3BAF558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Equações governantes de escoamento de fluido e transferência de calor</a:t>
            </a:r>
          </a:p>
        </p:txBody>
      </p:sp>
      <p:pic>
        <p:nvPicPr>
          <p:cNvPr id="10" name="Espaço Reservado para Conteúdo 9" descr="Diagrama&#10;&#10;Descrição gerada automaticamente">
            <a:extLst>
              <a:ext uri="{FF2B5EF4-FFF2-40B4-BE49-F238E27FC236}">
                <a16:creationId xmlns:a16="http://schemas.microsoft.com/office/drawing/2014/main" id="{0D5E83EC-C3B2-4951-8B47-F8E99CF333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1318" y="2228003"/>
            <a:ext cx="4194517" cy="3633047"/>
          </a:xfrm>
          <a:noFill/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A9FC3D3-4809-43E1-A8BF-F96BA7FE5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5377" y="1717991"/>
            <a:ext cx="6185368" cy="5628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b="1" u="sng" dirty="0"/>
              <a:t>Exemplo de Propriedade</a:t>
            </a:r>
            <a:r>
              <a:rPr lang="pt-BR" dirty="0"/>
              <a:t>: </a:t>
            </a:r>
            <a:r>
              <a:rPr lang="pt-BR" i="1" dirty="0"/>
              <a:t>Densidade do fluido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A459-32C6-449F-A62B-847563A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08435AE-0E0F-4D16-9805-53AFBC9B041E}" type="datetime1">
              <a:rPr lang="pt-BR" smtClean="0"/>
              <a:pPr rtl="0">
                <a:spcAft>
                  <a:spcPts val="600"/>
                </a:spcAft>
              </a:pPr>
              <a:t>26/02/2022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50F4DB-4887-43DF-A654-07E86C38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/>
              <a:t>CFD - Prof. </a:t>
            </a:r>
            <a:r>
              <a:rPr lang="pt-BR" dirty="0" err="1"/>
              <a:t>MSc</a:t>
            </a:r>
            <a:r>
              <a:rPr lang="pt-BR" dirty="0"/>
              <a:t>. Lúcio P. Patrocínio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9B0859-E6B3-480B-A8DE-EEFBE9C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9F4926C1-EDE0-4110-8077-304D14293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367079"/>
                  </p:ext>
                </p:extLst>
              </p:nvPr>
            </p:nvGraphicFramePr>
            <p:xfrm>
              <a:off x="6352794" y="2228003"/>
              <a:ext cx="4010409" cy="3801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7994">
                      <a:extLst>
                        <a:ext uri="{9D8B030D-6E8A-4147-A177-3AD203B41FA5}">
                          <a16:colId xmlns:a16="http://schemas.microsoft.com/office/drawing/2014/main" val="2360755608"/>
                        </a:ext>
                      </a:extLst>
                    </a:gridCol>
                    <a:gridCol w="2372415">
                      <a:extLst>
                        <a:ext uri="{9D8B030D-6E8A-4147-A177-3AD203B41FA5}">
                          <a16:colId xmlns:a16="http://schemas.microsoft.com/office/drawing/2014/main" val="2202224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Face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Densidade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73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Centro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 =  (x, y, z, t)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07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Norte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8520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Sul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197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Leste (E)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247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Oeste (W)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504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Topo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𝑑𝑧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081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Baixo 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𝑑𝑧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74934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a 6">
                <a:extLst>
                  <a:ext uri="{FF2B5EF4-FFF2-40B4-BE49-F238E27FC236}">
                    <a16:creationId xmlns:a16="http://schemas.microsoft.com/office/drawing/2014/main" id="{9F4926C1-EDE0-4110-8077-304D142930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367079"/>
                  </p:ext>
                </p:extLst>
              </p:nvPr>
            </p:nvGraphicFramePr>
            <p:xfrm>
              <a:off x="6352794" y="2228003"/>
              <a:ext cx="4010409" cy="3801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7994">
                      <a:extLst>
                        <a:ext uri="{9D8B030D-6E8A-4147-A177-3AD203B41FA5}">
                          <a16:colId xmlns:a16="http://schemas.microsoft.com/office/drawing/2014/main" val="2360755608"/>
                        </a:ext>
                      </a:extLst>
                    </a:gridCol>
                    <a:gridCol w="2372415">
                      <a:extLst>
                        <a:ext uri="{9D8B030D-6E8A-4147-A177-3AD203B41FA5}">
                          <a16:colId xmlns:a16="http://schemas.microsoft.com/office/drawing/2014/main" val="22022240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Face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Densidade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73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Centro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 =  (x, y, z, t)</a:t>
                          </a:r>
                          <a:endParaRPr lang="pt-B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5079762"/>
                      </a:ext>
                    </a:extLst>
                  </a:tr>
                  <a:tr h="52584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Norte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147674" r="-1026" b="-4872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8520719"/>
                      </a:ext>
                    </a:extLst>
                  </a:tr>
                  <a:tr h="525844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Sul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244828" r="-1026" b="-381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19725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Leste (E)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365854" r="-1026" b="-3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247863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Oeste (W)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460241" r="-1026" b="-2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504227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Topo (T)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567073" r="-1026" b="-1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008114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Baixo (B)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9231" t="-659036" r="-1026" b="-2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4934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D8D614F9-4A7B-4216-A6B1-A54D2A949BCD}"/>
              </a:ext>
            </a:extLst>
          </p:cNvPr>
          <p:cNvSpPr txBox="1"/>
          <p:nvPr/>
        </p:nvSpPr>
        <p:spPr>
          <a:xfrm>
            <a:off x="1515291" y="5852523"/>
            <a:ext cx="3152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>
                <a:solidFill>
                  <a:schemeClr val="accent2"/>
                </a:solidFill>
              </a:rPr>
              <a:t>FONTE</a:t>
            </a:r>
            <a:r>
              <a:rPr lang="en-US" sz="1200" dirty="0">
                <a:solidFill>
                  <a:schemeClr val="accent2"/>
                </a:solidFill>
              </a:rPr>
              <a:t>: </a:t>
            </a:r>
            <a:r>
              <a:rPr lang="en-US" sz="1200" i="1" dirty="0">
                <a:solidFill>
                  <a:schemeClr val="accent2"/>
                </a:solidFill>
              </a:rPr>
              <a:t>VERSTEEG &amp; MALALASEKERA, 2007</a:t>
            </a:r>
            <a:r>
              <a:rPr lang="en-US" sz="1200" dirty="0">
                <a:solidFill>
                  <a:schemeClr val="accent2"/>
                </a:solidFill>
              </a:rPr>
              <a:t>.</a:t>
            </a:r>
            <a:endParaRPr lang="pt-B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3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716F98F-F1FA-4390-80E8-C15638BC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Conservação da massa em 3-D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9105E65-8950-47DF-8AB9-ACD4831A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0" y="2166693"/>
            <a:ext cx="4609117" cy="1188720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Balanço de Massa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47045-2487-425D-B4F7-0EA7E77B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237813-B0A3-4431-9C44-B25D3B956C2A}" type="datetime1">
              <a:rPr lang="pt-BR" smtClean="0"/>
              <a:t>26/02/2022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7F7AA6-FF03-4F99-8B6E-079D1717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CFD - Prof. MSc. Lúcio P. Patrocínio</a:t>
            </a:r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32F2EE-7D7C-49AD-B64F-26B8828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E7031D2-D8E0-454D-B5C6-0943187501AE}"/>
              </a:ext>
            </a:extLst>
          </p:cNvPr>
          <p:cNvSpPr/>
          <p:nvPr/>
        </p:nvSpPr>
        <p:spPr>
          <a:xfrm rot="5400000">
            <a:off x="2593237" y="3720301"/>
            <a:ext cx="914400" cy="478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2B56B6A9-29EE-40E3-8B15-5F7DB74FE742}"/>
              </a:ext>
            </a:extLst>
          </p:cNvPr>
          <p:cNvSpPr txBox="1">
            <a:spLocks/>
          </p:cNvSpPr>
          <p:nvPr/>
        </p:nvSpPr>
        <p:spPr>
          <a:xfrm>
            <a:off x="745879" y="4564162"/>
            <a:ext cx="4609117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1" dirty="0"/>
              <a:t>Taxa de crescimento da massa dentro do elemento fluido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18ACC6-065A-42A0-800A-1949890F1A7E}"/>
              </a:ext>
            </a:extLst>
          </p:cNvPr>
          <p:cNvSpPr txBox="1"/>
          <p:nvPr/>
        </p:nvSpPr>
        <p:spPr>
          <a:xfrm>
            <a:off x="5695406" y="4835356"/>
            <a:ext cx="80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=</a:t>
            </a:r>
          </a:p>
        </p:txBody>
      </p:sp>
      <p:sp>
        <p:nvSpPr>
          <p:cNvPr id="13" name="Espaço Reservado para Conteúdo 8">
            <a:extLst>
              <a:ext uri="{FF2B5EF4-FFF2-40B4-BE49-F238E27FC236}">
                <a16:creationId xmlns:a16="http://schemas.microsoft.com/office/drawing/2014/main" id="{41DCD359-FEE3-4FA2-BFF4-91AFAAEF7712}"/>
              </a:ext>
            </a:extLst>
          </p:cNvPr>
          <p:cNvSpPr txBox="1">
            <a:spLocks/>
          </p:cNvSpPr>
          <p:nvPr/>
        </p:nvSpPr>
        <p:spPr>
          <a:xfrm>
            <a:off x="6611102" y="4564162"/>
            <a:ext cx="4609117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1" dirty="0"/>
              <a:t>Taxa Líquida de entrada de massa no elemento fluido</a:t>
            </a:r>
          </a:p>
        </p:txBody>
      </p:sp>
    </p:spTree>
    <p:extLst>
      <p:ext uri="{BB962C8B-B14F-4D97-AF65-F5344CB8AC3E}">
        <p14:creationId xmlns:p14="http://schemas.microsoft.com/office/powerpoint/2010/main" val="35691783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3_TF33552983" id="{3F923CBD-04A0-41B3-B873-EF426160762E}" vid="{54083136-2BEC-4495-B8B7-3CA1817B37D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{FEA90442-2319-4EC8-82CA-D44493B48D21}tf33552983_win32</Template>
  <TotalTime>1559</TotalTime>
  <Words>1653</Words>
  <Application>Microsoft Office PowerPoint</Application>
  <PresentationFormat>Widescreen</PresentationFormat>
  <Paragraphs>221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Franklin Gothic Book</vt:lpstr>
      <vt:lpstr>Franklin Gothic Demi</vt:lpstr>
      <vt:lpstr>Symbol</vt:lpstr>
      <vt:lpstr>Wingdings 2</vt:lpstr>
      <vt:lpstr>DividendVTI</vt:lpstr>
      <vt:lpstr>Dinâmica dos fluidos computacional (CFD)</vt:lpstr>
      <vt:lpstr>PROGRAMAÇÃO</vt:lpstr>
      <vt:lpstr>Formulação matemática dos problemas físicos</vt:lpstr>
      <vt:lpstr>Níveis de formulação dos modelos</vt:lpstr>
      <vt:lpstr>Abordagens para descrição do movimento do fluido e transferência de calor</vt:lpstr>
      <vt:lpstr>Equações governantes de escoamento de fluido e transferência de calor</vt:lpstr>
      <vt:lpstr>Equações governantes de escoamento de fluido e transferência de calor</vt:lpstr>
      <vt:lpstr>Equações governantes de escoamento de fluido e transferência de calor</vt:lpstr>
      <vt:lpstr>Conservação da massa em 3-D</vt:lpstr>
      <vt:lpstr>Conservação da massa em 3-D</vt:lpstr>
      <vt:lpstr>Conservação da massa em 3-D</vt:lpstr>
      <vt:lpstr>Campo de aceleração de um fluido</vt:lpstr>
      <vt:lpstr>Campo de aceleração de um fluido</vt:lpstr>
      <vt:lpstr>Campo de aceleração de um fluido</vt:lpstr>
      <vt:lpstr>Campo de aceleração de um fluido</vt:lpstr>
      <vt:lpstr>Campo de aceleração de um fluido</vt:lpstr>
      <vt:lpstr>Observações</vt:lpstr>
      <vt:lpstr>Observações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LUCIO PATROCINIO</dc:creator>
  <cp:lastModifiedBy>LUCIO PATROCINIO</cp:lastModifiedBy>
  <cp:revision>175</cp:revision>
  <dcterms:created xsi:type="dcterms:W3CDTF">2022-01-10T17:10:12Z</dcterms:created>
  <dcterms:modified xsi:type="dcterms:W3CDTF">2022-02-26T12:02:15Z</dcterms:modified>
</cp:coreProperties>
</file>