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6"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87" r:id="rId19"/>
    <p:sldId id="272" r:id="rId20"/>
    <p:sldId id="273" r:id="rId21"/>
    <p:sldId id="274" r:id="rId22"/>
    <p:sldId id="275" r:id="rId23"/>
    <p:sldId id="276" r:id="rId24"/>
    <p:sldId id="277" r:id="rId25"/>
    <p:sldId id="278" r:id="rId26"/>
    <p:sldId id="279" r:id="rId27"/>
    <p:sldId id="281" r:id="rId28"/>
    <p:sldId id="280" r:id="rId29"/>
    <p:sldId id="283" r:id="rId30"/>
    <p:sldId id="284"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35D5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p:cViewPr varScale="1">
        <p:scale>
          <a:sx n="105" d="100"/>
          <a:sy n="105" d="100"/>
        </p:scale>
        <p:origin x="8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907FE-A717-4264-AD6D-F5B44B1DE4E3}" type="datetimeFigureOut">
              <a:rPr lang="en-US" smtClean="0"/>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D4048-B513-4FD5-9177-28654E3D9D0B}" type="slidenum">
              <a:rPr lang="en-US" smtClean="0"/>
              <a:t>‹#›</a:t>
            </a:fld>
            <a:endParaRPr lang="en-US"/>
          </a:p>
        </p:txBody>
      </p:sp>
    </p:spTree>
    <p:extLst>
      <p:ext uri="{BB962C8B-B14F-4D97-AF65-F5344CB8AC3E}">
        <p14:creationId xmlns:p14="http://schemas.microsoft.com/office/powerpoint/2010/main" val="3213900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AD4048-B513-4FD5-9177-28654E3D9D0B}" type="slidenum">
              <a:rPr lang="en-US" smtClean="0"/>
              <a:t>4</a:t>
            </a:fld>
            <a:endParaRPr lang="en-US"/>
          </a:p>
        </p:txBody>
      </p:sp>
    </p:spTree>
    <p:extLst>
      <p:ext uri="{BB962C8B-B14F-4D97-AF65-F5344CB8AC3E}">
        <p14:creationId xmlns:p14="http://schemas.microsoft.com/office/powerpoint/2010/main" val="42310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85C6-1BF5-2595-7618-475A44C252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D77785-C441-F3B6-790E-97CEE8D4CE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CA61A3-A5F4-87F4-C8A9-632CC1ABB462}"/>
              </a:ext>
            </a:extLst>
          </p:cNvPr>
          <p:cNvSpPr>
            <a:spLocks noGrp="1"/>
          </p:cNvSpPr>
          <p:nvPr>
            <p:ph type="dt" sz="half" idx="10"/>
          </p:nvPr>
        </p:nvSpPr>
        <p:spPr/>
        <p:txBody>
          <a:bodyPr/>
          <a:lstStyle/>
          <a:p>
            <a:fld id="{65F45A59-9D7A-4873-B3BC-70C059A87E91}" type="datetimeFigureOut">
              <a:rPr lang="en-US" smtClean="0"/>
              <a:t>6/3/2024</a:t>
            </a:fld>
            <a:endParaRPr lang="en-US"/>
          </a:p>
        </p:txBody>
      </p:sp>
      <p:sp>
        <p:nvSpPr>
          <p:cNvPr id="5" name="Footer Placeholder 4">
            <a:extLst>
              <a:ext uri="{FF2B5EF4-FFF2-40B4-BE49-F238E27FC236}">
                <a16:creationId xmlns:a16="http://schemas.microsoft.com/office/drawing/2014/main" id="{FDD09E72-6680-E211-C85F-9064EC812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A3B9F-B27A-C07F-3070-12B524C92486}"/>
              </a:ext>
            </a:extLst>
          </p:cNvPr>
          <p:cNvSpPr>
            <a:spLocks noGrp="1"/>
          </p:cNvSpPr>
          <p:nvPr>
            <p:ph type="sldNum" sz="quarter" idx="12"/>
          </p:nvPr>
        </p:nvSpPr>
        <p:spPr/>
        <p:txBody>
          <a:bodyPr/>
          <a:lstStyle/>
          <a:p>
            <a:fld id="{7B63E05E-8EF2-41ED-A5FC-DF0DCDDA556C}" type="slidenum">
              <a:rPr lang="en-US" smtClean="0"/>
              <a:t>‹#›</a:t>
            </a:fld>
            <a:endParaRPr lang="en-US"/>
          </a:p>
        </p:txBody>
      </p:sp>
    </p:spTree>
    <p:extLst>
      <p:ext uri="{BB962C8B-B14F-4D97-AF65-F5344CB8AC3E}">
        <p14:creationId xmlns:p14="http://schemas.microsoft.com/office/powerpoint/2010/main" val="774423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DACB-A77D-365C-99C8-1130733DBD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048B40-8221-B168-CA2F-48993DB4F6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FAB07-54A4-1294-ABC8-61CDE115E567}"/>
              </a:ext>
            </a:extLst>
          </p:cNvPr>
          <p:cNvSpPr>
            <a:spLocks noGrp="1"/>
          </p:cNvSpPr>
          <p:nvPr>
            <p:ph type="dt" sz="half" idx="10"/>
          </p:nvPr>
        </p:nvSpPr>
        <p:spPr/>
        <p:txBody>
          <a:bodyPr/>
          <a:lstStyle/>
          <a:p>
            <a:fld id="{65F45A59-9D7A-4873-B3BC-70C059A87E91}" type="datetimeFigureOut">
              <a:rPr lang="en-US" smtClean="0"/>
              <a:t>6/3/2024</a:t>
            </a:fld>
            <a:endParaRPr lang="en-US"/>
          </a:p>
        </p:txBody>
      </p:sp>
      <p:sp>
        <p:nvSpPr>
          <p:cNvPr id="5" name="Footer Placeholder 4">
            <a:extLst>
              <a:ext uri="{FF2B5EF4-FFF2-40B4-BE49-F238E27FC236}">
                <a16:creationId xmlns:a16="http://schemas.microsoft.com/office/drawing/2014/main" id="{E662D9E7-0BBE-7EFF-32DD-B608A4833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56CAC-E3CF-BB36-0BDC-5567F89D1927}"/>
              </a:ext>
            </a:extLst>
          </p:cNvPr>
          <p:cNvSpPr>
            <a:spLocks noGrp="1"/>
          </p:cNvSpPr>
          <p:nvPr>
            <p:ph type="sldNum" sz="quarter" idx="12"/>
          </p:nvPr>
        </p:nvSpPr>
        <p:spPr/>
        <p:txBody>
          <a:bodyPr/>
          <a:lstStyle/>
          <a:p>
            <a:fld id="{7B63E05E-8EF2-41ED-A5FC-DF0DCDDA556C}" type="slidenum">
              <a:rPr lang="en-US" smtClean="0"/>
              <a:t>‹#›</a:t>
            </a:fld>
            <a:endParaRPr lang="en-US"/>
          </a:p>
        </p:txBody>
      </p:sp>
    </p:spTree>
    <p:extLst>
      <p:ext uri="{BB962C8B-B14F-4D97-AF65-F5344CB8AC3E}">
        <p14:creationId xmlns:p14="http://schemas.microsoft.com/office/powerpoint/2010/main" val="172226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0ADB9C-28C4-0E09-8EF7-CF4CE1CFD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886A2F-A328-ACD0-269B-595F5AB44F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1D00AF-8D3D-1035-511E-993EB30AA1A6}"/>
              </a:ext>
            </a:extLst>
          </p:cNvPr>
          <p:cNvSpPr>
            <a:spLocks noGrp="1"/>
          </p:cNvSpPr>
          <p:nvPr>
            <p:ph type="dt" sz="half" idx="10"/>
          </p:nvPr>
        </p:nvSpPr>
        <p:spPr/>
        <p:txBody>
          <a:bodyPr/>
          <a:lstStyle/>
          <a:p>
            <a:fld id="{65F45A59-9D7A-4873-B3BC-70C059A87E91}" type="datetimeFigureOut">
              <a:rPr lang="en-US" smtClean="0"/>
              <a:t>6/3/2024</a:t>
            </a:fld>
            <a:endParaRPr lang="en-US"/>
          </a:p>
        </p:txBody>
      </p:sp>
      <p:sp>
        <p:nvSpPr>
          <p:cNvPr id="5" name="Footer Placeholder 4">
            <a:extLst>
              <a:ext uri="{FF2B5EF4-FFF2-40B4-BE49-F238E27FC236}">
                <a16:creationId xmlns:a16="http://schemas.microsoft.com/office/drawing/2014/main" id="{233E89DC-4CB0-94AA-9C4F-B8384F3E3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AE1B9-1B7F-C01F-A3FF-6416A70ECFD9}"/>
              </a:ext>
            </a:extLst>
          </p:cNvPr>
          <p:cNvSpPr>
            <a:spLocks noGrp="1"/>
          </p:cNvSpPr>
          <p:nvPr>
            <p:ph type="sldNum" sz="quarter" idx="12"/>
          </p:nvPr>
        </p:nvSpPr>
        <p:spPr/>
        <p:txBody>
          <a:bodyPr/>
          <a:lstStyle/>
          <a:p>
            <a:fld id="{7B63E05E-8EF2-41ED-A5FC-DF0DCDDA556C}" type="slidenum">
              <a:rPr lang="en-US" smtClean="0"/>
              <a:t>‹#›</a:t>
            </a:fld>
            <a:endParaRPr lang="en-US"/>
          </a:p>
        </p:txBody>
      </p:sp>
    </p:spTree>
    <p:extLst>
      <p:ext uri="{BB962C8B-B14F-4D97-AF65-F5344CB8AC3E}">
        <p14:creationId xmlns:p14="http://schemas.microsoft.com/office/powerpoint/2010/main" val="3264819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4550-7C6A-4C0B-0612-75A7143421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295539-88EB-634A-A244-63EC0E2B41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32A684-24C4-68ED-D207-3CB8519B4DBF}"/>
              </a:ext>
            </a:extLst>
          </p:cNvPr>
          <p:cNvSpPr>
            <a:spLocks noGrp="1"/>
          </p:cNvSpPr>
          <p:nvPr>
            <p:ph type="dt" sz="half" idx="10"/>
          </p:nvPr>
        </p:nvSpPr>
        <p:spPr/>
        <p:txBody>
          <a:bodyPr/>
          <a:lstStyle/>
          <a:p>
            <a:fld id="{65F45A59-9D7A-4873-B3BC-70C059A87E91}" type="datetimeFigureOut">
              <a:rPr lang="en-US" smtClean="0"/>
              <a:t>6/3/2024</a:t>
            </a:fld>
            <a:endParaRPr lang="en-US"/>
          </a:p>
        </p:txBody>
      </p:sp>
      <p:sp>
        <p:nvSpPr>
          <p:cNvPr id="5" name="Footer Placeholder 4">
            <a:extLst>
              <a:ext uri="{FF2B5EF4-FFF2-40B4-BE49-F238E27FC236}">
                <a16:creationId xmlns:a16="http://schemas.microsoft.com/office/drawing/2014/main" id="{FC56618D-7972-5F7C-3999-2C8FF8331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6B59F-3745-F10C-429C-8790FD38D37D}"/>
              </a:ext>
            </a:extLst>
          </p:cNvPr>
          <p:cNvSpPr>
            <a:spLocks noGrp="1"/>
          </p:cNvSpPr>
          <p:nvPr>
            <p:ph type="sldNum" sz="quarter" idx="12"/>
          </p:nvPr>
        </p:nvSpPr>
        <p:spPr/>
        <p:txBody>
          <a:bodyPr/>
          <a:lstStyle/>
          <a:p>
            <a:fld id="{7B63E05E-8EF2-41ED-A5FC-DF0DCDDA556C}" type="slidenum">
              <a:rPr lang="en-US" smtClean="0"/>
              <a:t>‹#›</a:t>
            </a:fld>
            <a:endParaRPr lang="en-US"/>
          </a:p>
        </p:txBody>
      </p:sp>
    </p:spTree>
    <p:extLst>
      <p:ext uri="{BB962C8B-B14F-4D97-AF65-F5344CB8AC3E}">
        <p14:creationId xmlns:p14="http://schemas.microsoft.com/office/powerpoint/2010/main" val="69089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4634-8C33-089C-F3A0-24F98D301C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1A1DC3-1EAD-6875-1F9B-4D503A83B5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7DCFF1-EAAD-260D-9EBF-FDD1BFE97917}"/>
              </a:ext>
            </a:extLst>
          </p:cNvPr>
          <p:cNvSpPr>
            <a:spLocks noGrp="1"/>
          </p:cNvSpPr>
          <p:nvPr>
            <p:ph type="dt" sz="half" idx="10"/>
          </p:nvPr>
        </p:nvSpPr>
        <p:spPr/>
        <p:txBody>
          <a:bodyPr/>
          <a:lstStyle/>
          <a:p>
            <a:fld id="{65F45A59-9D7A-4873-B3BC-70C059A87E91}" type="datetimeFigureOut">
              <a:rPr lang="en-US" smtClean="0"/>
              <a:t>6/3/2024</a:t>
            </a:fld>
            <a:endParaRPr lang="en-US"/>
          </a:p>
        </p:txBody>
      </p:sp>
      <p:sp>
        <p:nvSpPr>
          <p:cNvPr id="5" name="Footer Placeholder 4">
            <a:extLst>
              <a:ext uri="{FF2B5EF4-FFF2-40B4-BE49-F238E27FC236}">
                <a16:creationId xmlns:a16="http://schemas.microsoft.com/office/drawing/2014/main" id="{77229F08-2880-D907-C385-1E9CBC4A8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00664-F23E-A622-3FF9-1BC4DD0C9F61}"/>
              </a:ext>
            </a:extLst>
          </p:cNvPr>
          <p:cNvSpPr>
            <a:spLocks noGrp="1"/>
          </p:cNvSpPr>
          <p:nvPr>
            <p:ph type="sldNum" sz="quarter" idx="12"/>
          </p:nvPr>
        </p:nvSpPr>
        <p:spPr/>
        <p:txBody>
          <a:bodyPr/>
          <a:lstStyle/>
          <a:p>
            <a:fld id="{7B63E05E-8EF2-41ED-A5FC-DF0DCDDA556C}" type="slidenum">
              <a:rPr lang="en-US" smtClean="0"/>
              <a:t>‹#›</a:t>
            </a:fld>
            <a:endParaRPr lang="en-US"/>
          </a:p>
        </p:txBody>
      </p:sp>
    </p:spTree>
    <p:extLst>
      <p:ext uri="{BB962C8B-B14F-4D97-AF65-F5344CB8AC3E}">
        <p14:creationId xmlns:p14="http://schemas.microsoft.com/office/powerpoint/2010/main" val="193189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AF4B-C739-7289-7397-B36812B62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1AD848-A8DC-73C0-9FA6-182B87EAF4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1CA510-B532-4949-DE31-A400C3A1B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2408D9-271B-B71E-E6AE-918904377688}"/>
              </a:ext>
            </a:extLst>
          </p:cNvPr>
          <p:cNvSpPr>
            <a:spLocks noGrp="1"/>
          </p:cNvSpPr>
          <p:nvPr>
            <p:ph type="dt" sz="half" idx="10"/>
          </p:nvPr>
        </p:nvSpPr>
        <p:spPr/>
        <p:txBody>
          <a:bodyPr/>
          <a:lstStyle/>
          <a:p>
            <a:fld id="{65F45A59-9D7A-4873-B3BC-70C059A87E91}" type="datetimeFigureOut">
              <a:rPr lang="en-US" smtClean="0"/>
              <a:t>6/3/2024</a:t>
            </a:fld>
            <a:endParaRPr lang="en-US"/>
          </a:p>
        </p:txBody>
      </p:sp>
      <p:sp>
        <p:nvSpPr>
          <p:cNvPr id="6" name="Footer Placeholder 5">
            <a:extLst>
              <a:ext uri="{FF2B5EF4-FFF2-40B4-BE49-F238E27FC236}">
                <a16:creationId xmlns:a16="http://schemas.microsoft.com/office/drawing/2014/main" id="{91D1B031-C6A5-E0D4-F006-56A223C407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75E44A-AB86-16A6-8E0C-12687CDEB33A}"/>
              </a:ext>
            </a:extLst>
          </p:cNvPr>
          <p:cNvSpPr>
            <a:spLocks noGrp="1"/>
          </p:cNvSpPr>
          <p:nvPr>
            <p:ph type="sldNum" sz="quarter" idx="12"/>
          </p:nvPr>
        </p:nvSpPr>
        <p:spPr/>
        <p:txBody>
          <a:bodyPr/>
          <a:lstStyle/>
          <a:p>
            <a:fld id="{7B63E05E-8EF2-41ED-A5FC-DF0DCDDA556C}" type="slidenum">
              <a:rPr lang="en-US" smtClean="0"/>
              <a:t>‹#›</a:t>
            </a:fld>
            <a:endParaRPr lang="en-US"/>
          </a:p>
        </p:txBody>
      </p:sp>
    </p:spTree>
    <p:extLst>
      <p:ext uri="{BB962C8B-B14F-4D97-AF65-F5344CB8AC3E}">
        <p14:creationId xmlns:p14="http://schemas.microsoft.com/office/powerpoint/2010/main" val="15186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173C9-18BC-75AA-9F5E-B9E6989D6D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4FD3C6-F7B6-1715-DD4E-F7AF58765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B035D1-10CD-E8AB-7C51-201AE8AAD2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27E039-6E23-6AC0-EC21-02ED428837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A979AD-E75C-B505-500C-21984D9110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3103E2-B74F-CB15-764E-BC3AC90B1F39}"/>
              </a:ext>
            </a:extLst>
          </p:cNvPr>
          <p:cNvSpPr>
            <a:spLocks noGrp="1"/>
          </p:cNvSpPr>
          <p:nvPr>
            <p:ph type="dt" sz="half" idx="10"/>
          </p:nvPr>
        </p:nvSpPr>
        <p:spPr/>
        <p:txBody>
          <a:bodyPr/>
          <a:lstStyle/>
          <a:p>
            <a:fld id="{65F45A59-9D7A-4873-B3BC-70C059A87E91}" type="datetimeFigureOut">
              <a:rPr lang="en-US" smtClean="0"/>
              <a:t>6/3/2024</a:t>
            </a:fld>
            <a:endParaRPr lang="en-US"/>
          </a:p>
        </p:txBody>
      </p:sp>
      <p:sp>
        <p:nvSpPr>
          <p:cNvPr id="8" name="Footer Placeholder 7">
            <a:extLst>
              <a:ext uri="{FF2B5EF4-FFF2-40B4-BE49-F238E27FC236}">
                <a16:creationId xmlns:a16="http://schemas.microsoft.com/office/drawing/2014/main" id="{B5CFE662-AF0C-E68C-DE17-3B6EA089CB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BDF37B-A22D-0F3B-EF53-FA6AEAF4520E}"/>
              </a:ext>
            </a:extLst>
          </p:cNvPr>
          <p:cNvSpPr>
            <a:spLocks noGrp="1"/>
          </p:cNvSpPr>
          <p:nvPr>
            <p:ph type="sldNum" sz="quarter" idx="12"/>
          </p:nvPr>
        </p:nvSpPr>
        <p:spPr/>
        <p:txBody>
          <a:bodyPr/>
          <a:lstStyle/>
          <a:p>
            <a:fld id="{7B63E05E-8EF2-41ED-A5FC-DF0DCDDA556C}" type="slidenum">
              <a:rPr lang="en-US" smtClean="0"/>
              <a:t>‹#›</a:t>
            </a:fld>
            <a:endParaRPr lang="en-US"/>
          </a:p>
        </p:txBody>
      </p:sp>
    </p:spTree>
    <p:extLst>
      <p:ext uri="{BB962C8B-B14F-4D97-AF65-F5344CB8AC3E}">
        <p14:creationId xmlns:p14="http://schemas.microsoft.com/office/powerpoint/2010/main" val="186198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A36F-E635-A9AB-DADE-1FD6AF1022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DA7509-C5F5-E42A-2F27-D35469E9A400}"/>
              </a:ext>
            </a:extLst>
          </p:cNvPr>
          <p:cNvSpPr>
            <a:spLocks noGrp="1"/>
          </p:cNvSpPr>
          <p:nvPr>
            <p:ph type="dt" sz="half" idx="10"/>
          </p:nvPr>
        </p:nvSpPr>
        <p:spPr/>
        <p:txBody>
          <a:bodyPr/>
          <a:lstStyle/>
          <a:p>
            <a:fld id="{65F45A59-9D7A-4873-B3BC-70C059A87E91}" type="datetimeFigureOut">
              <a:rPr lang="en-US" smtClean="0"/>
              <a:t>6/3/2024</a:t>
            </a:fld>
            <a:endParaRPr lang="en-US"/>
          </a:p>
        </p:txBody>
      </p:sp>
      <p:sp>
        <p:nvSpPr>
          <p:cNvPr id="4" name="Footer Placeholder 3">
            <a:extLst>
              <a:ext uri="{FF2B5EF4-FFF2-40B4-BE49-F238E27FC236}">
                <a16:creationId xmlns:a16="http://schemas.microsoft.com/office/drawing/2014/main" id="{CA1C2C0C-51EE-1442-459C-F78D216D4E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796B12-68BE-D59A-0C8E-12F7D6E58DB2}"/>
              </a:ext>
            </a:extLst>
          </p:cNvPr>
          <p:cNvSpPr>
            <a:spLocks noGrp="1"/>
          </p:cNvSpPr>
          <p:nvPr>
            <p:ph type="sldNum" sz="quarter" idx="12"/>
          </p:nvPr>
        </p:nvSpPr>
        <p:spPr/>
        <p:txBody>
          <a:bodyPr/>
          <a:lstStyle/>
          <a:p>
            <a:fld id="{7B63E05E-8EF2-41ED-A5FC-DF0DCDDA556C}" type="slidenum">
              <a:rPr lang="en-US" smtClean="0"/>
              <a:t>‹#›</a:t>
            </a:fld>
            <a:endParaRPr lang="en-US"/>
          </a:p>
        </p:txBody>
      </p:sp>
    </p:spTree>
    <p:extLst>
      <p:ext uri="{BB962C8B-B14F-4D97-AF65-F5344CB8AC3E}">
        <p14:creationId xmlns:p14="http://schemas.microsoft.com/office/powerpoint/2010/main" val="393096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24210B-30C0-69FA-14DA-66401281EEBD}"/>
              </a:ext>
            </a:extLst>
          </p:cNvPr>
          <p:cNvSpPr>
            <a:spLocks noGrp="1"/>
          </p:cNvSpPr>
          <p:nvPr>
            <p:ph type="dt" sz="half" idx="10"/>
          </p:nvPr>
        </p:nvSpPr>
        <p:spPr/>
        <p:txBody>
          <a:bodyPr/>
          <a:lstStyle/>
          <a:p>
            <a:fld id="{65F45A59-9D7A-4873-B3BC-70C059A87E91}" type="datetimeFigureOut">
              <a:rPr lang="en-US" smtClean="0"/>
              <a:t>6/3/2024</a:t>
            </a:fld>
            <a:endParaRPr lang="en-US"/>
          </a:p>
        </p:txBody>
      </p:sp>
      <p:sp>
        <p:nvSpPr>
          <p:cNvPr id="3" name="Footer Placeholder 2">
            <a:extLst>
              <a:ext uri="{FF2B5EF4-FFF2-40B4-BE49-F238E27FC236}">
                <a16:creationId xmlns:a16="http://schemas.microsoft.com/office/drawing/2014/main" id="{BC4AC766-75AF-90FA-7056-F765B7A5C8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E47D5D-91AE-85F8-48DE-3CE3211BA689}"/>
              </a:ext>
            </a:extLst>
          </p:cNvPr>
          <p:cNvSpPr>
            <a:spLocks noGrp="1"/>
          </p:cNvSpPr>
          <p:nvPr>
            <p:ph type="sldNum" sz="quarter" idx="12"/>
          </p:nvPr>
        </p:nvSpPr>
        <p:spPr/>
        <p:txBody>
          <a:bodyPr/>
          <a:lstStyle/>
          <a:p>
            <a:fld id="{7B63E05E-8EF2-41ED-A5FC-DF0DCDDA556C}" type="slidenum">
              <a:rPr lang="en-US" smtClean="0"/>
              <a:t>‹#›</a:t>
            </a:fld>
            <a:endParaRPr lang="en-US"/>
          </a:p>
        </p:txBody>
      </p:sp>
    </p:spTree>
    <p:extLst>
      <p:ext uri="{BB962C8B-B14F-4D97-AF65-F5344CB8AC3E}">
        <p14:creationId xmlns:p14="http://schemas.microsoft.com/office/powerpoint/2010/main" val="866518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956E-BAA0-AF2C-9234-914B1B542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482F8F-05BC-378A-2F5B-E59822FEC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5C37A2-9F5E-B4E8-E02D-3E7315BBE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EE914-5CBA-67A1-9C6B-B15512743246}"/>
              </a:ext>
            </a:extLst>
          </p:cNvPr>
          <p:cNvSpPr>
            <a:spLocks noGrp="1"/>
          </p:cNvSpPr>
          <p:nvPr>
            <p:ph type="dt" sz="half" idx="10"/>
          </p:nvPr>
        </p:nvSpPr>
        <p:spPr/>
        <p:txBody>
          <a:bodyPr/>
          <a:lstStyle/>
          <a:p>
            <a:fld id="{65F45A59-9D7A-4873-B3BC-70C059A87E91}" type="datetimeFigureOut">
              <a:rPr lang="en-US" smtClean="0"/>
              <a:t>6/3/2024</a:t>
            </a:fld>
            <a:endParaRPr lang="en-US"/>
          </a:p>
        </p:txBody>
      </p:sp>
      <p:sp>
        <p:nvSpPr>
          <p:cNvPr id="6" name="Footer Placeholder 5">
            <a:extLst>
              <a:ext uri="{FF2B5EF4-FFF2-40B4-BE49-F238E27FC236}">
                <a16:creationId xmlns:a16="http://schemas.microsoft.com/office/drawing/2014/main" id="{EB82A2E4-3773-7668-7351-FB8C137A85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1BB54-1E06-51B4-6FD4-A081D728C346}"/>
              </a:ext>
            </a:extLst>
          </p:cNvPr>
          <p:cNvSpPr>
            <a:spLocks noGrp="1"/>
          </p:cNvSpPr>
          <p:nvPr>
            <p:ph type="sldNum" sz="quarter" idx="12"/>
          </p:nvPr>
        </p:nvSpPr>
        <p:spPr/>
        <p:txBody>
          <a:bodyPr/>
          <a:lstStyle/>
          <a:p>
            <a:fld id="{7B63E05E-8EF2-41ED-A5FC-DF0DCDDA556C}" type="slidenum">
              <a:rPr lang="en-US" smtClean="0"/>
              <a:t>‹#›</a:t>
            </a:fld>
            <a:endParaRPr lang="en-US"/>
          </a:p>
        </p:txBody>
      </p:sp>
    </p:spTree>
    <p:extLst>
      <p:ext uri="{BB962C8B-B14F-4D97-AF65-F5344CB8AC3E}">
        <p14:creationId xmlns:p14="http://schemas.microsoft.com/office/powerpoint/2010/main" val="123707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A9E0D-B9E2-A943-C083-B038C35402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4DD279-21E4-636B-A609-1D32165812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4068D7-70C3-E9CD-5D2D-E1A56652D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E8C972-E2D4-EDA0-9CB8-0463C2804630}"/>
              </a:ext>
            </a:extLst>
          </p:cNvPr>
          <p:cNvSpPr>
            <a:spLocks noGrp="1"/>
          </p:cNvSpPr>
          <p:nvPr>
            <p:ph type="dt" sz="half" idx="10"/>
          </p:nvPr>
        </p:nvSpPr>
        <p:spPr/>
        <p:txBody>
          <a:bodyPr/>
          <a:lstStyle/>
          <a:p>
            <a:fld id="{65F45A59-9D7A-4873-B3BC-70C059A87E91}" type="datetimeFigureOut">
              <a:rPr lang="en-US" smtClean="0"/>
              <a:t>6/3/2024</a:t>
            </a:fld>
            <a:endParaRPr lang="en-US"/>
          </a:p>
        </p:txBody>
      </p:sp>
      <p:sp>
        <p:nvSpPr>
          <p:cNvPr id="6" name="Footer Placeholder 5">
            <a:extLst>
              <a:ext uri="{FF2B5EF4-FFF2-40B4-BE49-F238E27FC236}">
                <a16:creationId xmlns:a16="http://schemas.microsoft.com/office/drawing/2014/main" id="{A459F9C8-CC5D-7203-2E37-5D4CA21D7F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4284D4-3ABB-DCC6-9046-C49BF55B5ECC}"/>
              </a:ext>
            </a:extLst>
          </p:cNvPr>
          <p:cNvSpPr>
            <a:spLocks noGrp="1"/>
          </p:cNvSpPr>
          <p:nvPr>
            <p:ph type="sldNum" sz="quarter" idx="12"/>
          </p:nvPr>
        </p:nvSpPr>
        <p:spPr/>
        <p:txBody>
          <a:bodyPr/>
          <a:lstStyle/>
          <a:p>
            <a:fld id="{7B63E05E-8EF2-41ED-A5FC-DF0DCDDA556C}" type="slidenum">
              <a:rPr lang="en-US" smtClean="0"/>
              <a:t>‹#›</a:t>
            </a:fld>
            <a:endParaRPr lang="en-US"/>
          </a:p>
        </p:txBody>
      </p:sp>
    </p:spTree>
    <p:extLst>
      <p:ext uri="{BB962C8B-B14F-4D97-AF65-F5344CB8AC3E}">
        <p14:creationId xmlns:p14="http://schemas.microsoft.com/office/powerpoint/2010/main" val="229382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C22324-D6C8-55A1-2D41-149B7D311C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786CF7-57BA-45AA-E107-D91FC5E29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10D927-ABB5-51C4-3BF7-1D53857FCB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5F45A59-9D7A-4873-B3BC-70C059A87E91}" type="datetimeFigureOut">
              <a:rPr lang="en-US" smtClean="0"/>
              <a:t>6/3/2024</a:t>
            </a:fld>
            <a:endParaRPr lang="en-US"/>
          </a:p>
        </p:txBody>
      </p:sp>
      <p:sp>
        <p:nvSpPr>
          <p:cNvPr id="5" name="Footer Placeholder 4">
            <a:extLst>
              <a:ext uri="{FF2B5EF4-FFF2-40B4-BE49-F238E27FC236}">
                <a16:creationId xmlns:a16="http://schemas.microsoft.com/office/drawing/2014/main" id="{420C4B54-F5A4-5C91-6178-0070B44DD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67AE785-DE23-259B-F347-E9BCB2CC69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63E05E-8EF2-41ED-A5FC-DF0DCDDA556C}" type="slidenum">
              <a:rPr lang="en-US" smtClean="0"/>
              <a:t>‹#›</a:t>
            </a:fld>
            <a:endParaRPr lang="en-US"/>
          </a:p>
        </p:txBody>
      </p:sp>
    </p:spTree>
    <p:extLst>
      <p:ext uri="{BB962C8B-B14F-4D97-AF65-F5344CB8AC3E}">
        <p14:creationId xmlns:p14="http://schemas.microsoft.com/office/powerpoint/2010/main" val="1601441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3766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PHÂN LOẠI VĂN BẢN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55D6EF1-1EE1-3F19-0A10-683578286756}"/>
              </a:ext>
            </a:extLst>
          </p:cNvPr>
          <p:cNvSpPr>
            <a:spLocks noGrp="1"/>
          </p:cNvSpPr>
          <p:nvPr>
            <p:ph idx="1"/>
          </p:nvPr>
        </p:nvSpPr>
        <p:spPr>
          <a:xfrm>
            <a:off x="838200" y="1162628"/>
            <a:ext cx="8649279" cy="1056119"/>
          </a:xfrm>
        </p:spPr>
        <p:txBody>
          <a:bodyPr>
            <a:normAutofit/>
          </a:bodyPr>
          <a:lstStyle/>
          <a:p>
            <a:pPr>
              <a:lnSpc>
                <a:spcPct val="170000"/>
              </a:lnSpc>
            </a:pPr>
            <a:r>
              <a:rPr lang="vi-VN" sz="3600" b="1">
                <a:solidFill>
                  <a:schemeClr val="tx2">
                    <a:lumMod val="90000"/>
                    <a:lumOff val="10000"/>
                  </a:schemeClr>
                </a:solidFill>
                <a:latin typeface="+mj-lt"/>
              </a:rPr>
              <a:t> Mô hình phân loại văn bản</a:t>
            </a:r>
          </a:p>
        </p:txBody>
      </p:sp>
      <p:pic>
        <p:nvPicPr>
          <p:cNvPr id="13" name="Picture 12">
            <a:extLst>
              <a:ext uri="{FF2B5EF4-FFF2-40B4-BE49-F238E27FC236}">
                <a16:creationId xmlns:a16="http://schemas.microsoft.com/office/drawing/2014/main" id="{B5DAE854-A054-BF13-B337-55B29CE33C6F}"/>
              </a:ext>
            </a:extLst>
          </p:cNvPr>
          <p:cNvPicPr>
            <a:picLocks noChangeAspect="1"/>
          </p:cNvPicPr>
          <p:nvPr/>
        </p:nvPicPr>
        <p:blipFill>
          <a:blip r:embed="rId2"/>
          <a:stretch>
            <a:fillRect/>
          </a:stretch>
        </p:blipFill>
        <p:spPr>
          <a:xfrm>
            <a:off x="326504" y="2400692"/>
            <a:ext cx="11027296" cy="39169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18317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PHÂN LOẠI VĂN BẢN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55D6EF1-1EE1-3F19-0A10-683578286756}"/>
              </a:ext>
            </a:extLst>
          </p:cNvPr>
          <p:cNvSpPr>
            <a:spLocks noGrp="1"/>
          </p:cNvSpPr>
          <p:nvPr>
            <p:ph idx="1"/>
          </p:nvPr>
        </p:nvSpPr>
        <p:spPr>
          <a:xfrm>
            <a:off x="838200" y="1162628"/>
            <a:ext cx="8649279" cy="1056119"/>
          </a:xfrm>
        </p:spPr>
        <p:txBody>
          <a:bodyPr>
            <a:normAutofit/>
          </a:bodyPr>
          <a:lstStyle/>
          <a:p>
            <a:pPr>
              <a:lnSpc>
                <a:spcPct val="170000"/>
              </a:lnSpc>
            </a:pPr>
            <a:r>
              <a:rPr lang="vi-VN" sz="3600" b="1">
                <a:solidFill>
                  <a:schemeClr val="tx2">
                    <a:lumMod val="90000"/>
                    <a:lumOff val="10000"/>
                  </a:schemeClr>
                </a:solidFill>
                <a:latin typeface="+mj-lt"/>
              </a:rPr>
              <a:t> Ứng dụng</a:t>
            </a:r>
          </a:p>
        </p:txBody>
      </p:sp>
      <p:sp>
        <p:nvSpPr>
          <p:cNvPr id="7" name="TextBox 6">
            <a:extLst>
              <a:ext uri="{FF2B5EF4-FFF2-40B4-BE49-F238E27FC236}">
                <a16:creationId xmlns:a16="http://schemas.microsoft.com/office/drawing/2014/main" id="{6ECFFA9E-DC57-A443-F9D3-A82E2153C560}"/>
              </a:ext>
            </a:extLst>
          </p:cNvPr>
          <p:cNvSpPr txBox="1"/>
          <p:nvPr/>
        </p:nvSpPr>
        <p:spPr>
          <a:xfrm>
            <a:off x="1167967" y="2379374"/>
            <a:ext cx="8587511" cy="369716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3200">
                <a:solidFill>
                  <a:schemeClr val="tx2">
                    <a:lumMod val="90000"/>
                    <a:lumOff val="10000"/>
                  </a:schemeClr>
                </a:solidFill>
                <a:latin typeface="Times New Roman" panose="02020603050405020304" pitchFamily="18" charset="0"/>
                <a:cs typeface="Times New Roman" panose="02020603050405020304" pitchFamily="18" charset="0"/>
              </a:rPr>
              <a:t>Phân loại email</a:t>
            </a:r>
          </a:p>
          <a:p>
            <a:pPr marL="457200" indent="-457200" algn="just">
              <a:lnSpc>
                <a:spcPct val="150000"/>
              </a:lnSpc>
              <a:buFont typeface="Wingdings" panose="05000000000000000000" pitchFamily="2" charset="2"/>
              <a:buChar char="Ø"/>
            </a:pPr>
            <a:r>
              <a:rPr lang="en-US" sz="3200">
                <a:solidFill>
                  <a:schemeClr val="tx2">
                    <a:lumMod val="90000"/>
                    <a:lumOff val="10000"/>
                  </a:schemeClr>
                </a:solidFill>
                <a:latin typeface="Times New Roman" panose="02020603050405020304" pitchFamily="18" charset="0"/>
                <a:cs typeface="Times New Roman" panose="02020603050405020304" pitchFamily="18" charset="0"/>
              </a:rPr>
              <a:t>Phân loại tài liệu và tài nguyên công ty</a:t>
            </a:r>
          </a:p>
          <a:p>
            <a:pPr marL="457200" indent="-457200" algn="just">
              <a:lnSpc>
                <a:spcPct val="150000"/>
              </a:lnSpc>
              <a:buFont typeface="Wingdings" panose="05000000000000000000" pitchFamily="2" charset="2"/>
              <a:buChar char="Ø"/>
            </a:pPr>
            <a:r>
              <a:rPr lang="en-US" sz="3200">
                <a:solidFill>
                  <a:schemeClr val="tx2">
                    <a:lumMod val="90000"/>
                    <a:lumOff val="10000"/>
                  </a:schemeClr>
                </a:solidFill>
                <a:latin typeface="Times New Roman" panose="02020603050405020304" pitchFamily="18" charset="0"/>
                <a:cs typeface="Times New Roman" panose="02020603050405020304" pitchFamily="18" charset="0"/>
              </a:rPr>
              <a:t>Phân loại sản phẩm và dịch vụ</a:t>
            </a:r>
          </a:p>
          <a:p>
            <a:pPr marL="457200" indent="-457200" algn="just">
              <a:lnSpc>
                <a:spcPct val="150000"/>
              </a:lnSpc>
              <a:buFont typeface="Wingdings" panose="05000000000000000000" pitchFamily="2" charset="2"/>
              <a:buChar char="Ø"/>
            </a:pPr>
            <a:r>
              <a:rPr lang="en-US" sz="3200">
                <a:solidFill>
                  <a:schemeClr val="tx2">
                    <a:lumMod val="90000"/>
                    <a:lumOff val="10000"/>
                  </a:schemeClr>
                </a:solidFill>
                <a:latin typeface="Times New Roman" panose="02020603050405020304" pitchFamily="18" charset="0"/>
                <a:cs typeface="Times New Roman" panose="02020603050405020304" pitchFamily="18" charset="0"/>
              </a:rPr>
              <a:t>Phân loại dữ liệu y tế</a:t>
            </a:r>
          </a:p>
          <a:p>
            <a:pPr marL="457200" indent="-457200" algn="just">
              <a:lnSpc>
                <a:spcPct val="150000"/>
              </a:lnSpc>
              <a:buFont typeface="Wingdings" panose="05000000000000000000" pitchFamily="2" charset="2"/>
              <a:buChar char="Ø"/>
            </a:pPr>
            <a:r>
              <a:rPr lang="en-US" sz="3200">
                <a:solidFill>
                  <a:schemeClr val="tx2">
                    <a:lumMod val="90000"/>
                    <a:lumOff val="10000"/>
                  </a:schemeClr>
                </a:solidFill>
                <a:latin typeface="Times New Roman" panose="02020603050405020304" pitchFamily="18" charset="0"/>
                <a:cs typeface="Times New Roman" panose="02020603050405020304" pitchFamily="18" charset="0"/>
              </a:rPr>
              <a:t>Phân loại tài chính</a:t>
            </a:r>
          </a:p>
        </p:txBody>
      </p:sp>
    </p:spTree>
    <p:extLst>
      <p:ext uri="{BB962C8B-B14F-4D97-AF65-F5344CB8AC3E}">
        <p14:creationId xmlns:p14="http://schemas.microsoft.com/office/powerpoint/2010/main" val="200999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KỸ THUẬT TF – IDF </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55D6EF1-1EE1-3F19-0A10-683578286756}"/>
              </a:ext>
            </a:extLst>
          </p:cNvPr>
          <p:cNvSpPr>
            <a:spLocks noGrp="1"/>
          </p:cNvSpPr>
          <p:nvPr>
            <p:ph idx="1"/>
          </p:nvPr>
        </p:nvSpPr>
        <p:spPr>
          <a:xfrm>
            <a:off x="838200" y="1162628"/>
            <a:ext cx="8649279" cy="1056119"/>
          </a:xfrm>
        </p:spPr>
        <p:txBody>
          <a:bodyPr>
            <a:normAutofit/>
          </a:bodyPr>
          <a:lstStyle/>
          <a:p>
            <a:pPr>
              <a:lnSpc>
                <a:spcPct val="170000"/>
              </a:lnSpc>
            </a:pPr>
            <a:r>
              <a:rPr lang="vi-VN" sz="3600" b="1">
                <a:solidFill>
                  <a:schemeClr val="tx2">
                    <a:lumMod val="90000"/>
                    <a:lumOff val="10000"/>
                  </a:schemeClr>
                </a:solidFill>
                <a:latin typeface="+mj-lt"/>
              </a:rPr>
              <a:t> Định nghĩa</a:t>
            </a:r>
          </a:p>
        </p:txBody>
      </p:sp>
      <p:sp>
        <p:nvSpPr>
          <p:cNvPr id="7" name="TextBox 6">
            <a:extLst>
              <a:ext uri="{FF2B5EF4-FFF2-40B4-BE49-F238E27FC236}">
                <a16:creationId xmlns:a16="http://schemas.microsoft.com/office/drawing/2014/main" id="{6ECFFA9E-DC57-A443-F9D3-A82E2153C560}"/>
              </a:ext>
            </a:extLst>
          </p:cNvPr>
          <p:cNvSpPr txBox="1"/>
          <p:nvPr/>
        </p:nvSpPr>
        <p:spPr>
          <a:xfrm>
            <a:off x="838200" y="2375766"/>
            <a:ext cx="10515600" cy="3697166"/>
          </a:xfrm>
          <a:prstGeom prst="rect">
            <a:avLst/>
          </a:prstGeom>
          <a:noFill/>
        </p:spPr>
        <p:txBody>
          <a:bodyPr wrap="square" rtlCol="0">
            <a:spAutoFit/>
          </a:bodyPr>
          <a:lstStyle/>
          <a:p>
            <a:pPr algn="just">
              <a:lnSpc>
                <a:spcPct val="150000"/>
              </a:lnSpc>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a:t>
            </a:r>
            <a:r>
              <a:rPr lang="en-US" sz="3200" i="1">
                <a:solidFill>
                  <a:schemeClr val="tx2">
                    <a:lumMod val="90000"/>
                    <a:lumOff val="10000"/>
                  </a:schemeClr>
                </a:solidFill>
                <a:latin typeface="Times New Roman" panose="02020603050405020304" pitchFamily="18" charset="0"/>
                <a:cs typeface="Times New Roman" panose="02020603050405020304" pitchFamily="18" charset="0"/>
              </a:rPr>
              <a:t>Term Frequency </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(TF), hay Tần suất xuất hiện của từ, là số lần một từ xuất hiện trong một văn bản.</a:t>
            </a:r>
            <a:endParaRPr lang="vi-VN" sz="3200">
              <a:solidFill>
                <a:schemeClr val="tx2">
                  <a:lumMod val="90000"/>
                  <a:lumOff val="10000"/>
                </a:schemeClr>
              </a:solidFill>
              <a:latin typeface="Times New Roman" panose="02020603050405020304" pitchFamily="18" charset="0"/>
              <a:cs typeface="Times New Roman" panose="02020603050405020304" pitchFamily="18" charset="0"/>
            </a:endParaRPr>
          </a:p>
          <a:p>
            <a:pPr algn="just">
              <a:lnSpc>
                <a:spcPct val="150000"/>
              </a:lnSpc>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Ví dụ: Nếu từ "</a:t>
            </a:r>
            <a:r>
              <a:rPr lang="en-US" sz="3200" i="1">
                <a:solidFill>
                  <a:schemeClr val="tx2">
                    <a:lumMod val="90000"/>
                    <a:lumOff val="10000"/>
                  </a:schemeClr>
                </a:solidFill>
                <a:latin typeface="Times New Roman" panose="02020603050405020304" pitchFamily="18" charset="0"/>
                <a:cs typeface="Times New Roman" panose="02020603050405020304" pitchFamily="18" charset="0"/>
              </a:rPr>
              <a:t>machine</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 xuất hiện 10 lần trong một văn bản có tổng cộng 1000 từ, thì TF của "</a:t>
            </a:r>
            <a:r>
              <a:rPr lang="en-US" sz="3200" i="1">
                <a:solidFill>
                  <a:schemeClr val="tx2">
                    <a:lumMod val="90000"/>
                    <a:lumOff val="10000"/>
                  </a:schemeClr>
                </a:solidFill>
                <a:latin typeface="Times New Roman" panose="02020603050405020304" pitchFamily="18" charset="0"/>
                <a:cs typeface="Times New Roman" panose="02020603050405020304" pitchFamily="18" charset="0"/>
              </a:rPr>
              <a:t>machine</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 trong văn bản đó là 10/1000=0,01.</a:t>
            </a:r>
          </a:p>
        </p:txBody>
      </p:sp>
    </p:spTree>
    <p:extLst>
      <p:ext uri="{BB962C8B-B14F-4D97-AF65-F5344CB8AC3E}">
        <p14:creationId xmlns:p14="http://schemas.microsoft.com/office/powerpoint/2010/main" val="638238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KỸ THUẬT TF – IDF </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55D6EF1-1EE1-3F19-0A10-683578286756}"/>
              </a:ext>
            </a:extLst>
          </p:cNvPr>
          <p:cNvSpPr>
            <a:spLocks noGrp="1"/>
          </p:cNvSpPr>
          <p:nvPr>
            <p:ph idx="1"/>
          </p:nvPr>
        </p:nvSpPr>
        <p:spPr>
          <a:xfrm>
            <a:off x="838200" y="1162628"/>
            <a:ext cx="8649279" cy="1056119"/>
          </a:xfrm>
        </p:spPr>
        <p:txBody>
          <a:bodyPr>
            <a:normAutofit/>
          </a:bodyPr>
          <a:lstStyle/>
          <a:p>
            <a:pPr>
              <a:lnSpc>
                <a:spcPct val="170000"/>
              </a:lnSpc>
            </a:pPr>
            <a:r>
              <a:rPr lang="vi-VN" sz="3600" b="1">
                <a:solidFill>
                  <a:schemeClr val="tx2">
                    <a:lumMod val="90000"/>
                    <a:lumOff val="10000"/>
                  </a:schemeClr>
                </a:solidFill>
                <a:latin typeface="+mj-lt"/>
              </a:rPr>
              <a:t> Định nghĩa</a:t>
            </a:r>
          </a:p>
        </p:txBody>
      </p:sp>
      <p:sp>
        <p:nvSpPr>
          <p:cNvPr id="7" name="TextBox 6">
            <a:extLst>
              <a:ext uri="{FF2B5EF4-FFF2-40B4-BE49-F238E27FC236}">
                <a16:creationId xmlns:a16="http://schemas.microsoft.com/office/drawing/2014/main" id="{6ECFFA9E-DC57-A443-F9D3-A82E2153C560}"/>
              </a:ext>
            </a:extLst>
          </p:cNvPr>
          <p:cNvSpPr txBox="1"/>
          <p:nvPr/>
        </p:nvSpPr>
        <p:spPr>
          <a:xfrm>
            <a:off x="838200" y="2057045"/>
            <a:ext cx="10596418" cy="4435830"/>
          </a:xfrm>
          <a:prstGeom prst="rect">
            <a:avLst/>
          </a:prstGeom>
          <a:noFill/>
        </p:spPr>
        <p:txBody>
          <a:bodyPr wrap="square" rtlCol="0">
            <a:spAutoFit/>
          </a:bodyPr>
          <a:lstStyle/>
          <a:p>
            <a:pPr algn="just">
              <a:lnSpc>
                <a:spcPct val="150000"/>
              </a:lnSpc>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a:t>
            </a:r>
            <a:r>
              <a:rPr lang="en-US" sz="3200" i="1">
                <a:solidFill>
                  <a:schemeClr val="tx2">
                    <a:lumMod val="90000"/>
                    <a:lumOff val="10000"/>
                  </a:schemeClr>
                </a:solidFill>
                <a:latin typeface="Times New Roman" panose="02020603050405020304" pitchFamily="18" charset="0"/>
                <a:cs typeface="Times New Roman" panose="02020603050405020304" pitchFamily="18" charset="0"/>
              </a:rPr>
              <a:t>Inverse Document Frequency</a:t>
            </a:r>
            <a:r>
              <a:rPr lang="vi-VN" sz="3200" i="1">
                <a:solidFill>
                  <a:schemeClr val="tx2">
                    <a:lumMod val="90000"/>
                    <a:lumOff val="10000"/>
                  </a:schemeClr>
                </a:solidFill>
                <a:latin typeface="Times New Roman" panose="02020603050405020304" pitchFamily="18" charset="0"/>
                <a:cs typeface="Times New Roman" panose="02020603050405020304" pitchFamily="18" charset="0"/>
              </a:rPr>
              <a:t> </a:t>
            </a:r>
            <a:r>
              <a:rPr lang="vi-VN" sz="3200">
                <a:solidFill>
                  <a:schemeClr val="tx2">
                    <a:lumMod val="90000"/>
                    <a:lumOff val="10000"/>
                  </a:schemeClr>
                </a:solidFill>
                <a:latin typeface="Times New Roman" panose="02020603050405020304" pitchFamily="18" charset="0"/>
                <a:cs typeface="Times New Roman" panose="02020603050405020304" pitchFamily="18" charset="0"/>
              </a:rPr>
              <a:t>(IDF) là đo lường tần suất xuất hiện của một từ trong toàn bộ tập hợp các văn bản và định lượng mức độ quan trọng của từ đó. </a:t>
            </a:r>
          </a:p>
          <a:p>
            <a:pPr algn="just">
              <a:lnSpc>
                <a:spcPct val="150000"/>
              </a:lnSpc>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Ví dụ: Nếu trong một tập dữ liệu có tổng cộng 10,000 văn bản, và từ "machine" xuất hiện trong 1,000 văn bản, thì IDF của "machine" là log(10000/1000)= log(10)= 1.</a:t>
            </a:r>
          </a:p>
        </p:txBody>
      </p:sp>
    </p:spTree>
    <p:extLst>
      <p:ext uri="{BB962C8B-B14F-4D97-AF65-F5344CB8AC3E}">
        <p14:creationId xmlns:p14="http://schemas.microsoft.com/office/powerpoint/2010/main" val="4110663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KỸ THUẬT TF – IDF </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55D6EF1-1EE1-3F19-0A10-683578286756}"/>
              </a:ext>
            </a:extLst>
          </p:cNvPr>
          <p:cNvSpPr>
            <a:spLocks noGrp="1"/>
          </p:cNvSpPr>
          <p:nvPr>
            <p:ph idx="1"/>
          </p:nvPr>
        </p:nvSpPr>
        <p:spPr>
          <a:xfrm>
            <a:off x="838200" y="1162628"/>
            <a:ext cx="8649279" cy="1056119"/>
          </a:xfrm>
        </p:spPr>
        <p:txBody>
          <a:bodyPr>
            <a:normAutofit/>
          </a:bodyPr>
          <a:lstStyle/>
          <a:p>
            <a:pPr>
              <a:lnSpc>
                <a:spcPct val="170000"/>
              </a:lnSpc>
            </a:pPr>
            <a:r>
              <a:rPr lang="vi-VN" sz="3600" b="1">
                <a:solidFill>
                  <a:schemeClr val="tx2">
                    <a:lumMod val="90000"/>
                    <a:lumOff val="10000"/>
                  </a:schemeClr>
                </a:solidFill>
                <a:latin typeface="+mj-lt"/>
              </a:rPr>
              <a:t> Định nghĩa</a:t>
            </a:r>
          </a:p>
        </p:txBody>
      </p:sp>
      <p:sp>
        <p:nvSpPr>
          <p:cNvPr id="7" name="TextBox 6">
            <a:extLst>
              <a:ext uri="{FF2B5EF4-FFF2-40B4-BE49-F238E27FC236}">
                <a16:creationId xmlns:a16="http://schemas.microsoft.com/office/drawing/2014/main" id="{6ECFFA9E-DC57-A443-F9D3-A82E2153C560}"/>
              </a:ext>
            </a:extLst>
          </p:cNvPr>
          <p:cNvSpPr txBox="1"/>
          <p:nvPr/>
        </p:nvSpPr>
        <p:spPr>
          <a:xfrm>
            <a:off x="838200" y="2057045"/>
            <a:ext cx="10596418" cy="4435830"/>
          </a:xfrm>
          <a:prstGeom prst="rect">
            <a:avLst/>
          </a:prstGeom>
          <a:noFill/>
        </p:spPr>
        <p:txBody>
          <a:bodyPr wrap="square" rtlCol="0">
            <a:spAutoFit/>
          </a:bodyPr>
          <a:lstStyle/>
          <a:p>
            <a:pPr algn="just">
              <a:lnSpc>
                <a:spcPct val="150000"/>
              </a:lnSpc>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TF-IDF là một chỉ số thống kê thể hiện mức độ quan trọng của một từ trong một văn bản so với một tập hợp các văn bản.</a:t>
            </a:r>
          </a:p>
          <a:p>
            <a:pPr algn="just">
              <a:lnSpc>
                <a:spcPct val="150000"/>
              </a:lnSpc>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Ví dụ: Nếu TF của từ "</a:t>
            </a:r>
            <a:r>
              <a:rPr lang="en-US" sz="3200" i="1">
                <a:solidFill>
                  <a:schemeClr val="tx2">
                    <a:lumMod val="90000"/>
                    <a:lumOff val="10000"/>
                  </a:schemeClr>
                </a:solidFill>
                <a:latin typeface="Times New Roman" panose="02020603050405020304" pitchFamily="18" charset="0"/>
                <a:cs typeface="Times New Roman" panose="02020603050405020304" pitchFamily="18" charset="0"/>
              </a:rPr>
              <a:t>machine</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 trong một văn bản là 0.01 và IDF của "</a:t>
            </a:r>
            <a:r>
              <a:rPr lang="en-US" sz="3200" i="1">
                <a:solidFill>
                  <a:schemeClr val="tx2">
                    <a:lumMod val="90000"/>
                    <a:lumOff val="10000"/>
                  </a:schemeClr>
                </a:solidFill>
                <a:latin typeface="Times New Roman" panose="02020603050405020304" pitchFamily="18" charset="0"/>
                <a:cs typeface="Times New Roman" panose="02020603050405020304" pitchFamily="18" charset="0"/>
              </a:rPr>
              <a:t>machine</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 trong toàn bộ tập dữ liệu là 1, thì TF-IDF của "machine" trong văn bản đó là 0,01x1= 0,01.</a:t>
            </a:r>
          </a:p>
        </p:txBody>
      </p:sp>
    </p:spTree>
    <p:extLst>
      <p:ext uri="{BB962C8B-B14F-4D97-AF65-F5344CB8AC3E}">
        <p14:creationId xmlns:p14="http://schemas.microsoft.com/office/powerpoint/2010/main" val="500303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KỸ THUẬT TF – IDF </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55D6EF1-1EE1-3F19-0A10-683578286756}"/>
              </a:ext>
            </a:extLst>
          </p:cNvPr>
          <p:cNvSpPr>
            <a:spLocks noGrp="1"/>
          </p:cNvSpPr>
          <p:nvPr>
            <p:ph idx="1"/>
          </p:nvPr>
        </p:nvSpPr>
        <p:spPr>
          <a:xfrm>
            <a:off x="838200" y="1162628"/>
            <a:ext cx="8649279" cy="1056119"/>
          </a:xfrm>
        </p:spPr>
        <p:txBody>
          <a:bodyPr>
            <a:normAutofit/>
          </a:bodyPr>
          <a:lstStyle/>
          <a:p>
            <a:pPr>
              <a:lnSpc>
                <a:spcPct val="170000"/>
              </a:lnSpc>
            </a:pPr>
            <a:r>
              <a:rPr lang="vi-VN" sz="3600" b="1">
                <a:solidFill>
                  <a:schemeClr val="tx2">
                    <a:lumMod val="90000"/>
                    <a:lumOff val="10000"/>
                  </a:schemeClr>
                </a:solidFill>
                <a:latin typeface="+mj-lt"/>
              </a:rPr>
              <a:t> Ứng dụng</a:t>
            </a:r>
          </a:p>
        </p:txBody>
      </p:sp>
      <p:sp>
        <p:nvSpPr>
          <p:cNvPr id="7" name="TextBox 6">
            <a:extLst>
              <a:ext uri="{FF2B5EF4-FFF2-40B4-BE49-F238E27FC236}">
                <a16:creationId xmlns:a16="http://schemas.microsoft.com/office/drawing/2014/main" id="{6ECFFA9E-DC57-A443-F9D3-A82E2153C560}"/>
              </a:ext>
            </a:extLst>
          </p:cNvPr>
          <p:cNvSpPr txBox="1"/>
          <p:nvPr/>
        </p:nvSpPr>
        <p:spPr>
          <a:xfrm>
            <a:off x="1099993" y="2306427"/>
            <a:ext cx="7003184" cy="369716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3200">
                <a:solidFill>
                  <a:schemeClr val="tx2">
                    <a:lumMod val="90000"/>
                    <a:lumOff val="10000"/>
                  </a:schemeClr>
                </a:solidFill>
                <a:latin typeface="Times New Roman" panose="02020603050405020304" pitchFamily="18" charset="0"/>
                <a:cs typeface="Times New Roman" panose="02020603050405020304" pitchFamily="18" charset="0"/>
              </a:rPr>
              <a:t>Xác định từ khóa quan trọng</a:t>
            </a:r>
          </a:p>
          <a:p>
            <a:pPr marL="457200" indent="-457200" algn="just">
              <a:lnSpc>
                <a:spcPct val="150000"/>
              </a:lnSpc>
              <a:buFont typeface="Wingdings" panose="05000000000000000000" pitchFamily="2" charset="2"/>
              <a:buChar char="Ø"/>
            </a:pPr>
            <a:r>
              <a:rPr lang="en-US" sz="3200">
                <a:solidFill>
                  <a:schemeClr val="tx2">
                    <a:lumMod val="90000"/>
                    <a:lumOff val="10000"/>
                  </a:schemeClr>
                </a:solidFill>
                <a:latin typeface="Times New Roman" panose="02020603050405020304" pitchFamily="18" charset="0"/>
                <a:cs typeface="Times New Roman" panose="02020603050405020304" pitchFamily="18" charset="0"/>
              </a:rPr>
              <a:t>Cải thiện hiệu suất tìm kiếm</a:t>
            </a:r>
          </a:p>
          <a:p>
            <a:pPr marL="457200" indent="-457200" algn="just">
              <a:lnSpc>
                <a:spcPct val="150000"/>
              </a:lnSpc>
              <a:buFont typeface="Wingdings" panose="05000000000000000000" pitchFamily="2" charset="2"/>
              <a:buChar char="Ø"/>
            </a:pPr>
            <a:r>
              <a:rPr lang="en-US" sz="3200">
                <a:solidFill>
                  <a:schemeClr val="tx2">
                    <a:lumMod val="90000"/>
                    <a:lumOff val="10000"/>
                  </a:schemeClr>
                </a:solidFill>
                <a:latin typeface="Times New Roman" panose="02020603050405020304" pitchFamily="18" charset="0"/>
                <a:cs typeface="Times New Roman" panose="02020603050405020304" pitchFamily="18" charset="0"/>
              </a:rPr>
              <a:t>Phân loại văn bản</a:t>
            </a:r>
          </a:p>
          <a:p>
            <a:pPr marL="457200" indent="-457200" algn="just">
              <a:lnSpc>
                <a:spcPct val="150000"/>
              </a:lnSpc>
              <a:buFont typeface="Wingdings" panose="05000000000000000000" pitchFamily="2" charset="2"/>
              <a:buChar char="Ø"/>
            </a:pPr>
            <a:r>
              <a:rPr lang="en-US" sz="3200">
                <a:solidFill>
                  <a:schemeClr val="tx2">
                    <a:lumMod val="90000"/>
                    <a:lumOff val="10000"/>
                  </a:schemeClr>
                </a:solidFill>
                <a:latin typeface="Times New Roman" panose="02020603050405020304" pitchFamily="18" charset="0"/>
                <a:cs typeface="Times New Roman" panose="02020603050405020304" pitchFamily="18" charset="0"/>
              </a:rPr>
              <a:t>Trích xuất thông tin</a:t>
            </a:r>
          </a:p>
          <a:p>
            <a:pPr marL="457200" indent="-457200" algn="just">
              <a:lnSpc>
                <a:spcPct val="150000"/>
              </a:lnSpc>
              <a:buFont typeface="Wingdings" panose="05000000000000000000" pitchFamily="2" charset="2"/>
              <a:buChar char="Ø"/>
            </a:pPr>
            <a:r>
              <a:rPr lang="en-US" sz="3200">
                <a:solidFill>
                  <a:schemeClr val="tx2">
                    <a:lumMod val="90000"/>
                    <a:lumOff val="10000"/>
                  </a:schemeClr>
                </a:solidFill>
                <a:latin typeface="Times New Roman" panose="02020603050405020304" pitchFamily="18" charset="0"/>
                <a:cs typeface="Times New Roman" panose="02020603050405020304" pitchFamily="18" charset="0"/>
              </a:rPr>
              <a:t>Loại bỏ từ không quan trọng</a:t>
            </a:r>
          </a:p>
        </p:txBody>
      </p:sp>
    </p:spTree>
    <p:extLst>
      <p:ext uri="{BB962C8B-B14F-4D97-AF65-F5344CB8AC3E}">
        <p14:creationId xmlns:p14="http://schemas.microsoft.com/office/powerpoint/2010/main" val="2330472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MÔ HÌNH NAIVE BAYES</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55D6EF1-1EE1-3F19-0A10-683578286756}"/>
              </a:ext>
            </a:extLst>
          </p:cNvPr>
          <p:cNvSpPr>
            <a:spLocks noGrp="1"/>
          </p:cNvSpPr>
          <p:nvPr>
            <p:ph idx="1"/>
          </p:nvPr>
        </p:nvSpPr>
        <p:spPr>
          <a:xfrm>
            <a:off x="838200" y="1162628"/>
            <a:ext cx="8649279" cy="1056119"/>
          </a:xfrm>
        </p:spPr>
        <p:txBody>
          <a:bodyPr>
            <a:normAutofit/>
          </a:bodyPr>
          <a:lstStyle/>
          <a:p>
            <a:pPr>
              <a:lnSpc>
                <a:spcPct val="170000"/>
              </a:lnSpc>
            </a:pPr>
            <a:r>
              <a:rPr lang="vi-VN" sz="3600" b="1">
                <a:solidFill>
                  <a:schemeClr val="tx2">
                    <a:lumMod val="90000"/>
                    <a:lumOff val="10000"/>
                  </a:schemeClr>
                </a:solidFill>
                <a:latin typeface="+mj-lt"/>
              </a:rPr>
              <a:t> Khái niệm</a:t>
            </a:r>
          </a:p>
        </p:txBody>
      </p:sp>
      <p:sp>
        <p:nvSpPr>
          <p:cNvPr id="7" name="TextBox 6">
            <a:extLst>
              <a:ext uri="{FF2B5EF4-FFF2-40B4-BE49-F238E27FC236}">
                <a16:creationId xmlns:a16="http://schemas.microsoft.com/office/drawing/2014/main" id="{6ECFFA9E-DC57-A443-F9D3-A82E2153C560}"/>
              </a:ext>
            </a:extLst>
          </p:cNvPr>
          <p:cNvSpPr txBox="1"/>
          <p:nvPr/>
        </p:nvSpPr>
        <p:spPr>
          <a:xfrm>
            <a:off x="988940" y="2057045"/>
            <a:ext cx="10214120" cy="4435830"/>
          </a:xfrm>
          <a:prstGeom prst="rect">
            <a:avLst/>
          </a:prstGeom>
          <a:noFill/>
        </p:spPr>
        <p:txBody>
          <a:bodyPr wrap="square" rtlCol="0">
            <a:spAutoFit/>
          </a:bodyPr>
          <a:lstStyle/>
          <a:p>
            <a:pPr algn="just">
              <a:lnSpc>
                <a:spcPct val="150000"/>
              </a:lnSpc>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Naive Bayes là một phương pháp dựa trên định lý Bayes về xác suất, sử dụng để đưa ra dự đoán, phân loại dữ liệu dựa trên thông tin trích xuất.</a:t>
            </a:r>
          </a:p>
          <a:p>
            <a:pPr algn="just">
              <a:lnSpc>
                <a:spcPct val="150000"/>
              </a:lnSpc>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Định lý Bayes tính xác suất xảy ra của một sự kiện ngẫu nhiên A khi biết sự kiện B đã xảy ra. Xác suất này được ký hiệu là P(A|B), và đọc là “</a:t>
            </a:r>
            <a:r>
              <a:rPr lang="vi-VN" sz="3200" i="1">
                <a:solidFill>
                  <a:schemeClr val="tx2">
                    <a:lumMod val="90000"/>
                    <a:lumOff val="10000"/>
                  </a:schemeClr>
                </a:solidFill>
                <a:latin typeface="Times New Roman" panose="02020603050405020304" pitchFamily="18" charset="0"/>
                <a:cs typeface="Times New Roman" panose="02020603050405020304" pitchFamily="18" charset="0"/>
              </a:rPr>
              <a:t>xác suất của A nếu có B</a:t>
            </a:r>
            <a:r>
              <a:rPr lang="vi-VN" sz="3200">
                <a:solidFill>
                  <a:schemeClr val="tx2">
                    <a:lumMod val="90000"/>
                    <a:lumOff val="1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12478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ECFFA9E-DC57-A443-F9D3-A82E2153C560}"/>
              </a:ext>
            </a:extLst>
          </p:cNvPr>
          <p:cNvSpPr txBox="1"/>
          <p:nvPr/>
        </p:nvSpPr>
        <p:spPr>
          <a:xfrm>
            <a:off x="838200" y="2128756"/>
            <a:ext cx="10465664" cy="295850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Xác suất xảy ra A, không quan tâm đến B. Kí hiệu là P(A).</a:t>
            </a:r>
          </a:p>
          <a:p>
            <a:pPr marL="457200" indent="-457200" algn="just">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Xác suất xảy ra B, không quan tâm đến A. Kí hiệu là P(B).</a:t>
            </a:r>
          </a:p>
          <a:p>
            <a:pPr marL="457200" indent="-457200" algn="just">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Xác suất xảy ra B khi biết A xảy ra. Kí hiệu là P(B|A). Gọi là khả năng (likelihood) xảy ra B khi biết A đã xảy ra.</a:t>
            </a:r>
          </a:p>
        </p:txBody>
      </p:sp>
      <p:sp>
        <p:nvSpPr>
          <p:cNvPr id="13" name="TextBox 12">
            <a:extLst>
              <a:ext uri="{FF2B5EF4-FFF2-40B4-BE49-F238E27FC236}">
                <a16:creationId xmlns:a16="http://schemas.microsoft.com/office/drawing/2014/main" id="{8C8E387A-DF3B-57B2-3041-A9CB12074E0B}"/>
              </a:ext>
            </a:extLst>
          </p:cNvPr>
          <p:cNvSpPr txBox="1"/>
          <p:nvPr/>
        </p:nvSpPr>
        <p:spPr>
          <a:xfrm>
            <a:off x="838200" y="1384976"/>
            <a:ext cx="6698673" cy="646331"/>
          </a:xfrm>
          <a:prstGeom prst="rect">
            <a:avLst/>
          </a:prstGeom>
          <a:noFill/>
        </p:spPr>
        <p:txBody>
          <a:bodyPr wrap="square" rtlCol="0">
            <a:spAutoFit/>
          </a:bodyPr>
          <a:lstStyle/>
          <a:p>
            <a:pPr marL="457200" indent="-457200">
              <a:buFont typeface="Arial" panose="020B0604020202020204" pitchFamily="34" charset="0"/>
              <a:buChar char="•"/>
            </a:pPr>
            <a:r>
              <a:rPr lang="vi-VN" sz="3600" b="1">
                <a:solidFill>
                  <a:schemeClr val="tx2">
                    <a:lumMod val="90000"/>
                    <a:lumOff val="10000"/>
                  </a:schemeClr>
                </a:solidFill>
                <a:latin typeface="Times New Roman" panose="02020603050405020304" pitchFamily="18" charset="0"/>
                <a:cs typeface="Times New Roman" panose="02020603050405020304" pitchFamily="18" charset="0"/>
              </a:rPr>
              <a:t>3 yếu tố phụ thuộc P(A|B)</a:t>
            </a:r>
          </a:p>
        </p:txBody>
      </p:sp>
      <p:sp>
        <p:nvSpPr>
          <p:cNvPr id="14" name="Title 1">
            <a:extLst>
              <a:ext uri="{FF2B5EF4-FFF2-40B4-BE49-F238E27FC236}">
                <a16:creationId xmlns:a16="http://schemas.microsoft.com/office/drawing/2014/main" id="{87BBB7B9-BA87-1270-4303-3A45568B4130}"/>
              </a:ext>
            </a:extLst>
          </p:cNvPr>
          <p:cNvSpPr>
            <a:spLocks noGrp="1"/>
          </p:cNvSpPr>
          <p:nvPr>
            <p:ph type="title"/>
          </p:nvPr>
        </p:nvSpPr>
        <p:spPr>
          <a:xfrm>
            <a:off x="838200" y="365125"/>
            <a:ext cx="10515600" cy="1325563"/>
          </a:xfrm>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MÔ HÌNH NAIVE BAYES</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pic>
        <p:nvPicPr>
          <p:cNvPr id="8" name="Picture 7">
            <a:extLst>
              <a:ext uri="{FF2B5EF4-FFF2-40B4-BE49-F238E27FC236}">
                <a16:creationId xmlns:a16="http://schemas.microsoft.com/office/drawing/2014/main" id="{D9E2E05C-D1F1-6C6F-6718-F025416C6284}"/>
              </a:ext>
            </a:extLst>
          </p:cNvPr>
          <p:cNvPicPr>
            <a:picLocks noChangeAspect="1"/>
          </p:cNvPicPr>
          <p:nvPr/>
        </p:nvPicPr>
        <p:blipFill>
          <a:blip r:embed="rId2"/>
          <a:stretch>
            <a:fillRect/>
          </a:stretch>
        </p:blipFill>
        <p:spPr>
          <a:xfrm>
            <a:off x="2663893" y="5060852"/>
            <a:ext cx="5758223" cy="1781210"/>
          </a:xfrm>
          <a:prstGeom prst="rect">
            <a:avLst/>
          </a:prstGeom>
        </p:spPr>
      </p:pic>
    </p:spTree>
    <p:extLst>
      <p:ext uri="{BB962C8B-B14F-4D97-AF65-F5344CB8AC3E}">
        <p14:creationId xmlns:p14="http://schemas.microsoft.com/office/powerpoint/2010/main" val="3740946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C8E387A-DF3B-57B2-3041-A9CB12074E0B}"/>
              </a:ext>
            </a:extLst>
          </p:cNvPr>
          <p:cNvSpPr txBox="1"/>
          <p:nvPr/>
        </p:nvSpPr>
        <p:spPr>
          <a:xfrm>
            <a:off x="838200" y="1384976"/>
            <a:ext cx="6698673" cy="646331"/>
          </a:xfrm>
          <a:prstGeom prst="rect">
            <a:avLst/>
          </a:prstGeom>
          <a:noFill/>
        </p:spPr>
        <p:txBody>
          <a:bodyPr wrap="square" rtlCol="0">
            <a:spAutoFit/>
          </a:bodyPr>
          <a:lstStyle/>
          <a:p>
            <a:pPr marL="457200" indent="-457200">
              <a:buFont typeface="Arial" panose="020B0604020202020204" pitchFamily="34" charset="0"/>
              <a:buChar char="•"/>
            </a:pPr>
            <a:r>
              <a:rPr lang="vi-VN" sz="3600" b="1">
                <a:solidFill>
                  <a:schemeClr val="tx2">
                    <a:lumMod val="90000"/>
                    <a:lumOff val="10000"/>
                  </a:schemeClr>
                </a:solidFill>
                <a:latin typeface="Times New Roman" panose="02020603050405020304" pitchFamily="18" charset="0"/>
                <a:cs typeface="Times New Roman" panose="02020603050405020304" pitchFamily="18" charset="0"/>
              </a:rPr>
              <a:t>Ví dụ</a:t>
            </a:r>
          </a:p>
        </p:txBody>
      </p:sp>
      <p:sp>
        <p:nvSpPr>
          <p:cNvPr id="14" name="Title 1">
            <a:extLst>
              <a:ext uri="{FF2B5EF4-FFF2-40B4-BE49-F238E27FC236}">
                <a16:creationId xmlns:a16="http://schemas.microsoft.com/office/drawing/2014/main" id="{87BBB7B9-BA87-1270-4303-3A45568B4130}"/>
              </a:ext>
            </a:extLst>
          </p:cNvPr>
          <p:cNvSpPr>
            <a:spLocks noGrp="1"/>
          </p:cNvSpPr>
          <p:nvPr>
            <p:ph type="title"/>
          </p:nvPr>
        </p:nvSpPr>
        <p:spPr>
          <a:xfrm>
            <a:off x="838200" y="365125"/>
            <a:ext cx="10515600" cy="1325563"/>
          </a:xfrm>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MÔ HÌNH NAIVE BAYES</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9467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C8E387A-DF3B-57B2-3041-A9CB12074E0B}"/>
              </a:ext>
            </a:extLst>
          </p:cNvPr>
          <p:cNvSpPr txBox="1"/>
          <p:nvPr/>
        </p:nvSpPr>
        <p:spPr>
          <a:xfrm>
            <a:off x="838200" y="1384976"/>
            <a:ext cx="6698673" cy="646331"/>
          </a:xfrm>
          <a:prstGeom prst="rect">
            <a:avLst/>
          </a:prstGeom>
          <a:noFill/>
        </p:spPr>
        <p:txBody>
          <a:bodyPr wrap="square" rtlCol="0">
            <a:spAutoFit/>
          </a:bodyPr>
          <a:lstStyle/>
          <a:p>
            <a:pPr marL="457200" indent="-457200">
              <a:buFont typeface="Arial" panose="020B0604020202020204" pitchFamily="34" charset="0"/>
              <a:buChar char="•"/>
            </a:pPr>
            <a:r>
              <a:rPr lang="vi-VN" sz="3600" b="1">
                <a:solidFill>
                  <a:schemeClr val="tx2">
                    <a:lumMod val="90000"/>
                    <a:lumOff val="10000"/>
                  </a:schemeClr>
                </a:solidFill>
                <a:latin typeface="Times New Roman" panose="02020603050405020304" pitchFamily="18" charset="0"/>
                <a:cs typeface="Times New Roman" panose="02020603050405020304" pitchFamily="18" charset="0"/>
              </a:rPr>
              <a:t>Cách hoạt động</a:t>
            </a:r>
          </a:p>
        </p:txBody>
      </p:sp>
      <p:sp>
        <p:nvSpPr>
          <p:cNvPr id="14" name="Title 1">
            <a:extLst>
              <a:ext uri="{FF2B5EF4-FFF2-40B4-BE49-F238E27FC236}">
                <a16:creationId xmlns:a16="http://schemas.microsoft.com/office/drawing/2014/main" id="{87BBB7B9-BA87-1270-4303-3A45568B4130}"/>
              </a:ext>
            </a:extLst>
          </p:cNvPr>
          <p:cNvSpPr>
            <a:spLocks noGrp="1"/>
          </p:cNvSpPr>
          <p:nvPr>
            <p:ph type="title"/>
          </p:nvPr>
        </p:nvSpPr>
        <p:spPr>
          <a:xfrm>
            <a:off x="838200" y="365125"/>
            <a:ext cx="10515600" cy="1325563"/>
          </a:xfrm>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MÔ HÌNH NAIVE BAYES</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pic>
        <p:nvPicPr>
          <p:cNvPr id="8" name="Picture 7" descr="A diagram of a system&#10;&#10;Description automatically generated with medium confidence">
            <a:extLst>
              <a:ext uri="{FF2B5EF4-FFF2-40B4-BE49-F238E27FC236}">
                <a16:creationId xmlns:a16="http://schemas.microsoft.com/office/drawing/2014/main" id="{7651D7E0-EDC9-9728-E8B4-2737FC6B0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13" y="2557780"/>
            <a:ext cx="11318866" cy="32703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36614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EBF417-5614-98D3-538B-B3E23C6768B2}"/>
              </a:ext>
            </a:extLst>
          </p:cNvPr>
          <p:cNvSpPr txBox="1"/>
          <p:nvPr/>
        </p:nvSpPr>
        <p:spPr>
          <a:xfrm>
            <a:off x="2015837" y="-43943"/>
            <a:ext cx="8160327" cy="461665"/>
          </a:xfrm>
          <a:prstGeom prst="rect">
            <a:avLst/>
          </a:prstGeom>
          <a:noFill/>
        </p:spPr>
        <p:txBody>
          <a:bodyPr wrap="square" rtlCol="0">
            <a:spAutoFit/>
          </a:bodyPr>
          <a:lstStyle/>
          <a:p>
            <a:pPr algn="ctr"/>
            <a:r>
              <a:rPr lang="vi-VN" sz="2400" b="1">
                <a:solidFill>
                  <a:schemeClr val="tx2">
                    <a:lumMod val="90000"/>
                    <a:lumOff val="10000"/>
                  </a:schemeClr>
                </a:solidFill>
                <a:latin typeface="+mj-lt"/>
              </a:rPr>
              <a:t>TRƯỜNG ĐẠI HỌC KỸ THUẬT CÔNG NGHỆ CẦN THƠ</a:t>
            </a:r>
            <a:endParaRPr lang="en-US" sz="2400" b="1">
              <a:solidFill>
                <a:schemeClr val="tx2">
                  <a:lumMod val="90000"/>
                  <a:lumOff val="10000"/>
                </a:schemeClr>
              </a:solidFill>
              <a:latin typeface="+mj-lt"/>
            </a:endParaRPr>
          </a:p>
        </p:txBody>
      </p:sp>
      <p:sp>
        <p:nvSpPr>
          <p:cNvPr id="5" name="TextBox 4">
            <a:extLst>
              <a:ext uri="{FF2B5EF4-FFF2-40B4-BE49-F238E27FC236}">
                <a16:creationId xmlns:a16="http://schemas.microsoft.com/office/drawing/2014/main" id="{5013C41D-01C4-C85E-CD11-9CF2153050B9}"/>
              </a:ext>
            </a:extLst>
          </p:cNvPr>
          <p:cNvSpPr txBox="1"/>
          <p:nvPr/>
        </p:nvSpPr>
        <p:spPr>
          <a:xfrm>
            <a:off x="4329546" y="365298"/>
            <a:ext cx="3532909" cy="369332"/>
          </a:xfrm>
          <a:prstGeom prst="rect">
            <a:avLst/>
          </a:prstGeom>
          <a:noFill/>
        </p:spPr>
        <p:txBody>
          <a:bodyPr wrap="square" rtlCol="0">
            <a:spAutoFit/>
          </a:bodyPr>
          <a:lstStyle/>
          <a:p>
            <a:pPr algn="ctr"/>
            <a:r>
              <a:rPr lang="vi-VN">
                <a:solidFill>
                  <a:schemeClr val="tx2">
                    <a:lumMod val="90000"/>
                    <a:lumOff val="10000"/>
                  </a:schemeClr>
                </a:solidFill>
                <a:latin typeface="+mj-lt"/>
              </a:rPr>
              <a:t>KHOA CÔNG NGHỆ THÔNG TIN</a:t>
            </a:r>
            <a:endParaRPr lang="en-US">
              <a:solidFill>
                <a:schemeClr val="tx2">
                  <a:lumMod val="90000"/>
                  <a:lumOff val="10000"/>
                </a:schemeClr>
              </a:solidFill>
              <a:latin typeface="+mj-lt"/>
            </a:endParaRPr>
          </a:p>
        </p:txBody>
      </p:sp>
      <p:sp>
        <p:nvSpPr>
          <p:cNvPr id="6" name="TextBox 5">
            <a:extLst>
              <a:ext uri="{FF2B5EF4-FFF2-40B4-BE49-F238E27FC236}">
                <a16:creationId xmlns:a16="http://schemas.microsoft.com/office/drawing/2014/main" id="{048C30A7-03F7-EA34-2805-CFD48EC21AFE}"/>
              </a:ext>
            </a:extLst>
          </p:cNvPr>
          <p:cNvSpPr txBox="1"/>
          <p:nvPr/>
        </p:nvSpPr>
        <p:spPr>
          <a:xfrm>
            <a:off x="3181928" y="734630"/>
            <a:ext cx="5828145" cy="400110"/>
          </a:xfrm>
          <a:prstGeom prst="rect">
            <a:avLst/>
          </a:prstGeom>
          <a:noFill/>
        </p:spPr>
        <p:txBody>
          <a:bodyPr wrap="square" rtlCol="0">
            <a:spAutoFit/>
          </a:bodyPr>
          <a:lstStyle/>
          <a:p>
            <a:pPr algn="ctr"/>
            <a:r>
              <a:rPr lang="vi-VN" sz="2000" b="1">
                <a:solidFill>
                  <a:schemeClr val="tx2">
                    <a:lumMod val="90000"/>
                    <a:lumOff val="10000"/>
                  </a:schemeClr>
                </a:solidFill>
                <a:latin typeface="+mj-lt"/>
              </a:rPr>
              <a:t>CHUYÊN NGÀNH KHOA HỌC MÁY TÍNH 2021</a:t>
            </a:r>
            <a:endParaRPr lang="en-US" sz="2000" b="1">
              <a:solidFill>
                <a:schemeClr val="tx2">
                  <a:lumMod val="90000"/>
                  <a:lumOff val="10000"/>
                </a:schemeClr>
              </a:solidFill>
              <a:latin typeface="+mj-lt"/>
            </a:endParaRPr>
          </a:p>
        </p:txBody>
      </p:sp>
      <p:pic>
        <p:nvPicPr>
          <p:cNvPr id="8" name="Picture 7" descr="A white circle with blue text and a book and a symbol&#10;&#10;Description automatically generated">
            <a:extLst>
              <a:ext uri="{FF2B5EF4-FFF2-40B4-BE49-F238E27FC236}">
                <a16:creationId xmlns:a16="http://schemas.microsoft.com/office/drawing/2014/main" id="{A9818A37-02CA-519C-A706-C1811D488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546" y="1275705"/>
            <a:ext cx="1500909" cy="1500909"/>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9505F6C9-55EA-E4E3-709A-0ACF1AD56B97}"/>
              </a:ext>
            </a:extLst>
          </p:cNvPr>
          <p:cNvSpPr txBox="1"/>
          <p:nvPr/>
        </p:nvSpPr>
        <p:spPr>
          <a:xfrm>
            <a:off x="5152157" y="2917579"/>
            <a:ext cx="1887687" cy="584775"/>
          </a:xfrm>
          <a:prstGeom prst="rect">
            <a:avLst/>
          </a:prstGeom>
          <a:noFill/>
        </p:spPr>
        <p:txBody>
          <a:bodyPr wrap="square" rtlCol="0">
            <a:spAutoFit/>
          </a:bodyPr>
          <a:lstStyle/>
          <a:p>
            <a:pPr algn="ctr"/>
            <a:r>
              <a:rPr lang="vi-VN" sz="3200" b="1">
                <a:solidFill>
                  <a:schemeClr val="tx2">
                    <a:lumMod val="90000"/>
                    <a:lumOff val="10000"/>
                  </a:schemeClr>
                </a:solidFill>
                <a:latin typeface="+mj-lt"/>
              </a:rPr>
              <a:t>ĐỒ ÁN 2</a:t>
            </a:r>
            <a:endParaRPr lang="en-US" sz="3200" b="1">
              <a:solidFill>
                <a:schemeClr val="tx2">
                  <a:lumMod val="90000"/>
                  <a:lumOff val="10000"/>
                </a:schemeClr>
              </a:solidFill>
              <a:latin typeface="+mj-lt"/>
            </a:endParaRPr>
          </a:p>
        </p:txBody>
      </p:sp>
      <p:sp>
        <p:nvSpPr>
          <p:cNvPr id="10" name="TextBox 9">
            <a:extLst>
              <a:ext uri="{FF2B5EF4-FFF2-40B4-BE49-F238E27FC236}">
                <a16:creationId xmlns:a16="http://schemas.microsoft.com/office/drawing/2014/main" id="{249C0E92-C095-C094-A4C2-FF900780CC76}"/>
              </a:ext>
            </a:extLst>
          </p:cNvPr>
          <p:cNvSpPr txBox="1"/>
          <p:nvPr/>
        </p:nvSpPr>
        <p:spPr>
          <a:xfrm>
            <a:off x="-161636" y="3373955"/>
            <a:ext cx="12515273" cy="1200329"/>
          </a:xfrm>
          <a:prstGeom prst="rect">
            <a:avLst/>
          </a:prstGeom>
          <a:noFill/>
        </p:spPr>
        <p:txBody>
          <a:bodyPr wrap="square" rtlCol="0">
            <a:spAutoFit/>
          </a:bodyPr>
          <a:lstStyle/>
          <a:p>
            <a:pPr algn="ctr"/>
            <a:r>
              <a:rPr lang="vi-VN" sz="3600" b="1">
                <a:solidFill>
                  <a:srgbClr val="FF0000"/>
                </a:solidFill>
                <a:effectLst>
                  <a:outerShdw blurRad="50800" dist="38100" dir="2700000" algn="tl" rotWithShape="0">
                    <a:prstClr val="black">
                      <a:alpha val="40000"/>
                    </a:prstClr>
                  </a:outerShdw>
                </a:effectLst>
                <a:latin typeface="+mj-lt"/>
              </a:rPr>
              <a:t>XÂY DỰNG HỆ THỐNG PHÂN LOẠI CÁC VĂN BẢN THEO CHỦ ĐỀ</a:t>
            </a:r>
            <a:endParaRPr lang="en-US" sz="3600" b="1">
              <a:solidFill>
                <a:srgbClr val="FF0000"/>
              </a:solidFill>
              <a:effectLst>
                <a:outerShdw blurRad="50800" dist="38100" dir="2700000" algn="tl" rotWithShape="0">
                  <a:prstClr val="black">
                    <a:alpha val="40000"/>
                  </a:prstClr>
                </a:outerShdw>
              </a:effectLst>
              <a:latin typeface="+mj-lt"/>
            </a:endParaRPr>
          </a:p>
        </p:txBody>
      </p:sp>
      <p:sp>
        <p:nvSpPr>
          <p:cNvPr id="11" name="TextBox 10">
            <a:extLst>
              <a:ext uri="{FF2B5EF4-FFF2-40B4-BE49-F238E27FC236}">
                <a16:creationId xmlns:a16="http://schemas.microsoft.com/office/drawing/2014/main" id="{F9285FF3-BCD5-6DFD-B792-E7389C3531FC}"/>
              </a:ext>
            </a:extLst>
          </p:cNvPr>
          <p:cNvSpPr txBox="1"/>
          <p:nvPr/>
        </p:nvSpPr>
        <p:spPr>
          <a:xfrm>
            <a:off x="1581725" y="5868059"/>
            <a:ext cx="9028550" cy="830997"/>
          </a:xfrm>
          <a:prstGeom prst="rect">
            <a:avLst/>
          </a:prstGeom>
          <a:noFill/>
        </p:spPr>
        <p:txBody>
          <a:bodyPr wrap="square" rtlCol="0">
            <a:spAutoFit/>
          </a:bodyPr>
          <a:lstStyle/>
          <a:p>
            <a:r>
              <a:rPr lang="vi-VN" sz="2400">
                <a:solidFill>
                  <a:schemeClr val="tx2">
                    <a:lumMod val="90000"/>
                    <a:lumOff val="10000"/>
                  </a:schemeClr>
                </a:solidFill>
                <a:latin typeface="+mj-lt"/>
              </a:rPr>
              <a:t>Giảng viên hướng dẫn: </a:t>
            </a:r>
            <a:r>
              <a:rPr lang="vi-VN" sz="2400" b="1">
                <a:solidFill>
                  <a:schemeClr val="tx2">
                    <a:lumMod val="90000"/>
                    <a:lumOff val="10000"/>
                  </a:schemeClr>
                </a:solidFill>
                <a:latin typeface="+mj-lt"/>
              </a:rPr>
              <a:t>Ths. NGUYỄN NHỰT QUỲNH</a:t>
            </a:r>
          </a:p>
          <a:p>
            <a:r>
              <a:rPr lang="vi-VN" sz="2400">
                <a:solidFill>
                  <a:schemeClr val="tx2">
                    <a:lumMod val="90000"/>
                    <a:lumOff val="10000"/>
                  </a:schemeClr>
                </a:solidFill>
                <a:latin typeface="+mj-lt"/>
              </a:rPr>
              <a:t>Sinh viên thực hiện: </a:t>
            </a:r>
            <a:r>
              <a:rPr lang="vi-VN" sz="2400" b="1">
                <a:solidFill>
                  <a:schemeClr val="tx2">
                    <a:lumMod val="90000"/>
                    <a:lumOff val="10000"/>
                  </a:schemeClr>
                </a:solidFill>
                <a:latin typeface="+mj-lt"/>
              </a:rPr>
              <a:t>Lê Phước Hữu 2100450, Võ Văn Thạch 2101389</a:t>
            </a:r>
            <a:endParaRPr lang="en-US" sz="2400" b="1">
              <a:solidFill>
                <a:schemeClr val="tx2">
                  <a:lumMod val="90000"/>
                  <a:lumOff val="10000"/>
                </a:schemeClr>
              </a:solidFill>
              <a:latin typeface="+mj-lt"/>
            </a:endParaRPr>
          </a:p>
        </p:txBody>
      </p:sp>
    </p:spTree>
    <p:extLst>
      <p:ext uri="{BB962C8B-B14F-4D97-AF65-F5344CB8AC3E}">
        <p14:creationId xmlns:p14="http://schemas.microsoft.com/office/powerpoint/2010/main" val="3412621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C8E387A-DF3B-57B2-3041-A9CB12074E0B}"/>
              </a:ext>
            </a:extLst>
          </p:cNvPr>
          <p:cNvSpPr txBox="1"/>
          <p:nvPr/>
        </p:nvSpPr>
        <p:spPr>
          <a:xfrm>
            <a:off x="838200" y="1384976"/>
            <a:ext cx="6698673" cy="646331"/>
          </a:xfrm>
          <a:prstGeom prst="rect">
            <a:avLst/>
          </a:prstGeom>
          <a:noFill/>
        </p:spPr>
        <p:txBody>
          <a:bodyPr wrap="square" rtlCol="0">
            <a:spAutoFit/>
          </a:bodyPr>
          <a:lstStyle/>
          <a:p>
            <a:pPr marL="457200" indent="-457200">
              <a:buFont typeface="Arial" panose="020B0604020202020204" pitchFamily="34" charset="0"/>
              <a:buChar char="•"/>
            </a:pPr>
            <a:r>
              <a:rPr lang="vi-VN" sz="3600" b="1">
                <a:solidFill>
                  <a:schemeClr val="tx2">
                    <a:lumMod val="90000"/>
                    <a:lumOff val="10000"/>
                  </a:schemeClr>
                </a:solidFill>
                <a:latin typeface="Times New Roman" panose="02020603050405020304" pitchFamily="18" charset="0"/>
                <a:cs typeface="Times New Roman" panose="02020603050405020304" pitchFamily="18" charset="0"/>
              </a:rPr>
              <a:t>Ưu và nhược điểm</a:t>
            </a:r>
          </a:p>
        </p:txBody>
      </p:sp>
      <p:sp>
        <p:nvSpPr>
          <p:cNvPr id="14" name="Title 1">
            <a:extLst>
              <a:ext uri="{FF2B5EF4-FFF2-40B4-BE49-F238E27FC236}">
                <a16:creationId xmlns:a16="http://schemas.microsoft.com/office/drawing/2014/main" id="{87BBB7B9-BA87-1270-4303-3A45568B4130}"/>
              </a:ext>
            </a:extLst>
          </p:cNvPr>
          <p:cNvSpPr>
            <a:spLocks noGrp="1"/>
          </p:cNvSpPr>
          <p:nvPr>
            <p:ph type="title"/>
          </p:nvPr>
        </p:nvSpPr>
        <p:spPr>
          <a:xfrm>
            <a:off x="838200" y="365125"/>
            <a:ext cx="10515600" cy="1325563"/>
          </a:xfrm>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MÔ HÌNH NAIVE BAYES</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graphicFrame>
        <p:nvGraphicFramePr>
          <p:cNvPr id="2" name="Table 1">
            <a:extLst>
              <a:ext uri="{FF2B5EF4-FFF2-40B4-BE49-F238E27FC236}">
                <a16:creationId xmlns:a16="http://schemas.microsoft.com/office/drawing/2014/main" id="{9CB61624-0253-FBE4-1387-874AFB0B7794}"/>
              </a:ext>
            </a:extLst>
          </p:cNvPr>
          <p:cNvGraphicFramePr>
            <a:graphicFrameLocks noGrp="1"/>
          </p:cNvGraphicFramePr>
          <p:nvPr>
            <p:extLst>
              <p:ext uri="{D42A27DB-BD31-4B8C-83A1-F6EECF244321}">
                <p14:modId xmlns:p14="http://schemas.microsoft.com/office/powerpoint/2010/main" val="3147012956"/>
              </p:ext>
            </p:extLst>
          </p:nvPr>
        </p:nvGraphicFramePr>
        <p:xfrm>
          <a:off x="942110" y="2428858"/>
          <a:ext cx="10411690" cy="3752980"/>
        </p:xfrm>
        <a:graphic>
          <a:graphicData uri="http://schemas.openxmlformats.org/drawingml/2006/table">
            <a:tbl>
              <a:tblPr firstRow="1" bandRow="1">
                <a:tableStyleId>{5C22544A-7EE6-4342-B048-85BDC9FD1C3A}</a:tableStyleId>
              </a:tblPr>
              <a:tblGrid>
                <a:gridCol w="5205845">
                  <a:extLst>
                    <a:ext uri="{9D8B030D-6E8A-4147-A177-3AD203B41FA5}">
                      <a16:colId xmlns:a16="http://schemas.microsoft.com/office/drawing/2014/main" val="1080723219"/>
                    </a:ext>
                  </a:extLst>
                </a:gridCol>
                <a:gridCol w="5205845">
                  <a:extLst>
                    <a:ext uri="{9D8B030D-6E8A-4147-A177-3AD203B41FA5}">
                      <a16:colId xmlns:a16="http://schemas.microsoft.com/office/drawing/2014/main" val="1159617222"/>
                    </a:ext>
                  </a:extLst>
                </a:gridCol>
              </a:tblGrid>
              <a:tr h="406706">
                <a:tc>
                  <a:txBody>
                    <a:bodyPr/>
                    <a:lstStyle/>
                    <a:p>
                      <a:pPr algn="ctr"/>
                      <a:r>
                        <a:rPr lang="vi-VN" sz="2400">
                          <a:latin typeface="+mj-lt"/>
                        </a:rPr>
                        <a:t>Ưu điểm</a:t>
                      </a:r>
                      <a:endParaRPr lang="en-US" sz="2400">
                        <a:latin typeface="+mj-lt"/>
                      </a:endParaRPr>
                    </a:p>
                  </a:txBody>
                  <a:tcPr anchor="ctr"/>
                </a:tc>
                <a:tc>
                  <a:txBody>
                    <a:bodyPr/>
                    <a:lstStyle/>
                    <a:p>
                      <a:pPr algn="ctr"/>
                      <a:r>
                        <a:rPr lang="vi-VN" sz="2400">
                          <a:latin typeface="+mj-lt"/>
                        </a:rPr>
                        <a:t>Nhược điểm</a:t>
                      </a:r>
                      <a:endParaRPr lang="en-US" sz="2400">
                        <a:latin typeface="+mj-lt"/>
                      </a:endParaRPr>
                    </a:p>
                  </a:txBody>
                  <a:tcPr anchor="ctr"/>
                </a:tc>
                <a:extLst>
                  <a:ext uri="{0D108BD9-81ED-4DB2-BD59-A6C34878D82A}">
                    <a16:rowId xmlns:a16="http://schemas.microsoft.com/office/drawing/2014/main" val="1003891088"/>
                  </a:ext>
                </a:extLst>
              </a:tr>
              <a:tr h="823945">
                <a:tc>
                  <a:txBody>
                    <a:bodyPr/>
                    <a:lstStyle/>
                    <a:p>
                      <a:r>
                        <a:rPr lang="vi-VN" sz="2400">
                          <a:solidFill>
                            <a:schemeClr val="tx2">
                              <a:lumMod val="90000"/>
                              <a:lumOff val="10000"/>
                            </a:schemeClr>
                          </a:solidFill>
                          <a:latin typeface="+mj-lt"/>
                        </a:rPr>
                        <a:t>Dễ thực hiện và nhanh chóng</a:t>
                      </a:r>
                      <a:endParaRPr lang="en-US" sz="2400">
                        <a:solidFill>
                          <a:schemeClr val="tx2">
                            <a:lumMod val="90000"/>
                            <a:lumOff val="10000"/>
                          </a:schemeClr>
                        </a:solidFill>
                        <a:latin typeface="+mj-lt"/>
                      </a:endParaRPr>
                    </a:p>
                  </a:txBody>
                  <a:tcPr anchor="ctr"/>
                </a:tc>
                <a:tc>
                  <a:txBody>
                    <a:bodyPr/>
                    <a:lstStyle/>
                    <a:p>
                      <a:r>
                        <a:rPr lang="vi-VN" sz="2400">
                          <a:solidFill>
                            <a:schemeClr val="tx2">
                              <a:lumMod val="90000"/>
                              <a:lumOff val="10000"/>
                            </a:schemeClr>
                          </a:solidFill>
                          <a:latin typeface="+mj-lt"/>
                        </a:rPr>
                        <a:t>Giả định độc lập</a:t>
                      </a:r>
                      <a:endParaRPr lang="en-US" sz="2400">
                        <a:solidFill>
                          <a:schemeClr val="tx2">
                            <a:lumMod val="90000"/>
                            <a:lumOff val="10000"/>
                          </a:schemeClr>
                        </a:solidFill>
                        <a:latin typeface="+mj-lt"/>
                      </a:endParaRPr>
                    </a:p>
                  </a:txBody>
                  <a:tcPr anchor="ctr"/>
                </a:tc>
                <a:extLst>
                  <a:ext uri="{0D108BD9-81ED-4DB2-BD59-A6C34878D82A}">
                    <a16:rowId xmlns:a16="http://schemas.microsoft.com/office/drawing/2014/main" val="1990931913"/>
                  </a:ext>
                </a:extLst>
              </a:tr>
              <a:tr h="823945">
                <a:tc>
                  <a:txBody>
                    <a:bodyPr/>
                    <a:lstStyle/>
                    <a:p>
                      <a:r>
                        <a:rPr lang="vi-VN" sz="2400">
                          <a:solidFill>
                            <a:schemeClr val="tx2">
                              <a:lumMod val="90000"/>
                              <a:lumOff val="10000"/>
                            </a:schemeClr>
                          </a:solidFill>
                          <a:latin typeface="+mj-lt"/>
                        </a:rPr>
                        <a:t>Hội tụ nhanh hơn so với các mô hình khác</a:t>
                      </a:r>
                      <a:endParaRPr lang="en-US" sz="2400">
                        <a:solidFill>
                          <a:schemeClr val="tx2">
                            <a:lumMod val="90000"/>
                            <a:lumOff val="10000"/>
                          </a:schemeClr>
                        </a:solidFill>
                        <a:latin typeface="+mj-lt"/>
                      </a:endParaRPr>
                    </a:p>
                  </a:txBody>
                  <a:tcPr anchor="ctr"/>
                </a:tc>
                <a:tc>
                  <a:txBody>
                    <a:bodyPr/>
                    <a:lstStyle/>
                    <a:p>
                      <a:r>
                        <a:rPr lang="vi-VN" sz="2400">
                          <a:solidFill>
                            <a:schemeClr val="tx2">
                              <a:lumMod val="90000"/>
                              <a:lumOff val="10000"/>
                            </a:schemeClr>
                          </a:solidFill>
                          <a:latin typeface="+mj-lt"/>
                        </a:rPr>
                        <a:t>Tần số không</a:t>
                      </a:r>
                      <a:endParaRPr lang="en-US" sz="2400">
                        <a:solidFill>
                          <a:schemeClr val="tx2">
                            <a:lumMod val="90000"/>
                            <a:lumOff val="10000"/>
                          </a:schemeClr>
                        </a:solidFill>
                        <a:latin typeface="+mj-lt"/>
                      </a:endParaRPr>
                    </a:p>
                  </a:txBody>
                  <a:tcPr anchor="ctr"/>
                </a:tc>
                <a:extLst>
                  <a:ext uri="{0D108BD9-81ED-4DB2-BD59-A6C34878D82A}">
                    <a16:rowId xmlns:a16="http://schemas.microsoft.com/office/drawing/2014/main" val="481411002"/>
                  </a:ext>
                </a:extLst>
              </a:tr>
              <a:tr h="823945">
                <a:tc>
                  <a:txBody>
                    <a:bodyPr/>
                    <a:lstStyle/>
                    <a:p>
                      <a:r>
                        <a:rPr lang="vi-VN" sz="2400">
                          <a:solidFill>
                            <a:schemeClr val="tx2">
                              <a:lumMod val="90000"/>
                              <a:lumOff val="10000"/>
                            </a:schemeClr>
                          </a:solidFill>
                          <a:latin typeface="+mj-lt"/>
                        </a:rPr>
                        <a:t>Yêu cầu ít dữ liệu đào tạo</a:t>
                      </a:r>
                      <a:endParaRPr lang="en-US" sz="2400">
                        <a:solidFill>
                          <a:schemeClr val="tx2">
                            <a:lumMod val="90000"/>
                            <a:lumOff val="10000"/>
                          </a:schemeClr>
                        </a:solidFill>
                        <a:latin typeface="+mj-lt"/>
                      </a:endParaRPr>
                    </a:p>
                  </a:txBody>
                  <a:tcPr anchor="ctr"/>
                </a:tc>
                <a:tc>
                  <a:txBody>
                    <a:bodyPr/>
                    <a:lstStyle/>
                    <a:p>
                      <a:r>
                        <a:rPr lang="vi-VN" sz="2400">
                          <a:solidFill>
                            <a:schemeClr val="tx2">
                              <a:lumMod val="90000"/>
                              <a:lumOff val="10000"/>
                            </a:schemeClr>
                          </a:solidFill>
                          <a:latin typeface="+mj-lt"/>
                        </a:rPr>
                        <a:t>Dự liễu không chính xác khi dữ liệu phức tạp</a:t>
                      </a:r>
                      <a:endParaRPr lang="en-US" sz="2400">
                        <a:solidFill>
                          <a:schemeClr val="tx2">
                            <a:lumMod val="90000"/>
                            <a:lumOff val="10000"/>
                          </a:schemeClr>
                        </a:solidFill>
                        <a:latin typeface="+mj-lt"/>
                      </a:endParaRPr>
                    </a:p>
                  </a:txBody>
                  <a:tcPr anchor="ctr"/>
                </a:tc>
                <a:extLst>
                  <a:ext uri="{0D108BD9-81ED-4DB2-BD59-A6C34878D82A}">
                    <a16:rowId xmlns:a16="http://schemas.microsoft.com/office/drawing/2014/main" val="450345034"/>
                  </a:ext>
                </a:extLst>
              </a:tr>
              <a:tr h="823945">
                <a:tc>
                  <a:txBody>
                    <a:bodyPr/>
                    <a:lstStyle/>
                    <a:p>
                      <a:r>
                        <a:rPr lang="vi-VN" sz="2400">
                          <a:solidFill>
                            <a:schemeClr val="tx2">
                              <a:lumMod val="90000"/>
                              <a:lumOff val="10000"/>
                            </a:schemeClr>
                          </a:solidFill>
                          <a:latin typeface="+mj-lt"/>
                        </a:rPr>
                        <a:t>Khả năng mở rộng cao</a:t>
                      </a:r>
                      <a:endParaRPr lang="en-US" sz="2400">
                        <a:solidFill>
                          <a:schemeClr val="tx2">
                            <a:lumMod val="90000"/>
                            <a:lumOff val="10000"/>
                          </a:schemeClr>
                        </a:solidFill>
                        <a:latin typeface="+mj-lt"/>
                      </a:endParaRPr>
                    </a:p>
                  </a:txBody>
                  <a:tcPr anchor="ctr"/>
                </a:tc>
                <a:tc>
                  <a:txBody>
                    <a:bodyPr/>
                    <a:lstStyle/>
                    <a:p>
                      <a:r>
                        <a:rPr lang="vi-VN" sz="2400">
                          <a:solidFill>
                            <a:schemeClr val="tx2">
                              <a:lumMod val="90000"/>
                              <a:lumOff val="10000"/>
                            </a:schemeClr>
                          </a:solidFill>
                          <a:latin typeface="+mj-lt"/>
                        </a:rPr>
                        <a:t>Dễ ảnh hưởng bởi dữ liệu nhiễu</a:t>
                      </a:r>
                      <a:endParaRPr lang="en-US" sz="2400">
                        <a:solidFill>
                          <a:schemeClr val="tx2">
                            <a:lumMod val="90000"/>
                            <a:lumOff val="10000"/>
                          </a:schemeClr>
                        </a:solidFill>
                        <a:latin typeface="+mj-lt"/>
                      </a:endParaRPr>
                    </a:p>
                  </a:txBody>
                  <a:tcPr anchor="ctr"/>
                </a:tc>
                <a:extLst>
                  <a:ext uri="{0D108BD9-81ED-4DB2-BD59-A6C34878D82A}">
                    <a16:rowId xmlns:a16="http://schemas.microsoft.com/office/drawing/2014/main" val="3983953591"/>
                  </a:ext>
                </a:extLst>
              </a:tr>
            </a:tbl>
          </a:graphicData>
        </a:graphic>
      </p:graphicFrame>
    </p:spTree>
    <p:extLst>
      <p:ext uri="{BB962C8B-B14F-4D97-AF65-F5344CB8AC3E}">
        <p14:creationId xmlns:p14="http://schemas.microsoft.com/office/powerpoint/2010/main" val="3211560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startAt="3"/>
            </a:pPr>
            <a:r>
              <a:rPr lang="vi-VN" sz="5400" b="1">
                <a:solidFill>
                  <a:schemeClr val="tx2">
                    <a:lumMod val="90000"/>
                    <a:lumOff val="10000"/>
                  </a:schemeClr>
                </a:solidFill>
                <a:effectLst>
                  <a:outerShdw blurRad="50800" dist="38100" dir="2700000" algn="tl" rotWithShape="0">
                    <a:prstClr val="black">
                      <a:alpha val="40000"/>
                    </a:prstClr>
                  </a:outerShdw>
                </a:effectLst>
              </a:rPr>
              <a:t>PHƯƠNG PHÁP THỰC HIỆN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DF11B4-9AA3-5394-6637-47668C743322}"/>
              </a:ext>
            </a:extLst>
          </p:cNvPr>
          <p:cNvSpPr txBox="1"/>
          <p:nvPr/>
        </p:nvSpPr>
        <p:spPr>
          <a:xfrm>
            <a:off x="838200" y="1384976"/>
            <a:ext cx="4235451" cy="461665"/>
          </a:xfrm>
          <a:prstGeom prst="rect">
            <a:avLst/>
          </a:prstGeom>
          <a:noFill/>
        </p:spPr>
        <p:txBody>
          <a:bodyPr wrap="square" rtlCol="0">
            <a:spAutoFit/>
          </a:bodyPr>
          <a:lstStyle/>
          <a:p>
            <a:pPr marL="457200" indent="-457200">
              <a:buFont typeface="Arial" panose="020B0604020202020204" pitchFamily="34" charset="0"/>
              <a:buChar char="•"/>
            </a:pPr>
            <a:r>
              <a:rPr lang="vi-VN" sz="2400" i="1">
                <a:solidFill>
                  <a:schemeClr val="tx2">
                    <a:lumMod val="90000"/>
                    <a:lumOff val="10000"/>
                  </a:schemeClr>
                </a:solidFill>
                <a:latin typeface="Times New Roman" panose="02020603050405020304" pitchFamily="18" charset="0"/>
                <a:cs typeface="Times New Roman" panose="02020603050405020304" pitchFamily="18" charset="0"/>
              </a:rPr>
              <a:t>Thư viện xây dựng hệ thống</a:t>
            </a:r>
          </a:p>
        </p:txBody>
      </p:sp>
      <p:graphicFrame>
        <p:nvGraphicFramePr>
          <p:cNvPr id="11" name="Table 10">
            <a:extLst>
              <a:ext uri="{FF2B5EF4-FFF2-40B4-BE49-F238E27FC236}">
                <a16:creationId xmlns:a16="http://schemas.microsoft.com/office/drawing/2014/main" id="{30E85751-75B9-0846-EF7D-C8F03CB4E656}"/>
              </a:ext>
            </a:extLst>
          </p:cNvPr>
          <p:cNvGraphicFramePr>
            <a:graphicFrameLocks noGrp="1"/>
          </p:cNvGraphicFramePr>
          <p:nvPr>
            <p:extLst>
              <p:ext uri="{D42A27DB-BD31-4B8C-83A1-F6EECF244321}">
                <p14:modId xmlns:p14="http://schemas.microsoft.com/office/powerpoint/2010/main" val="1355924265"/>
              </p:ext>
            </p:extLst>
          </p:nvPr>
        </p:nvGraphicFramePr>
        <p:xfrm>
          <a:off x="926208" y="2113638"/>
          <a:ext cx="10427592" cy="3537354"/>
        </p:xfrm>
        <a:graphic>
          <a:graphicData uri="http://schemas.openxmlformats.org/drawingml/2006/table">
            <a:tbl>
              <a:tblPr firstRow="1" bandRow="1">
                <a:tableStyleId>{3B4B98B0-60AC-42C2-AFA5-B58CD77FA1E5}</a:tableStyleId>
              </a:tblPr>
              <a:tblGrid>
                <a:gridCol w="10427592">
                  <a:extLst>
                    <a:ext uri="{9D8B030D-6E8A-4147-A177-3AD203B41FA5}">
                      <a16:colId xmlns:a16="http://schemas.microsoft.com/office/drawing/2014/main" val="2248713942"/>
                    </a:ext>
                  </a:extLst>
                </a:gridCol>
              </a:tblGrid>
              <a:tr h="3537354">
                <a:tc>
                  <a:txBody>
                    <a:bodyPr/>
                    <a:lstStyle/>
                    <a:p>
                      <a:pPr rtl="0" fontAlgn="t">
                        <a:spcBef>
                          <a:spcPts val="0"/>
                        </a:spcBef>
                        <a:spcAft>
                          <a:spcPts val="0"/>
                        </a:spcAft>
                      </a:pP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tkinter </a:t>
                      </a:r>
                      <a:r>
                        <a:rPr lang="en-US" sz="1800" b="0" i="0" u="none" strike="noStrike">
                          <a:solidFill>
                            <a:srgbClr val="6B6BB8"/>
                          </a:solidFill>
                          <a:effectLst/>
                          <a:latin typeface="Consolas" panose="020B0609020204030204" pitchFamily="49" charset="0"/>
                        </a:rPr>
                        <a:t>as</a:t>
                      </a:r>
                      <a:r>
                        <a:rPr lang="en-US" sz="1800" b="0" i="0" u="none" strike="noStrike">
                          <a:solidFill>
                            <a:srgbClr val="7EA2B4"/>
                          </a:solidFill>
                          <a:effectLst/>
                          <a:latin typeface="Consolas" panose="020B0609020204030204" pitchFamily="49" charset="0"/>
                        </a:rPr>
                        <a:t> tk</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random</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string</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from</a:t>
                      </a:r>
                      <a:r>
                        <a:rPr lang="en-US" sz="1800" b="0" i="0" u="none" strike="noStrike">
                          <a:solidFill>
                            <a:srgbClr val="7EA2B4"/>
                          </a:solidFill>
                          <a:effectLst/>
                          <a:latin typeface="Consolas" panose="020B0609020204030204" pitchFamily="49" charset="0"/>
                        </a:rPr>
                        <a:t> nltk </a:t>
                      </a: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word_tokenize</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from</a:t>
                      </a:r>
                      <a:r>
                        <a:rPr lang="en-US" sz="1800" b="0" i="0" u="none" strike="noStrike">
                          <a:solidFill>
                            <a:srgbClr val="7EA2B4"/>
                          </a:solidFill>
                          <a:effectLst/>
                          <a:latin typeface="Consolas" panose="020B0609020204030204" pitchFamily="49" charset="0"/>
                        </a:rPr>
                        <a:t> collections </a:t>
                      </a: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defaultdict</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from</a:t>
                      </a:r>
                      <a:r>
                        <a:rPr lang="en-US" sz="1800" b="0" i="0" u="none" strike="noStrike">
                          <a:solidFill>
                            <a:srgbClr val="7EA2B4"/>
                          </a:solidFill>
                          <a:effectLst/>
                          <a:latin typeface="Consolas" panose="020B0609020204030204" pitchFamily="49" charset="0"/>
                        </a:rPr>
                        <a:t> nltk </a:t>
                      </a: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FreqDist</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from</a:t>
                      </a:r>
                      <a:r>
                        <a:rPr lang="en-US" sz="1800" b="0" i="0" u="none" strike="noStrike">
                          <a:solidFill>
                            <a:srgbClr val="7EA2B4"/>
                          </a:solidFill>
                          <a:effectLst/>
                          <a:latin typeface="Consolas" panose="020B0609020204030204" pitchFamily="49" charset="0"/>
                        </a:rPr>
                        <a:t> nltk.corpus </a:t>
                      </a: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stopwords</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from</a:t>
                      </a:r>
                      <a:r>
                        <a:rPr lang="en-US" sz="1800" b="0" i="0" u="none" strike="noStrike">
                          <a:solidFill>
                            <a:srgbClr val="7EA2B4"/>
                          </a:solidFill>
                          <a:effectLst/>
                          <a:latin typeface="Consolas" panose="020B0609020204030204" pitchFamily="49" charset="0"/>
                        </a:rPr>
                        <a:t> sklearn.feature_extraction.text </a:t>
                      </a: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TfidfVectorizer</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from</a:t>
                      </a:r>
                      <a:r>
                        <a:rPr lang="en-US" sz="1800" b="0" i="0" u="none" strike="noStrike">
                          <a:solidFill>
                            <a:srgbClr val="7EA2B4"/>
                          </a:solidFill>
                          <a:effectLst/>
                          <a:latin typeface="Consolas" panose="020B0609020204030204" pitchFamily="49" charset="0"/>
                        </a:rPr>
                        <a:t> sklearn.feature_extraction.text </a:t>
                      </a: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CountVectorizer</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from</a:t>
                      </a:r>
                      <a:r>
                        <a:rPr lang="en-US" sz="1800" b="0" i="0" u="none" strike="noStrike">
                          <a:solidFill>
                            <a:srgbClr val="7EA2B4"/>
                          </a:solidFill>
                          <a:effectLst/>
                          <a:latin typeface="Consolas" panose="020B0609020204030204" pitchFamily="49" charset="0"/>
                        </a:rPr>
                        <a:t> sklearn.naive_bayes </a:t>
                      </a: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MultinomialNB</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from</a:t>
                      </a:r>
                      <a:r>
                        <a:rPr lang="en-US" sz="1800" b="0" i="0" u="none" strike="noStrike">
                          <a:solidFill>
                            <a:srgbClr val="7EA2B4"/>
                          </a:solidFill>
                          <a:effectLst/>
                          <a:latin typeface="Consolas" panose="020B0609020204030204" pitchFamily="49" charset="0"/>
                        </a:rPr>
                        <a:t> sklearn </a:t>
                      </a: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metrics</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import</a:t>
                      </a:r>
                      <a:r>
                        <a:rPr lang="en-US" sz="1800" b="0" i="0" u="none" strike="noStrike">
                          <a:solidFill>
                            <a:srgbClr val="7EA2B4"/>
                          </a:solidFill>
                          <a:effectLst/>
                          <a:latin typeface="Consolas" panose="020B0609020204030204" pitchFamily="49" charset="0"/>
                        </a:rPr>
                        <a:t> pickle</a:t>
                      </a:r>
                      <a:endParaRPr lang="en-US" sz="3600">
                        <a:effectLst/>
                      </a:endParaRPr>
                    </a:p>
                  </a:txBody>
                  <a:tcPr marL="63500" marR="63500" marT="63500" marB="63500"/>
                </a:tc>
                <a:extLst>
                  <a:ext uri="{0D108BD9-81ED-4DB2-BD59-A6C34878D82A}">
                    <a16:rowId xmlns:a16="http://schemas.microsoft.com/office/drawing/2014/main" val="2308241931"/>
                  </a:ext>
                </a:extLst>
              </a:tr>
            </a:tbl>
          </a:graphicData>
        </a:graphic>
      </p:graphicFrame>
    </p:spTree>
    <p:extLst>
      <p:ext uri="{BB962C8B-B14F-4D97-AF65-F5344CB8AC3E}">
        <p14:creationId xmlns:p14="http://schemas.microsoft.com/office/powerpoint/2010/main" val="4011982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startAt="3"/>
            </a:pPr>
            <a:r>
              <a:rPr lang="vi-VN" sz="5400" b="1">
                <a:solidFill>
                  <a:schemeClr val="tx2">
                    <a:lumMod val="90000"/>
                    <a:lumOff val="10000"/>
                  </a:schemeClr>
                </a:solidFill>
                <a:effectLst>
                  <a:outerShdw blurRad="50800" dist="38100" dir="2700000" algn="tl" rotWithShape="0">
                    <a:prstClr val="black">
                      <a:alpha val="40000"/>
                    </a:prstClr>
                  </a:outerShdw>
                </a:effectLst>
              </a:rPr>
              <a:t>PHƯƠNG PHÁP THỰC HIỆN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DF11B4-9AA3-5394-6637-47668C743322}"/>
              </a:ext>
            </a:extLst>
          </p:cNvPr>
          <p:cNvSpPr txBox="1"/>
          <p:nvPr/>
        </p:nvSpPr>
        <p:spPr>
          <a:xfrm>
            <a:off x="838200" y="1384976"/>
            <a:ext cx="4934527" cy="461665"/>
          </a:xfrm>
          <a:prstGeom prst="rect">
            <a:avLst/>
          </a:prstGeom>
          <a:noFill/>
        </p:spPr>
        <p:txBody>
          <a:bodyPr wrap="square" rtlCol="0">
            <a:spAutoFit/>
          </a:bodyPr>
          <a:lstStyle/>
          <a:p>
            <a:pPr marL="457200" indent="-457200">
              <a:buFont typeface="Arial" panose="020B0604020202020204" pitchFamily="34" charset="0"/>
              <a:buChar char="•"/>
            </a:pPr>
            <a:r>
              <a:rPr lang="vi-VN" sz="2400" i="1">
                <a:solidFill>
                  <a:schemeClr val="tx2">
                    <a:lumMod val="90000"/>
                    <a:lumOff val="10000"/>
                  </a:schemeClr>
                </a:solidFill>
                <a:latin typeface="Times New Roman" panose="02020603050405020304" pitchFamily="18" charset="0"/>
                <a:cs typeface="Times New Roman" panose="02020603050405020304" pitchFamily="18" charset="0"/>
              </a:rPr>
              <a:t>Tạo nhãn cho chủ đề và bộ dư liệu</a:t>
            </a:r>
          </a:p>
        </p:txBody>
      </p:sp>
      <p:graphicFrame>
        <p:nvGraphicFramePr>
          <p:cNvPr id="11" name="Table 10">
            <a:extLst>
              <a:ext uri="{FF2B5EF4-FFF2-40B4-BE49-F238E27FC236}">
                <a16:creationId xmlns:a16="http://schemas.microsoft.com/office/drawing/2014/main" id="{30E85751-75B9-0846-EF7D-C8F03CB4E656}"/>
              </a:ext>
            </a:extLst>
          </p:cNvPr>
          <p:cNvGraphicFramePr>
            <a:graphicFrameLocks noGrp="1"/>
          </p:cNvGraphicFramePr>
          <p:nvPr>
            <p:extLst>
              <p:ext uri="{D42A27DB-BD31-4B8C-83A1-F6EECF244321}">
                <p14:modId xmlns:p14="http://schemas.microsoft.com/office/powerpoint/2010/main" val="4109244240"/>
              </p:ext>
            </p:extLst>
          </p:nvPr>
        </p:nvGraphicFramePr>
        <p:xfrm>
          <a:off x="926208" y="2113638"/>
          <a:ext cx="10427592" cy="3783384"/>
        </p:xfrm>
        <a:graphic>
          <a:graphicData uri="http://schemas.openxmlformats.org/drawingml/2006/table">
            <a:tbl>
              <a:tblPr firstRow="1" bandRow="1">
                <a:tableStyleId>{3B4B98B0-60AC-42C2-AFA5-B58CD77FA1E5}</a:tableStyleId>
              </a:tblPr>
              <a:tblGrid>
                <a:gridCol w="10427592">
                  <a:extLst>
                    <a:ext uri="{9D8B030D-6E8A-4147-A177-3AD203B41FA5}">
                      <a16:colId xmlns:a16="http://schemas.microsoft.com/office/drawing/2014/main" val="2248713942"/>
                    </a:ext>
                  </a:extLst>
                </a:gridCol>
              </a:tblGrid>
              <a:tr h="3783384">
                <a:tc>
                  <a:txBody>
                    <a:bodyPr/>
                    <a:lstStyle/>
                    <a:p>
                      <a:pPr rtl="0" fontAlgn="t">
                        <a:spcBef>
                          <a:spcPts val="0"/>
                        </a:spcBef>
                        <a:spcAft>
                          <a:spcPts val="0"/>
                        </a:spcAft>
                      </a:pPr>
                      <a:r>
                        <a:rPr lang="en-US" sz="1800" b="0" i="0" u="none" strike="noStrike">
                          <a:solidFill>
                            <a:srgbClr val="7EA2B4"/>
                          </a:solidFill>
                          <a:effectLst/>
                          <a:latin typeface="Consolas" panose="020B0609020204030204" pitchFamily="49" charset="0"/>
                        </a:rPr>
                        <a:t>BASE_DIR = </a:t>
                      </a:r>
                      <a:r>
                        <a:rPr lang="en-US" sz="1800" b="0" i="0" u="none" strike="noStrike">
                          <a:solidFill>
                            <a:srgbClr val="568C3B"/>
                          </a:solidFill>
                          <a:effectLst/>
                          <a:latin typeface="Consolas" panose="020B0609020204030204" pitchFamily="49" charset="0"/>
                        </a:rPr>
                        <a:t>'D:\\MYLEARNING\\THE_JOURNEY_IV\\COMPUTER_SCIENCE_PROJECT_2\\PRACTICE\\bbc'</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LABELS = [</a:t>
                      </a:r>
                      <a:r>
                        <a:rPr lang="en-US" sz="1800" b="0" i="0" u="none" strike="noStrike">
                          <a:solidFill>
                            <a:srgbClr val="568C3B"/>
                          </a:solidFill>
                          <a:effectLst/>
                          <a:latin typeface="Consolas" panose="020B0609020204030204" pitchFamily="49" charset="0"/>
                        </a:rPr>
                        <a:t>'business'</a:t>
                      </a:r>
                      <a:r>
                        <a:rPr lang="en-US" sz="1800" b="0" i="0" u="none" strike="noStrike">
                          <a:solidFill>
                            <a:srgbClr val="7EA2B4"/>
                          </a:solidFill>
                          <a:effectLst/>
                          <a:latin typeface="Consolas" panose="020B0609020204030204" pitchFamily="49" charset="0"/>
                        </a:rPr>
                        <a:t>, </a:t>
                      </a:r>
                      <a:r>
                        <a:rPr lang="en-US" sz="1800" b="0" i="0" u="none" strike="noStrike">
                          <a:solidFill>
                            <a:srgbClr val="568C3B"/>
                          </a:solidFill>
                          <a:effectLst/>
                          <a:latin typeface="Consolas" panose="020B0609020204030204" pitchFamily="49" charset="0"/>
                        </a:rPr>
                        <a:t>'entertainment'</a:t>
                      </a:r>
                      <a:r>
                        <a:rPr lang="en-US" sz="1800" b="0" i="0" u="none" strike="noStrike">
                          <a:solidFill>
                            <a:srgbClr val="7EA2B4"/>
                          </a:solidFill>
                          <a:effectLst/>
                          <a:latin typeface="Consolas" panose="020B0609020204030204" pitchFamily="49" charset="0"/>
                        </a:rPr>
                        <a:t>, </a:t>
                      </a:r>
                      <a:r>
                        <a:rPr lang="en-US" sz="1800" b="0" i="0" u="none" strike="noStrike">
                          <a:solidFill>
                            <a:srgbClr val="568C3B"/>
                          </a:solidFill>
                          <a:effectLst/>
                          <a:latin typeface="Consolas" panose="020B0609020204030204" pitchFamily="49" charset="0"/>
                        </a:rPr>
                        <a:t>'politics'</a:t>
                      </a:r>
                      <a:r>
                        <a:rPr lang="en-US" sz="1800" b="0" i="0" u="none" strike="noStrike">
                          <a:solidFill>
                            <a:srgbClr val="7EA2B4"/>
                          </a:solidFill>
                          <a:effectLst/>
                          <a:latin typeface="Consolas" panose="020B0609020204030204" pitchFamily="49" charset="0"/>
                        </a:rPr>
                        <a:t>, </a:t>
                      </a:r>
                      <a:r>
                        <a:rPr lang="en-US" sz="1800" b="0" i="0" u="none" strike="noStrike">
                          <a:solidFill>
                            <a:srgbClr val="568C3B"/>
                          </a:solidFill>
                          <a:effectLst/>
                          <a:latin typeface="Consolas" panose="020B0609020204030204" pitchFamily="49" charset="0"/>
                        </a:rPr>
                        <a:t>'sport'</a:t>
                      </a:r>
                      <a:r>
                        <a:rPr lang="en-US" sz="1800" b="0" i="0" u="none" strike="noStrike">
                          <a:solidFill>
                            <a:srgbClr val="7EA2B4"/>
                          </a:solidFill>
                          <a:effectLst/>
                          <a:latin typeface="Consolas" panose="020B0609020204030204" pitchFamily="49" charset="0"/>
                        </a:rPr>
                        <a:t>, </a:t>
                      </a:r>
                      <a:r>
                        <a:rPr lang="en-US" sz="1800" b="0" i="0" u="none" strike="noStrike">
                          <a:solidFill>
                            <a:srgbClr val="568C3B"/>
                          </a:solidFill>
                          <a:effectLst/>
                          <a:latin typeface="Consolas" panose="020B0609020204030204" pitchFamily="49" charset="0"/>
                        </a:rPr>
                        <a:t>'tech'</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def</a:t>
                      </a:r>
                      <a:r>
                        <a:rPr lang="en-US" sz="1800" b="0" i="0" u="none" strike="noStrike">
                          <a:solidFill>
                            <a:srgbClr val="7EA2B4"/>
                          </a:solidFill>
                          <a:effectLst/>
                          <a:latin typeface="Consolas" panose="020B0609020204030204" pitchFamily="49" charset="0"/>
                        </a:rPr>
                        <a:t> </a:t>
                      </a:r>
                      <a:r>
                        <a:rPr lang="en-US" sz="1800" b="0" i="0" u="none" strike="noStrike">
                          <a:solidFill>
                            <a:srgbClr val="257FAD"/>
                          </a:solidFill>
                          <a:effectLst/>
                          <a:latin typeface="Consolas" panose="020B0609020204030204" pitchFamily="49" charset="0"/>
                        </a:rPr>
                        <a:t>create_data_set</a:t>
                      </a:r>
                      <a:r>
                        <a:rPr lang="en-US" sz="1800" b="0" i="0" u="none" strike="noStrike">
                          <a:solidFill>
                            <a:srgbClr val="935C25"/>
                          </a:solidFill>
                          <a:effectLst/>
                          <a:latin typeface="Consolas" panose="020B0609020204030204" pitchFamily="49" charset="0"/>
                        </a:rPr>
                        <a:t>()</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with</a:t>
                      </a:r>
                      <a:r>
                        <a:rPr lang="en-US" sz="1800" b="0" i="0" u="none" strike="noStrike">
                          <a:solidFill>
                            <a:srgbClr val="7EA2B4"/>
                          </a:solidFill>
                          <a:effectLst/>
                          <a:latin typeface="Consolas" panose="020B0609020204030204" pitchFamily="49" charset="0"/>
                        </a:rPr>
                        <a:t> open(</a:t>
                      </a:r>
                      <a:r>
                        <a:rPr lang="en-US" sz="1800" b="0" i="0" u="none" strike="noStrike">
                          <a:solidFill>
                            <a:srgbClr val="568C3B"/>
                          </a:solidFill>
                          <a:effectLst/>
                          <a:latin typeface="Consolas" panose="020B0609020204030204" pitchFamily="49" charset="0"/>
                        </a:rPr>
                        <a:t>'data.txt'</a:t>
                      </a:r>
                      <a:r>
                        <a:rPr lang="en-US" sz="1800" b="0" i="0" u="none" strike="noStrike">
                          <a:solidFill>
                            <a:srgbClr val="7EA2B4"/>
                          </a:solidFill>
                          <a:effectLst/>
                          <a:latin typeface="Consolas" panose="020B0609020204030204" pitchFamily="49" charset="0"/>
                        </a:rPr>
                        <a:t>, </a:t>
                      </a:r>
                      <a:r>
                        <a:rPr lang="en-US" sz="1800" b="0" i="0" u="none" strike="noStrike">
                          <a:solidFill>
                            <a:srgbClr val="568C3B"/>
                          </a:solidFill>
                          <a:effectLst/>
                          <a:latin typeface="Consolas" panose="020B0609020204030204" pitchFamily="49" charset="0"/>
                        </a:rPr>
                        <a:t>'w'</a:t>
                      </a:r>
                      <a:r>
                        <a:rPr lang="en-US" sz="1800" b="0" i="0" u="none" strike="noStrike">
                          <a:solidFill>
                            <a:srgbClr val="7EA2B4"/>
                          </a:solidFill>
                          <a:effectLst/>
                          <a:latin typeface="Consolas" panose="020B0609020204030204" pitchFamily="49" charset="0"/>
                        </a:rPr>
                        <a:t>, encoding=</a:t>
                      </a:r>
                      <a:r>
                        <a:rPr lang="en-US" sz="1800" b="0" i="0" u="none" strike="noStrike">
                          <a:solidFill>
                            <a:srgbClr val="568C3B"/>
                          </a:solidFill>
                          <a:effectLst/>
                          <a:latin typeface="Consolas" panose="020B0609020204030204" pitchFamily="49" charset="0"/>
                        </a:rPr>
                        <a:t>'utf8'</a:t>
                      </a: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as</a:t>
                      </a:r>
                      <a:r>
                        <a:rPr lang="en-US" sz="1800" b="0" i="0" u="none" strike="noStrike">
                          <a:solidFill>
                            <a:srgbClr val="7EA2B4"/>
                          </a:solidFill>
                          <a:effectLst/>
                          <a:latin typeface="Consolas" panose="020B0609020204030204" pitchFamily="49" charset="0"/>
                        </a:rPr>
                        <a:t> outfile:</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for</a:t>
                      </a:r>
                      <a:r>
                        <a:rPr lang="en-US" sz="1800" b="0" i="0" u="none" strike="noStrike">
                          <a:solidFill>
                            <a:srgbClr val="7EA2B4"/>
                          </a:solidFill>
                          <a:effectLst/>
                          <a:latin typeface="Consolas" panose="020B0609020204030204" pitchFamily="49" charset="0"/>
                        </a:rPr>
                        <a:t> label </a:t>
                      </a:r>
                      <a:r>
                        <a:rPr lang="en-US" sz="1800" b="0" i="0" u="none" strike="noStrike">
                          <a:solidFill>
                            <a:srgbClr val="6B6BB8"/>
                          </a:solidFill>
                          <a:effectLst/>
                          <a:latin typeface="Consolas" panose="020B0609020204030204" pitchFamily="49" charset="0"/>
                        </a:rPr>
                        <a:t>in</a:t>
                      </a:r>
                      <a:r>
                        <a:rPr lang="en-US" sz="1800" b="0" i="0" u="none" strike="noStrike">
                          <a:solidFill>
                            <a:srgbClr val="7EA2B4"/>
                          </a:solidFill>
                          <a:effectLst/>
                          <a:latin typeface="Consolas" panose="020B0609020204030204" pitchFamily="49" charset="0"/>
                        </a:rPr>
                        <a:t> LABELS:</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dir = </a:t>
                      </a:r>
                      <a:r>
                        <a:rPr lang="en-US" sz="1800" b="0" i="0" u="none" strike="noStrike">
                          <a:solidFill>
                            <a:srgbClr val="568C3B"/>
                          </a:solidFill>
                          <a:effectLst/>
                          <a:latin typeface="Consolas" panose="020B0609020204030204" pitchFamily="49" charset="0"/>
                        </a:rPr>
                        <a:t>'%s/%s'</a:t>
                      </a:r>
                      <a:r>
                        <a:rPr lang="en-US" sz="1800" b="0" i="0" u="none" strike="noStrike">
                          <a:solidFill>
                            <a:srgbClr val="7EA2B4"/>
                          </a:solidFill>
                          <a:effectLst/>
                          <a:latin typeface="Consolas" panose="020B0609020204030204" pitchFamily="49" charset="0"/>
                        </a:rPr>
                        <a:t> % (BASE_DIR, label)</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for</a:t>
                      </a:r>
                      <a:r>
                        <a:rPr lang="en-US" sz="1800" b="0" i="0" u="none" strike="noStrike">
                          <a:solidFill>
                            <a:srgbClr val="7EA2B4"/>
                          </a:solidFill>
                          <a:effectLst/>
                          <a:latin typeface="Consolas" panose="020B0609020204030204" pitchFamily="49" charset="0"/>
                        </a:rPr>
                        <a:t> filename </a:t>
                      </a:r>
                      <a:r>
                        <a:rPr lang="en-US" sz="1800" b="0" i="0" u="none" strike="noStrike">
                          <a:solidFill>
                            <a:srgbClr val="6B6BB8"/>
                          </a:solidFill>
                          <a:effectLst/>
                          <a:latin typeface="Consolas" panose="020B0609020204030204" pitchFamily="49" charset="0"/>
                        </a:rPr>
                        <a:t>in</a:t>
                      </a:r>
                      <a:r>
                        <a:rPr lang="en-US" sz="1800" b="0" i="0" u="none" strike="noStrike">
                          <a:solidFill>
                            <a:srgbClr val="7EA2B4"/>
                          </a:solidFill>
                          <a:effectLst/>
                          <a:latin typeface="Consolas" panose="020B0609020204030204" pitchFamily="49" charset="0"/>
                        </a:rPr>
                        <a:t> os.listdir(dir):</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fullfilename = </a:t>
                      </a:r>
                      <a:r>
                        <a:rPr lang="en-US" sz="1800" b="0" i="0" u="none" strike="noStrike">
                          <a:solidFill>
                            <a:srgbClr val="568C3B"/>
                          </a:solidFill>
                          <a:effectLst/>
                          <a:latin typeface="Consolas" panose="020B0609020204030204" pitchFamily="49" charset="0"/>
                        </a:rPr>
                        <a:t>'%s/%s'</a:t>
                      </a:r>
                      <a:r>
                        <a:rPr lang="en-US" sz="1800" b="0" i="0" u="none" strike="noStrike">
                          <a:solidFill>
                            <a:srgbClr val="7EA2B4"/>
                          </a:solidFill>
                          <a:effectLst/>
                          <a:latin typeface="Consolas" panose="020B0609020204030204" pitchFamily="49" charset="0"/>
                        </a:rPr>
                        <a:t> % (dir, filename)</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print(fullfilename)</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with</a:t>
                      </a:r>
                      <a:r>
                        <a:rPr lang="en-US" sz="1800" b="0" i="0" u="none" strike="noStrike">
                          <a:solidFill>
                            <a:srgbClr val="7EA2B4"/>
                          </a:solidFill>
                          <a:effectLst/>
                          <a:latin typeface="Consolas" panose="020B0609020204030204" pitchFamily="49" charset="0"/>
                        </a:rPr>
                        <a:t> open(fullfilename, </a:t>
                      </a:r>
                      <a:r>
                        <a:rPr lang="en-US" sz="1800" b="0" i="0" u="none" strike="noStrike">
                          <a:solidFill>
                            <a:srgbClr val="568C3B"/>
                          </a:solidFill>
                          <a:effectLst/>
                          <a:latin typeface="Consolas" panose="020B0609020204030204" pitchFamily="49" charset="0"/>
                        </a:rPr>
                        <a:t>'rb'</a:t>
                      </a: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as</a:t>
                      </a:r>
                      <a:r>
                        <a:rPr lang="en-US" sz="1800" b="0" i="0" u="none" strike="noStrike">
                          <a:solidFill>
                            <a:srgbClr val="7EA2B4"/>
                          </a:solidFill>
                          <a:effectLst/>
                          <a:latin typeface="Consolas" panose="020B0609020204030204" pitchFamily="49" charset="0"/>
                        </a:rPr>
                        <a:t> file:</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text = file.read().decode(errors= </a:t>
                      </a:r>
                      <a:r>
                        <a:rPr lang="en-US" sz="1800" b="0" i="0" u="none" strike="noStrike">
                          <a:solidFill>
                            <a:srgbClr val="568C3B"/>
                          </a:solidFill>
                          <a:effectLst/>
                          <a:latin typeface="Consolas" panose="020B0609020204030204" pitchFamily="49" charset="0"/>
                        </a:rPr>
                        <a:t>'replace'</a:t>
                      </a:r>
                      <a:r>
                        <a:rPr lang="en-US" sz="1800" b="0" i="0" u="none" strike="noStrike">
                          <a:solidFill>
                            <a:srgbClr val="7EA2B4"/>
                          </a:solidFill>
                          <a:effectLst/>
                          <a:latin typeface="Consolas" panose="020B0609020204030204" pitchFamily="49" charset="0"/>
                        </a:rPr>
                        <a:t>).replace(</a:t>
                      </a:r>
                      <a:r>
                        <a:rPr lang="en-US" sz="1800" b="0" i="0" u="none" strike="noStrike">
                          <a:solidFill>
                            <a:srgbClr val="568C3B"/>
                          </a:solidFill>
                          <a:effectLst/>
                          <a:latin typeface="Consolas" panose="020B0609020204030204" pitchFamily="49" charset="0"/>
                        </a:rPr>
                        <a:t>'\n'</a:t>
                      </a:r>
                      <a:r>
                        <a:rPr lang="en-US" sz="1800" b="0" i="0" u="none" strike="noStrike">
                          <a:solidFill>
                            <a:srgbClr val="7EA2B4"/>
                          </a:solidFill>
                          <a:effectLst/>
                          <a:latin typeface="Consolas" panose="020B0609020204030204" pitchFamily="49" charset="0"/>
                        </a:rPr>
                        <a:t>, </a:t>
                      </a:r>
                      <a:r>
                        <a:rPr lang="en-US" sz="1800" b="0" i="0" u="none" strike="noStrike">
                          <a:solidFill>
                            <a:srgbClr val="568C3B"/>
                          </a:solidFill>
                          <a:effectLst/>
                          <a:latin typeface="Consolas" panose="020B0609020204030204" pitchFamily="49" charset="0"/>
                        </a:rPr>
                        <a:t>''</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outfile.write(</a:t>
                      </a:r>
                      <a:r>
                        <a:rPr lang="en-US" sz="1800" b="0" i="0" u="none" strike="noStrike">
                          <a:solidFill>
                            <a:srgbClr val="568C3B"/>
                          </a:solidFill>
                          <a:effectLst/>
                          <a:latin typeface="Consolas" panose="020B0609020204030204" pitchFamily="49" charset="0"/>
                        </a:rPr>
                        <a:t>'%\t%s\t%s\n'</a:t>
                      </a:r>
                      <a:r>
                        <a:rPr lang="en-US" sz="1800" b="0" i="0" u="none" strike="noStrike">
                          <a:solidFill>
                            <a:srgbClr val="7EA2B4"/>
                          </a:solidFill>
                          <a:effectLst/>
                          <a:latin typeface="Consolas" panose="020B0609020204030204" pitchFamily="49" charset="0"/>
                        </a:rPr>
                        <a:t> % (label, filename, text))</a:t>
                      </a:r>
                      <a:endParaRPr lang="en-US" sz="3200">
                        <a:effectLst/>
                      </a:endParaRPr>
                    </a:p>
                  </a:txBody>
                  <a:tcPr marL="63500" marR="63500" marT="63500" marB="63500"/>
                </a:tc>
                <a:extLst>
                  <a:ext uri="{0D108BD9-81ED-4DB2-BD59-A6C34878D82A}">
                    <a16:rowId xmlns:a16="http://schemas.microsoft.com/office/drawing/2014/main" val="2308241931"/>
                  </a:ext>
                </a:extLst>
              </a:tr>
            </a:tbl>
          </a:graphicData>
        </a:graphic>
      </p:graphicFrame>
    </p:spTree>
    <p:extLst>
      <p:ext uri="{BB962C8B-B14F-4D97-AF65-F5344CB8AC3E}">
        <p14:creationId xmlns:p14="http://schemas.microsoft.com/office/powerpoint/2010/main" val="1963552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startAt="3"/>
            </a:pPr>
            <a:r>
              <a:rPr lang="vi-VN" sz="5400" b="1">
                <a:solidFill>
                  <a:schemeClr val="tx2">
                    <a:lumMod val="90000"/>
                    <a:lumOff val="10000"/>
                  </a:schemeClr>
                </a:solidFill>
                <a:effectLst>
                  <a:outerShdw blurRad="50800" dist="38100" dir="2700000" algn="tl" rotWithShape="0">
                    <a:prstClr val="black">
                      <a:alpha val="40000"/>
                    </a:prstClr>
                  </a:outerShdw>
                </a:effectLst>
              </a:rPr>
              <a:t>PHƯƠNG PHÁP THỰC HIỆN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DF11B4-9AA3-5394-6637-47668C743322}"/>
              </a:ext>
            </a:extLst>
          </p:cNvPr>
          <p:cNvSpPr txBox="1"/>
          <p:nvPr/>
        </p:nvSpPr>
        <p:spPr>
          <a:xfrm>
            <a:off x="838199" y="1562267"/>
            <a:ext cx="4235451" cy="461665"/>
          </a:xfrm>
          <a:prstGeom prst="rect">
            <a:avLst/>
          </a:prstGeom>
          <a:noFill/>
        </p:spPr>
        <p:txBody>
          <a:bodyPr wrap="square" rtlCol="0">
            <a:spAutoFit/>
          </a:bodyPr>
          <a:lstStyle/>
          <a:p>
            <a:pPr marL="457200" indent="-457200">
              <a:buFont typeface="Arial" panose="020B0604020202020204" pitchFamily="34" charset="0"/>
              <a:buChar char="•"/>
            </a:pPr>
            <a:r>
              <a:rPr lang="vi-VN" sz="2400" i="1">
                <a:solidFill>
                  <a:schemeClr val="tx2">
                    <a:lumMod val="90000"/>
                    <a:lumOff val="10000"/>
                  </a:schemeClr>
                </a:solidFill>
                <a:latin typeface="Times New Roman" panose="02020603050405020304" pitchFamily="18" charset="0"/>
                <a:cs typeface="Times New Roman" panose="02020603050405020304" pitchFamily="18" charset="0"/>
              </a:rPr>
              <a:t>Danh sách stopword</a:t>
            </a:r>
          </a:p>
        </p:txBody>
      </p:sp>
      <p:graphicFrame>
        <p:nvGraphicFramePr>
          <p:cNvPr id="11" name="Table 10">
            <a:extLst>
              <a:ext uri="{FF2B5EF4-FFF2-40B4-BE49-F238E27FC236}">
                <a16:creationId xmlns:a16="http://schemas.microsoft.com/office/drawing/2014/main" id="{30E85751-75B9-0846-EF7D-C8F03CB4E656}"/>
              </a:ext>
            </a:extLst>
          </p:cNvPr>
          <p:cNvGraphicFramePr>
            <a:graphicFrameLocks noGrp="1"/>
          </p:cNvGraphicFramePr>
          <p:nvPr>
            <p:extLst>
              <p:ext uri="{D42A27DB-BD31-4B8C-83A1-F6EECF244321}">
                <p14:modId xmlns:p14="http://schemas.microsoft.com/office/powerpoint/2010/main" val="310130577"/>
              </p:ext>
            </p:extLst>
          </p:nvPr>
        </p:nvGraphicFramePr>
        <p:xfrm>
          <a:off x="926208" y="2113638"/>
          <a:ext cx="10427592" cy="1008253"/>
        </p:xfrm>
        <a:graphic>
          <a:graphicData uri="http://schemas.openxmlformats.org/drawingml/2006/table">
            <a:tbl>
              <a:tblPr firstRow="1" bandRow="1">
                <a:tableStyleId>{3B4B98B0-60AC-42C2-AFA5-B58CD77FA1E5}</a:tableStyleId>
              </a:tblPr>
              <a:tblGrid>
                <a:gridCol w="10427592">
                  <a:extLst>
                    <a:ext uri="{9D8B030D-6E8A-4147-A177-3AD203B41FA5}">
                      <a16:colId xmlns:a16="http://schemas.microsoft.com/office/drawing/2014/main" val="2248713942"/>
                    </a:ext>
                  </a:extLst>
                </a:gridCol>
              </a:tblGrid>
              <a:tr h="1008253">
                <a:tc>
                  <a:txBody>
                    <a:bodyPr/>
                    <a:lstStyle/>
                    <a:p>
                      <a:pPr rtl="0" fontAlgn="t">
                        <a:spcBef>
                          <a:spcPts val="0"/>
                        </a:spcBef>
                        <a:spcAft>
                          <a:spcPts val="0"/>
                        </a:spcAft>
                      </a:pPr>
                      <a:r>
                        <a:rPr lang="en-US" sz="1800" b="0" i="0" u="none" strike="noStrike">
                          <a:solidFill>
                            <a:srgbClr val="7EA2B4"/>
                          </a:solidFill>
                          <a:effectLst/>
                          <a:latin typeface="Consolas" panose="020B0609020204030204" pitchFamily="49" charset="0"/>
                        </a:rPr>
                        <a:t>stop_words = set(stopwords.words(</a:t>
                      </a:r>
                      <a:r>
                        <a:rPr lang="en-US" sz="1800" b="0" i="0" u="none" strike="noStrike">
                          <a:solidFill>
                            <a:srgbClr val="568C3B"/>
                          </a:solidFill>
                          <a:effectLst/>
                          <a:latin typeface="Consolas" panose="020B0609020204030204" pitchFamily="49" charset="0"/>
                        </a:rPr>
                        <a:t>'english'</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stop_words.add(</a:t>
                      </a:r>
                      <a:r>
                        <a:rPr lang="en-US" sz="1800" b="0" i="0" u="none" strike="noStrike">
                          <a:solidFill>
                            <a:srgbClr val="568C3B"/>
                          </a:solidFill>
                          <a:effectLst/>
                          <a:latin typeface="Consolas" panose="020B0609020204030204" pitchFamily="49" charset="0"/>
                        </a:rPr>
                        <a:t>'said'</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stop_words.add(</a:t>
                      </a:r>
                      <a:r>
                        <a:rPr lang="en-US" sz="1800" b="0" i="0" u="none" strike="noStrike">
                          <a:solidFill>
                            <a:srgbClr val="568C3B"/>
                          </a:solidFill>
                          <a:effectLst/>
                          <a:latin typeface="Consolas" panose="020B0609020204030204" pitchFamily="49" charset="0"/>
                        </a:rPr>
                        <a:t>'mr'</a:t>
                      </a:r>
                      <a:r>
                        <a:rPr lang="en-US" sz="1800" b="0" i="0" u="none" strike="noStrike">
                          <a:solidFill>
                            <a:srgbClr val="7EA2B4"/>
                          </a:solidFill>
                          <a:effectLst/>
                          <a:latin typeface="Consolas" panose="020B0609020204030204" pitchFamily="49" charset="0"/>
                        </a:rPr>
                        <a:t>)</a:t>
                      </a:r>
                      <a:endParaRPr lang="en-US" sz="3600">
                        <a:effectLst/>
                      </a:endParaRPr>
                    </a:p>
                  </a:txBody>
                  <a:tcPr marL="63500" marR="63500" marT="63500" marB="63500"/>
                </a:tc>
                <a:extLst>
                  <a:ext uri="{0D108BD9-81ED-4DB2-BD59-A6C34878D82A}">
                    <a16:rowId xmlns:a16="http://schemas.microsoft.com/office/drawing/2014/main" val="2308241931"/>
                  </a:ext>
                </a:extLst>
              </a:tr>
            </a:tbl>
          </a:graphicData>
        </a:graphic>
      </p:graphicFrame>
      <p:graphicFrame>
        <p:nvGraphicFramePr>
          <p:cNvPr id="3" name="Table 2">
            <a:extLst>
              <a:ext uri="{FF2B5EF4-FFF2-40B4-BE49-F238E27FC236}">
                <a16:creationId xmlns:a16="http://schemas.microsoft.com/office/drawing/2014/main" id="{547963A7-3A65-EB50-FE81-859D548C094C}"/>
              </a:ext>
            </a:extLst>
          </p:cNvPr>
          <p:cNvGraphicFramePr>
            <a:graphicFrameLocks noGrp="1"/>
          </p:cNvGraphicFramePr>
          <p:nvPr>
            <p:extLst>
              <p:ext uri="{D42A27DB-BD31-4B8C-83A1-F6EECF244321}">
                <p14:modId xmlns:p14="http://schemas.microsoft.com/office/powerpoint/2010/main" val="4108249730"/>
              </p:ext>
            </p:extLst>
          </p:nvPr>
        </p:nvGraphicFramePr>
        <p:xfrm>
          <a:off x="882204" y="4171315"/>
          <a:ext cx="10427592" cy="2321560"/>
        </p:xfrm>
        <a:graphic>
          <a:graphicData uri="http://schemas.openxmlformats.org/drawingml/2006/table">
            <a:tbl>
              <a:tblPr firstRow="1" bandRow="1">
                <a:tableStyleId>{3B4B98B0-60AC-42C2-AFA5-B58CD77FA1E5}</a:tableStyleId>
              </a:tblPr>
              <a:tblGrid>
                <a:gridCol w="10427592">
                  <a:extLst>
                    <a:ext uri="{9D8B030D-6E8A-4147-A177-3AD203B41FA5}">
                      <a16:colId xmlns:a16="http://schemas.microsoft.com/office/drawing/2014/main" val="2248713942"/>
                    </a:ext>
                  </a:extLst>
                </a:gridCol>
              </a:tblGrid>
              <a:tr h="1008253">
                <a:tc>
                  <a:txBody>
                    <a:bodyPr/>
                    <a:lstStyle/>
                    <a:p>
                      <a:pPr rtl="0" fontAlgn="t">
                        <a:spcBef>
                          <a:spcPts val="0"/>
                        </a:spcBef>
                        <a:spcAft>
                          <a:spcPts val="0"/>
                        </a:spcAft>
                      </a:pPr>
                      <a:r>
                        <a:rPr lang="en-US" sz="1800" b="0" i="0" u="none" strike="noStrike">
                          <a:solidFill>
                            <a:srgbClr val="6B6BB8"/>
                          </a:solidFill>
                          <a:effectLst/>
                          <a:latin typeface="Consolas" panose="020B0609020204030204" pitchFamily="49" charset="0"/>
                        </a:rPr>
                        <a:t>def</a:t>
                      </a:r>
                      <a:r>
                        <a:rPr lang="en-US" sz="1800" b="0" i="0" u="none" strike="noStrike">
                          <a:solidFill>
                            <a:srgbClr val="7EA2B4"/>
                          </a:solidFill>
                          <a:effectLst/>
                          <a:latin typeface="Consolas" panose="020B0609020204030204" pitchFamily="49" charset="0"/>
                        </a:rPr>
                        <a:t> </a:t>
                      </a:r>
                      <a:r>
                        <a:rPr lang="en-US" sz="1800" b="0" i="0" u="none" strike="noStrike">
                          <a:solidFill>
                            <a:srgbClr val="257FAD"/>
                          </a:solidFill>
                          <a:effectLst/>
                          <a:latin typeface="Consolas" panose="020B0609020204030204" pitchFamily="49" charset="0"/>
                        </a:rPr>
                        <a:t>setup_docs</a:t>
                      </a:r>
                      <a:r>
                        <a:rPr lang="en-US" sz="1800" b="0" i="0" u="none" strike="noStrike">
                          <a:solidFill>
                            <a:srgbClr val="935C25"/>
                          </a:solidFill>
                          <a:effectLst/>
                          <a:latin typeface="Consolas" panose="020B0609020204030204" pitchFamily="49" charset="0"/>
                        </a:rPr>
                        <a:t>()</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docs = []</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with</a:t>
                      </a:r>
                      <a:r>
                        <a:rPr lang="en-US" sz="1800" b="0" i="0" u="none" strike="noStrike">
                          <a:solidFill>
                            <a:srgbClr val="7EA2B4"/>
                          </a:solidFill>
                          <a:effectLst/>
                          <a:latin typeface="Consolas" panose="020B0609020204030204" pitchFamily="49" charset="0"/>
                        </a:rPr>
                        <a:t> open(</a:t>
                      </a:r>
                      <a:r>
                        <a:rPr lang="en-US" sz="1800" b="0" i="0" u="none" strike="noStrike">
                          <a:solidFill>
                            <a:srgbClr val="568C3B"/>
                          </a:solidFill>
                          <a:effectLst/>
                          <a:latin typeface="Consolas" panose="020B0609020204030204" pitchFamily="49" charset="0"/>
                        </a:rPr>
                        <a:t>'data.txt'</a:t>
                      </a:r>
                      <a:r>
                        <a:rPr lang="en-US" sz="1800" b="0" i="0" u="none" strike="noStrike">
                          <a:solidFill>
                            <a:srgbClr val="7EA2B4"/>
                          </a:solidFill>
                          <a:effectLst/>
                          <a:latin typeface="Consolas" panose="020B0609020204030204" pitchFamily="49" charset="0"/>
                        </a:rPr>
                        <a:t>, </a:t>
                      </a:r>
                      <a:r>
                        <a:rPr lang="en-US" sz="1800" b="0" i="0" u="none" strike="noStrike">
                          <a:solidFill>
                            <a:srgbClr val="568C3B"/>
                          </a:solidFill>
                          <a:effectLst/>
                          <a:latin typeface="Consolas" panose="020B0609020204030204" pitchFamily="49" charset="0"/>
                        </a:rPr>
                        <a:t>'r'</a:t>
                      </a:r>
                      <a:r>
                        <a:rPr lang="en-US" sz="1800" b="0" i="0" u="none" strike="noStrike">
                          <a:solidFill>
                            <a:srgbClr val="7EA2B4"/>
                          </a:solidFill>
                          <a:effectLst/>
                          <a:latin typeface="Consolas" panose="020B0609020204030204" pitchFamily="49" charset="0"/>
                        </a:rPr>
                        <a:t>, encoding=</a:t>
                      </a:r>
                      <a:r>
                        <a:rPr lang="en-US" sz="1800" b="0" i="0" u="none" strike="noStrike">
                          <a:solidFill>
                            <a:srgbClr val="568C3B"/>
                          </a:solidFill>
                          <a:effectLst/>
                          <a:latin typeface="Consolas" panose="020B0609020204030204" pitchFamily="49" charset="0"/>
                        </a:rPr>
                        <a:t>'utf8'</a:t>
                      </a: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as</a:t>
                      </a:r>
                      <a:r>
                        <a:rPr lang="en-US" sz="1800" b="0" i="0" u="none" strike="noStrike">
                          <a:solidFill>
                            <a:srgbClr val="7EA2B4"/>
                          </a:solidFill>
                          <a:effectLst/>
                          <a:latin typeface="Consolas" panose="020B0609020204030204" pitchFamily="49" charset="0"/>
                        </a:rPr>
                        <a:t> datafile:</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for</a:t>
                      </a:r>
                      <a:r>
                        <a:rPr lang="en-US" sz="1800" b="0" i="0" u="none" strike="noStrike">
                          <a:solidFill>
                            <a:srgbClr val="7EA2B4"/>
                          </a:solidFill>
                          <a:effectLst/>
                          <a:latin typeface="Consolas" panose="020B0609020204030204" pitchFamily="49" charset="0"/>
                        </a:rPr>
                        <a:t> row </a:t>
                      </a:r>
                      <a:r>
                        <a:rPr lang="en-US" sz="1800" b="0" i="0" u="none" strike="noStrike">
                          <a:solidFill>
                            <a:srgbClr val="6B6BB8"/>
                          </a:solidFill>
                          <a:effectLst/>
                          <a:latin typeface="Consolas" panose="020B0609020204030204" pitchFamily="49" charset="0"/>
                        </a:rPr>
                        <a:t>in</a:t>
                      </a:r>
                      <a:r>
                        <a:rPr lang="en-US" sz="1800" b="0" i="0" u="none" strike="noStrike">
                          <a:solidFill>
                            <a:srgbClr val="7EA2B4"/>
                          </a:solidFill>
                          <a:effectLst/>
                          <a:latin typeface="Consolas" panose="020B0609020204030204" pitchFamily="49" charset="0"/>
                        </a:rPr>
                        <a:t> datafile:</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parts = row.split(</a:t>
                      </a:r>
                      <a:r>
                        <a:rPr lang="en-US" sz="1800" b="0" i="0" u="none" strike="noStrike">
                          <a:solidFill>
                            <a:srgbClr val="568C3B"/>
                          </a:solidFill>
                          <a:effectLst/>
                          <a:latin typeface="Consolas" panose="020B0609020204030204" pitchFamily="49" charset="0"/>
                        </a:rPr>
                        <a:t>'\t'</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doc = ( parts[</a:t>
                      </a:r>
                      <a:r>
                        <a:rPr lang="en-US" sz="1800" b="0" i="0" u="none" strike="noStrike">
                          <a:solidFill>
                            <a:srgbClr val="935C25"/>
                          </a:solidFill>
                          <a:effectLst/>
                          <a:latin typeface="Consolas" panose="020B0609020204030204" pitchFamily="49" charset="0"/>
                        </a:rPr>
                        <a:t>0</a:t>
                      </a:r>
                      <a:r>
                        <a:rPr lang="en-US" sz="1800" b="0" i="0" u="none" strike="noStrike">
                          <a:solidFill>
                            <a:srgbClr val="7EA2B4"/>
                          </a:solidFill>
                          <a:effectLst/>
                          <a:latin typeface="Consolas" panose="020B0609020204030204" pitchFamily="49" charset="0"/>
                        </a:rPr>
                        <a:t>], parts[</a:t>
                      </a:r>
                      <a:r>
                        <a:rPr lang="en-US" sz="1800" b="0" i="0" u="none" strike="noStrike">
                          <a:solidFill>
                            <a:srgbClr val="935C25"/>
                          </a:solidFill>
                          <a:effectLst/>
                          <a:latin typeface="Consolas" panose="020B0609020204030204" pitchFamily="49" charset="0"/>
                        </a:rPr>
                        <a:t>2</a:t>
                      </a:r>
                      <a:r>
                        <a:rPr lang="en-US" sz="1800" b="0" i="0" u="none" strike="noStrike">
                          <a:solidFill>
                            <a:srgbClr val="7EA2B4"/>
                          </a:solidFill>
                          <a:effectLst/>
                          <a:latin typeface="Consolas" panose="020B0609020204030204" pitchFamily="49" charset="0"/>
                        </a:rPr>
                        <a:t>].strip() )</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docs.append(doc)</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return</a:t>
                      </a:r>
                      <a:r>
                        <a:rPr lang="en-US" sz="1800" b="0" i="0" u="none" strike="noStrike">
                          <a:solidFill>
                            <a:srgbClr val="7EA2B4"/>
                          </a:solidFill>
                          <a:effectLst/>
                          <a:latin typeface="Consolas" panose="020B0609020204030204" pitchFamily="49" charset="0"/>
                        </a:rPr>
                        <a:t> docs</a:t>
                      </a:r>
                      <a:endParaRPr lang="en-US" sz="3600">
                        <a:effectLst/>
                      </a:endParaRPr>
                    </a:p>
                  </a:txBody>
                  <a:tcPr marL="63500" marR="63500" marT="63500" marB="63500"/>
                </a:tc>
                <a:extLst>
                  <a:ext uri="{0D108BD9-81ED-4DB2-BD59-A6C34878D82A}">
                    <a16:rowId xmlns:a16="http://schemas.microsoft.com/office/drawing/2014/main" val="2308241931"/>
                  </a:ext>
                </a:extLst>
              </a:tr>
            </a:tbl>
          </a:graphicData>
        </a:graphic>
      </p:graphicFrame>
      <p:sp>
        <p:nvSpPr>
          <p:cNvPr id="7" name="TextBox 6">
            <a:extLst>
              <a:ext uri="{FF2B5EF4-FFF2-40B4-BE49-F238E27FC236}">
                <a16:creationId xmlns:a16="http://schemas.microsoft.com/office/drawing/2014/main" id="{635803B1-E56C-DF2E-411B-2048F92DA55A}"/>
              </a:ext>
            </a:extLst>
          </p:cNvPr>
          <p:cNvSpPr txBox="1"/>
          <p:nvPr/>
        </p:nvSpPr>
        <p:spPr>
          <a:xfrm>
            <a:off x="838200" y="3656541"/>
            <a:ext cx="4235451" cy="461665"/>
          </a:xfrm>
          <a:prstGeom prst="rect">
            <a:avLst/>
          </a:prstGeom>
          <a:noFill/>
        </p:spPr>
        <p:txBody>
          <a:bodyPr wrap="square" rtlCol="0">
            <a:spAutoFit/>
          </a:bodyPr>
          <a:lstStyle/>
          <a:p>
            <a:pPr marL="457200" indent="-457200">
              <a:buFont typeface="Arial" panose="020B0604020202020204" pitchFamily="34" charset="0"/>
              <a:buChar char="•"/>
            </a:pPr>
            <a:r>
              <a:rPr lang="vi-VN" sz="2400" i="1">
                <a:solidFill>
                  <a:schemeClr val="tx2">
                    <a:lumMod val="90000"/>
                    <a:lumOff val="10000"/>
                  </a:schemeClr>
                </a:solidFill>
                <a:latin typeface="Times New Roman" panose="02020603050405020304" pitchFamily="18" charset="0"/>
                <a:cs typeface="Times New Roman" panose="02020603050405020304" pitchFamily="18" charset="0"/>
              </a:rPr>
              <a:t>Đọc bộ dữ liệu</a:t>
            </a:r>
          </a:p>
        </p:txBody>
      </p:sp>
    </p:spTree>
    <p:extLst>
      <p:ext uri="{BB962C8B-B14F-4D97-AF65-F5344CB8AC3E}">
        <p14:creationId xmlns:p14="http://schemas.microsoft.com/office/powerpoint/2010/main" val="1729397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startAt="3"/>
            </a:pPr>
            <a:r>
              <a:rPr lang="vi-VN" sz="5400" b="1">
                <a:solidFill>
                  <a:schemeClr val="tx2">
                    <a:lumMod val="90000"/>
                    <a:lumOff val="10000"/>
                  </a:schemeClr>
                </a:solidFill>
                <a:effectLst>
                  <a:outerShdw blurRad="50800" dist="38100" dir="2700000" algn="tl" rotWithShape="0">
                    <a:prstClr val="black">
                      <a:alpha val="40000"/>
                    </a:prstClr>
                  </a:outerShdw>
                </a:effectLst>
              </a:rPr>
              <a:t>PHƯƠNG PHÁP THỰC HIỆN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DF11B4-9AA3-5394-6637-47668C743322}"/>
              </a:ext>
            </a:extLst>
          </p:cNvPr>
          <p:cNvSpPr txBox="1"/>
          <p:nvPr/>
        </p:nvSpPr>
        <p:spPr>
          <a:xfrm>
            <a:off x="838199" y="1562267"/>
            <a:ext cx="4235451" cy="461665"/>
          </a:xfrm>
          <a:prstGeom prst="rect">
            <a:avLst/>
          </a:prstGeom>
          <a:noFill/>
        </p:spPr>
        <p:txBody>
          <a:bodyPr wrap="square" rtlCol="0">
            <a:spAutoFit/>
          </a:bodyPr>
          <a:lstStyle/>
          <a:p>
            <a:pPr marL="457200" indent="-457200">
              <a:buFont typeface="Arial" panose="020B0604020202020204" pitchFamily="34" charset="0"/>
              <a:buChar char="•"/>
            </a:pPr>
            <a:r>
              <a:rPr lang="vi-VN" sz="2400" i="1">
                <a:solidFill>
                  <a:schemeClr val="tx2">
                    <a:lumMod val="90000"/>
                    <a:lumOff val="10000"/>
                  </a:schemeClr>
                </a:solidFill>
                <a:latin typeface="Times New Roman" panose="02020603050405020304" pitchFamily="18" charset="0"/>
                <a:cs typeface="Times New Roman" panose="02020603050405020304" pitchFamily="18" charset="0"/>
              </a:rPr>
              <a:t>Làm sạch văn bản</a:t>
            </a:r>
          </a:p>
        </p:txBody>
      </p:sp>
      <p:graphicFrame>
        <p:nvGraphicFramePr>
          <p:cNvPr id="8" name="Table 7">
            <a:extLst>
              <a:ext uri="{FF2B5EF4-FFF2-40B4-BE49-F238E27FC236}">
                <a16:creationId xmlns:a16="http://schemas.microsoft.com/office/drawing/2014/main" id="{033551B6-521F-815A-271F-7B42CBB7D099}"/>
              </a:ext>
            </a:extLst>
          </p:cNvPr>
          <p:cNvGraphicFramePr>
            <a:graphicFrameLocks noGrp="1"/>
          </p:cNvGraphicFramePr>
          <p:nvPr>
            <p:extLst>
              <p:ext uri="{D42A27DB-BD31-4B8C-83A1-F6EECF244321}">
                <p14:modId xmlns:p14="http://schemas.microsoft.com/office/powerpoint/2010/main" val="62562595"/>
              </p:ext>
            </p:extLst>
          </p:nvPr>
        </p:nvGraphicFramePr>
        <p:xfrm>
          <a:off x="838199" y="2407170"/>
          <a:ext cx="10427592" cy="2321560"/>
        </p:xfrm>
        <a:graphic>
          <a:graphicData uri="http://schemas.openxmlformats.org/drawingml/2006/table">
            <a:tbl>
              <a:tblPr firstRow="1" bandRow="1">
                <a:tableStyleId>{3B4B98B0-60AC-42C2-AFA5-B58CD77FA1E5}</a:tableStyleId>
              </a:tblPr>
              <a:tblGrid>
                <a:gridCol w="10427592">
                  <a:extLst>
                    <a:ext uri="{9D8B030D-6E8A-4147-A177-3AD203B41FA5}">
                      <a16:colId xmlns:a16="http://schemas.microsoft.com/office/drawing/2014/main" val="2248713942"/>
                    </a:ext>
                  </a:extLst>
                </a:gridCol>
              </a:tblGrid>
              <a:tr h="1008253">
                <a:tc>
                  <a:txBody>
                    <a:bodyPr/>
                    <a:lstStyle/>
                    <a:p>
                      <a:pPr rtl="0" fontAlgn="t">
                        <a:spcBef>
                          <a:spcPts val="0"/>
                        </a:spcBef>
                        <a:spcAft>
                          <a:spcPts val="0"/>
                        </a:spcAft>
                      </a:pPr>
                      <a:r>
                        <a:rPr lang="en-US" sz="1800" b="0" i="0" u="none" strike="noStrike">
                          <a:solidFill>
                            <a:srgbClr val="6B6BB8"/>
                          </a:solidFill>
                          <a:effectLst/>
                          <a:latin typeface="Consolas" panose="020B0609020204030204" pitchFamily="49" charset="0"/>
                        </a:rPr>
                        <a:t>def</a:t>
                      </a:r>
                      <a:r>
                        <a:rPr lang="en-US" sz="1800" b="0" i="0" u="none" strike="noStrike">
                          <a:solidFill>
                            <a:srgbClr val="7EA2B4"/>
                          </a:solidFill>
                          <a:effectLst/>
                          <a:latin typeface="Consolas" panose="020B0609020204030204" pitchFamily="49" charset="0"/>
                        </a:rPr>
                        <a:t> </a:t>
                      </a:r>
                      <a:r>
                        <a:rPr lang="en-US" sz="1800" b="0" i="0" u="none" strike="noStrike">
                          <a:solidFill>
                            <a:srgbClr val="257FAD"/>
                          </a:solidFill>
                          <a:effectLst/>
                          <a:latin typeface="Consolas" panose="020B0609020204030204" pitchFamily="49" charset="0"/>
                        </a:rPr>
                        <a:t>clean_text</a:t>
                      </a:r>
                      <a:r>
                        <a:rPr lang="en-US" sz="1800" b="0" i="0" u="none" strike="noStrike">
                          <a:solidFill>
                            <a:srgbClr val="935C25"/>
                          </a:solidFill>
                          <a:effectLst/>
                          <a:latin typeface="Consolas" panose="020B0609020204030204" pitchFamily="49" charset="0"/>
                        </a:rPr>
                        <a:t>(text)</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text = text.translate(str.maketrans(</a:t>
                      </a:r>
                      <a:r>
                        <a:rPr lang="en-US" sz="1800" b="0" i="0" u="none" strike="noStrike">
                          <a:solidFill>
                            <a:srgbClr val="568C3B"/>
                          </a:solidFill>
                          <a:effectLst/>
                          <a:latin typeface="Consolas" panose="020B0609020204030204" pitchFamily="49" charset="0"/>
                        </a:rPr>
                        <a:t>''</a:t>
                      </a:r>
                      <a:r>
                        <a:rPr lang="en-US" sz="1800" b="0" i="0" u="none" strike="noStrike">
                          <a:solidFill>
                            <a:srgbClr val="7EA2B4"/>
                          </a:solidFill>
                          <a:effectLst/>
                          <a:latin typeface="Consolas" panose="020B0609020204030204" pitchFamily="49" charset="0"/>
                        </a:rPr>
                        <a:t>, </a:t>
                      </a:r>
                      <a:r>
                        <a:rPr lang="en-US" sz="1800" b="0" i="0" u="none" strike="noStrike">
                          <a:solidFill>
                            <a:srgbClr val="568C3B"/>
                          </a:solidFill>
                          <a:effectLst/>
                          <a:latin typeface="Consolas" panose="020B0609020204030204" pitchFamily="49" charset="0"/>
                        </a:rPr>
                        <a:t>''</a:t>
                      </a:r>
                      <a:r>
                        <a:rPr lang="en-US" sz="1800" b="0" i="0" u="none" strike="noStrike">
                          <a:solidFill>
                            <a:srgbClr val="7EA2B4"/>
                          </a:solidFill>
                          <a:effectLst/>
                          <a:latin typeface="Consolas" panose="020B0609020204030204" pitchFamily="49" charset="0"/>
                        </a:rPr>
                        <a:t>, string.punctuation))</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text = text.lower()</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return</a:t>
                      </a:r>
                      <a:r>
                        <a:rPr lang="en-US" sz="1800" b="0" i="0" u="none" strike="noStrike">
                          <a:solidFill>
                            <a:srgbClr val="7EA2B4"/>
                          </a:solidFill>
                          <a:effectLst/>
                          <a:latin typeface="Consolas" panose="020B0609020204030204" pitchFamily="49" charset="0"/>
                        </a:rPr>
                        <a:t> text</a:t>
                      </a:r>
                      <a:br>
                        <a:rPr lang="en-US" sz="1800" b="0" i="0" u="none" strike="noStrike">
                          <a:solidFill>
                            <a:srgbClr val="7EA2B4"/>
                          </a:solidFill>
                          <a:effectLst/>
                          <a:latin typeface="Consolas" panose="020B0609020204030204" pitchFamily="49" charset="0"/>
                        </a:rPr>
                      </a:br>
                      <a:r>
                        <a:rPr lang="en-US" sz="1800" b="0" i="0" u="none" strike="noStrike">
                          <a:solidFill>
                            <a:srgbClr val="6B6BB8"/>
                          </a:solidFill>
                          <a:effectLst/>
                          <a:latin typeface="Consolas" panose="020B0609020204030204" pitchFamily="49" charset="0"/>
                        </a:rPr>
                        <a:t>def</a:t>
                      </a:r>
                      <a:r>
                        <a:rPr lang="en-US" sz="1800" b="0" i="0" u="none" strike="noStrike">
                          <a:solidFill>
                            <a:srgbClr val="7EA2B4"/>
                          </a:solidFill>
                          <a:effectLst/>
                          <a:latin typeface="Consolas" panose="020B0609020204030204" pitchFamily="49" charset="0"/>
                        </a:rPr>
                        <a:t> </a:t>
                      </a:r>
                      <a:r>
                        <a:rPr lang="en-US" sz="1800" b="0" i="0" u="none" strike="noStrike">
                          <a:solidFill>
                            <a:srgbClr val="257FAD"/>
                          </a:solidFill>
                          <a:effectLst/>
                          <a:latin typeface="Consolas" panose="020B0609020204030204" pitchFamily="49" charset="0"/>
                        </a:rPr>
                        <a:t>get_tokens</a:t>
                      </a:r>
                      <a:r>
                        <a:rPr lang="en-US" sz="1800" b="0" i="0" u="none" strike="noStrike">
                          <a:solidFill>
                            <a:srgbClr val="935C25"/>
                          </a:solidFill>
                          <a:effectLst/>
                          <a:latin typeface="Consolas" panose="020B0609020204030204" pitchFamily="49" charset="0"/>
                        </a:rPr>
                        <a:t>(text)</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tokens = word_tokenize(text)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tokens = [t </a:t>
                      </a:r>
                      <a:r>
                        <a:rPr lang="en-US" sz="1800" b="0" i="0" u="none" strike="noStrike">
                          <a:solidFill>
                            <a:srgbClr val="6B6BB8"/>
                          </a:solidFill>
                          <a:effectLst/>
                          <a:latin typeface="Consolas" panose="020B0609020204030204" pitchFamily="49" charset="0"/>
                        </a:rPr>
                        <a:t>for</a:t>
                      </a:r>
                      <a:r>
                        <a:rPr lang="en-US" sz="1800" b="0" i="0" u="none" strike="noStrike">
                          <a:solidFill>
                            <a:srgbClr val="7EA2B4"/>
                          </a:solidFill>
                          <a:effectLst/>
                          <a:latin typeface="Consolas" panose="020B0609020204030204" pitchFamily="49" charset="0"/>
                        </a:rPr>
                        <a:t> t </a:t>
                      </a:r>
                      <a:r>
                        <a:rPr lang="en-US" sz="1800" b="0" i="0" u="none" strike="noStrike">
                          <a:solidFill>
                            <a:srgbClr val="6B6BB8"/>
                          </a:solidFill>
                          <a:effectLst/>
                          <a:latin typeface="Consolas" panose="020B0609020204030204" pitchFamily="49" charset="0"/>
                        </a:rPr>
                        <a:t>in</a:t>
                      </a:r>
                      <a:r>
                        <a:rPr lang="en-US" sz="1800" b="0" i="0" u="none" strike="noStrike">
                          <a:solidFill>
                            <a:srgbClr val="7EA2B4"/>
                          </a:solidFill>
                          <a:effectLst/>
                          <a:latin typeface="Consolas" panose="020B0609020204030204" pitchFamily="49" charset="0"/>
                        </a:rPr>
                        <a:t> tokens </a:t>
                      </a:r>
                      <a:r>
                        <a:rPr lang="en-US" sz="1800" b="0" i="0" u="none" strike="noStrike">
                          <a:solidFill>
                            <a:srgbClr val="6B6BB8"/>
                          </a:solidFill>
                          <a:effectLst/>
                          <a:latin typeface="Consolas" panose="020B0609020204030204" pitchFamily="49" charset="0"/>
                        </a:rPr>
                        <a:t>if</a:t>
                      </a: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not</a:t>
                      </a:r>
                      <a:r>
                        <a:rPr lang="en-US" sz="1800" b="0" i="0" u="none" strike="noStrike">
                          <a:solidFill>
                            <a:srgbClr val="7EA2B4"/>
                          </a:solidFill>
                          <a:effectLst/>
                          <a:latin typeface="Consolas" panose="020B0609020204030204" pitchFamily="49" charset="0"/>
                        </a:rPr>
                        <a:t> t </a:t>
                      </a:r>
                      <a:r>
                        <a:rPr lang="en-US" sz="1800" b="0" i="0" u="none" strike="noStrike">
                          <a:solidFill>
                            <a:srgbClr val="6B6BB8"/>
                          </a:solidFill>
                          <a:effectLst/>
                          <a:latin typeface="Consolas" panose="020B0609020204030204" pitchFamily="49" charset="0"/>
                        </a:rPr>
                        <a:t>in</a:t>
                      </a:r>
                      <a:r>
                        <a:rPr lang="en-US" sz="1800" b="0" i="0" u="none" strike="noStrike">
                          <a:solidFill>
                            <a:srgbClr val="7EA2B4"/>
                          </a:solidFill>
                          <a:effectLst/>
                          <a:latin typeface="Consolas" panose="020B0609020204030204" pitchFamily="49" charset="0"/>
                        </a:rPr>
                        <a:t> stop_words]</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return</a:t>
                      </a:r>
                      <a:r>
                        <a:rPr lang="en-US" sz="1800" b="0" i="0" u="none" strike="noStrike">
                          <a:solidFill>
                            <a:srgbClr val="7EA2B4"/>
                          </a:solidFill>
                          <a:effectLst/>
                          <a:latin typeface="Consolas" panose="020B0609020204030204" pitchFamily="49" charset="0"/>
                        </a:rPr>
                        <a:t> tokens</a:t>
                      </a:r>
                      <a:endParaRPr lang="en-US" sz="3600">
                        <a:effectLst/>
                      </a:endParaRPr>
                    </a:p>
                  </a:txBody>
                  <a:tcPr marL="63500" marR="63500" marT="63500" marB="63500"/>
                </a:tc>
                <a:extLst>
                  <a:ext uri="{0D108BD9-81ED-4DB2-BD59-A6C34878D82A}">
                    <a16:rowId xmlns:a16="http://schemas.microsoft.com/office/drawing/2014/main" val="2308241931"/>
                  </a:ext>
                </a:extLst>
              </a:tr>
            </a:tbl>
          </a:graphicData>
        </a:graphic>
      </p:graphicFrame>
    </p:spTree>
    <p:extLst>
      <p:ext uri="{BB962C8B-B14F-4D97-AF65-F5344CB8AC3E}">
        <p14:creationId xmlns:p14="http://schemas.microsoft.com/office/powerpoint/2010/main" val="2088309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startAt="3"/>
            </a:pPr>
            <a:r>
              <a:rPr lang="vi-VN" sz="5400" b="1">
                <a:solidFill>
                  <a:schemeClr val="tx2">
                    <a:lumMod val="90000"/>
                    <a:lumOff val="10000"/>
                  </a:schemeClr>
                </a:solidFill>
                <a:effectLst>
                  <a:outerShdw blurRad="50800" dist="38100" dir="2700000" algn="tl" rotWithShape="0">
                    <a:prstClr val="black">
                      <a:alpha val="40000"/>
                    </a:prstClr>
                  </a:outerShdw>
                </a:effectLst>
              </a:rPr>
              <a:t>PHƯƠNG PHÁP THỰC HIỆN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DF11B4-9AA3-5394-6637-47668C743322}"/>
              </a:ext>
            </a:extLst>
          </p:cNvPr>
          <p:cNvSpPr txBox="1"/>
          <p:nvPr/>
        </p:nvSpPr>
        <p:spPr>
          <a:xfrm>
            <a:off x="838199" y="1562267"/>
            <a:ext cx="6741392" cy="461665"/>
          </a:xfrm>
          <a:prstGeom prst="rect">
            <a:avLst/>
          </a:prstGeom>
          <a:noFill/>
        </p:spPr>
        <p:txBody>
          <a:bodyPr wrap="square" rtlCol="0">
            <a:spAutoFit/>
          </a:bodyPr>
          <a:lstStyle/>
          <a:p>
            <a:pPr marL="457200" indent="-457200">
              <a:buFont typeface="Arial" panose="020B0604020202020204" pitchFamily="34" charset="0"/>
              <a:buChar char="•"/>
            </a:pPr>
            <a:r>
              <a:rPr lang="vi-VN" sz="2400" i="1">
                <a:solidFill>
                  <a:schemeClr val="tx2">
                    <a:lumMod val="90000"/>
                    <a:lumOff val="10000"/>
                  </a:schemeClr>
                </a:solidFill>
                <a:latin typeface="Times New Roman" panose="02020603050405020304" pitchFamily="18" charset="0"/>
                <a:cs typeface="Times New Roman" panose="02020603050405020304" pitchFamily="18" charset="0"/>
              </a:rPr>
              <a:t>Tính tần suất xuất hiện của từ trong mỗi nhãn</a:t>
            </a:r>
          </a:p>
        </p:txBody>
      </p:sp>
      <p:graphicFrame>
        <p:nvGraphicFramePr>
          <p:cNvPr id="8" name="Table 7">
            <a:extLst>
              <a:ext uri="{FF2B5EF4-FFF2-40B4-BE49-F238E27FC236}">
                <a16:creationId xmlns:a16="http://schemas.microsoft.com/office/drawing/2014/main" id="{033551B6-521F-815A-271F-7B42CBB7D099}"/>
              </a:ext>
            </a:extLst>
          </p:cNvPr>
          <p:cNvGraphicFramePr>
            <a:graphicFrameLocks noGrp="1"/>
          </p:cNvGraphicFramePr>
          <p:nvPr>
            <p:extLst>
              <p:ext uri="{D42A27DB-BD31-4B8C-83A1-F6EECF244321}">
                <p14:modId xmlns:p14="http://schemas.microsoft.com/office/powerpoint/2010/main" val="637802628"/>
              </p:ext>
            </p:extLst>
          </p:nvPr>
        </p:nvGraphicFramePr>
        <p:xfrm>
          <a:off x="838199" y="2458041"/>
          <a:ext cx="10427592" cy="3418840"/>
        </p:xfrm>
        <a:graphic>
          <a:graphicData uri="http://schemas.openxmlformats.org/drawingml/2006/table">
            <a:tbl>
              <a:tblPr firstRow="1" bandRow="1">
                <a:tableStyleId>{3B4B98B0-60AC-42C2-AFA5-B58CD77FA1E5}</a:tableStyleId>
              </a:tblPr>
              <a:tblGrid>
                <a:gridCol w="10427592">
                  <a:extLst>
                    <a:ext uri="{9D8B030D-6E8A-4147-A177-3AD203B41FA5}">
                      <a16:colId xmlns:a16="http://schemas.microsoft.com/office/drawing/2014/main" val="2248713942"/>
                    </a:ext>
                  </a:extLst>
                </a:gridCol>
              </a:tblGrid>
              <a:tr h="1008253">
                <a:tc>
                  <a:txBody>
                    <a:bodyPr/>
                    <a:lstStyle/>
                    <a:p>
                      <a:pPr rtl="0" fontAlgn="t">
                        <a:spcBef>
                          <a:spcPts val="0"/>
                        </a:spcBef>
                        <a:spcAft>
                          <a:spcPts val="0"/>
                        </a:spcAft>
                      </a:pPr>
                      <a:r>
                        <a:rPr lang="en-US" sz="1800" b="0" i="0" u="none" strike="noStrike">
                          <a:solidFill>
                            <a:srgbClr val="6B6BB8"/>
                          </a:solidFill>
                          <a:effectLst/>
                          <a:latin typeface="Consolas" panose="020B0609020204030204" pitchFamily="49" charset="0"/>
                        </a:rPr>
                        <a:t>def</a:t>
                      </a:r>
                      <a:r>
                        <a:rPr lang="en-US" sz="1800" b="0" i="0" u="none" strike="noStrike">
                          <a:solidFill>
                            <a:srgbClr val="7EA2B4"/>
                          </a:solidFill>
                          <a:effectLst/>
                          <a:latin typeface="Consolas" panose="020B0609020204030204" pitchFamily="49" charset="0"/>
                        </a:rPr>
                        <a:t> </a:t>
                      </a:r>
                      <a:r>
                        <a:rPr lang="en-US" sz="1800" b="0" i="0" u="none" strike="noStrike">
                          <a:solidFill>
                            <a:srgbClr val="257FAD"/>
                          </a:solidFill>
                          <a:effectLst/>
                          <a:latin typeface="Consolas" panose="020B0609020204030204" pitchFamily="49" charset="0"/>
                        </a:rPr>
                        <a:t>print_frequency_dist</a:t>
                      </a:r>
                      <a:r>
                        <a:rPr lang="en-US" sz="1800" b="0" i="0" u="none" strike="noStrike">
                          <a:solidFill>
                            <a:srgbClr val="935C25"/>
                          </a:solidFill>
                          <a:effectLst/>
                          <a:latin typeface="Consolas" panose="020B0609020204030204" pitchFamily="49" charset="0"/>
                        </a:rPr>
                        <a:t>(docs)</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tokens = defaultdict(list)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for</a:t>
                      </a:r>
                      <a:r>
                        <a:rPr lang="en-US" sz="1800" b="0" i="0" u="none" strike="noStrike">
                          <a:solidFill>
                            <a:srgbClr val="7EA2B4"/>
                          </a:solidFill>
                          <a:effectLst/>
                          <a:latin typeface="Consolas" panose="020B0609020204030204" pitchFamily="49" charset="0"/>
                        </a:rPr>
                        <a:t> doc </a:t>
                      </a:r>
                      <a:r>
                        <a:rPr lang="en-US" sz="1800" b="0" i="0" u="none" strike="noStrike">
                          <a:solidFill>
                            <a:srgbClr val="6B6BB8"/>
                          </a:solidFill>
                          <a:effectLst/>
                          <a:latin typeface="Consolas" panose="020B0609020204030204" pitchFamily="49" charset="0"/>
                        </a:rPr>
                        <a:t>in</a:t>
                      </a:r>
                      <a:r>
                        <a:rPr lang="en-US" sz="1800" b="0" i="0" u="none" strike="noStrike">
                          <a:solidFill>
                            <a:srgbClr val="7EA2B4"/>
                          </a:solidFill>
                          <a:effectLst/>
                          <a:latin typeface="Consolas" panose="020B0609020204030204" pitchFamily="49" charset="0"/>
                        </a:rPr>
                        <a:t> docs:</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doc_label = doc[</a:t>
                      </a:r>
                      <a:r>
                        <a:rPr lang="en-US" sz="1800" b="0" i="0" u="none" strike="noStrike">
                          <a:solidFill>
                            <a:srgbClr val="935C25"/>
                          </a:solidFill>
                          <a:effectLst/>
                          <a:latin typeface="Consolas" panose="020B0609020204030204" pitchFamily="49" charset="0"/>
                        </a:rPr>
                        <a:t>0</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doc_text = clean_text(doc[</a:t>
                      </a:r>
                      <a:r>
                        <a:rPr lang="en-US" sz="1800" b="0" i="0" u="none" strike="noStrike">
                          <a:solidFill>
                            <a:srgbClr val="935C25"/>
                          </a:solidFill>
                          <a:effectLst/>
                          <a:latin typeface="Consolas" panose="020B0609020204030204" pitchFamily="49" charset="0"/>
                        </a:rPr>
                        <a:t>1</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7195A8"/>
                          </a:solidFill>
                          <a:effectLst/>
                          <a:latin typeface="Consolas" panose="020B0609020204030204" pitchFamily="49" charset="0"/>
                        </a:rPr>
                        <a:t>#doc_tokens = word_tokenize(doc_text)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doc_tokens =get_tokens(doc_text)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tokens[doc_label].extend(doc_tokens)</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for</a:t>
                      </a:r>
                      <a:r>
                        <a:rPr lang="en-US" sz="1800" b="0" i="0" u="none" strike="noStrike">
                          <a:solidFill>
                            <a:srgbClr val="7EA2B4"/>
                          </a:solidFill>
                          <a:effectLst/>
                          <a:latin typeface="Consolas" panose="020B0609020204030204" pitchFamily="49" charset="0"/>
                        </a:rPr>
                        <a:t> category_label, category_tokens </a:t>
                      </a:r>
                      <a:r>
                        <a:rPr lang="en-US" sz="1800" b="0" i="0" u="none" strike="noStrike">
                          <a:solidFill>
                            <a:srgbClr val="6B6BB8"/>
                          </a:solidFill>
                          <a:effectLst/>
                          <a:latin typeface="Consolas" panose="020B0609020204030204" pitchFamily="49" charset="0"/>
                        </a:rPr>
                        <a:t>in</a:t>
                      </a:r>
                      <a:r>
                        <a:rPr lang="en-US" sz="1800" b="0" i="0" u="none" strike="noStrike">
                          <a:solidFill>
                            <a:srgbClr val="7EA2B4"/>
                          </a:solidFill>
                          <a:effectLst/>
                          <a:latin typeface="Consolas" panose="020B0609020204030204" pitchFamily="49" charset="0"/>
                        </a:rPr>
                        <a:t> tokens.items():</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print(category_label)</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fd = FreqDist(category_tokens)</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print(fd.most_common(</a:t>
                      </a:r>
                      <a:r>
                        <a:rPr lang="en-US" sz="1800" b="0" i="0" u="none" strike="noStrike">
                          <a:solidFill>
                            <a:srgbClr val="935C25"/>
                          </a:solidFill>
                          <a:effectLst/>
                          <a:latin typeface="Consolas" panose="020B0609020204030204" pitchFamily="49" charset="0"/>
                        </a:rPr>
                        <a:t>20</a:t>
                      </a:r>
                      <a:r>
                        <a:rPr lang="en-US" sz="1800" b="0" i="0" u="none" strike="noStrike">
                          <a:solidFill>
                            <a:srgbClr val="7EA2B4"/>
                          </a:solidFill>
                          <a:effectLst/>
                          <a:latin typeface="Consolas" panose="020B0609020204030204" pitchFamily="49" charset="0"/>
                        </a:rPr>
                        <a:t>))</a:t>
                      </a:r>
                      <a:endParaRPr lang="en-US" sz="3200">
                        <a:effectLst/>
                      </a:endParaRPr>
                    </a:p>
                  </a:txBody>
                  <a:tcPr marL="63500" marR="63500" marT="63500" marB="63500"/>
                </a:tc>
                <a:extLst>
                  <a:ext uri="{0D108BD9-81ED-4DB2-BD59-A6C34878D82A}">
                    <a16:rowId xmlns:a16="http://schemas.microsoft.com/office/drawing/2014/main" val="2308241931"/>
                  </a:ext>
                </a:extLst>
              </a:tr>
            </a:tbl>
          </a:graphicData>
        </a:graphic>
      </p:graphicFrame>
    </p:spTree>
    <p:extLst>
      <p:ext uri="{BB962C8B-B14F-4D97-AF65-F5344CB8AC3E}">
        <p14:creationId xmlns:p14="http://schemas.microsoft.com/office/powerpoint/2010/main" val="1702165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startAt="3"/>
            </a:pPr>
            <a:r>
              <a:rPr lang="vi-VN" sz="5400" b="1">
                <a:solidFill>
                  <a:schemeClr val="tx2">
                    <a:lumMod val="90000"/>
                    <a:lumOff val="10000"/>
                  </a:schemeClr>
                </a:solidFill>
                <a:effectLst>
                  <a:outerShdw blurRad="50800" dist="38100" dir="2700000" algn="tl" rotWithShape="0">
                    <a:prstClr val="black">
                      <a:alpha val="40000"/>
                    </a:prstClr>
                  </a:outerShdw>
                </a:effectLst>
              </a:rPr>
              <a:t>PHƯƠNG PHÁP THỰC HIỆN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DF11B4-9AA3-5394-6637-47668C743322}"/>
              </a:ext>
            </a:extLst>
          </p:cNvPr>
          <p:cNvSpPr txBox="1"/>
          <p:nvPr/>
        </p:nvSpPr>
        <p:spPr>
          <a:xfrm>
            <a:off x="838199" y="1562267"/>
            <a:ext cx="6741392" cy="461665"/>
          </a:xfrm>
          <a:prstGeom prst="rect">
            <a:avLst/>
          </a:prstGeom>
          <a:noFill/>
        </p:spPr>
        <p:txBody>
          <a:bodyPr wrap="square" rtlCol="0">
            <a:spAutoFit/>
          </a:bodyPr>
          <a:lstStyle/>
          <a:p>
            <a:pPr marL="457200" indent="-457200">
              <a:buFont typeface="Arial" panose="020B0604020202020204" pitchFamily="34" charset="0"/>
              <a:buChar char="•"/>
            </a:pPr>
            <a:r>
              <a:rPr lang="vi-VN" sz="2400" i="1">
                <a:solidFill>
                  <a:schemeClr val="tx2">
                    <a:lumMod val="90000"/>
                    <a:lumOff val="10000"/>
                  </a:schemeClr>
                </a:solidFill>
                <a:latin typeface="Times New Roman" panose="02020603050405020304" pitchFamily="18" charset="0"/>
                <a:cs typeface="Times New Roman" panose="02020603050405020304" pitchFamily="18" charset="0"/>
              </a:rPr>
              <a:t>Chia tập dữ liệu</a:t>
            </a:r>
          </a:p>
        </p:txBody>
      </p:sp>
      <p:graphicFrame>
        <p:nvGraphicFramePr>
          <p:cNvPr id="8" name="Table 7">
            <a:extLst>
              <a:ext uri="{FF2B5EF4-FFF2-40B4-BE49-F238E27FC236}">
                <a16:creationId xmlns:a16="http://schemas.microsoft.com/office/drawing/2014/main" id="{033551B6-521F-815A-271F-7B42CBB7D099}"/>
              </a:ext>
            </a:extLst>
          </p:cNvPr>
          <p:cNvGraphicFramePr>
            <a:graphicFrameLocks noGrp="1"/>
          </p:cNvGraphicFramePr>
          <p:nvPr>
            <p:extLst>
              <p:ext uri="{D42A27DB-BD31-4B8C-83A1-F6EECF244321}">
                <p14:modId xmlns:p14="http://schemas.microsoft.com/office/powerpoint/2010/main" val="760566482"/>
              </p:ext>
            </p:extLst>
          </p:nvPr>
        </p:nvGraphicFramePr>
        <p:xfrm>
          <a:off x="838199" y="2254841"/>
          <a:ext cx="10427592" cy="3967480"/>
        </p:xfrm>
        <a:graphic>
          <a:graphicData uri="http://schemas.openxmlformats.org/drawingml/2006/table">
            <a:tbl>
              <a:tblPr firstRow="1" bandRow="1">
                <a:tableStyleId>{3B4B98B0-60AC-42C2-AFA5-B58CD77FA1E5}</a:tableStyleId>
              </a:tblPr>
              <a:tblGrid>
                <a:gridCol w="10427592">
                  <a:extLst>
                    <a:ext uri="{9D8B030D-6E8A-4147-A177-3AD203B41FA5}">
                      <a16:colId xmlns:a16="http://schemas.microsoft.com/office/drawing/2014/main" val="2248713942"/>
                    </a:ext>
                  </a:extLst>
                </a:gridCol>
              </a:tblGrid>
              <a:tr h="1008253">
                <a:tc>
                  <a:txBody>
                    <a:bodyPr/>
                    <a:lstStyle/>
                    <a:p>
                      <a:pPr rtl="0" fontAlgn="t">
                        <a:spcBef>
                          <a:spcPts val="0"/>
                        </a:spcBef>
                        <a:spcAft>
                          <a:spcPts val="0"/>
                        </a:spcAft>
                      </a:pPr>
                      <a:r>
                        <a:rPr lang="en-US" sz="1800" b="0" i="0" u="none" strike="noStrike">
                          <a:solidFill>
                            <a:srgbClr val="6B6BB8"/>
                          </a:solidFill>
                          <a:effectLst/>
                          <a:latin typeface="Consolas" panose="020B0609020204030204" pitchFamily="49" charset="0"/>
                        </a:rPr>
                        <a:t>def</a:t>
                      </a:r>
                      <a:r>
                        <a:rPr lang="en-US" sz="1800" b="0" i="0" u="none" strike="noStrike">
                          <a:solidFill>
                            <a:srgbClr val="7EA2B4"/>
                          </a:solidFill>
                          <a:effectLst/>
                          <a:latin typeface="Consolas" panose="020B0609020204030204" pitchFamily="49" charset="0"/>
                        </a:rPr>
                        <a:t> </a:t>
                      </a:r>
                      <a:r>
                        <a:rPr lang="en-US" sz="1800" b="0" i="0" u="none" strike="noStrike">
                          <a:solidFill>
                            <a:srgbClr val="257FAD"/>
                          </a:solidFill>
                          <a:effectLst/>
                          <a:latin typeface="Consolas" panose="020B0609020204030204" pitchFamily="49" charset="0"/>
                        </a:rPr>
                        <a:t>get_splits</a:t>
                      </a:r>
                      <a:r>
                        <a:rPr lang="en-US" sz="1800" b="0" i="0" u="none" strike="noStrike">
                          <a:solidFill>
                            <a:srgbClr val="935C25"/>
                          </a:solidFill>
                          <a:effectLst/>
                          <a:latin typeface="Consolas" panose="020B0609020204030204" pitchFamily="49" charset="0"/>
                        </a:rPr>
                        <a:t>(docs)</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random.shuffle(docs)</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X_train = []</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y_train = []</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X_test = []</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y_test = []</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pivot = int(</a:t>
                      </a:r>
                      <a:r>
                        <a:rPr lang="en-US" sz="1800" b="0" i="0" u="none" strike="noStrike">
                          <a:solidFill>
                            <a:srgbClr val="935C25"/>
                          </a:solidFill>
                          <a:effectLst/>
                          <a:latin typeface="Consolas" panose="020B0609020204030204" pitchFamily="49" charset="0"/>
                        </a:rPr>
                        <a:t>.80</a:t>
                      </a:r>
                      <a:r>
                        <a:rPr lang="en-US" sz="1800" b="0" i="0" u="none" strike="noStrike">
                          <a:solidFill>
                            <a:srgbClr val="7EA2B4"/>
                          </a:solidFill>
                          <a:effectLst/>
                          <a:latin typeface="Consolas" panose="020B0609020204030204" pitchFamily="49" charset="0"/>
                        </a:rPr>
                        <a:t> * len(docs))</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for</a:t>
                      </a:r>
                      <a:r>
                        <a:rPr lang="en-US" sz="1800" b="0" i="0" u="none" strike="noStrike">
                          <a:solidFill>
                            <a:srgbClr val="7EA2B4"/>
                          </a:solidFill>
                          <a:effectLst/>
                          <a:latin typeface="Consolas" panose="020B0609020204030204" pitchFamily="49" charset="0"/>
                        </a:rPr>
                        <a:t> i </a:t>
                      </a:r>
                      <a:r>
                        <a:rPr lang="en-US" sz="1800" b="0" i="0" u="none" strike="noStrike">
                          <a:solidFill>
                            <a:srgbClr val="6B6BB8"/>
                          </a:solidFill>
                          <a:effectLst/>
                          <a:latin typeface="Consolas" panose="020B0609020204030204" pitchFamily="49" charset="0"/>
                        </a:rPr>
                        <a:t>in</a:t>
                      </a:r>
                      <a:r>
                        <a:rPr lang="en-US" sz="1800" b="0" i="0" u="none" strike="noStrike">
                          <a:solidFill>
                            <a:srgbClr val="7EA2B4"/>
                          </a:solidFill>
                          <a:effectLst/>
                          <a:latin typeface="Consolas" panose="020B0609020204030204" pitchFamily="49" charset="0"/>
                        </a:rPr>
                        <a:t> range(</a:t>
                      </a:r>
                      <a:r>
                        <a:rPr lang="en-US" sz="1800" b="0" i="0" u="none" strike="noStrike">
                          <a:solidFill>
                            <a:srgbClr val="935C25"/>
                          </a:solidFill>
                          <a:effectLst/>
                          <a:latin typeface="Consolas" panose="020B0609020204030204" pitchFamily="49" charset="0"/>
                        </a:rPr>
                        <a:t>0</a:t>
                      </a:r>
                      <a:r>
                        <a:rPr lang="en-US" sz="1800" b="0" i="0" u="none" strike="noStrike">
                          <a:solidFill>
                            <a:srgbClr val="7EA2B4"/>
                          </a:solidFill>
                          <a:effectLst/>
                          <a:latin typeface="Consolas" panose="020B0609020204030204" pitchFamily="49" charset="0"/>
                        </a:rPr>
                        <a:t>, pivot):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X_train.append(docs[i][</a:t>
                      </a:r>
                      <a:r>
                        <a:rPr lang="en-US" sz="1800" b="0" i="0" u="none" strike="noStrike">
                          <a:solidFill>
                            <a:srgbClr val="935C25"/>
                          </a:solidFill>
                          <a:effectLst/>
                          <a:latin typeface="Consolas" panose="020B0609020204030204" pitchFamily="49" charset="0"/>
                        </a:rPr>
                        <a:t>1</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y_train.append(docs[i][</a:t>
                      </a:r>
                      <a:r>
                        <a:rPr lang="en-US" sz="1800" b="0" i="0" u="none" strike="noStrike">
                          <a:solidFill>
                            <a:srgbClr val="935C25"/>
                          </a:solidFill>
                          <a:effectLst/>
                          <a:latin typeface="Consolas" panose="020B0609020204030204" pitchFamily="49" charset="0"/>
                        </a:rPr>
                        <a:t>0</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for</a:t>
                      </a:r>
                      <a:r>
                        <a:rPr lang="en-US" sz="1800" b="0" i="0" u="none" strike="noStrike">
                          <a:solidFill>
                            <a:srgbClr val="7EA2B4"/>
                          </a:solidFill>
                          <a:effectLst/>
                          <a:latin typeface="Consolas" panose="020B0609020204030204" pitchFamily="49" charset="0"/>
                        </a:rPr>
                        <a:t> i </a:t>
                      </a:r>
                      <a:r>
                        <a:rPr lang="en-US" sz="1800" b="0" i="0" u="none" strike="noStrike">
                          <a:solidFill>
                            <a:srgbClr val="6B6BB8"/>
                          </a:solidFill>
                          <a:effectLst/>
                          <a:latin typeface="Consolas" panose="020B0609020204030204" pitchFamily="49" charset="0"/>
                        </a:rPr>
                        <a:t>in</a:t>
                      </a:r>
                      <a:r>
                        <a:rPr lang="en-US" sz="1800" b="0" i="0" u="none" strike="noStrike">
                          <a:solidFill>
                            <a:srgbClr val="7EA2B4"/>
                          </a:solidFill>
                          <a:effectLst/>
                          <a:latin typeface="Consolas" panose="020B0609020204030204" pitchFamily="49" charset="0"/>
                        </a:rPr>
                        <a:t> range(pivot, len(docs)):</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X_test.append(docs[i][</a:t>
                      </a:r>
                      <a:r>
                        <a:rPr lang="en-US" sz="1800" b="0" i="0" u="none" strike="noStrike">
                          <a:solidFill>
                            <a:srgbClr val="935C25"/>
                          </a:solidFill>
                          <a:effectLst/>
                          <a:latin typeface="Consolas" panose="020B0609020204030204" pitchFamily="49" charset="0"/>
                        </a:rPr>
                        <a:t>1</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y_test.append(docs[i][</a:t>
                      </a:r>
                      <a:r>
                        <a:rPr lang="en-US" sz="1800" b="0" i="0" u="none" strike="noStrike">
                          <a:solidFill>
                            <a:srgbClr val="935C25"/>
                          </a:solidFill>
                          <a:effectLst/>
                          <a:latin typeface="Consolas" panose="020B0609020204030204" pitchFamily="49" charset="0"/>
                        </a:rPr>
                        <a:t>0</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a:t>
                      </a:r>
                      <a:r>
                        <a:rPr lang="en-US" sz="1800" b="0" i="0" u="none" strike="noStrike">
                          <a:solidFill>
                            <a:srgbClr val="6B6BB8"/>
                          </a:solidFill>
                          <a:effectLst/>
                          <a:latin typeface="Consolas" panose="020B0609020204030204" pitchFamily="49" charset="0"/>
                        </a:rPr>
                        <a:t>return</a:t>
                      </a:r>
                      <a:r>
                        <a:rPr lang="en-US" sz="1800" b="0" i="0" u="none" strike="noStrike">
                          <a:solidFill>
                            <a:srgbClr val="7EA2B4"/>
                          </a:solidFill>
                          <a:effectLst/>
                          <a:latin typeface="Consolas" panose="020B0609020204030204" pitchFamily="49" charset="0"/>
                        </a:rPr>
                        <a:t> X_train, X_test, y_train, y_test</a:t>
                      </a:r>
                      <a:endParaRPr lang="en-US" sz="3600">
                        <a:effectLst/>
                      </a:endParaRPr>
                    </a:p>
                  </a:txBody>
                  <a:tcPr marL="63500" marR="63500" marT="63500" marB="63500"/>
                </a:tc>
                <a:extLst>
                  <a:ext uri="{0D108BD9-81ED-4DB2-BD59-A6C34878D82A}">
                    <a16:rowId xmlns:a16="http://schemas.microsoft.com/office/drawing/2014/main" val="2308241931"/>
                  </a:ext>
                </a:extLst>
              </a:tr>
            </a:tbl>
          </a:graphicData>
        </a:graphic>
      </p:graphicFrame>
    </p:spTree>
    <p:extLst>
      <p:ext uri="{BB962C8B-B14F-4D97-AF65-F5344CB8AC3E}">
        <p14:creationId xmlns:p14="http://schemas.microsoft.com/office/powerpoint/2010/main" val="1199181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startAt="3"/>
            </a:pPr>
            <a:r>
              <a:rPr lang="vi-VN" sz="5400" b="1">
                <a:solidFill>
                  <a:schemeClr val="tx2">
                    <a:lumMod val="90000"/>
                    <a:lumOff val="10000"/>
                  </a:schemeClr>
                </a:solidFill>
                <a:effectLst>
                  <a:outerShdw blurRad="50800" dist="38100" dir="2700000" algn="tl" rotWithShape="0">
                    <a:prstClr val="black">
                      <a:alpha val="40000"/>
                    </a:prstClr>
                  </a:outerShdw>
                </a:effectLst>
              </a:rPr>
              <a:t>PHƯƠNG PHÁP THỰC HIỆN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DF11B4-9AA3-5394-6637-47668C743322}"/>
              </a:ext>
            </a:extLst>
          </p:cNvPr>
          <p:cNvSpPr txBox="1"/>
          <p:nvPr/>
        </p:nvSpPr>
        <p:spPr>
          <a:xfrm>
            <a:off x="838199" y="1562267"/>
            <a:ext cx="6741392" cy="461665"/>
          </a:xfrm>
          <a:prstGeom prst="rect">
            <a:avLst/>
          </a:prstGeom>
          <a:noFill/>
        </p:spPr>
        <p:txBody>
          <a:bodyPr wrap="square" rtlCol="0">
            <a:spAutoFit/>
          </a:bodyPr>
          <a:lstStyle/>
          <a:p>
            <a:pPr marL="457200" indent="-457200">
              <a:buFont typeface="Arial" panose="020B0604020202020204" pitchFamily="34" charset="0"/>
              <a:buChar char="•"/>
            </a:pPr>
            <a:r>
              <a:rPr lang="vi-VN" sz="2400" i="1">
                <a:solidFill>
                  <a:schemeClr val="tx2">
                    <a:lumMod val="90000"/>
                    <a:lumOff val="10000"/>
                  </a:schemeClr>
                </a:solidFill>
                <a:latin typeface="Times New Roman" panose="02020603050405020304" pitchFamily="18" charset="0"/>
                <a:cs typeface="Times New Roman" panose="02020603050405020304" pitchFamily="18" charset="0"/>
              </a:rPr>
              <a:t>Huấn luyện mô hình</a:t>
            </a:r>
          </a:p>
        </p:txBody>
      </p:sp>
      <p:graphicFrame>
        <p:nvGraphicFramePr>
          <p:cNvPr id="8" name="Table 7">
            <a:extLst>
              <a:ext uri="{FF2B5EF4-FFF2-40B4-BE49-F238E27FC236}">
                <a16:creationId xmlns:a16="http://schemas.microsoft.com/office/drawing/2014/main" id="{033551B6-521F-815A-271F-7B42CBB7D099}"/>
              </a:ext>
            </a:extLst>
          </p:cNvPr>
          <p:cNvGraphicFramePr>
            <a:graphicFrameLocks noGrp="1"/>
          </p:cNvGraphicFramePr>
          <p:nvPr>
            <p:extLst>
              <p:ext uri="{D42A27DB-BD31-4B8C-83A1-F6EECF244321}">
                <p14:modId xmlns:p14="http://schemas.microsoft.com/office/powerpoint/2010/main" val="1099266508"/>
              </p:ext>
            </p:extLst>
          </p:nvPr>
        </p:nvGraphicFramePr>
        <p:xfrm>
          <a:off x="838199" y="2227132"/>
          <a:ext cx="10427592" cy="3967480"/>
        </p:xfrm>
        <a:graphic>
          <a:graphicData uri="http://schemas.openxmlformats.org/drawingml/2006/table">
            <a:tbl>
              <a:tblPr firstRow="1" bandRow="1">
                <a:tableStyleId>{3B4B98B0-60AC-42C2-AFA5-B58CD77FA1E5}</a:tableStyleId>
              </a:tblPr>
              <a:tblGrid>
                <a:gridCol w="10427592">
                  <a:extLst>
                    <a:ext uri="{9D8B030D-6E8A-4147-A177-3AD203B41FA5}">
                      <a16:colId xmlns:a16="http://schemas.microsoft.com/office/drawing/2014/main" val="2248713942"/>
                    </a:ext>
                  </a:extLst>
                </a:gridCol>
              </a:tblGrid>
              <a:tr h="1008253">
                <a:tc>
                  <a:txBody>
                    <a:bodyPr/>
                    <a:lstStyle/>
                    <a:p>
                      <a:pPr rtl="0" fontAlgn="t">
                        <a:spcBef>
                          <a:spcPts val="0"/>
                        </a:spcBef>
                        <a:spcAft>
                          <a:spcPts val="0"/>
                        </a:spcAft>
                      </a:pPr>
                      <a:r>
                        <a:rPr lang="en-US" sz="1800" b="0" i="0" u="none" strike="noStrike">
                          <a:solidFill>
                            <a:srgbClr val="6B6BB8"/>
                          </a:solidFill>
                          <a:effectLst/>
                          <a:latin typeface="Consolas" panose="020B0609020204030204" pitchFamily="49" charset="0"/>
                        </a:rPr>
                        <a:t>def</a:t>
                      </a:r>
                      <a:r>
                        <a:rPr lang="en-US" sz="1800" b="0" i="0" u="none" strike="noStrike">
                          <a:solidFill>
                            <a:srgbClr val="7EA2B4"/>
                          </a:solidFill>
                          <a:effectLst/>
                          <a:latin typeface="Consolas" panose="020B0609020204030204" pitchFamily="49" charset="0"/>
                        </a:rPr>
                        <a:t> </a:t>
                      </a:r>
                      <a:r>
                        <a:rPr lang="en-US" sz="1800" b="0" i="0" u="none" strike="noStrike">
                          <a:solidFill>
                            <a:srgbClr val="257FAD"/>
                          </a:solidFill>
                          <a:effectLst/>
                          <a:latin typeface="Consolas" panose="020B0609020204030204" pitchFamily="49" charset="0"/>
                        </a:rPr>
                        <a:t>train_classifier</a:t>
                      </a:r>
                      <a:r>
                        <a:rPr lang="en-US" sz="1800" b="0" i="0" u="none" strike="noStrike">
                          <a:solidFill>
                            <a:srgbClr val="935C25"/>
                          </a:solidFill>
                          <a:effectLst/>
                          <a:latin typeface="Consolas" panose="020B0609020204030204" pitchFamily="49" charset="0"/>
                        </a:rPr>
                        <a:t>(docs)</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X_train, X_test, y_train, y_test = get_splits(docs)</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vectorizer = CountVectorizer(stop_words=</a:t>
                      </a:r>
                      <a:r>
                        <a:rPr lang="en-US" sz="1800" b="0" i="0" u="none" strike="noStrike">
                          <a:solidFill>
                            <a:srgbClr val="568C3B"/>
                          </a:solidFill>
                          <a:effectLst/>
                          <a:latin typeface="Consolas" panose="020B0609020204030204" pitchFamily="49" charset="0"/>
                        </a:rPr>
                        <a:t>'english'</a:t>
                      </a:r>
                      <a:r>
                        <a:rPr lang="en-US" sz="1800" b="0" i="0" u="none" strike="noStrike">
                          <a:solidFill>
                            <a:srgbClr val="7EA2B4"/>
                          </a:solidFill>
                          <a:effectLst/>
                          <a:latin typeface="Consolas" panose="020B0609020204030204" pitchFamily="49" charset="0"/>
                        </a:rPr>
                        <a:t>, ngram_range=(</a:t>
                      </a:r>
                      <a:r>
                        <a:rPr lang="en-US" sz="1800" b="0" i="0" u="none" strike="noStrike">
                          <a:solidFill>
                            <a:srgbClr val="935C25"/>
                          </a:solidFill>
                          <a:effectLst/>
                          <a:latin typeface="Consolas" panose="020B0609020204030204" pitchFamily="49" charset="0"/>
                        </a:rPr>
                        <a:t>1</a:t>
                      </a:r>
                      <a:r>
                        <a:rPr lang="en-US" sz="1800" b="0" i="0" u="none" strike="noStrike">
                          <a:solidFill>
                            <a:srgbClr val="7EA2B4"/>
                          </a:solidFill>
                          <a:effectLst/>
                          <a:latin typeface="Consolas" panose="020B0609020204030204" pitchFamily="49" charset="0"/>
                        </a:rPr>
                        <a:t>, </a:t>
                      </a:r>
                      <a:r>
                        <a:rPr lang="en-US" sz="1800" b="0" i="0" u="none" strike="noStrike">
                          <a:solidFill>
                            <a:srgbClr val="935C25"/>
                          </a:solidFill>
                          <a:effectLst/>
                          <a:latin typeface="Consolas" panose="020B0609020204030204" pitchFamily="49" charset="0"/>
                        </a:rPr>
                        <a:t>3</a:t>
                      </a:r>
                      <a:r>
                        <a:rPr lang="en-US" sz="1800" b="0" i="0" u="none" strike="noStrike">
                          <a:solidFill>
                            <a:srgbClr val="7EA2B4"/>
                          </a:solidFill>
                          <a:effectLst/>
                          <a:latin typeface="Consolas" panose="020B0609020204030204" pitchFamily="49" charset="0"/>
                        </a:rPr>
                        <a:t>), min_df=</a:t>
                      </a:r>
                      <a:r>
                        <a:rPr lang="en-US" sz="1800" b="0" i="0" u="none" strike="noStrike">
                          <a:solidFill>
                            <a:srgbClr val="935C25"/>
                          </a:solidFill>
                          <a:effectLst/>
                          <a:latin typeface="Consolas" panose="020B0609020204030204" pitchFamily="49" charset="0"/>
                        </a:rPr>
                        <a:t>3</a:t>
                      </a:r>
                      <a:r>
                        <a:rPr lang="en-US" sz="1800" b="0" i="0" u="none" strike="noStrike">
                          <a:solidFill>
                            <a:srgbClr val="7EA2B4"/>
                          </a:solidFill>
                          <a:effectLst/>
                          <a:latin typeface="Consolas" panose="020B0609020204030204" pitchFamily="49" charset="0"/>
                        </a:rPr>
                        <a:t>, analyzer=</a:t>
                      </a:r>
                      <a:r>
                        <a:rPr lang="en-US" sz="1800" b="0" i="0" u="none" strike="noStrike">
                          <a:solidFill>
                            <a:srgbClr val="568C3B"/>
                          </a:solidFill>
                          <a:effectLst/>
                          <a:latin typeface="Consolas" panose="020B0609020204030204" pitchFamily="49" charset="0"/>
                        </a:rPr>
                        <a:t>'word'</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dtm = vectorizer.fit_transform(X_train)</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naive_bayes_classifier = MultinomialNB().fit(dtm, y_train)</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evaluate_classifier(</a:t>
                      </a:r>
                      <a:r>
                        <a:rPr lang="en-US" sz="1800" b="0" i="0" u="none" strike="noStrike">
                          <a:solidFill>
                            <a:srgbClr val="568C3B"/>
                          </a:solidFill>
                          <a:effectLst/>
                          <a:latin typeface="Consolas" panose="020B0609020204030204" pitchFamily="49" charset="0"/>
                        </a:rPr>
                        <a:t>"Naive Bayes\tTRAIN\t"</a:t>
                      </a:r>
                      <a:r>
                        <a:rPr lang="en-US" sz="1800" b="0" i="0" u="none" strike="noStrike">
                          <a:solidFill>
                            <a:srgbClr val="7EA2B4"/>
                          </a:solidFill>
                          <a:effectLst/>
                          <a:latin typeface="Consolas" panose="020B0609020204030204" pitchFamily="49" charset="0"/>
                        </a:rPr>
                        <a:t>, naive_bayes_classifier, vectorizer, X_train, y_train)</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evaluate_classifier(</a:t>
                      </a:r>
                      <a:r>
                        <a:rPr lang="en-US" sz="1800" b="0" i="0" u="none" strike="noStrike">
                          <a:solidFill>
                            <a:srgbClr val="568C3B"/>
                          </a:solidFill>
                          <a:effectLst/>
                          <a:latin typeface="Consolas" panose="020B0609020204030204" pitchFamily="49" charset="0"/>
                        </a:rPr>
                        <a:t>"Naive Bayes\tTEST\t"</a:t>
                      </a:r>
                      <a:r>
                        <a:rPr lang="en-US" sz="1800" b="0" i="0" u="none" strike="noStrike">
                          <a:solidFill>
                            <a:srgbClr val="7EA2B4"/>
                          </a:solidFill>
                          <a:effectLst/>
                          <a:latin typeface="Consolas" panose="020B0609020204030204" pitchFamily="49" charset="0"/>
                        </a:rPr>
                        <a:t>, naive_bayes_classifier, vectorizer, X_test, y_test)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clf_filename = </a:t>
                      </a:r>
                      <a:r>
                        <a:rPr lang="en-US" sz="1800" b="0" i="0" u="none" strike="noStrike">
                          <a:solidFill>
                            <a:srgbClr val="568C3B"/>
                          </a:solidFill>
                          <a:effectLst/>
                          <a:latin typeface="Consolas" panose="020B0609020204030204" pitchFamily="49" charset="0"/>
                        </a:rPr>
                        <a:t>'naive_bayes_classifier.pkl'</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pickle.dump(naive_bayes_classifier, open(clf_filename, </a:t>
                      </a:r>
                      <a:r>
                        <a:rPr lang="en-US" sz="1800" b="0" i="0" u="none" strike="noStrike">
                          <a:solidFill>
                            <a:srgbClr val="568C3B"/>
                          </a:solidFill>
                          <a:effectLst/>
                          <a:latin typeface="Consolas" panose="020B0609020204030204" pitchFamily="49" charset="0"/>
                        </a:rPr>
                        <a:t>'wb'</a:t>
                      </a:r>
                      <a:r>
                        <a:rPr lang="en-US" sz="1800" b="0" i="0" u="none" strike="noStrike">
                          <a:solidFill>
                            <a:srgbClr val="7EA2B4"/>
                          </a:solidFill>
                          <a:effectLst/>
                          <a:latin typeface="Consolas" panose="020B0609020204030204" pitchFamily="49" charset="0"/>
                        </a:rPr>
                        <a:t>))</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vec_filename = </a:t>
                      </a:r>
                      <a:r>
                        <a:rPr lang="en-US" sz="1800" b="0" i="0" u="none" strike="noStrike">
                          <a:solidFill>
                            <a:srgbClr val="568C3B"/>
                          </a:solidFill>
                          <a:effectLst/>
                          <a:latin typeface="Consolas" panose="020B0609020204030204" pitchFamily="49" charset="0"/>
                        </a:rPr>
                        <a:t>'count_vectorizer.pkl'</a:t>
                      </a:r>
                      <a:br>
                        <a:rPr lang="en-US" sz="1800" b="0" i="0" u="none" strike="noStrike">
                          <a:solidFill>
                            <a:srgbClr val="7EA2B4"/>
                          </a:solidFill>
                          <a:effectLst/>
                          <a:latin typeface="Consolas" panose="020B0609020204030204" pitchFamily="49" charset="0"/>
                        </a:rPr>
                      </a:br>
                      <a:r>
                        <a:rPr lang="en-US" sz="1800" b="0" i="0" u="none" strike="noStrike">
                          <a:solidFill>
                            <a:srgbClr val="7EA2B4"/>
                          </a:solidFill>
                          <a:effectLst/>
                          <a:latin typeface="Consolas" panose="020B0609020204030204" pitchFamily="49" charset="0"/>
                        </a:rPr>
                        <a:t>    pickle.dump(vectorizer, open(vec_filename, </a:t>
                      </a:r>
                      <a:r>
                        <a:rPr lang="en-US" sz="1800" b="0" i="0" u="none" strike="noStrike">
                          <a:solidFill>
                            <a:srgbClr val="568C3B"/>
                          </a:solidFill>
                          <a:effectLst/>
                          <a:latin typeface="Consolas" panose="020B0609020204030204" pitchFamily="49" charset="0"/>
                        </a:rPr>
                        <a:t>'wb'</a:t>
                      </a:r>
                      <a:r>
                        <a:rPr lang="en-US" sz="1800" b="0" i="0" u="none" strike="noStrike">
                          <a:solidFill>
                            <a:srgbClr val="7EA2B4"/>
                          </a:solidFill>
                          <a:effectLst/>
                          <a:latin typeface="Consolas" panose="020B0609020204030204" pitchFamily="49" charset="0"/>
                        </a:rPr>
                        <a:t>))</a:t>
                      </a:r>
                      <a:endParaRPr lang="en-US" sz="3200">
                        <a:effectLst/>
                      </a:endParaRPr>
                    </a:p>
                  </a:txBody>
                  <a:tcPr marL="63500" marR="63500" marT="63500" marB="63500"/>
                </a:tc>
                <a:extLst>
                  <a:ext uri="{0D108BD9-81ED-4DB2-BD59-A6C34878D82A}">
                    <a16:rowId xmlns:a16="http://schemas.microsoft.com/office/drawing/2014/main" val="2308241931"/>
                  </a:ext>
                </a:extLst>
              </a:tr>
            </a:tbl>
          </a:graphicData>
        </a:graphic>
      </p:graphicFrame>
    </p:spTree>
    <p:extLst>
      <p:ext uri="{BB962C8B-B14F-4D97-AF65-F5344CB8AC3E}">
        <p14:creationId xmlns:p14="http://schemas.microsoft.com/office/powerpoint/2010/main" val="3990226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startAt="3"/>
            </a:pPr>
            <a:r>
              <a:rPr lang="vi-VN" sz="5400" b="1">
                <a:solidFill>
                  <a:schemeClr val="tx2">
                    <a:lumMod val="90000"/>
                    <a:lumOff val="10000"/>
                  </a:schemeClr>
                </a:solidFill>
                <a:effectLst>
                  <a:outerShdw blurRad="50800" dist="38100" dir="2700000" algn="tl" rotWithShape="0">
                    <a:prstClr val="black">
                      <a:alpha val="40000"/>
                    </a:prstClr>
                  </a:outerShdw>
                </a:effectLst>
              </a:rPr>
              <a:t>PHƯƠNG PHÁP THỰC HIỆN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DF11B4-9AA3-5394-6637-47668C743322}"/>
              </a:ext>
            </a:extLst>
          </p:cNvPr>
          <p:cNvSpPr txBox="1"/>
          <p:nvPr/>
        </p:nvSpPr>
        <p:spPr>
          <a:xfrm>
            <a:off x="838199" y="1395645"/>
            <a:ext cx="6741392" cy="461665"/>
          </a:xfrm>
          <a:prstGeom prst="rect">
            <a:avLst/>
          </a:prstGeom>
          <a:noFill/>
        </p:spPr>
        <p:txBody>
          <a:bodyPr wrap="square" rtlCol="0">
            <a:spAutoFit/>
          </a:bodyPr>
          <a:lstStyle/>
          <a:p>
            <a:pPr marL="457200" indent="-457200">
              <a:buFont typeface="Arial" panose="020B0604020202020204" pitchFamily="34" charset="0"/>
              <a:buChar char="•"/>
            </a:pPr>
            <a:r>
              <a:rPr lang="vi-VN" sz="2400" i="1">
                <a:solidFill>
                  <a:schemeClr val="tx2">
                    <a:lumMod val="90000"/>
                    <a:lumOff val="10000"/>
                  </a:schemeClr>
                </a:solidFill>
                <a:latin typeface="Times New Roman" panose="02020603050405020304" pitchFamily="18" charset="0"/>
                <a:cs typeface="Times New Roman" panose="02020603050405020304" pitchFamily="18" charset="0"/>
              </a:rPr>
              <a:t>Đánh giá mô hình</a:t>
            </a:r>
          </a:p>
        </p:txBody>
      </p:sp>
      <p:graphicFrame>
        <p:nvGraphicFramePr>
          <p:cNvPr id="8" name="Table 7">
            <a:extLst>
              <a:ext uri="{FF2B5EF4-FFF2-40B4-BE49-F238E27FC236}">
                <a16:creationId xmlns:a16="http://schemas.microsoft.com/office/drawing/2014/main" id="{033551B6-521F-815A-271F-7B42CBB7D099}"/>
              </a:ext>
            </a:extLst>
          </p:cNvPr>
          <p:cNvGraphicFramePr>
            <a:graphicFrameLocks noGrp="1"/>
          </p:cNvGraphicFramePr>
          <p:nvPr>
            <p:extLst>
              <p:ext uri="{D42A27DB-BD31-4B8C-83A1-F6EECF244321}">
                <p14:modId xmlns:p14="http://schemas.microsoft.com/office/powerpoint/2010/main" val="3996614788"/>
              </p:ext>
            </p:extLst>
          </p:nvPr>
        </p:nvGraphicFramePr>
        <p:xfrm>
          <a:off x="838199" y="1950041"/>
          <a:ext cx="10427592" cy="1833880"/>
        </p:xfrm>
        <a:graphic>
          <a:graphicData uri="http://schemas.openxmlformats.org/drawingml/2006/table">
            <a:tbl>
              <a:tblPr firstRow="1" bandRow="1">
                <a:tableStyleId>{3B4B98B0-60AC-42C2-AFA5-B58CD77FA1E5}</a:tableStyleId>
              </a:tblPr>
              <a:tblGrid>
                <a:gridCol w="10427592">
                  <a:extLst>
                    <a:ext uri="{9D8B030D-6E8A-4147-A177-3AD203B41FA5}">
                      <a16:colId xmlns:a16="http://schemas.microsoft.com/office/drawing/2014/main" val="2248713942"/>
                    </a:ext>
                  </a:extLst>
                </a:gridCol>
              </a:tblGrid>
              <a:tr h="1008253">
                <a:tc>
                  <a:txBody>
                    <a:bodyPr/>
                    <a:lstStyle/>
                    <a:p>
                      <a:pPr rtl="0" fontAlgn="t">
                        <a:spcBef>
                          <a:spcPts val="0"/>
                        </a:spcBef>
                        <a:spcAft>
                          <a:spcPts val="0"/>
                        </a:spcAft>
                      </a:pPr>
                      <a:r>
                        <a:rPr lang="en-US" sz="1600" b="0" i="0" u="none" strike="noStrike">
                          <a:solidFill>
                            <a:srgbClr val="6B6BB8"/>
                          </a:solidFill>
                          <a:effectLst/>
                          <a:latin typeface="Consolas" panose="020B0609020204030204" pitchFamily="49" charset="0"/>
                        </a:rPr>
                        <a:t>def</a:t>
                      </a:r>
                      <a:r>
                        <a:rPr lang="en-US" sz="1600" b="0" i="0" u="none" strike="noStrike">
                          <a:solidFill>
                            <a:srgbClr val="7EA2B4"/>
                          </a:solidFill>
                          <a:effectLst/>
                          <a:latin typeface="Consolas" panose="020B0609020204030204" pitchFamily="49" charset="0"/>
                        </a:rPr>
                        <a:t> </a:t>
                      </a:r>
                      <a:r>
                        <a:rPr lang="en-US" sz="1600" b="0" i="0" u="none" strike="noStrike">
                          <a:solidFill>
                            <a:srgbClr val="257FAD"/>
                          </a:solidFill>
                          <a:effectLst/>
                          <a:latin typeface="Consolas" panose="020B0609020204030204" pitchFamily="49" charset="0"/>
                        </a:rPr>
                        <a:t>evaluate_classifier</a:t>
                      </a:r>
                      <a:r>
                        <a:rPr lang="en-US" sz="1600" b="0" i="0" u="none" strike="noStrike">
                          <a:solidFill>
                            <a:srgbClr val="935C25"/>
                          </a:solidFill>
                          <a:effectLst/>
                          <a:latin typeface="Consolas" panose="020B0609020204030204" pitchFamily="49" charset="0"/>
                        </a:rPr>
                        <a:t>(title, classifier, vectorizer, X_test, y_test)</a:t>
                      </a:r>
                      <a:r>
                        <a:rPr lang="en-US" sz="1600" b="0" i="0" u="none" strike="noStrike">
                          <a:solidFill>
                            <a:srgbClr val="7EA2B4"/>
                          </a:solidFill>
                          <a:effectLst/>
                          <a:latin typeface="Consolas" panose="020B0609020204030204" pitchFamily="49" charset="0"/>
                        </a:rPr>
                        <a:t>:</a:t>
                      </a:r>
                      <a:br>
                        <a:rPr lang="en-US" sz="1600" b="0" i="0" u="none" strike="noStrike">
                          <a:solidFill>
                            <a:srgbClr val="7EA2B4"/>
                          </a:solidFill>
                          <a:effectLst/>
                          <a:latin typeface="Consolas" panose="020B0609020204030204" pitchFamily="49" charset="0"/>
                        </a:rPr>
                      </a:br>
                      <a:r>
                        <a:rPr lang="en-US" sz="1600" b="0" i="0" u="none" strike="noStrike">
                          <a:solidFill>
                            <a:srgbClr val="7EA2B4"/>
                          </a:solidFill>
                          <a:effectLst/>
                          <a:latin typeface="Consolas" panose="020B0609020204030204" pitchFamily="49" charset="0"/>
                        </a:rPr>
                        <a:t>    X_test_tfidf = vectorizer.transform(X_test)</a:t>
                      </a:r>
                      <a:br>
                        <a:rPr lang="en-US" sz="1600" b="0" i="0" u="none" strike="noStrike">
                          <a:solidFill>
                            <a:srgbClr val="7EA2B4"/>
                          </a:solidFill>
                          <a:effectLst/>
                          <a:latin typeface="Consolas" panose="020B0609020204030204" pitchFamily="49" charset="0"/>
                        </a:rPr>
                      </a:br>
                      <a:r>
                        <a:rPr lang="en-US" sz="1600" b="0" i="0" u="none" strike="noStrike">
                          <a:solidFill>
                            <a:srgbClr val="7EA2B4"/>
                          </a:solidFill>
                          <a:effectLst/>
                          <a:latin typeface="Consolas" panose="020B0609020204030204" pitchFamily="49" charset="0"/>
                        </a:rPr>
                        <a:t>    y_pred = classifier.predict(X_test_tfidf)</a:t>
                      </a:r>
                      <a:endParaRPr lang="vi-VN" sz="1600" b="0" i="0" u="none" strike="noStrike">
                        <a:solidFill>
                          <a:srgbClr val="7EA2B4"/>
                        </a:solidFill>
                        <a:effectLst/>
                        <a:latin typeface="Consolas" panose="020B0609020204030204" pitchFamily="49" charset="0"/>
                      </a:endParaRPr>
                    </a:p>
                    <a:p>
                      <a:pPr rtl="0" fontAlgn="t">
                        <a:spcBef>
                          <a:spcPts val="0"/>
                        </a:spcBef>
                        <a:spcAft>
                          <a:spcPts val="0"/>
                        </a:spcAft>
                      </a:pPr>
                      <a:r>
                        <a:rPr lang="vi-VN" sz="1600" b="0" i="0" u="none" strike="noStrike">
                          <a:solidFill>
                            <a:srgbClr val="7EA2B4"/>
                          </a:solidFill>
                          <a:effectLst/>
                          <a:latin typeface="Consolas" panose="020B0609020204030204" pitchFamily="49" charset="0"/>
                        </a:rPr>
                        <a:t>    </a:t>
                      </a:r>
                      <a:r>
                        <a:rPr lang="en-US" sz="1600" b="0" i="0" u="none" strike="noStrike">
                          <a:solidFill>
                            <a:srgbClr val="7EA2B4"/>
                          </a:solidFill>
                          <a:effectLst/>
                          <a:latin typeface="Consolas" panose="020B0609020204030204" pitchFamily="49" charset="0"/>
                        </a:rPr>
                        <a:t>precision = metrics.precision_score(y_test, y_pred, average=</a:t>
                      </a:r>
                      <a:r>
                        <a:rPr lang="en-US" sz="1600" b="0" i="0" u="none" strike="noStrike">
                          <a:solidFill>
                            <a:srgbClr val="568C3B"/>
                          </a:solidFill>
                          <a:effectLst/>
                          <a:latin typeface="Consolas" panose="020B0609020204030204" pitchFamily="49" charset="0"/>
                        </a:rPr>
                        <a:t>'macro'</a:t>
                      </a:r>
                      <a:r>
                        <a:rPr lang="en-US" sz="1600" b="0" i="0" u="none" strike="noStrike">
                          <a:solidFill>
                            <a:srgbClr val="7EA2B4"/>
                          </a:solidFill>
                          <a:effectLst/>
                          <a:latin typeface="Consolas" panose="020B0609020204030204" pitchFamily="49" charset="0"/>
                        </a:rPr>
                        <a:t>)</a:t>
                      </a:r>
                      <a:br>
                        <a:rPr lang="en-US" sz="1600" b="0" i="0" u="none" strike="noStrike">
                          <a:solidFill>
                            <a:srgbClr val="7EA2B4"/>
                          </a:solidFill>
                          <a:effectLst/>
                          <a:latin typeface="Consolas" panose="020B0609020204030204" pitchFamily="49" charset="0"/>
                        </a:rPr>
                      </a:br>
                      <a:r>
                        <a:rPr lang="en-US" sz="1600" b="0" i="0" u="none" strike="noStrike">
                          <a:solidFill>
                            <a:srgbClr val="7EA2B4"/>
                          </a:solidFill>
                          <a:effectLst/>
                          <a:latin typeface="Consolas" panose="020B0609020204030204" pitchFamily="49" charset="0"/>
                        </a:rPr>
                        <a:t>    recall = metrics.recall_score(y_test, y_pred, average=</a:t>
                      </a:r>
                      <a:r>
                        <a:rPr lang="en-US" sz="1600" b="0" i="0" u="none" strike="noStrike">
                          <a:solidFill>
                            <a:srgbClr val="568C3B"/>
                          </a:solidFill>
                          <a:effectLst/>
                          <a:latin typeface="Consolas" panose="020B0609020204030204" pitchFamily="49" charset="0"/>
                        </a:rPr>
                        <a:t>'macro'</a:t>
                      </a:r>
                      <a:r>
                        <a:rPr lang="en-US" sz="1600" b="0" i="0" u="none" strike="noStrike">
                          <a:solidFill>
                            <a:srgbClr val="7EA2B4"/>
                          </a:solidFill>
                          <a:effectLst/>
                          <a:latin typeface="Consolas" panose="020B0609020204030204" pitchFamily="49" charset="0"/>
                        </a:rPr>
                        <a:t>)</a:t>
                      </a:r>
                      <a:endParaRPr lang="vi-VN" sz="1600" b="0" i="0" u="none" strike="noStrike">
                        <a:solidFill>
                          <a:srgbClr val="7EA2B4"/>
                        </a:solidFill>
                        <a:effectLst/>
                        <a:latin typeface="Consolas" panose="020B0609020204030204" pitchFamily="49" charset="0"/>
                      </a:endParaRPr>
                    </a:p>
                    <a:p>
                      <a:pPr rtl="0" fontAlgn="t">
                        <a:spcBef>
                          <a:spcPts val="0"/>
                        </a:spcBef>
                        <a:spcAft>
                          <a:spcPts val="0"/>
                        </a:spcAft>
                      </a:pPr>
                      <a:r>
                        <a:rPr lang="vi-VN" sz="1600" b="0" i="0" u="none" strike="noStrike">
                          <a:solidFill>
                            <a:srgbClr val="7EA2B4"/>
                          </a:solidFill>
                          <a:effectLst/>
                          <a:latin typeface="Consolas" panose="020B0609020204030204" pitchFamily="49" charset="0"/>
                        </a:rPr>
                        <a:t>    </a:t>
                      </a:r>
                      <a:r>
                        <a:rPr lang="en-US" sz="1600" b="0" i="0" u="none" strike="noStrike">
                          <a:solidFill>
                            <a:srgbClr val="7EA2B4"/>
                          </a:solidFill>
                          <a:effectLst/>
                          <a:latin typeface="Consolas" panose="020B0609020204030204" pitchFamily="49" charset="0"/>
                        </a:rPr>
                        <a:t>f1 = metrics.f1_score(y_test, y_pred, average=</a:t>
                      </a:r>
                      <a:r>
                        <a:rPr lang="en-US" sz="1600" b="0" i="0" u="none" strike="noStrike">
                          <a:solidFill>
                            <a:srgbClr val="568C3B"/>
                          </a:solidFill>
                          <a:effectLst/>
                          <a:latin typeface="Consolas" panose="020B0609020204030204" pitchFamily="49" charset="0"/>
                        </a:rPr>
                        <a:t>'macro'</a:t>
                      </a:r>
                      <a:r>
                        <a:rPr lang="en-US" sz="1600" b="0" i="0" u="none" strike="noStrike">
                          <a:solidFill>
                            <a:srgbClr val="7EA2B4"/>
                          </a:solidFill>
                          <a:effectLst/>
                          <a:latin typeface="Consolas" panose="020B0609020204030204" pitchFamily="49" charset="0"/>
                        </a:rPr>
                        <a:t>)</a:t>
                      </a:r>
                      <a:br>
                        <a:rPr lang="en-US" sz="1600" b="0" i="0" u="none" strike="noStrike">
                          <a:solidFill>
                            <a:srgbClr val="7EA2B4"/>
                          </a:solidFill>
                          <a:effectLst/>
                          <a:latin typeface="Consolas" panose="020B0609020204030204" pitchFamily="49" charset="0"/>
                        </a:rPr>
                      </a:br>
                      <a:r>
                        <a:rPr lang="en-US" sz="1600" b="0" i="0" u="none" strike="noStrike">
                          <a:solidFill>
                            <a:srgbClr val="7EA2B4"/>
                          </a:solidFill>
                          <a:effectLst/>
                          <a:latin typeface="Consolas" panose="020B0609020204030204" pitchFamily="49" charset="0"/>
                        </a:rPr>
                        <a:t>    print(</a:t>
                      </a:r>
                      <a:r>
                        <a:rPr lang="en-US" sz="1600" b="0" i="0" u="none" strike="noStrike">
                          <a:solidFill>
                            <a:srgbClr val="568C3B"/>
                          </a:solidFill>
                          <a:effectLst/>
                          <a:latin typeface="Consolas" panose="020B0609020204030204" pitchFamily="49" charset="0"/>
                        </a:rPr>
                        <a:t>"%s\t%f\t%f\t%f\n"</a:t>
                      </a:r>
                      <a:r>
                        <a:rPr lang="en-US" sz="1600" b="0" i="0" u="none" strike="noStrike">
                          <a:solidFill>
                            <a:srgbClr val="7EA2B4"/>
                          </a:solidFill>
                          <a:effectLst/>
                          <a:latin typeface="Consolas" panose="020B0609020204030204" pitchFamily="49" charset="0"/>
                        </a:rPr>
                        <a:t> % (title, precision, recall, f1))</a:t>
                      </a:r>
                      <a:endParaRPr lang="en-US" sz="2800">
                        <a:effectLst/>
                      </a:endParaRPr>
                    </a:p>
                  </a:txBody>
                  <a:tcPr marL="63500" marR="63500" marT="63500" marB="63500"/>
                </a:tc>
                <a:extLst>
                  <a:ext uri="{0D108BD9-81ED-4DB2-BD59-A6C34878D82A}">
                    <a16:rowId xmlns:a16="http://schemas.microsoft.com/office/drawing/2014/main" val="2308241931"/>
                  </a:ext>
                </a:extLst>
              </a:tr>
            </a:tbl>
          </a:graphicData>
        </a:graphic>
      </p:graphicFrame>
      <p:sp>
        <p:nvSpPr>
          <p:cNvPr id="3" name="TextBox 2">
            <a:extLst>
              <a:ext uri="{FF2B5EF4-FFF2-40B4-BE49-F238E27FC236}">
                <a16:creationId xmlns:a16="http://schemas.microsoft.com/office/drawing/2014/main" id="{B7037E6B-1675-4CA4-0717-383927CDC8D0}"/>
              </a:ext>
            </a:extLst>
          </p:cNvPr>
          <p:cNvSpPr txBox="1"/>
          <p:nvPr/>
        </p:nvSpPr>
        <p:spPr>
          <a:xfrm>
            <a:off x="838199" y="3783921"/>
            <a:ext cx="6741392" cy="461665"/>
          </a:xfrm>
          <a:prstGeom prst="rect">
            <a:avLst/>
          </a:prstGeom>
          <a:noFill/>
        </p:spPr>
        <p:txBody>
          <a:bodyPr wrap="square" rtlCol="0">
            <a:spAutoFit/>
          </a:bodyPr>
          <a:lstStyle/>
          <a:p>
            <a:pPr marL="457200" indent="-457200">
              <a:buFont typeface="Arial" panose="020B0604020202020204" pitchFamily="34" charset="0"/>
              <a:buChar char="•"/>
            </a:pPr>
            <a:r>
              <a:rPr lang="vi-VN" sz="2400" i="1">
                <a:solidFill>
                  <a:schemeClr val="tx2">
                    <a:lumMod val="90000"/>
                    <a:lumOff val="10000"/>
                  </a:schemeClr>
                </a:solidFill>
                <a:latin typeface="Times New Roman" panose="02020603050405020304" pitchFamily="18" charset="0"/>
                <a:cs typeface="Times New Roman" panose="02020603050405020304" pitchFamily="18" charset="0"/>
              </a:rPr>
              <a:t>Phân loại văn bản</a:t>
            </a:r>
          </a:p>
        </p:txBody>
      </p:sp>
      <p:graphicFrame>
        <p:nvGraphicFramePr>
          <p:cNvPr id="7" name="Table 6">
            <a:extLst>
              <a:ext uri="{FF2B5EF4-FFF2-40B4-BE49-F238E27FC236}">
                <a16:creationId xmlns:a16="http://schemas.microsoft.com/office/drawing/2014/main" id="{EEF7C3D0-FD97-E302-6FB3-0ABC3D3EC9EF}"/>
              </a:ext>
            </a:extLst>
          </p:cNvPr>
          <p:cNvGraphicFramePr>
            <a:graphicFrameLocks noGrp="1"/>
          </p:cNvGraphicFramePr>
          <p:nvPr>
            <p:extLst>
              <p:ext uri="{D42A27DB-BD31-4B8C-83A1-F6EECF244321}">
                <p14:modId xmlns:p14="http://schemas.microsoft.com/office/powerpoint/2010/main" val="1480847864"/>
              </p:ext>
            </p:extLst>
          </p:nvPr>
        </p:nvGraphicFramePr>
        <p:xfrm>
          <a:off x="838199" y="4245586"/>
          <a:ext cx="10427592" cy="2565400"/>
        </p:xfrm>
        <a:graphic>
          <a:graphicData uri="http://schemas.openxmlformats.org/drawingml/2006/table">
            <a:tbl>
              <a:tblPr firstRow="1" bandRow="1">
                <a:tableStyleId>{3B4B98B0-60AC-42C2-AFA5-B58CD77FA1E5}</a:tableStyleId>
              </a:tblPr>
              <a:tblGrid>
                <a:gridCol w="10427592">
                  <a:extLst>
                    <a:ext uri="{9D8B030D-6E8A-4147-A177-3AD203B41FA5}">
                      <a16:colId xmlns:a16="http://schemas.microsoft.com/office/drawing/2014/main" val="2248713942"/>
                    </a:ext>
                  </a:extLst>
                </a:gridCol>
              </a:tblGrid>
              <a:tr h="1008253">
                <a:tc>
                  <a:txBody>
                    <a:bodyPr/>
                    <a:lstStyle/>
                    <a:p>
                      <a:pPr rtl="0" fontAlgn="t">
                        <a:spcBef>
                          <a:spcPts val="0"/>
                        </a:spcBef>
                        <a:spcAft>
                          <a:spcPts val="0"/>
                        </a:spcAft>
                      </a:pPr>
                      <a:r>
                        <a:rPr lang="en-US" sz="1600" b="0" i="0" u="none" strike="noStrike">
                          <a:solidFill>
                            <a:srgbClr val="6B6BB8"/>
                          </a:solidFill>
                          <a:effectLst/>
                          <a:latin typeface="Consolas" panose="020B0609020204030204" pitchFamily="49" charset="0"/>
                        </a:rPr>
                        <a:t>def</a:t>
                      </a:r>
                      <a:r>
                        <a:rPr lang="en-US" sz="1600" b="0" i="0" u="none" strike="noStrike">
                          <a:solidFill>
                            <a:srgbClr val="7EA2B4"/>
                          </a:solidFill>
                          <a:effectLst/>
                          <a:latin typeface="Consolas" panose="020B0609020204030204" pitchFamily="49" charset="0"/>
                        </a:rPr>
                        <a:t> </a:t>
                      </a:r>
                      <a:r>
                        <a:rPr lang="en-US" sz="1600" b="0" i="0" u="none" strike="noStrike">
                          <a:solidFill>
                            <a:srgbClr val="257FAD"/>
                          </a:solidFill>
                          <a:effectLst/>
                          <a:latin typeface="Consolas" panose="020B0609020204030204" pitchFamily="49" charset="0"/>
                        </a:rPr>
                        <a:t>classify</a:t>
                      </a:r>
                      <a:r>
                        <a:rPr lang="en-US" sz="1600" b="0" i="0" u="none" strike="noStrike">
                          <a:solidFill>
                            <a:srgbClr val="935C25"/>
                          </a:solidFill>
                          <a:effectLst/>
                          <a:latin typeface="Consolas" panose="020B0609020204030204" pitchFamily="49" charset="0"/>
                        </a:rPr>
                        <a:t>(text)</a:t>
                      </a:r>
                      <a:r>
                        <a:rPr lang="en-US" sz="1600" b="0" i="0" u="none" strike="noStrike">
                          <a:solidFill>
                            <a:srgbClr val="7EA2B4"/>
                          </a:solidFill>
                          <a:effectLst/>
                          <a:latin typeface="Consolas" panose="020B0609020204030204" pitchFamily="49" charset="0"/>
                        </a:rPr>
                        <a:t>:</a:t>
                      </a:r>
                      <a:br>
                        <a:rPr lang="en-US" sz="1600" b="0" i="0" u="none" strike="noStrike">
                          <a:solidFill>
                            <a:srgbClr val="7EA2B4"/>
                          </a:solidFill>
                          <a:effectLst/>
                          <a:latin typeface="Consolas" panose="020B0609020204030204" pitchFamily="49" charset="0"/>
                        </a:rPr>
                      </a:br>
                      <a:r>
                        <a:rPr lang="en-US" sz="1600" b="0" i="0" u="none" strike="noStrike">
                          <a:solidFill>
                            <a:srgbClr val="7EA2B4"/>
                          </a:solidFill>
                          <a:effectLst/>
                          <a:latin typeface="Consolas" panose="020B0609020204030204" pitchFamily="49" charset="0"/>
                        </a:rPr>
                        <a:t>    clf_filename = </a:t>
                      </a:r>
                      <a:r>
                        <a:rPr lang="en-US" sz="1600" b="0" i="0" u="none" strike="noStrike">
                          <a:solidFill>
                            <a:srgbClr val="568C3B"/>
                          </a:solidFill>
                          <a:effectLst/>
                          <a:latin typeface="Consolas" panose="020B0609020204030204" pitchFamily="49" charset="0"/>
                        </a:rPr>
                        <a:t>'D:\\MYLEARNING\\THE_JOURNEY_IV\\COMPUTER_SCIENCE_PROJECT_2\\DEMO\\naive_bayes_classifier.pkl'</a:t>
                      </a:r>
                      <a:br>
                        <a:rPr lang="en-US" sz="1600" b="0" i="0" u="none" strike="noStrike">
                          <a:solidFill>
                            <a:srgbClr val="7EA2B4"/>
                          </a:solidFill>
                          <a:effectLst/>
                          <a:latin typeface="Consolas" panose="020B0609020204030204" pitchFamily="49" charset="0"/>
                        </a:rPr>
                      </a:br>
                      <a:r>
                        <a:rPr lang="en-US" sz="1600" b="0" i="0" u="none" strike="noStrike">
                          <a:solidFill>
                            <a:srgbClr val="7EA2B4"/>
                          </a:solidFill>
                          <a:effectLst/>
                          <a:latin typeface="Consolas" panose="020B0609020204030204" pitchFamily="49" charset="0"/>
                        </a:rPr>
                        <a:t>    nb_clf = pickle.load(open(clf_filename, </a:t>
                      </a:r>
                      <a:r>
                        <a:rPr lang="en-US" sz="1600" b="0" i="0" u="none" strike="noStrike">
                          <a:solidFill>
                            <a:srgbClr val="568C3B"/>
                          </a:solidFill>
                          <a:effectLst/>
                          <a:latin typeface="Consolas" panose="020B0609020204030204" pitchFamily="49" charset="0"/>
                        </a:rPr>
                        <a:t>'rb'</a:t>
                      </a:r>
                      <a:r>
                        <a:rPr lang="en-US" sz="1600" b="0" i="0" u="none" strike="noStrike">
                          <a:solidFill>
                            <a:srgbClr val="7EA2B4"/>
                          </a:solidFill>
                          <a:effectLst/>
                          <a:latin typeface="Consolas" panose="020B0609020204030204" pitchFamily="49" charset="0"/>
                        </a:rPr>
                        <a:t>))</a:t>
                      </a:r>
                      <a:br>
                        <a:rPr lang="en-US" sz="1600" b="0" i="0" u="none" strike="noStrike">
                          <a:solidFill>
                            <a:srgbClr val="7EA2B4"/>
                          </a:solidFill>
                          <a:effectLst/>
                          <a:latin typeface="Consolas" panose="020B0609020204030204" pitchFamily="49" charset="0"/>
                        </a:rPr>
                      </a:br>
                      <a:r>
                        <a:rPr lang="en-US" sz="1600" b="0" i="0" u="none" strike="noStrike">
                          <a:solidFill>
                            <a:srgbClr val="7EA2B4"/>
                          </a:solidFill>
                          <a:effectLst/>
                          <a:latin typeface="Consolas" panose="020B0609020204030204" pitchFamily="49" charset="0"/>
                        </a:rPr>
                        <a:t>    vec_filename = </a:t>
                      </a:r>
                      <a:r>
                        <a:rPr lang="en-US" sz="1600" b="0" i="0" u="none" strike="noStrike">
                          <a:solidFill>
                            <a:srgbClr val="568C3B"/>
                          </a:solidFill>
                          <a:effectLst/>
                          <a:latin typeface="Consolas" panose="020B0609020204030204" pitchFamily="49" charset="0"/>
                        </a:rPr>
                        <a:t>'D:\\MYLEARNING\\THE_JOURNEY_IV\\COMPUTER_SCIENCE_PROJECT_2\\DEMO\\count_vectorizer.pkl'</a:t>
                      </a:r>
                      <a:br>
                        <a:rPr lang="en-US" sz="1600" b="0" i="0" u="none" strike="noStrike">
                          <a:solidFill>
                            <a:srgbClr val="7EA2B4"/>
                          </a:solidFill>
                          <a:effectLst/>
                          <a:latin typeface="Consolas" panose="020B0609020204030204" pitchFamily="49" charset="0"/>
                        </a:rPr>
                      </a:br>
                      <a:r>
                        <a:rPr lang="en-US" sz="1600" b="0" i="0" u="none" strike="noStrike">
                          <a:solidFill>
                            <a:srgbClr val="7EA2B4"/>
                          </a:solidFill>
                          <a:effectLst/>
                          <a:latin typeface="Consolas" panose="020B0609020204030204" pitchFamily="49" charset="0"/>
                        </a:rPr>
                        <a:t>    vectorizer = pickle.load(open(vec_filename, </a:t>
                      </a:r>
                      <a:r>
                        <a:rPr lang="en-US" sz="1600" b="0" i="0" u="none" strike="noStrike">
                          <a:solidFill>
                            <a:srgbClr val="568C3B"/>
                          </a:solidFill>
                          <a:effectLst/>
                          <a:latin typeface="Consolas" panose="020B0609020204030204" pitchFamily="49" charset="0"/>
                        </a:rPr>
                        <a:t>'rb'</a:t>
                      </a:r>
                      <a:r>
                        <a:rPr lang="en-US" sz="1600" b="0" i="0" u="none" strike="noStrike">
                          <a:solidFill>
                            <a:srgbClr val="7EA2B4"/>
                          </a:solidFill>
                          <a:effectLst/>
                          <a:latin typeface="Consolas" panose="020B0609020204030204" pitchFamily="49" charset="0"/>
                        </a:rPr>
                        <a:t>))</a:t>
                      </a:r>
                      <a:br>
                        <a:rPr lang="en-US" sz="1600" b="0" i="0" u="none" strike="noStrike">
                          <a:solidFill>
                            <a:srgbClr val="7EA2B4"/>
                          </a:solidFill>
                          <a:effectLst/>
                          <a:latin typeface="Consolas" panose="020B0609020204030204" pitchFamily="49" charset="0"/>
                        </a:rPr>
                      </a:br>
                      <a:r>
                        <a:rPr lang="en-US" sz="1600" b="0" i="0" u="none" strike="noStrike">
                          <a:solidFill>
                            <a:srgbClr val="7EA2B4"/>
                          </a:solidFill>
                          <a:effectLst/>
                          <a:latin typeface="Consolas" panose="020B0609020204030204" pitchFamily="49" charset="0"/>
                        </a:rPr>
                        <a:t>    pred = nb_clf.predict(vectorizer.transform([text]))</a:t>
                      </a:r>
                      <a:br>
                        <a:rPr lang="en-US" sz="1600" b="0" i="0" u="none" strike="noStrike">
                          <a:solidFill>
                            <a:srgbClr val="7EA2B4"/>
                          </a:solidFill>
                          <a:effectLst/>
                          <a:latin typeface="Consolas" panose="020B0609020204030204" pitchFamily="49" charset="0"/>
                        </a:rPr>
                      </a:br>
                      <a:r>
                        <a:rPr lang="en-US" sz="1600" b="0" i="0" u="none" strike="noStrike">
                          <a:solidFill>
                            <a:srgbClr val="7EA2B4"/>
                          </a:solidFill>
                          <a:effectLst/>
                          <a:latin typeface="Consolas" panose="020B0609020204030204" pitchFamily="49" charset="0"/>
                        </a:rPr>
                        <a:t>    print(</a:t>
                      </a:r>
                      <a:r>
                        <a:rPr lang="en-US" sz="1600" b="0" i="0" u="none" strike="noStrike">
                          <a:solidFill>
                            <a:srgbClr val="568C3B"/>
                          </a:solidFill>
                          <a:effectLst/>
                          <a:latin typeface="Consolas" panose="020B0609020204030204" pitchFamily="49" charset="0"/>
                        </a:rPr>
                        <a:t>f"\n\nThe topic classified for the text is: {str(pred[</a:t>
                      </a:r>
                      <a:r>
                        <a:rPr lang="en-US" sz="1600" b="0" i="0" u="none" strike="noStrike">
                          <a:solidFill>
                            <a:srgbClr val="935C25"/>
                          </a:solidFill>
                          <a:effectLst/>
                          <a:latin typeface="Consolas" panose="020B0609020204030204" pitchFamily="49" charset="0"/>
                        </a:rPr>
                        <a:t>0</a:t>
                      </a:r>
                      <a:r>
                        <a:rPr lang="en-US" sz="1600" b="0" i="0" u="none" strike="noStrike">
                          <a:solidFill>
                            <a:srgbClr val="568C3B"/>
                          </a:solidFill>
                          <a:effectLst/>
                          <a:latin typeface="Consolas" panose="020B0609020204030204" pitchFamily="49" charset="0"/>
                        </a:rPr>
                        <a:t>]).upper()}\n\n"</a:t>
                      </a:r>
                      <a:r>
                        <a:rPr lang="en-US" sz="1600" b="0" i="0" u="none" strike="noStrike">
                          <a:solidFill>
                            <a:srgbClr val="7EA2B4"/>
                          </a:solidFill>
                          <a:effectLst/>
                          <a:latin typeface="Consolas" panose="020B0609020204030204" pitchFamily="49" charset="0"/>
                        </a:rPr>
                        <a:t>)</a:t>
                      </a:r>
                      <a:endParaRPr lang="en-US" sz="2800">
                        <a:effectLst/>
                      </a:endParaRPr>
                    </a:p>
                  </a:txBody>
                  <a:tcPr marL="63500" marR="63500" marT="63500" marB="63500"/>
                </a:tc>
                <a:extLst>
                  <a:ext uri="{0D108BD9-81ED-4DB2-BD59-A6C34878D82A}">
                    <a16:rowId xmlns:a16="http://schemas.microsoft.com/office/drawing/2014/main" val="2308241931"/>
                  </a:ext>
                </a:extLst>
              </a:tr>
            </a:tbl>
          </a:graphicData>
        </a:graphic>
      </p:graphicFrame>
    </p:spTree>
    <p:extLst>
      <p:ext uri="{BB962C8B-B14F-4D97-AF65-F5344CB8AC3E}">
        <p14:creationId xmlns:p14="http://schemas.microsoft.com/office/powerpoint/2010/main" val="2833225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startAt="4"/>
            </a:pPr>
            <a:r>
              <a:rPr lang="vi-VN" sz="5400" b="1">
                <a:solidFill>
                  <a:schemeClr val="tx2">
                    <a:lumMod val="90000"/>
                    <a:lumOff val="10000"/>
                  </a:schemeClr>
                </a:solidFill>
                <a:effectLst>
                  <a:outerShdw blurRad="50800" dist="38100" dir="2700000" algn="tl" rotWithShape="0">
                    <a:prstClr val="black">
                      <a:alpha val="40000"/>
                    </a:prstClr>
                  </a:outerShdw>
                </a:effectLst>
              </a:rPr>
              <a:t>KẾT QUẢ THỰC NGHIỆM</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DF11B4-9AA3-5394-6637-47668C743322}"/>
              </a:ext>
            </a:extLst>
          </p:cNvPr>
          <p:cNvSpPr txBox="1"/>
          <p:nvPr/>
        </p:nvSpPr>
        <p:spPr>
          <a:xfrm>
            <a:off x="838199" y="1395645"/>
            <a:ext cx="6741392" cy="461665"/>
          </a:xfrm>
          <a:prstGeom prst="rect">
            <a:avLst/>
          </a:prstGeom>
          <a:noFill/>
        </p:spPr>
        <p:txBody>
          <a:bodyPr wrap="square" rtlCol="0">
            <a:spAutoFit/>
          </a:bodyPr>
          <a:lstStyle/>
          <a:p>
            <a:pPr marL="457200" indent="-457200">
              <a:buFont typeface="Arial" panose="020B0604020202020204" pitchFamily="34" charset="0"/>
              <a:buChar char="•"/>
            </a:pPr>
            <a:r>
              <a:rPr lang="vi-VN" sz="2400" b="1">
                <a:solidFill>
                  <a:schemeClr val="tx2">
                    <a:lumMod val="90000"/>
                    <a:lumOff val="10000"/>
                  </a:schemeClr>
                </a:solidFill>
                <a:latin typeface="Times New Roman" panose="02020603050405020304" pitchFamily="18" charset="0"/>
                <a:cs typeface="Times New Roman" panose="02020603050405020304" pitchFamily="18" charset="0"/>
              </a:rPr>
              <a:t>Chương trình Demo</a:t>
            </a:r>
          </a:p>
        </p:txBody>
      </p:sp>
    </p:spTree>
    <p:extLst>
      <p:ext uri="{BB962C8B-B14F-4D97-AF65-F5344CB8AC3E}">
        <p14:creationId xmlns:p14="http://schemas.microsoft.com/office/powerpoint/2010/main" val="1533187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NỘI DUNG BÁO CÁO</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3" name="Content Placeholder 2">
            <a:extLst>
              <a:ext uri="{FF2B5EF4-FFF2-40B4-BE49-F238E27FC236}">
                <a16:creationId xmlns:a16="http://schemas.microsoft.com/office/drawing/2014/main" id="{E2A56599-DFFC-6949-8919-40C6A1F9CBE4}"/>
              </a:ext>
            </a:extLst>
          </p:cNvPr>
          <p:cNvSpPr>
            <a:spLocks noGrp="1"/>
          </p:cNvSpPr>
          <p:nvPr>
            <p:ph idx="1"/>
          </p:nvPr>
        </p:nvSpPr>
        <p:spPr>
          <a:xfrm>
            <a:off x="890443" y="2111952"/>
            <a:ext cx="7058891" cy="3706958"/>
          </a:xfrm>
        </p:spPr>
        <p:txBody>
          <a:bodyPr>
            <a:normAutofit/>
          </a:bodyPr>
          <a:lstStyle/>
          <a:p>
            <a:pPr marL="514350" indent="-514350">
              <a:lnSpc>
                <a:spcPct val="110000"/>
              </a:lnSpc>
              <a:buFont typeface="+mj-lt"/>
              <a:buAutoNum type="arabicPeriod"/>
            </a:pPr>
            <a:r>
              <a:rPr lang="vi-VN" sz="3600" b="1">
                <a:solidFill>
                  <a:schemeClr val="tx2">
                    <a:lumMod val="90000"/>
                    <a:lumOff val="10000"/>
                  </a:schemeClr>
                </a:solidFill>
                <a:latin typeface="+mj-lt"/>
              </a:rPr>
              <a:t>GIỚI THIỆU TỔNG QUAN</a:t>
            </a:r>
          </a:p>
          <a:p>
            <a:pPr marL="514350" indent="-514350">
              <a:lnSpc>
                <a:spcPct val="110000"/>
              </a:lnSpc>
              <a:buFont typeface="+mj-lt"/>
              <a:buAutoNum type="arabicPeriod"/>
            </a:pPr>
            <a:r>
              <a:rPr lang="vi-VN" sz="3600" b="1">
                <a:solidFill>
                  <a:schemeClr val="tx2">
                    <a:lumMod val="90000"/>
                    <a:lumOff val="10000"/>
                  </a:schemeClr>
                </a:solidFill>
                <a:latin typeface="+mj-lt"/>
              </a:rPr>
              <a:t>CƠ SỞ LÝ THUYẾT</a:t>
            </a:r>
          </a:p>
          <a:p>
            <a:pPr marL="514350" indent="-514350">
              <a:lnSpc>
                <a:spcPct val="110000"/>
              </a:lnSpc>
              <a:buFont typeface="+mj-lt"/>
              <a:buAutoNum type="arabicPeriod"/>
            </a:pPr>
            <a:r>
              <a:rPr lang="vi-VN" sz="3600" b="1">
                <a:solidFill>
                  <a:schemeClr val="tx2">
                    <a:lumMod val="90000"/>
                    <a:lumOff val="10000"/>
                  </a:schemeClr>
                </a:solidFill>
                <a:latin typeface="+mj-lt"/>
              </a:rPr>
              <a:t>PHƯƠNG PHÁP THỰC HIỆN</a:t>
            </a:r>
          </a:p>
          <a:p>
            <a:pPr marL="514350" indent="-514350">
              <a:lnSpc>
                <a:spcPct val="110000"/>
              </a:lnSpc>
              <a:buFont typeface="+mj-lt"/>
              <a:buAutoNum type="arabicPeriod"/>
            </a:pPr>
            <a:r>
              <a:rPr lang="vi-VN" sz="3600" b="1">
                <a:solidFill>
                  <a:schemeClr val="tx2">
                    <a:lumMod val="90000"/>
                    <a:lumOff val="10000"/>
                  </a:schemeClr>
                </a:solidFill>
                <a:latin typeface="+mj-lt"/>
              </a:rPr>
              <a:t>KẾT QUẢ THỰC NGHIỆM</a:t>
            </a:r>
          </a:p>
          <a:p>
            <a:pPr marL="514350" indent="-514350">
              <a:lnSpc>
                <a:spcPct val="110000"/>
              </a:lnSpc>
              <a:buFont typeface="+mj-lt"/>
              <a:buAutoNum type="arabicPeriod"/>
            </a:pPr>
            <a:r>
              <a:rPr lang="vi-VN" sz="3600" b="1">
                <a:solidFill>
                  <a:schemeClr val="tx2">
                    <a:lumMod val="90000"/>
                    <a:lumOff val="10000"/>
                  </a:schemeClr>
                </a:solidFill>
                <a:latin typeface="+mj-lt"/>
              </a:rPr>
              <a:t>KẾT LUẬN</a:t>
            </a:r>
          </a:p>
          <a:p>
            <a:endParaRPr lang="en-US">
              <a:solidFill>
                <a:schemeClr val="tx2">
                  <a:lumMod val="90000"/>
                  <a:lumOff val="10000"/>
                </a:schemeClr>
              </a:solidFill>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4258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startAt="4"/>
            </a:pPr>
            <a:r>
              <a:rPr lang="vi-VN" sz="5400" b="1">
                <a:solidFill>
                  <a:schemeClr val="tx2">
                    <a:lumMod val="90000"/>
                    <a:lumOff val="10000"/>
                  </a:schemeClr>
                </a:solidFill>
                <a:effectLst>
                  <a:outerShdw blurRad="50800" dist="38100" dir="2700000" algn="tl" rotWithShape="0">
                    <a:prstClr val="black">
                      <a:alpha val="40000"/>
                    </a:prstClr>
                  </a:outerShdw>
                </a:effectLst>
              </a:rPr>
              <a:t>KẾT LUẬN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0725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a:xfrm>
            <a:off x="774699" y="2766218"/>
            <a:ext cx="10642601" cy="1325563"/>
          </a:xfrm>
        </p:spPr>
        <p:txBody>
          <a:bodyPr>
            <a:normAutofit/>
          </a:bodyPr>
          <a:lstStyle/>
          <a:p>
            <a:r>
              <a:rPr lang="vi-VN" sz="6000" b="1">
                <a:solidFill>
                  <a:schemeClr val="tx2">
                    <a:lumMod val="90000"/>
                    <a:lumOff val="10000"/>
                  </a:schemeClr>
                </a:solidFill>
                <a:effectLst>
                  <a:outerShdw blurRad="50800" dist="38100" dir="2700000" algn="tl" rotWithShape="0">
                    <a:prstClr val="black">
                      <a:alpha val="40000"/>
                    </a:prstClr>
                  </a:outerShdw>
                  <a:reflection blurRad="6350" stA="50000" endA="300" endPos="50000" dist="29997" dir="5400000" sy="-100000" algn="bl" rotWithShape="0"/>
                </a:effectLst>
              </a:rPr>
              <a:t>XIN CHÂN THÀNH CẢM ƠN!</a:t>
            </a:r>
            <a:endParaRPr lang="en-US" sz="6000" b="1">
              <a:solidFill>
                <a:schemeClr val="tx2">
                  <a:lumMod val="90000"/>
                  <a:lumOff val="10000"/>
                </a:schemeClr>
              </a:solidFill>
              <a:effectLst>
                <a:outerShdw blurRad="50800" dist="38100" dir="2700000" algn="tl" rotWithShape="0">
                  <a:prstClr val="black">
                    <a:alpha val="40000"/>
                  </a:prstClr>
                </a:outerShdw>
                <a:reflection blurRad="6350" stA="50000" endA="300" endPos="50000" dist="29997" dir="5400000" sy="-100000" algn="bl" rotWithShape="0"/>
              </a:effectLst>
            </a:endParaRPr>
          </a:p>
        </p:txBody>
      </p:sp>
    </p:spTree>
    <p:extLst>
      <p:ext uri="{BB962C8B-B14F-4D97-AF65-F5344CB8AC3E}">
        <p14:creationId xmlns:p14="http://schemas.microsoft.com/office/powerpoint/2010/main" val="2996126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a:pPr>
            <a:r>
              <a:rPr lang="vi-VN" sz="5400" b="1">
                <a:solidFill>
                  <a:schemeClr val="tx2">
                    <a:lumMod val="90000"/>
                    <a:lumOff val="10000"/>
                  </a:schemeClr>
                </a:solidFill>
                <a:effectLst>
                  <a:outerShdw blurRad="50800" dist="38100" dir="2700000" algn="tl" rotWithShape="0">
                    <a:prstClr val="black">
                      <a:alpha val="40000"/>
                    </a:prstClr>
                  </a:outerShdw>
                </a:effectLst>
              </a:rPr>
              <a:t>GIỚI THIỆU TỔNG QUAN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47469C6-2CEB-B7F4-0A25-B600CA8A89F6}"/>
              </a:ext>
            </a:extLst>
          </p:cNvPr>
          <p:cNvSpPr>
            <a:spLocks noGrp="1"/>
          </p:cNvSpPr>
          <p:nvPr>
            <p:ph idx="1"/>
          </p:nvPr>
        </p:nvSpPr>
        <p:spPr>
          <a:xfrm>
            <a:off x="899968" y="2185844"/>
            <a:ext cx="6923232" cy="3263610"/>
          </a:xfrm>
        </p:spPr>
        <p:txBody>
          <a:bodyPr>
            <a:normAutofit/>
          </a:bodyPr>
          <a:lstStyle/>
          <a:p>
            <a:pPr>
              <a:lnSpc>
                <a:spcPct val="170000"/>
              </a:lnSpc>
            </a:pPr>
            <a:r>
              <a:rPr lang="vi-VN" sz="3600" b="1">
                <a:solidFill>
                  <a:schemeClr val="tx2">
                    <a:lumMod val="90000"/>
                    <a:lumOff val="10000"/>
                  </a:schemeClr>
                </a:solidFill>
                <a:latin typeface="+mj-lt"/>
              </a:rPr>
              <a:t> LÝ DO CHỌN ĐỀ TÀI</a:t>
            </a:r>
          </a:p>
          <a:p>
            <a:pPr>
              <a:lnSpc>
                <a:spcPct val="170000"/>
              </a:lnSpc>
            </a:pPr>
            <a:r>
              <a:rPr lang="vi-VN" sz="3600" b="1">
                <a:solidFill>
                  <a:schemeClr val="tx2">
                    <a:lumMod val="90000"/>
                    <a:lumOff val="10000"/>
                  </a:schemeClr>
                </a:solidFill>
                <a:latin typeface="+mj-lt"/>
              </a:rPr>
              <a:t> MỤC TIÊU</a:t>
            </a:r>
          </a:p>
          <a:p>
            <a:pPr>
              <a:lnSpc>
                <a:spcPct val="170000"/>
              </a:lnSpc>
            </a:pPr>
            <a:r>
              <a:rPr lang="vi-VN" sz="3600" b="1">
                <a:solidFill>
                  <a:schemeClr val="tx2">
                    <a:lumMod val="90000"/>
                    <a:lumOff val="10000"/>
                  </a:schemeClr>
                </a:solidFill>
                <a:latin typeface="+mj-lt"/>
              </a:rPr>
              <a:t> PHẠM VI NGHIÊN CỨU</a:t>
            </a:r>
          </a:p>
        </p:txBody>
      </p:sp>
    </p:spTree>
    <p:extLst>
      <p:ext uri="{BB962C8B-B14F-4D97-AF65-F5344CB8AC3E}">
        <p14:creationId xmlns:p14="http://schemas.microsoft.com/office/powerpoint/2010/main" val="342160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pPr marL="914400" indent="-914400">
              <a:buFont typeface="+mj-lt"/>
              <a:buAutoNum type="arabicPeriod" startAt="2"/>
            </a:pPr>
            <a:r>
              <a:rPr lang="vi-VN" sz="5400" b="1">
                <a:solidFill>
                  <a:schemeClr val="tx2">
                    <a:lumMod val="90000"/>
                    <a:lumOff val="10000"/>
                  </a:schemeClr>
                </a:solidFill>
                <a:effectLst>
                  <a:outerShdw blurRad="50800" dist="38100" dir="2700000" algn="tl" rotWithShape="0">
                    <a:prstClr val="black">
                      <a:alpha val="40000"/>
                    </a:prstClr>
                  </a:outerShdw>
                </a:effectLst>
              </a:rPr>
              <a:t>CƠ SỞ LÝ THUYẾT</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48BA8A-C709-A0C3-F8DD-920B21A6B71C}"/>
              </a:ext>
            </a:extLst>
          </p:cNvPr>
          <p:cNvSpPr>
            <a:spLocks noGrp="1"/>
          </p:cNvSpPr>
          <p:nvPr>
            <p:ph idx="1"/>
          </p:nvPr>
        </p:nvSpPr>
        <p:spPr>
          <a:xfrm>
            <a:off x="927677" y="1807152"/>
            <a:ext cx="10017414" cy="4307031"/>
          </a:xfrm>
        </p:spPr>
        <p:txBody>
          <a:bodyPr>
            <a:normAutofit/>
          </a:bodyPr>
          <a:lstStyle/>
          <a:p>
            <a:pPr>
              <a:lnSpc>
                <a:spcPct val="170000"/>
              </a:lnSpc>
            </a:pPr>
            <a:r>
              <a:rPr lang="vi-VN" sz="3600" b="1">
                <a:solidFill>
                  <a:schemeClr val="tx2">
                    <a:lumMod val="90000"/>
                    <a:lumOff val="10000"/>
                  </a:schemeClr>
                </a:solidFill>
                <a:latin typeface="+mj-lt"/>
              </a:rPr>
              <a:t> XỬ LÝ NGÔN NGỮ TỰ NHIÊN</a:t>
            </a:r>
          </a:p>
          <a:p>
            <a:pPr>
              <a:lnSpc>
                <a:spcPct val="170000"/>
              </a:lnSpc>
            </a:pPr>
            <a:r>
              <a:rPr lang="vi-VN" sz="3600" b="1">
                <a:solidFill>
                  <a:schemeClr val="tx2">
                    <a:lumMod val="90000"/>
                    <a:lumOff val="10000"/>
                  </a:schemeClr>
                </a:solidFill>
                <a:latin typeface="+mj-lt"/>
              </a:rPr>
              <a:t> PHÂN LOẠI VĂN BẢN</a:t>
            </a:r>
          </a:p>
          <a:p>
            <a:pPr>
              <a:lnSpc>
                <a:spcPct val="170000"/>
              </a:lnSpc>
            </a:pPr>
            <a:r>
              <a:rPr lang="vi-VN" sz="3600" b="1">
                <a:solidFill>
                  <a:schemeClr val="tx2">
                    <a:lumMod val="90000"/>
                    <a:lumOff val="10000"/>
                  </a:schemeClr>
                </a:solidFill>
                <a:latin typeface="+mj-lt"/>
              </a:rPr>
              <a:t> KỸ THUẬT TF – IDF</a:t>
            </a:r>
          </a:p>
          <a:p>
            <a:pPr>
              <a:lnSpc>
                <a:spcPct val="170000"/>
              </a:lnSpc>
            </a:pPr>
            <a:r>
              <a:rPr lang="vi-VN" sz="3600" b="1">
                <a:solidFill>
                  <a:schemeClr val="tx2">
                    <a:lumMod val="90000"/>
                    <a:lumOff val="10000"/>
                  </a:schemeClr>
                </a:solidFill>
                <a:latin typeface="+mj-lt"/>
              </a:rPr>
              <a:t> MÔ HÌNH NAIVE BAYES</a:t>
            </a:r>
          </a:p>
        </p:txBody>
      </p:sp>
    </p:spTree>
    <p:extLst>
      <p:ext uri="{BB962C8B-B14F-4D97-AF65-F5344CB8AC3E}">
        <p14:creationId xmlns:p14="http://schemas.microsoft.com/office/powerpoint/2010/main" val="118254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XỬ LÝ NGÔN NGỮ TỰ NHIÊN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48BA8A-C709-A0C3-F8DD-920B21A6B71C}"/>
              </a:ext>
            </a:extLst>
          </p:cNvPr>
          <p:cNvSpPr>
            <a:spLocks noGrp="1"/>
          </p:cNvSpPr>
          <p:nvPr>
            <p:ph idx="1"/>
          </p:nvPr>
        </p:nvSpPr>
        <p:spPr>
          <a:xfrm>
            <a:off x="838200" y="1191971"/>
            <a:ext cx="2770909" cy="889866"/>
          </a:xfrm>
        </p:spPr>
        <p:txBody>
          <a:bodyPr>
            <a:normAutofit lnSpcReduction="10000"/>
          </a:bodyPr>
          <a:lstStyle/>
          <a:p>
            <a:pPr>
              <a:lnSpc>
                <a:spcPct val="170000"/>
              </a:lnSpc>
            </a:pPr>
            <a:r>
              <a:rPr lang="vi-VN" sz="3600" b="1">
                <a:solidFill>
                  <a:schemeClr val="tx2">
                    <a:lumMod val="90000"/>
                    <a:lumOff val="10000"/>
                  </a:schemeClr>
                </a:solidFill>
                <a:latin typeface="+mj-lt"/>
              </a:rPr>
              <a:t> Định nghĩa</a:t>
            </a:r>
          </a:p>
        </p:txBody>
      </p:sp>
      <p:sp>
        <p:nvSpPr>
          <p:cNvPr id="7" name="TextBox 6">
            <a:extLst>
              <a:ext uri="{FF2B5EF4-FFF2-40B4-BE49-F238E27FC236}">
                <a16:creationId xmlns:a16="http://schemas.microsoft.com/office/drawing/2014/main" id="{23A367DE-F2E9-B9D7-AFED-6A4B6EBD5E8C}"/>
              </a:ext>
            </a:extLst>
          </p:cNvPr>
          <p:cNvSpPr txBox="1"/>
          <p:nvPr/>
        </p:nvSpPr>
        <p:spPr>
          <a:xfrm>
            <a:off x="838200" y="2472986"/>
            <a:ext cx="10261600" cy="3710759"/>
          </a:xfrm>
          <a:prstGeom prst="rect">
            <a:avLst/>
          </a:prstGeom>
          <a:noFill/>
        </p:spPr>
        <p:txBody>
          <a:bodyPr wrap="square" rtlCol="0">
            <a:spAutoFit/>
          </a:bodyPr>
          <a:lstStyle/>
          <a:p>
            <a:pPr algn="just">
              <a:lnSpc>
                <a:spcPct val="150000"/>
              </a:lnSpc>
            </a:pPr>
            <a:r>
              <a:rPr lang="vi-VN" sz="1800">
                <a:solidFill>
                  <a:schemeClr val="tx2">
                    <a:lumMod val="90000"/>
                    <a:lumOff val="10000"/>
                  </a:schemeClr>
                </a:solidFill>
                <a:latin typeface="Times New Roman" panose="02020603050405020304" pitchFamily="18" charset="0"/>
                <a:cs typeface="Times New Roman" panose="02020603050405020304" pitchFamily="18" charset="0"/>
              </a:rPr>
              <a:t>	</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Xử</a:t>
            </a:r>
            <a:r>
              <a:rPr lang="vi-VN" sz="3200">
                <a:solidFill>
                  <a:schemeClr val="tx2">
                    <a:lumMod val="90000"/>
                    <a:lumOff val="10000"/>
                  </a:schemeClr>
                </a:solidFill>
                <a:latin typeface="Times New Roman" panose="02020603050405020304" pitchFamily="18" charset="0"/>
                <a:cs typeface="Times New Roman" panose="02020603050405020304" pitchFamily="18" charset="0"/>
              </a:rPr>
              <a:t> lý ngôn ngữ tự nhiên</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 là việc sử dụng các kỹ thuật xử lý ngôn ngữ tự nhiên (NLP) để phân tích và thao tác ngôn ngữ của con người trong bối cảnh tính toán. Điều này có thể bao gồm các nhiệm vụ như dịch ngôn ngữ, nhận dạng giọng nói, tạo văn bản, phân tích tình cảm và hơn thế nữa.</a:t>
            </a:r>
            <a:endParaRPr lang="en-US">
              <a:solidFill>
                <a:schemeClr val="tx2">
                  <a:lumMod val="90000"/>
                  <a:lumOff val="10000"/>
                </a:schemeClr>
              </a:solidFill>
            </a:endParaRPr>
          </a:p>
        </p:txBody>
      </p:sp>
    </p:spTree>
    <p:extLst>
      <p:ext uri="{BB962C8B-B14F-4D97-AF65-F5344CB8AC3E}">
        <p14:creationId xmlns:p14="http://schemas.microsoft.com/office/powerpoint/2010/main" val="94732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XỬ LÝ NGÔN NGỮ TỰ NHIÊN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3A367DE-F2E9-B9D7-AFED-6A4B6EBD5E8C}"/>
              </a:ext>
            </a:extLst>
          </p:cNvPr>
          <p:cNvSpPr txBox="1"/>
          <p:nvPr/>
        </p:nvSpPr>
        <p:spPr>
          <a:xfrm>
            <a:off x="1227570" y="2109501"/>
            <a:ext cx="6979227" cy="4449423"/>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Tokenization</a:t>
            </a:r>
          </a:p>
          <a:p>
            <a:pPr marL="457200" indent="-457200">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Named Entity Recognition (NER)</a:t>
            </a:r>
          </a:p>
          <a:p>
            <a:pPr marL="457200" indent="-457200">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Part – Of – Speech</a:t>
            </a:r>
          </a:p>
          <a:p>
            <a:pPr marL="457200" indent="-457200">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Lemmatization</a:t>
            </a:r>
          </a:p>
          <a:p>
            <a:pPr marL="457200" indent="-457200">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a:t>
            </a:r>
            <a:r>
              <a:rPr lang="en-US" sz="3200">
                <a:solidFill>
                  <a:schemeClr val="tx2">
                    <a:lumMod val="90000"/>
                    <a:lumOff val="10000"/>
                  </a:schemeClr>
                </a:solidFill>
                <a:latin typeface="Times New Roman" panose="02020603050405020304" pitchFamily="18" charset="0"/>
                <a:cs typeface="Times New Roman" panose="02020603050405020304" pitchFamily="18" charset="0"/>
              </a:rPr>
              <a:t>Dependency Parsing</a:t>
            </a:r>
          </a:p>
          <a:p>
            <a:pPr marL="457200" indent="-457200">
              <a:lnSpc>
                <a:spcPct val="150000"/>
              </a:lnSpc>
              <a:buFont typeface="Wingdings" panose="05000000000000000000" pitchFamily="2" charset="2"/>
              <a:buChar char="Ø"/>
            </a:pPr>
            <a:r>
              <a:rPr lang="en-US" sz="3200">
                <a:solidFill>
                  <a:schemeClr val="tx2">
                    <a:lumMod val="90000"/>
                    <a:lumOff val="10000"/>
                  </a:schemeClr>
                </a:solidFill>
                <a:latin typeface="Times New Roman" panose="02020603050405020304" pitchFamily="18" charset="0"/>
                <a:cs typeface="Times New Roman" panose="02020603050405020304" pitchFamily="18" charset="0"/>
              </a:rPr>
              <a:t> Feature Extraction</a:t>
            </a:r>
            <a:endParaRPr lang="en-US">
              <a:solidFill>
                <a:schemeClr val="tx2">
                  <a:lumMod val="90000"/>
                  <a:lumOff val="10000"/>
                </a:schemeClr>
              </a:solidFill>
            </a:endParaRPr>
          </a:p>
        </p:txBody>
      </p:sp>
      <p:sp>
        <p:nvSpPr>
          <p:cNvPr id="10" name="Content Placeholder 2">
            <a:extLst>
              <a:ext uri="{FF2B5EF4-FFF2-40B4-BE49-F238E27FC236}">
                <a16:creationId xmlns:a16="http://schemas.microsoft.com/office/drawing/2014/main" id="{B55D6EF1-1EE1-3F19-0A10-683578286756}"/>
              </a:ext>
            </a:extLst>
          </p:cNvPr>
          <p:cNvSpPr>
            <a:spLocks noGrp="1"/>
          </p:cNvSpPr>
          <p:nvPr>
            <p:ph idx="1"/>
          </p:nvPr>
        </p:nvSpPr>
        <p:spPr>
          <a:xfrm>
            <a:off x="838200" y="1162628"/>
            <a:ext cx="8649279" cy="1056119"/>
          </a:xfrm>
        </p:spPr>
        <p:txBody>
          <a:bodyPr>
            <a:normAutofit/>
          </a:bodyPr>
          <a:lstStyle/>
          <a:p>
            <a:pPr>
              <a:lnSpc>
                <a:spcPct val="170000"/>
              </a:lnSpc>
            </a:pPr>
            <a:r>
              <a:rPr lang="vi-VN" sz="3600" b="1">
                <a:solidFill>
                  <a:schemeClr val="tx2">
                    <a:lumMod val="90000"/>
                    <a:lumOff val="10000"/>
                  </a:schemeClr>
                </a:solidFill>
                <a:latin typeface="+mj-lt"/>
              </a:rPr>
              <a:t> Các bước cơ bản xử lý ngôn ngữ tự nhiên</a:t>
            </a:r>
          </a:p>
        </p:txBody>
      </p:sp>
    </p:spTree>
    <p:extLst>
      <p:ext uri="{BB962C8B-B14F-4D97-AF65-F5344CB8AC3E}">
        <p14:creationId xmlns:p14="http://schemas.microsoft.com/office/powerpoint/2010/main" val="1560219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XỬ LÝ NGÔN NGỮ TỰ NHIÊN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3A367DE-F2E9-B9D7-AFED-6A4B6EBD5E8C}"/>
              </a:ext>
            </a:extLst>
          </p:cNvPr>
          <p:cNvSpPr txBox="1"/>
          <p:nvPr/>
        </p:nvSpPr>
        <p:spPr>
          <a:xfrm>
            <a:off x="1227570" y="2109998"/>
            <a:ext cx="6979227" cy="4899868"/>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Nhận dạng chữ viết tay</a:t>
            </a:r>
          </a:p>
          <a:p>
            <a:pPr marL="457200" indent="-457200">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Nhận dạng giọng nói</a:t>
            </a:r>
          </a:p>
          <a:p>
            <a:pPr marL="457200" indent="-457200">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Tóm tắt văn bản</a:t>
            </a:r>
          </a:p>
          <a:p>
            <a:pPr marL="457200" indent="-457200">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Dịch tự động (Machine Translate)</a:t>
            </a:r>
          </a:p>
          <a:p>
            <a:pPr marL="457200" indent="-457200">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Khai phá dữ liệu dạng văn bản</a:t>
            </a:r>
          </a:p>
          <a:p>
            <a:pPr marL="457200" indent="-457200">
              <a:lnSpc>
                <a:spcPct val="150000"/>
              </a:lnSpc>
              <a:buFont typeface="Wingdings" panose="05000000000000000000" pitchFamily="2" charset="2"/>
              <a:buChar char="Ø"/>
            </a:pPr>
            <a:r>
              <a:rPr lang="vi-VN" sz="3200">
                <a:solidFill>
                  <a:schemeClr val="tx2">
                    <a:lumMod val="90000"/>
                    <a:lumOff val="10000"/>
                  </a:schemeClr>
                </a:solidFill>
                <a:latin typeface="Times New Roman" panose="02020603050405020304" pitchFamily="18" charset="0"/>
                <a:cs typeface="Times New Roman" panose="02020603050405020304" pitchFamily="18" charset="0"/>
              </a:rPr>
              <a:t> Chatbot</a:t>
            </a:r>
          </a:p>
          <a:p>
            <a:pPr>
              <a:lnSpc>
                <a:spcPct val="150000"/>
              </a:lnSpc>
            </a:pPr>
            <a:endParaRPr lang="en-US">
              <a:solidFill>
                <a:schemeClr val="tx2">
                  <a:lumMod val="90000"/>
                  <a:lumOff val="10000"/>
                </a:schemeClr>
              </a:solidFill>
            </a:endParaRPr>
          </a:p>
        </p:txBody>
      </p:sp>
      <p:sp>
        <p:nvSpPr>
          <p:cNvPr id="10" name="Content Placeholder 2">
            <a:extLst>
              <a:ext uri="{FF2B5EF4-FFF2-40B4-BE49-F238E27FC236}">
                <a16:creationId xmlns:a16="http://schemas.microsoft.com/office/drawing/2014/main" id="{B55D6EF1-1EE1-3F19-0A10-683578286756}"/>
              </a:ext>
            </a:extLst>
          </p:cNvPr>
          <p:cNvSpPr>
            <a:spLocks noGrp="1"/>
          </p:cNvSpPr>
          <p:nvPr>
            <p:ph idx="1"/>
          </p:nvPr>
        </p:nvSpPr>
        <p:spPr>
          <a:xfrm>
            <a:off x="838200" y="1162628"/>
            <a:ext cx="8649279" cy="1056119"/>
          </a:xfrm>
        </p:spPr>
        <p:txBody>
          <a:bodyPr>
            <a:normAutofit/>
          </a:bodyPr>
          <a:lstStyle/>
          <a:p>
            <a:pPr>
              <a:lnSpc>
                <a:spcPct val="170000"/>
              </a:lnSpc>
            </a:pPr>
            <a:r>
              <a:rPr lang="vi-VN" sz="3600" b="1">
                <a:solidFill>
                  <a:schemeClr val="tx2">
                    <a:lumMod val="90000"/>
                    <a:lumOff val="10000"/>
                  </a:schemeClr>
                </a:solidFill>
                <a:latin typeface="+mj-lt"/>
              </a:rPr>
              <a:t> Ứng dụng</a:t>
            </a:r>
          </a:p>
        </p:txBody>
      </p:sp>
    </p:spTree>
    <p:extLst>
      <p:ext uri="{BB962C8B-B14F-4D97-AF65-F5344CB8AC3E}">
        <p14:creationId xmlns:p14="http://schemas.microsoft.com/office/powerpoint/2010/main" val="3600852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B46-CDB0-B7C0-37A7-8B0AC0F16C62}"/>
              </a:ext>
            </a:extLst>
          </p:cNvPr>
          <p:cNvSpPr>
            <a:spLocks noGrp="1"/>
          </p:cNvSpPr>
          <p:nvPr>
            <p:ph type="title"/>
          </p:nvPr>
        </p:nvSpPr>
        <p:spPr/>
        <p:txBody>
          <a:bodyPr>
            <a:normAutofit/>
          </a:bodyPr>
          <a:lstStyle/>
          <a:p>
            <a:r>
              <a:rPr lang="vi-VN" sz="5400" b="1">
                <a:solidFill>
                  <a:schemeClr val="tx2">
                    <a:lumMod val="90000"/>
                    <a:lumOff val="10000"/>
                  </a:schemeClr>
                </a:solidFill>
                <a:effectLst>
                  <a:outerShdw blurRad="50800" dist="38100" dir="2700000" algn="tl" rotWithShape="0">
                    <a:prstClr val="black">
                      <a:alpha val="40000"/>
                    </a:prstClr>
                  </a:outerShdw>
                </a:effectLst>
              </a:rPr>
              <a:t>PHÂN LOẠI VĂN BẢN</a:t>
            </a:r>
            <a:endParaRPr lang="en-US" sz="5400" b="1">
              <a:solidFill>
                <a:schemeClr val="tx2">
                  <a:lumMod val="90000"/>
                  <a:lumOff val="10000"/>
                </a:schemeClr>
              </a:solidFill>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4F46E0BB-1F75-B143-DEB4-E3A2BFF86F6A}"/>
              </a:ext>
            </a:extLst>
          </p:cNvPr>
          <p:cNvSpPr/>
          <p:nvPr/>
        </p:nvSpPr>
        <p:spPr>
          <a:xfrm>
            <a:off x="11914908" y="0"/>
            <a:ext cx="277091"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4BA7D2-6425-7504-9ADA-A15DD76E4697}"/>
              </a:ext>
            </a:extLst>
          </p:cNvPr>
          <p:cNvSpPr/>
          <p:nvPr/>
        </p:nvSpPr>
        <p:spPr>
          <a:xfrm>
            <a:off x="11727295" y="0"/>
            <a:ext cx="125844" cy="6858000"/>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0EE8DA-A280-FE80-807C-7240960D0B81}"/>
              </a:ext>
            </a:extLst>
          </p:cNvPr>
          <p:cNvSpPr/>
          <p:nvPr/>
        </p:nvSpPr>
        <p:spPr>
          <a:xfrm>
            <a:off x="11603758" y="1"/>
            <a:ext cx="61768" cy="6857999"/>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3A367DE-F2E9-B9D7-AFED-6A4B6EBD5E8C}"/>
              </a:ext>
            </a:extLst>
          </p:cNvPr>
          <p:cNvSpPr txBox="1"/>
          <p:nvPr/>
        </p:nvSpPr>
        <p:spPr>
          <a:xfrm>
            <a:off x="983239" y="2283598"/>
            <a:ext cx="10225521" cy="3710759"/>
          </a:xfrm>
          <a:prstGeom prst="rect">
            <a:avLst/>
          </a:prstGeom>
          <a:noFill/>
        </p:spPr>
        <p:txBody>
          <a:bodyPr wrap="square" rtlCol="0">
            <a:spAutoFit/>
          </a:bodyPr>
          <a:lstStyle/>
          <a:p>
            <a:pPr algn="just">
              <a:lnSpc>
                <a:spcPct val="150000"/>
              </a:lnSpc>
            </a:pPr>
            <a:r>
              <a:rPr lang="vi-VN" sz="3200">
                <a:solidFill>
                  <a:schemeClr val="tx2">
                    <a:lumMod val="90000"/>
                    <a:lumOff val="10000"/>
                  </a:schemeClr>
                </a:solidFill>
                <a:latin typeface="+mj-lt"/>
              </a:rPr>
              <a:t>	Là quá trình tự động gán nhãn (tên lớp / nhãn lớp) cho các văn bản vào một hoặc nhiều loại được xác định trước.</a:t>
            </a:r>
          </a:p>
          <a:p>
            <a:pPr algn="just">
              <a:lnSpc>
                <a:spcPct val="150000"/>
              </a:lnSpc>
            </a:pPr>
            <a:r>
              <a:rPr lang="vi-VN" sz="3200">
                <a:solidFill>
                  <a:schemeClr val="tx2">
                    <a:lumMod val="90000"/>
                    <a:lumOff val="10000"/>
                  </a:schemeClr>
                </a:solidFill>
                <a:latin typeface="+mj-lt"/>
              </a:rPr>
              <a:t>	Đây là một bước quan trọng trong khai phá dữ liệu văn bản, nơi các văn bản được phân loại dựa trên nội dung của chúng vào các chủ đề đã được xác định trước.</a:t>
            </a:r>
            <a:endParaRPr lang="en-US" sz="3200">
              <a:solidFill>
                <a:schemeClr val="tx2">
                  <a:lumMod val="90000"/>
                  <a:lumOff val="10000"/>
                </a:schemeClr>
              </a:solidFill>
              <a:latin typeface="+mj-lt"/>
            </a:endParaRPr>
          </a:p>
        </p:txBody>
      </p:sp>
      <p:sp>
        <p:nvSpPr>
          <p:cNvPr id="10" name="Content Placeholder 2">
            <a:extLst>
              <a:ext uri="{FF2B5EF4-FFF2-40B4-BE49-F238E27FC236}">
                <a16:creationId xmlns:a16="http://schemas.microsoft.com/office/drawing/2014/main" id="{B55D6EF1-1EE1-3F19-0A10-683578286756}"/>
              </a:ext>
            </a:extLst>
          </p:cNvPr>
          <p:cNvSpPr>
            <a:spLocks noGrp="1"/>
          </p:cNvSpPr>
          <p:nvPr>
            <p:ph idx="1"/>
          </p:nvPr>
        </p:nvSpPr>
        <p:spPr>
          <a:xfrm>
            <a:off x="838200" y="1162628"/>
            <a:ext cx="8649279" cy="1056119"/>
          </a:xfrm>
        </p:spPr>
        <p:txBody>
          <a:bodyPr>
            <a:normAutofit/>
          </a:bodyPr>
          <a:lstStyle/>
          <a:p>
            <a:pPr>
              <a:lnSpc>
                <a:spcPct val="170000"/>
              </a:lnSpc>
            </a:pPr>
            <a:r>
              <a:rPr lang="vi-VN" sz="3600" b="1">
                <a:solidFill>
                  <a:schemeClr val="tx2">
                    <a:lumMod val="90000"/>
                    <a:lumOff val="10000"/>
                  </a:schemeClr>
                </a:solidFill>
                <a:latin typeface="+mj-lt"/>
              </a:rPr>
              <a:t> Định nghĩa</a:t>
            </a:r>
          </a:p>
        </p:txBody>
      </p:sp>
    </p:spTree>
    <p:extLst>
      <p:ext uri="{BB962C8B-B14F-4D97-AF65-F5344CB8AC3E}">
        <p14:creationId xmlns:p14="http://schemas.microsoft.com/office/powerpoint/2010/main" val="314536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248</TotalTime>
  <Words>2276</Words>
  <Application>Microsoft Office PowerPoint</Application>
  <PresentationFormat>Widescreen</PresentationFormat>
  <Paragraphs>133</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Aptos</vt:lpstr>
      <vt:lpstr>Aptos Display</vt:lpstr>
      <vt:lpstr>Arial</vt:lpstr>
      <vt:lpstr>Consolas</vt:lpstr>
      <vt:lpstr>Times New Roman</vt:lpstr>
      <vt:lpstr>Wingdings</vt:lpstr>
      <vt:lpstr>Office Theme</vt:lpstr>
      <vt:lpstr>PowerPoint Presentation</vt:lpstr>
      <vt:lpstr>PowerPoint Presentation</vt:lpstr>
      <vt:lpstr>NỘI DUNG BÁO CÁO</vt:lpstr>
      <vt:lpstr>GIỚI THIỆU TỔNG QUAN</vt:lpstr>
      <vt:lpstr>CƠ SỞ LÝ THUYẾT</vt:lpstr>
      <vt:lpstr>XỬ LÝ NGÔN NGỮ TỰ NHIÊN</vt:lpstr>
      <vt:lpstr>XỬ LÝ NGÔN NGỮ TỰ NHIÊN</vt:lpstr>
      <vt:lpstr>XỬ LÝ NGÔN NGỮ TỰ NHIÊN</vt:lpstr>
      <vt:lpstr>PHÂN LOẠI VĂN BẢN</vt:lpstr>
      <vt:lpstr>PHÂN LOẠI VĂN BẢN</vt:lpstr>
      <vt:lpstr>PHÂN LOẠI VĂN BẢN</vt:lpstr>
      <vt:lpstr>KỸ THUẬT TF – IDF </vt:lpstr>
      <vt:lpstr>KỸ THUẬT TF – IDF </vt:lpstr>
      <vt:lpstr>KỸ THUẬT TF – IDF </vt:lpstr>
      <vt:lpstr>KỸ THUẬT TF – IDF </vt:lpstr>
      <vt:lpstr>MÔ HÌNH NAIVE BAYES</vt:lpstr>
      <vt:lpstr>MÔ HÌNH NAIVE BAYES</vt:lpstr>
      <vt:lpstr>MÔ HÌNH NAIVE BAYES</vt:lpstr>
      <vt:lpstr>MÔ HÌNH NAIVE BAYES</vt:lpstr>
      <vt:lpstr>MÔ HÌNH NAIVE BAYES</vt:lpstr>
      <vt:lpstr>PHƯƠNG PHÁP THỰC HIỆN</vt:lpstr>
      <vt:lpstr>PHƯƠNG PHÁP THỰC HIỆN</vt:lpstr>
      <vt:lpstr>PHƯƠNG PHÁP THỰC HIỆN</vt:lpstr>
      <vt:lpstr>PHƯƠNG PHÁP THỰC HIỆN</vt:lpstr>
      <vt:lpstr>PHƯƠNG PHÁP THỰC HIỆN</vt:lpstr>
      <vt:lpstr>PHƯƠNG PHÁP THỰC HIỆN</vt:lpstr>
      <vt:lpstr>PHƯƠNG PHÁP THỰC HIỆN</vt:lpstr>
      <vt:lpstr>PHƯƠNG PHÁP THỰC HIỆN</vt:lpstr>
      <vt:lpstr>KẾT QUẢ THỰC NGHIỆM</vt:lpstr>
      <vt:lpstr>KẾT LUẬN</vt:lpstr>
      <vt:lpstr>XIN CHÂN THÀNH CẢM 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Huu Le</dc:creator>
  <cp:lastModifiedBy>Huu Le</cp:lastModifiedBy>
  <cp:revision>7</cp:revision>
  <dcterms:created xsi:type="dcterms:W3CDTF">2024-04-30T08:54:41Z</dcterms:created>
  <dcterms:modified xsi:type="dcterms:W3CDTF">2024-06-03T04:32:29Z</dcterms:modified>
</cp:coreProperties>
</file>