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35D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85C6-1BF5-2595-7618-475A44C25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D77785-C441-F3B6-790E-97CEE8D4C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CA61A3-A5F4-87F4-C8A9-632CC1ABB462}"/>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5" name="Footer Placeholder 4">
            <a:extLst>
              <a:ext uri="{FF2B5EF4-FFF2-40B4-BE49-F238E27FC236}">
                <a16:creationId xmlns:a16="http://schemas.microsoft.com/office/drawing/2014/main" id="{FDD09E72-6680-E211-C85F-9064EC812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A3B9F-B27A-C07F-3070-12B524C92486}"/>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77442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DACB-A77D-365C-99C8-1130733DBD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48B40-8221-B168-CA2F-48993DB4F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FAB07-54A4-1294-ABC8-61CDE115E567}"/>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5" name="Footer Placeholder 4">
            <a:extLst>
              <a:ext uri="{FF2B5EF4-FFF2-40B4-BE49-F238E27FC236}">
                <a16:creationId xmlns:a16="http://schemas.microsoft.com/office/drawing/2014/main" id="{E662D9E7-0BBE-7EFF-32DD-B608A4833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56CAC-E3CF-BB36-0BDC-5567F89D1927}"/>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7222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ADB9C-28C4-0E09-8EF7-CF4CE1CFD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86A2F-A328-ACD0-269B-595F5AB44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D00AF-8D3D-1035-511E-993EB30AA1A6}"/>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5" name="Footer Placeholder 4">
            <a:extLst>
              <a:ext uri="{FF2B5EF4-FFF2-40B4-BE49-F238E27FC236}">
                <a16:creationId xmlns:a16="http://schemas.microsoft.com/office/drawing/2014/main" id="{233E89DC-4CB0-94AA-9C4F-B8384F3E3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AE1B9-1B7F-C01F-A3FF-6416A70ECFD9}"/>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326481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4550-7C6A-4C0B-0612-75A714342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295539-88EB-634A-A244-63EC0E2B4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2A684-24C4-68ED-D207-3CB8519B4DBF}"/>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5" name="Footer Placeholder 4">
            <a:extLst>
              <a:ext uri="{FF2B5EF4-FFF2-40B4-BE49-F238E27FC236}">
                <a16:creationId xmlns:a16="http://schemas.microsoft.com/office/drawing/2014/main" id="{FC56618D-7972-5F7C-3999-2C8FF8331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6B59F-3745-F10C-429C-8790FD38D37D}"/>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6908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4634-8C33-089C-F3A0-24F98D301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A1DC3-1EAD-6875-1F9B-4D503A83B5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DCFF1-EAAD-260D-9EBF-FDD1BFE97917}"/>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5" name="Footer Placeholder 4">
            <a:extLst>
              <a:ext uri="{FF2B5EF4-FFF2-40B4-BE49-F238E27FC236}">
                <a16:creationId xmlns:a16="http://schemas.microsoft.com/office/drawing/2014/main" id="{77229F08-2880-D907-C385-1E9CBC4A8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00664-F23E-A622-3FF9-1BC4DD0C9F61}"/>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93189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AF4B-C739-7289-7397-B36812B62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AD848-A8DC-73C0-9FA6-182B87EAF4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CA510-B532-4949-DE31-A400C3A1B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408D9-271B-B71E-E6AE-918904377688}"/>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6" name="Footer Placeholder 5">
            <a:extLst>
              <a:ext uri="{FF2B5EF4-FFF2-40B4-BE49-F238E27FC236}">
                <a16:creationId xmlns:a16="http://schemas.microsoft.com/office/drawing/2014/main" id="{91D1B031-C6A5-E0D4-F006-56A223C40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5E44A-AB86-16A6-8E0C-12687CDEB33A}"/>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5186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73C9-18BC-75AA-9F5E-B9E6989D6D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4FD3C6-F7B6-1715-DD4E-F7AF58765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035D1-10CD-E8AB-7C51-201AE8AAD2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7E039-6E23-6AC0-EC21-02ED42883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979AD-E75C-B505-500C-21984D9110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103E2-B74F-CB15-764E-BC3AC90B1F39}"/>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8" name="Footer Placeholder 7">
            <a:extLst>
              <a:ext uri="{FF2B5EF4-FFF2-40B4-BE49-F238E27FC236}">
                <a16:creationId xmlns:a16="http://schemas.microsoft.com/office/drawing/2014/main" id="{B5CFE662-AF0C-E68C-DE17-3B6EA089CB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BDF37B-A22D-0F3B-EF53-FA6AEAF4520E}"/>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86198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A36F-E635-A9AB-DADE-1FD6AF102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A7509-C5F5-E42A-2F27-D35469E9A400}"/>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4" name="Footer Placeholder 3">
            <a:extLst>
              <a:ext uri="{FF2B5EF4-FFF2-40B4-BE49-F238E27FC236}">
                <a16:creationId xmlns:a16="http://schemas.microsoft.com/office/drawing/2014/main" id="{CA1C2C0C-51EE-1442-459C-F78D216D4E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796B12-68BE-D59A-0C8E-12F7D6E58DB2}"/>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393096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4210B-30C0-69FA-14DA-66401281EEBD}"/>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3" name="Footer Placeholder 2">
            <a:extLst>
              <a:ext uri="{FF2B5EF4-FFF2-40B4-BE49-F238E27FC236}">
                <a16:creationId xmlns:a16="http://schemas.microsoft.com/office/drawing/2014/main" id="{BC4AC766-75AF-90FA-7056-F765B7A5C8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E47D5D-91AE-85F8-48DE-3CE3211BA689}"/>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86651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956E-BAA0-AF2C-9234-914B1B542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82F8F-05BC-378A-2F5B-E59822FEC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C37A2-9F5E-B4E8-E02D-3E7315BBE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EE914-5CBA-67A1-9C6B-B15512743246}"/>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6" name="Footer Placeholder 5">
            <a:extLst>
              <a:ext uri="{FF2B5EF4-FFF2-40B4-BE49-F238E27FC236}">
                <a16:creationId xmlns:a16="http://schemas.microsoft.com/office/drawing/2014/main" id="{EB82A2E4-3773-7668-7351-FB8C137A8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1BB54-1E06-51B4-6FD4-A081D728C346}"/>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2370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9E0D-B9E2-A943-C083-B038C3540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DD279-21E4-636B-A609-1D3216581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068D7-70C3-E9CD-5D2D-E1A56652D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8C972-E2D4-EDA0-9CB8-0463C2804630}"/>
              </a:ext>
            </a:extLst>
          </p:cNvPr>
          <p:cNvSpPr>
            <a:spLocks noGrp="1"/>
          </p:cNvSpPr>
          <p:nvPr>
            <p:ph type="dt" sz="half" idx="10"/>
          </p:nvPr>
        </p:nvSpPr>
        <p:spPr/>
        <p:txBody>
          <a:bodyPr/>
          <a:lstStyle/>
          <a:p>
            <a:fld id="{65F45A59-9D7A-4873-B3BC-70C059A87E91}" type="datetimeFigureOut">
              <a:rPr lang="en-US" smtClean="0"/>
              <a:t>5/1/2024</a:t>
            </a:fld>
            <a:endParaRPr lang="en-US"/>
          </a:p>
        </p:txBody>
      </p:sp>
      <p:sp>
        <p:nvSpPr>
          <p:cNvPr id="6" name="Footer Placeholder 5">
            <a:extLst>
              <a:ext uri="{FF2B5EF4-FFF2-40B4-BE49-F238E27FC236}">
                <a16:creationId xmlns:a16="http://schemas.microsoft.com/office/drawing/2014/main" id="{A459F9C8-CC5D-7203-2E37-5D4CA21D7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284D4-3ABB-DCC6-9046-C49BF55B5ECC}"/>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229382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C22324-D6C8-55A1-2D41-149B7D311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786CF7-57BA-45AA-E107-D91FC5E29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0D927-ABB5-51C4-3BF7-1D53857F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F45A59-9D7A-4873-B3BC-70C059A87E91}" type="datetimeFigureOut">
              <a:rPr lang="en-US" smtClean="0"/>
              <a:t>5/1/2024</a:t>
            </a:fld>
            <a:endParaRPr lang="en-US"/>
          </a:p>
        </p:txBody>
      </p:sp>
      <p:sp>
        <p:nvSpPr>
          <p:cNvPr id="5" name="Footer Placeholder 4">
            <a:extLst>
              <a:ext uri="{FF2B5EF4-FFF2-40B4-BE49-F238E27FC236}">
                <a16:creationId xmlns:a16="http://schemas.microsoft.com/office/drawing/2014/main" id="{420C4B54-F5A4-5C91-6178-0070B44DD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7AE785-DE23-259B-F347-E9BCB2CC6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63E05E-8EF2-41ED-A5FC-DF0DCDDA556C}" type="slidenum">
              <a:rPr lang="en-US" smtClean="0"/>
              <a:t>‹#›</a:t>
            </a:fld>
            <a:endParaRPr lang="en-US"/>
          </a:p>
        </p:txBody>
      </p:sp>
    </p:spTree>
    <p:extLst>
      <p:ext uri="{BB962C8B-B14F-4D97-AF65-F5344CB8AC3E}">
        <p14:creationId xmlns:p14="http://schemas.microsoft.com/office/powerpoint/2010/main" val="1601441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EBF417-5614-98D3-538B-B3E23C6768B2}"/>
              </a:ext>
            </a:extLst>
          </p:cNvPr>
          <p:cNvSpPr txBox="1"/>
          <p:nvPr/>
        </p:nvSpPr>
        <p:spPr>
          <a:xfrm>
            <a:off x="2015836" y="-43943"/>
            <a:ext cx="8160327" cy="461665"/>
          </a:xfrm>
          <a:prstGeom prst="rect">
            <a:avLst/>
          </a:prstGeom>
          <a:noFill/>
        </p:spPr>
        <p:txBody>
          <a:bodyPr wrap="square" rtlCol="0">
            <a:spAutoFit/>
          </a:bodyPr>
          <a:lstStyle/>
          <a:p>
            <a:pPr algn="ctr"/>
            <a:r>
              <a:rPr lang="vi-VN" sz="2400" b="1">
                <a:solidFill>
                  <a:schemeClr val="tx2">
                    <a:lumMod val="90000"/>
                    <a:lumOff val="10000"/>
                  </a:schemeClr>
                </a:solidFill>
                <a:latin typeface="+mj-lt"/>
              </a:rPr>
              <a:t>TRƯỜNG ĐẠI HỌC KỸ THUẬT CÔNG NGHỆ CẦN THƠ</a:t>
            </a:r>
            <a:endParaRPr lang="en-US" sz="2400" b="1">
              <a:solidFill>
                <a:schemeClr val="tx2">
                  <a:lumMod val="90000"/>
                  <a:lumOff val="10000"/>
                </a:schemeClr>
              </a:solidFill>
              <a:latin typeface="+mj-lt"/>
            </a:endParaRPr>
          </a:p>
        </p:txBody>
      </p:sp>
      <p:sp>
        <p:nvSpPr>
          <p:cNvPr id="5" name="TextBox 4">
            <a:extLst>
              <a:ext uri="{FF2B5EF4-FFF2-40B4-BE49-F238E27FC236}">
                <a16:creationId xmlns:a16="http://schemas.microsoft.com/office/drawing/2014/main" id="{5013C41D-01C4-C85E-CD11-9CF2153050B9}"/>
              </a:ext>
            </a:extLst>
          </p:cNvPr>
          <p:cNvSpPr txBox="1"/>
          <p:nvPr/>
        </p:nvSpPr>
        <p:spPr>
          <a:xfrm>
            <a:off x="4033976" y="365298"/>
            <a:ext cx="3532909" cy="369332"/>
          </a:xfrm>
          <a:prstGeom prst="rect">
            <a:avLst/>
          </a:prstGeom>
          <a:noFill/>
        </p:spPr>
        <p:txBody>
          <a:bodyPr wrap="square" rtlCol="0">
            <a:spAutoFit/>
          </a:bodyPr>
          <a:lstStyle/>
          <a:p>
            <a:pPr algn="ctr"/>
            <a:r>
              <a:rPr lang="vi-VN">
                <a:solidFill>
                  <a:schemeClr val="tx2">
                    <a:lumMod val="90000"/>
                    <a:lumOff val="10000"/>
                  </a:schemeClr>
                </a:solidFill>
                <a:latin typeface="+mj-lt"/>
              </a:rPr>
              <a:t>KHOA CÔNG NGHỆ THÔNG TIN</a:t>
            </a:r>
            <a:endParaRPr lang="en-US">
              <a:solidFill>
                <a:schemeClr val="tx2">
                  <a:lumMod val="90000"/>
                  <a:lumOff val="10000"/>
                </a:schemeClr>
              </a:solidFill>
              <a:latin typeface="+mj-lt"/>
            </a:endParaRPr>
          </a:p>
        </p:txBody>
      </p:sp>
      <p:sp>
        <p:nvSpPr>
          <p:cNvPr id="6" name="TextBox 5">
            <a:extLst>
              <a:ext uri="{FF2B5EF4-FFF2-40B4-BE49-F238E27FC236}">
                <a16:creationId xmlns:a16="http://schemas.microsoft.com/office/drawing/2014/main" id="{048C30A7-03F7-EA34-2805-CFD48EC21AFE}"/>
              </a:ext>
            </a:extLst>
          </p:cNvPr>
          <p:cNvSpPr txBox="1"/>
          <p:nvPr/>
        </p:nvSpPr>
        <p:spPr>
          <a:xfrm>
            <a:off x="2886357" y="734630"/>
            <a:ext cx="5828145" cy="400110"/>
          </a:xfrm>
          <a:prstGeom prst="rect">
            <a:avLst/>
          </a:prstGeom>
          <a:noFill/>
        </p:spPr>
        <p:txBody>
          <a:bodyPr wrap="square" rtlCol="0">
            <a:spAutoFit/>
          </a:bodyPr>
          <a:lstStyle/>
          <a:p>
            <a:pPr algn="ctr"/>
            <a:r>
              <a:rPr lang="vi-VN" sz="2000" b="1">
                <a:solidFill>
                  <a:schemeClr val="tx2">
                    <a:lumMod val="90000"/>
                    <a:lumOff val="10000"/>
                  </a:schemeClr>
                </a:solidFill>
                <a:latin typeface="+mj-lt"/>
              </a:rPr>
              <a:t>CHUYÊN NGÀNH KHOA HỌC MÁY TÍNH 2021</a:t>
            </a:r>
            <a:endParaRPr lang="en-US" sz="2000" b="1">
              <a:solidFill>
                <a:schemeClr val="tx2">
                  <a:lumMod val="90000"/>
                  <a:lumOff val="10000"/>
                </a:schemeClr>
              </a:solidFill>
              <a:latin typeface="+mj-lt"/>
            </a:endParaRPr>
          </a:p>
        </p:txBody>
      </p:sp>
      <p:pic>
        <p:nvPicPr>
          <p:cNvPr id="8" name="Picture 7" descr="A white circle with blue text and a book and a symbol&#10;&#10;Description automatically generated">
            <a:extLst>
              <a:ext uri="{FF2B5EF4-FFF2-40B4-BE49-F238E27FC236}">
                <a16:creationId xmlns:a16="http://schemas.microsoft.com/office/drawing/2014/main" id="{A9818A37-02CA-519C-A706-C1811D488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977" y="1275705"/>
            <a:ext cx="1500909" cy="150090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9505F6C9-55EA-E4E3-709A-0ACF1AD56B97}"/>
              </a:ext>
            </a:extLst>
          </p:cNvPr>
          <p:cNvSpPr txBox="1"/>
          <p:nvPr/>
        </p:nvSpPr>
        <p:spPr>
          <a:xfrm>
            <a:off x="4856585" y="2917579"/>
            <a:ext cx="1887687" cy="584775"/>
          </a:xfrm>
          <a:prstGeom prst="rect">
            <a:avLst/>
          </a:prstGeom>
          <a:noFill/>
        </p:spPr>
        <p:txBody>
          <a:bodyPr wrap="square" rtlCol="0">
            <a:spAutoFit/>
          </a:bodyPr>
          <a:lstStyle/>
          <a:p>
            <a:pPr algn="ctr"/>
            <a:r>
              <a:rPr lang="vi-VN" sz="3200" b="1">
                <a:solidFill>
                  <a:schemeClr val="tx2">
                    <a:lumMod val="90000"/>
                    <a:lumOff val="10000"/>
                  </a:schemeClr>
                </a:solidFill>
                <a:latin typeface="+mj-lt"/>
              </a:rPr>
              <a:t>ĐỒ ÁN 2</a:t>
            </a:r>
            <a:endParaRPr lang="en-US" sz="3200" b="1">
              <a:solidFill>
                <a:schemeClr val="tx2">
                  <a:lumMod val="90000"/>
                  <a:lumOff val="10000"/>
                </a:schemeClr>
              </a:solidFill>
              <a:latin typeface="+mj-lt"/>
            </a:endParaRPr>
          </a:p>
        </p:txBody>
      </p:sp>
      <p:sp>
        <p:nvSpPr>
          <p:cNvPr id="10" name="TextBox 9">
            <a:extLst>
              <a:ext uri="{FF2B5EF4-FFF2-40B4-BE49-F238E27FC236}">
                <a16:creationId xmlns:a16="http://schemas.microsoft.com/office/drawing/2014/main" id="{249C0E92-C095-C094-A4C2-FF900780CC76}"/>
              </a:ext>
            </a:extLst>
          </p:cNvPr>
          <p:cNvSpPr txBox="1"/>
          <p:nvPr/>
        </p:nvSpPr>
        <p:spPr>
          <a:xfrm>
            <a:off x="-249383" y="3373955"/>
            <a:ext cx="12515273" cy="1200329"/>
          </a:xfrm>
          <a:prstGeom prst="rect">
            <a:avLst/>
          </a:prstGeom>
          <a:noFill/>
        </p:spPr>
        <p:txBody>
          <a:bodyPr wrap="square" rtlCol="0">
            <a:spAutoFit/>
          </a:bodyPr>
          <a:lstStyle/>
          <a:p>
            <a:pPr algn="ctr"/>
            <a:r>
              <a:rPr lang="vi-VN" sz="3600" b="1">
                <a:solidFill>
                  <a:srgbClr val="FF0000"/>
                </a:solidFill>
                <a:effectLst>
                  <a:outerShdw blurRad="50800" dist="38100" dir="2700000" algn="tl" rotWithShape="0">
                    <a:prstClr val="black">
                      <a:alpha val="40000"/>
                    </a:prstClr>
                  </a:outerShdw>
                </a:effectLst>
                <a:latin typeface="+mj-lt"/>
              </a:rPr>
              <a:t>XÂY DỰNG HỆ THỐNG PHÂN LOẠI CÁC VĂN BẢN THEO CHỦ ĐỀ</a:t>
            </a:r>
            <a:endParaRPr lang="en-US" sz="3600" b="1">
              <a:solidFill>
                <a:srgbClr val="FF0000"/>
              </a:solidFill>
              <a:effectLst>
                <a:outerShdw blurRad="50800" dist="38100" dir="2700000" algn="tl" rotWithShape="0">
                  <a:prstClr val="black">
                    <a:alpha val="40000"/>
                  </a:prstClr>
                </a:outerShdw>
              </a:effectLst>
              <a:latin typeface="+mj-lt"/>
            </a:endParaRPr>
          </a:p>
        </p:txBody>
      </p:sp>
      <p:sp>
        <p:nvSpPr>
          <p:cNvPr id="11" name="TextBox 10">
            <a:extLst>
              <a:ext uri="{FF2B5EF4-FFF2-40B4-BE49-F238E27FC236}">
                <a16:creationId xmlns:a16="http://schemas.microsoft.com/office/drawing/2014/main" id="{F9285FF3-BCD5-6DFD-B792-E7389C3531FC}"/>
              </a:ext>
            </a:extLst>
          </p:cNvPr>
          <p:cNvSpPr txBox="1"/>
          <p:nvPr/>
        </p:nvSpPr>
        <p:spPr>
          <a:xfrm>
            <a:off x="1286156" y="5868059"/>
            <a:ext cx="9028550" cy="830997"/>
          </a:xfrm>
          <a:prstGeom prst="rect">
            <a:avLst/>
          </a:prstGeom>
          <a:noFill/>
        </p:spPr>
        <p:txBody>
          <a:bodyPr wrap="square" rtlCol="0">
            <a:spAutoFit/>
          </a:bodyPr>
          <a:lstStyle/>
          <a:p>
            <a:r>
              <a:rPr lang="vi-VN" sz="2400">
                <a:solidFill>
                  <a:schemeClr val="tx2">
                    <a:lumMod val="90000"/>
                    <a:lumOff val="10000"/>
                  </a:schemeClr>
                </a:solidFill>
                <a:latin typeface="+mj-lt"/>
              </a:rPr>
              <a:t>Giảng viên hướng dẫn: </a:t>
            </a:r>
            <a:r>
              <a:rPr lang="vi-VN" sz="2400" b="1">
                <a:solidFill>
                  <a:schemeClr val="tx2">
                    <a:lumMod val="90000"/>
                    <a:lumOff val="10000"/>
                  </a:schemeClr>
                </a:solidFill>
                <a:latin typeface="+mj-lt"/>
              </a:rPr>
              <a:t>Ths. NGUYỄN NHỰT QUỲNH</a:t>
            </a:r>
          </a:p>
          <a:p>
            <a:r>
              <a:rPr lang="vi-VN" sz="2400">
                <a:solidFill>
                  <a:schemeClr val="tx2">
                    <a:lumMod val="90000"/>
                    <a:lumOff val="10000"/>
                  </a:schemeClr>
                </a:solidFill>
                <a:latin typeface="+mj-lt"/>
              </a:rPr>
              <a:t>Sinh viên thực hiện: </a:t>
            </a:r>
            <a:r>
              <a:rPr lang="vi-VN" sz="2400" b="1">
                <a:solidFill>
                  <a:schemeClr val="tx2">
                    <a:lumMod val="90000"/>
                    <a:lumOff val="10000"/>
                  </a:schemeClr>
                </a:solidFill>
                <a:latin typeface="+mj-lt"/>
              </a:rPr>
              <a:t>Lê Phước Hữu 2100450, Võ Văn Thạch 2101389</a:t>
            </a:r>
            <a:endParaRPr lang="en-US" sz="2400" b="1">
              <a:solidFill>
                <a:schemeClr val="tx2">
                  <a:lumMod val="90000"/>
                  <a:lumOff val="10000"/>
                </a:schemeClr>
              </a:solidFill>
              <a:latin typeface="+mj-lt"/>
            </a:endParaRPr>
          </a:p>
        </p:txBody>
      </p:sp>
    </p:spTree>
    <p:extLst>
      <p:ext uri="{BB962C8B-B14F-4D97-AF65-F5344CB8AC3E}">
        <p14:creationId xmlns:p14="http://schemas.microsoft.com/office/powerpoint/2010/main" val="341262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PHÂN LOẠI VĂN BẢN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Ứng dụng</a:t>
            </a:r>
          </a:p>
        </p:txBody>
      </p:sp>
      <p:sp>
        <p:nvSpPr>
          <p:cNvPr id="7" name="TextBox 6">
            <a:extLst>
              <a:ext uri="{FF2B5EF4-FFF2-40B4-BE49-F238E27FC236}">
                <a16:creationId xmlns:a16="http://schemas.microsoft.com/office/drawing/2014/main" id="{6ECFFA9E-DC57-A443-F9D3-A82E2153C560}"/>
              </a:ext>
            </a:extLst>
          </p:cNvPr>
          <p:cNvSpPr txBox="1"/>
          <p:nvPr/>
        </p:nvSpPr>
        <p:spPr>
          <a:xfrm>
            <a:off x="1167967" y="2379374"/>
            <a:ext cx="8587511" cy="369716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email</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tài liệu và tài nguyên công ty</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sản phẩm và dịch vụ</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dữ liệu y tế</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tài chính</a:t>
            </a:r>
          </a:p>
        </p:txBody>
      </p:sp>
    </p:spTree>
    <p:extLst>
      <p:ext uri="{BB962C8B-B14F-4D97-AF65-F5344CB8AC3E}">
        <p14:creationId xmlns:p14="http://schemas.microsoft.com/office/powerpoint/2010/main" val="20099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375766"/>
            <a:ext cx="10515600" cy="3697166"/>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Term Frequency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(TF), hay Tần suất xuất hiện của từ, là số lần một từ xuất hiện trong một văn bản.</a:t>
            </a:r>
            <a:endParaRPr lang="vi-VN" sz="3200">
              <a:solidFill>
                <a:schemeClr val="tx2">
                  <a:lumMod val="90000"/>
                  <a:lumOff val="10000"/>
                </a:schemeClr>
              </a:solidFill>
              <a:latin typeface="Times New Roman" panose="02020603050405020304" pitchFamily="18" charset="0"/>
              <a:cs typeface="Times New Roman" panose="02020603050405020304" pitchFamily="18" charset="0"/>
            </a:endParaRP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Ví dụ: Nếu từ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xuất hiện 10 lần trong một văn bản có tổng cộng 1000 từ, thì TF của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trong văn bản đó là 10/1000=0,01.</a:t>
            </a:r>
          </a:p>
        </p:txBody>
      </p:sp>
    </p:spTree>
    <p:extLst>
      <p:ext uri="{BB962C8B-B14F-4D97-AF65-F5344CB8AC3E}">
        <p14:creationId xmlns:p14="http://schemas.microsoft.com/office/powerpoint/2010/main" val="63823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057045"/>
            <a:ext cx="10596418" cy="4435830"/>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Inverse Document Frequency</a:t>
            </a:r>
            <a:r>
              <a:rPr lang="vi-VN" sz="3200" i="1">
                <a:solidFill>
                  <a:schemeClr val="tx2">
                    <a:lumMod val="90000"/>
                    <a:lumOff val="10000"/>
                  </a:schemeClr>
                </a:solidFill>
                <a:latin typeface="Times New Roman" panose="02020603050405020304" pitchFamily="18" charset="0"/>
                <a:cs typeface="Times New Roman" panose="02020603050405020304" pitchFamily="18" charset="0"/>
              </a:rPr>
              <a:t> </a:t>
            </a:r>
            <a:r>
              <a:rPr lang="vi-VN" sz="3200">
                <a:solidFill>
                  <a:schemeClr val="tx2">
                    <a:lumMod val="90000"/>
                    <a:lumOff val="10000"/>
                  </a:schemeClr>
                </a:solidFill>
                <a:latin typeface="Times New Roman" panose="02020603050405020304" pitchFamily="18" charset="0"/>
                <a:cs typeface="Times New Roman" panose="02020603050405020304" pitchFamily="18" charset="0"/>
              </a:rPr>
              <a:t>(IDF) là đo lường tần suất xuất hiện của một từ trong toàn bộ tập hợp các văn bản và định lượng mức độ quan trọng của từ đó. </a:t>
            </a: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Ví dụ: Nếu trong một tập dữ liệu có tổng cộng 10,000 văn bản, và từ "machine" xuất hiện trong 1,000 văn bản, thì IDF của "machine" là log(10000/1000)= log(10)= 1.</a:t>
            </a:r>
          </a:p>
        </p:txBody>
      </p:sp>
    </p:spTree>
    <p:extLst>
      <p:ext uri="{BB962C8B-B14F-4D97-AF65-F5344CB8AC3E}">
        <p14:creationId xmlns:p14="http://schemas.microsoft.com/office/powerpoint/2010/main" val="411066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057045"/>
            <a:ext cx="10596418" cy="4435830"/>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TF-IDF là một chỉ số thống kê thể hiện mức độ quan trọng của một từ trong một văn bản so với một tập hợp các văn bản.</a:t>
            </a: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Ví dụ: Nếu TF của từ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trong một văn bản là 0.01 và IDF của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trong toàn bộ tập dữ liệu là 1, thì TF-IDF của "machine" trong văn bản đó là 0,01x1= 0,01.</a:t>
            </a:r>
          </a:p>
        </p:txBody>
      </p:sp>
    </p:spTree>
    <p:extLst>
      <p:ext uri="{BB962C8B-B14F-4D97-AF65-F5344CB8AC3E}">
        <p14:creationId xmlns:p14="http://schemas.microsoft.com/office/powerpoint/2010/main" val="50030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Ứng dụng</a:t>
            </a:r>
          </a:p>
        </p:txBody>
      </p:sp>
      <p:sp>
        <p:nvSpPr>
          <p:cNvPr id="7" name="TextBox 6">
            <a:extLst>
              <a:ext uri="{FF2B5EF4-FFF2-40B4-BE49-F238E27FC236}">
                <a16:creationId xmlns:a16="http://schemas.microsoft.com/office/drawing/2014/main" id="{6ECFFA9E-DC57-A443-F9D3-A82E2153C560}"/>
              </a:ext>
            </a:extLst>
          </p:cNvPr>
          <p:cNvSpPr txBox="1"/>
          <p:nvPr/>
        </p:nvSpPr>
        <p:spPr>
          <a:xfrm>
            <a:off x="1099993" y="2306427"/>
            <a:ext cx="7003184" cy="369716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Xác định từ khóa quan trọng</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Cải thiện hiệu suất tìm kiếm</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văn bản</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Trích xuất thông tin</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Loại bỏ từ không quan trọng</a:t>
            </a:r>
          </a:p>
        </p:txBody>
      </p:sp>
    </p:spTree>
    <p:extLst>
      <p:ext uri="{BB962C8B-B14F-4D97-AF65-F5344CB8AC3E}">
        <p14:creationId xmlns:p14="http://schemas.microsoft.com/office/powerpoint/2010/main" val="233047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Khái niệm</a:t>
            </a:r>
          </a:p>
        </p:txBody>
      </p:sp>
      <p:sp>
        <p:nvSpPr>
          <p:cNvPr id="7" name="TextBox 6">
            <a:extLst>
              <a:ext uri="{FF2B5EF4-FFF2-40B4-BE49-F238E27FC236}">
                <a16:creationId xmlns:a16="http://schemas.microsoft.com/office/drawing/2014/main" id="{6ECFFA9E-DC57-A443-F9D3-A82E2153C560}"/>
              </a:ext>
            </a:extLst>
          </p:cNvPr>
          <p:cNvSpPr txBox="1"/>
          <p:nvPr/>
        </p:nvSpPr>
        <p:spPr>
          <a:xfrm>
            <a:off x="988940" y="2057045"/>
            <a:ext cx="10214120" cy="4435830"/>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Naive Bayes là một phương pháp dựa trên Định lý Bayes về xác suất, sử dụng để đưa ra dự đoán, phân loại dữ liệu dựa trên thông tin trích xuất.</a:t>
            </a: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Định lý Bayes tính xác suất xảy ra của một sự kiện ngẫu nhiên A khi biết sự kiện B đã xảy ra. Xác suất này được ký hiệu là P(A|B), và đọc là “</a:t>
            </a:r>
            <a:r>
              <a:rPr lang="vi-VN" sz="3200" i="1">
                <a:solidFill>
                  <a:schemeClr val="tx2">
                    <a:lumMod val="90000"/>
                    <a:lumOff val="10000"/>
                  </a:schemeClr>
                </a:solidFill>
                <a:latin typeface="Times New Roman" panose="02020603050405020304" pitchFamily="18" charset="0"/>
                <a:cs typeface="Times New Roman" panose="02020603050405020304" pitchFamily="18" charset="0"/>
              </a:rPr>
              <a:t>xác suất của A nếu có B</a:t>
            </a:r>
            <a:r>
              <a:rPr lang="vi-VN" sz="3200">
                <a:solidFill>
                  <a:schemeClr val="tx2">
                    <a:lumMod val="90000"/>
                    <a:lumOff val="1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247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128756"/>
            <a:ext cx="10465664" cy="295850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Xác suất xảy ra A, không quan tâm đến B. Kí hiệu là P(A).</a:t>
            </a:r>
          </a:p>
          <a:p>
            <a:pPr marL="457200" indent="-457200" algn="just">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Xác suất xảy ra B, không quan tâm đến A. Kí hiệu là P(B).</a:t>
            </a:r>
          </a:p>
          <a:p>
            <a:pPr marL="457200" indent="-457200" algn="just">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Xác suất xảy ra B khi biết A xảy ra. Kí hiệu là P(B|A). Gọi là khả năng (likelihood) xảy ra B khi biết A đã xảy ra.</a:t>
            </a:r>
          </a:p>
        </p:txBody>
      </p:sp>
      <p:pic>
        <p:nvPicPr>
          <p:cNvPr id="3" name="Picture 2">
            <a:extLst>
              <a:ext uri="{FF2B5EF4-FFF2-40B4-BE49-F238E27FC236}">
                <a16:creationId xmlns:a16="http://schemas.microsoft.com/office/drawing/2014/main" id="{1DF99334-B3C3-D0C2-62B6-F2DFD120D973}"/>
              </a:ext>
            </a:extLst>
          </p:cNvPr>
          <p:cNvPicPr>
            <a:picLocks noChangeAspect="1"/>
          </p:cNvPicPr>
          <p:nvPr/>
        </p:nvPicPr>
        <p:blipFill>
          <a:blip r:embed="rId2"/>
          <a:stretch>
            <a:fillRect/>
          </a:stretch>
        </p:blipFill>
        <p:spPr>
          <a:xfrm>
            <a:off x="2675472" y="5282155"/>
            <a:ext cx="6791120" cy="1478574"/>
          </a:xfrm>
          <a:prstGeom prst="rect">
            <a:avLst/>
          </a:prstGeom>
        </p:spPr>
      </p:pic>
      <p:sp>
        <p:nvSpPr>
          <p:cNvPr id="13" name="TextBox 12">
            <a:extLst>
              <a:ext uri="{FF2B5EF4-FFF2-40B4-BE49-F238E27FC236}">
                <a16:creationId xmlns:a16="http://schemas.microsoft.com/office/drawing/2014/main" id="{8C8E387A-DF3B-57B2-3041-A9CB12074E0B}"/>
              </a:ext>
            </a:extLst>
          </p:cNvPr>
          <p:cNvSpPr txBox="1"/>
          <p:nvPr/>
        </p:nvSpPr>
        <p:spPr>
          <a:xfrm>
            <a:off x="838200" y="1384976"/>
            <a:ext cx="6698673" cy="646331"/>
          </a:xfrm>
          <a:prstGeom prst="rect">
            <a:avLst/>
          </a:prstGeom>
          <a:noFill/>
        </p:spPr>
        <p:txBody>
          <a:bodyPr wrap="square" rtlCol="0">
            <a:spAutoFit/>
          </a:bodyPr>
          <a:lstStyle/>
          <a:p>
            <a:pPr marL="457200" indent="-457200">
              <a:buFont typeface="Arial" panose="020B0604020202020204" pitchFamily="34" charset="0"/>
              <a:buChar char="•"/>
            </a:pPr>
            <a:r>
              <a:rPr lang="vi-VN" sz="3600" b="1">
                <a:solidFill>
                  <a:schemeClr val="tx2">
                    <a:lumMod val="90000"/>
                    <a:lumOff val="10000"/>
                  </a:schemeClr>
                </a:solidFill>
                <a:latin typeface="Times New Roman" panose="02020603050405020304" pitchFamily="18" charset="0"/>
                <a:cs typeface="Times New Roman" panose="02020603050405020304" pitchFamily="18" charset="0"/>
              </a:rPr>
              <a:t>3 yếu tố phụ thuộc P(A|B)</a:t>
            </a:r>
          </a:p>
        </p:txBody>
      </p:sp>
      <p:sp>
        <p:nvSpPr>
          <p:cNvPr id="14" name="Title 1">
            <a:extLst>
              <a:ext uri="{FF2B5EF4-FFF2-40B4-BE49-F238E27FC236}">
                <a16:creationId xmlns:a16="http://schemas.microsoft.com/office/drawing/2014/main" id="{87BBB7B9-BA87-1270-4303-3A45568B4130}"/>
              </a:ext>
            </a:extLst>
          </p:cNvPr>
          <p:cNvSpPr>
            <a:spLocks noGrp="1"/>
          </p:cNvSpPr>
          <p:nvPr>
            <p:ph type="title"/>
          </p:nvPr>
        </p:nvSpPr>
        <p:spPr>
          <a:xfrm>
            <a:off x="838200" y="365125"/>
            <a:ext cx="10515600" cy="1325563"/>
          </a:xfrm>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4094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8E387A-DF3B-57B2-3041-A9CB12074E0B}"/>
              </a:ext>
            </a:extLst>
          </p:cNvPr>
          <p:cNvSpPr txBox="1"/>
          <p:nvPr/>
        </p:nvSpPr>
        <p:spPr>
          <a:xfrm>
            <a:off x="838200" y="1384976"/>
            <a:ext cx="6698673" cy="646331"/>
          </a:xfrm>
          <a:prstGeom prst="rect">
            <a:avLst/>
          </a:prstGeom>
          <a:noFill/>
        </p:spPr>
        <p:txBody>
          <a:bodyPr wrap="square" rtlCol="0">
            <a:spAutoFit/>
          </a:bodyPr>
          <a:lstStyle/>
          <a:p>
            <a:pPr marL="457200" indent="-457200">
              <a:buFont typeface="Arial" panose="020B0604020202020204" pitchFamily="34" charset="0"/>
              <a:buChar char="•"/>
            </a:pPr>
            <a:r>
              <a:rPr lang="vi-VN" sz="3600" b="1">
                <a:solidFill>
                  <a:schemeClr val="tx2">
                    <a:lumMod val="90000"/>
                    <a:lumOff val="10000"/>
                  </a:schemeClr>
                </a:solidFill>
                <a:latin typeface="Times New Roman" panose="02020603050405020304" pitchFamily="18" charset="0"/>
                <a:cs typeface="Times New Roman" panose="02020603050405020304" pitchFamily="18" charset="0"/>
              </a:rPr>
              <a:t>Cách hoạt động</a:t>
            </a:r>
          </a:p>
        </p:txBody>
      </p:sp>
      <p:sp>
        <p:nvSpPr>
          <p:cNvPr id="14" name="Title 1">
            <a:extLst>
              <a:ext uri="{FF2B5EF4-FFF2-40B4-BE49-F238E27FC236}">
                <a16:creationId xmlns:a16="http://schemas.microsoft.com/office/drawing/2014/main" id="{87BBB7B9-BA87-1270-4303-3A45568B4130}"/>
              </a:ext>
            </a:extLst>
          </p:cNvPr>
          <p:cNvSpPr>
            <a:spLocks noGrp="1"/>
          </p:cNvSpPr>
          <p:nvPr>
            <p:ph type="title"/>
          </p:nvPr>
        </p:nvSpPr>
        <p:spPr>
          <a:xfrm>
            <a:off x="838200" y="365125"/>
            <a:ext cx="10515600" cy="1325563"/>
          </a:xfrm>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pic>
        <p:nvPicPr>
          <p:cNvPr id="8" name="Picture 7" descr="A diagram of a system&#10;&#10;Description automatically generated with medium confidence">
            <a:extLst>
              <a:ext uri="{FF2B5EF4-FFF2-40B4-BE49-F238E27FC236}">
                <a16:creationId xmlns:a16="http://schemas.microsoft.com/office/drawing/2014/main" id="{7651D7E0-EDC9-9728-E8B4-2737FC6B0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3" y="2557780"/>
            <a:ext cx="11318866" cy="32703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661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8E387A-DF3B-57B2-3041-A9CB12074E0B}"/>
              </a:ext>
            </a:extLst>
          </p:cNvPr>
          <p:cNvSpPr txBox="1"/>
          <p:nvPr/>
        </p:nvSpPr>
        <p:spPr>
          <a:xfrm>
            <a:off x="838200" y="1384976"/>
            <a:ext cx="6698673" cy="646331"/>
          </a:xfrm>
          <a:prstGeom prst="rect">
            <a:avLst/>
          </a:prstGeom>
          <a:noFill/>
        </p:spPr>
        <p:txBody>
          <a:bodyPr wrap="square" rtlCol="0">
            <a:spAutoFit/>
          </a:bodyPr>
          <a:lstStyle/>
          <a:p>
            <a:pPr marL="457200" indent="-457200">
              <a:buFont typeface="Arial" panose="020B0604020202020204" pitchFamily="34" charset="0"/>
              <a:buChar char="•"/>
            </a:pPr>
            <a:r>
              <a:rPr lang="vi-VN" sz="3600" b="1">
                <a:solidFill>
                  <a:schemeClr val="tx2">
                    <a:lumMod val="90000"/>
                    <a:lumOff val="10000"/>
                  </a:schemeClr>
                </a:solidFill>
                <a:latin typeface="Times New Roman" panose="02020603050405020304" pitchFamily="18" charset="0"/>
                <a:cs typeface="Times New Roman" panose="02020603050405020304" pitchFamily="18" charset="0"/>
              </a:rPr>
              <a:t>Ưu và nhược điểm</a:t>
            </a:r>
          </a:p>
        </p:txBody>
      </p:sp>
      <p:sp>
        <p:nvSpPr>
          <p:cNvPr id="14" name="Title 1">
            <a:extLst>
              <a:ext uri="{FF2B5EF4-FFF2-40B4-BE49-F238E27FC236}">
                <a16:creationId xmlns:a16="http://schemas.microsoft.com/office/drawing/2014/main" id="{87BBB7B9-BA87-1270-4303-3A45568B4130}"/>
              </a:ext>
            </a:extLst>
          </p:cNvPr>
          <p:cNvSpPr>
            <a:spLocks noGrp="1"/>
          </p:cNvSpPr>
          <p:nvPr>
            <p:ph type="title"/>
          </p:nvPr>
        </p:nvSpPr>
        <p:spPr>
          <a:xfrm>
            <a:off x="838200" y="365125"/>
            <a:ext cx="10515600" cy="1325563"/>
          </a:xfrm>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graphicFrame>
        <p:nvGraphicFramePr>
          <p:cNvPr id="2" name="Table 1">
            <a:extLst>
              <a:ext uri="{FF2B5EF4-FFF2-40B4-BE49-F238E27FC236}">
                <a16:creationId xmlns:a16="http://schemas.microsoft.com/office/drawing/2014/main" id="{9CB61624-0253-FBE4-1387-874AFB0B7794}"/>
              </a:ext>
            </a:extLst>
          </p:cNvPr>
          <p:cNvGraphicFramePr>
            <a:graphicFrameLocks noGrp="1"/>
          </p:cNvGraphicFramePr>
          <p:nvPr>
            <p:extLst>
              <p:ext uri="{D42A27DB-BD31-4B8C-83A1-F6EECF244321}">
                <p14:modId xmlns:p14="http://schemas.microsoft.com/office/powerpoint/2010/main" val="3700124814"/>
              </p:ext>
            </p:extLst>
          </p:nvPr>
        </p:nvGraphicFramePr>
        <p:xfrm>
          <a:off x="942110" y="2428858"/>
          <a:ext cx="10411690" cy="3752980"/>
        </p:xfrm>
        <a:graphic>
          <a:graphicData uri="http://schemas.openxmlformats.org/drawingml/2006/table">
            <a:tbl>
              <a:tblPr firstRow="1" bandRow="1">
                <a:tableStyleId>{5C22544A-7EE6-4342-B048-85BDC9FD1C3A}</a:tableStyleId>
              </a:tblPr>
              <a:tblGrid>
                <a:gridCol w="5205845">
                  <a:extLst>
                    <a:ext uri="{9D8B030D-6E8A-4147-A177-3AD203B41FA5}">
                      <a16:colId xmlns:a16="http://schemas.microsoft.com/office/drawing/2014/main" val="1080723219"/>
                    </a:ext>
                  </a:extLst>
                </a:gridCol>
                <a:gridCol w="5205845">
                  <a:extLst>
                    <a:ext uri="{9D8B030D-6E8A-4147-A177-3AD203B41FA5}">
                      <a16:colId xmlns:a16="http://schemas.microsoft.com/office/drawing/2014/main" val="1159617222"/>
                    </a:ext>
                  </a:extLst>
                </a:gridCol>
              </a:tblGrid>
              <a:tr h="406706">
                <a:tc>
                  <a:txBody>
                    <a:bodyPr/>
                    <a:lstStyle/>
                    <a:p>
                      <a:pPr algn="ctr"/>
                      <a:r>
                        <a:rPr lang="vi-VN" sz="2400">
                          <a:latin typeface="+mj-lt"/>
                        </a:rPr>
                        <a:t>Ưu điểm</a:t>
                      </a:r>
                      <a:endParaRPr lang="en-US" sz="2400">
                        <a:latin typeface="+mj-lt"/>
                      </a:endParaRPr>
                    </a:p>
                  </a:txBody>
                  <a:tcPr anchor="ctr"/>
                </a:tc>
                <a:tc>
                  <a:txBody>
                    <a:bodyPr/>
                    <a:lstStyle/>
                    <a:p>
                      <a:pPr algn="ctr"/>
                      <a:r>
                        <a:rPr lang="vi-VN" sz="2400">
                          <a:latin typeface="+mj-lt"/>
                        </a:rPr>
                        <a:t>Nhược điểm</a:t>
                      </a:r>
                      <a:endParaRPr lang="en-US" sz="2400">
                        <a:latin typeface="+mj-lt"/>
                      </a:endParaRPr>
                    </a:p>
                  </a:txBody>
                  <a:tcPr anchor="ctr"/>
                </a:tc>
                <a:extLst>
                  <a:ext uri="{0D108BD9-81ED-4DB2-BD59-A6C34878D82A}">
                    <a16:rowId xmlns:a16="http://schemas.microsoft.com/office/drawing/2014/main" val="1003891088"/>
                  </a:ext>
                </a:extLst>
              </a:tr>
              <a:tr h="823945">
                <a:tc>
                  <a:txBody>
                    <a:bodyPr/>
                    <a:lstStyle/>
                    <a:p>
                      <a:r>
                        <a:rPr lang="vi-VN" sz="2400">
                          <a:solidFill>
                            <a:schemeClr val="tx2">
                              <a:lumMod val="90000"/>
                              <a:lumOff val="10000"/>
                            </a:schemeClr>
                          </a:solidFill>
                          <a:latin typeface="+mj-lt"/>
                        </a:rPr>
                        <a:t>Dễ thực hiện và nhanh chónh</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Giả định độc lập</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1990931913"/>
                  </a:ext>
                </a:extLst>
              </a:tr>
              <a:tr h="823945">
                <a:tc>
                  <a:txBody>
                    <a:bodyPr/>
                    <a:lstStyle/>
                    <a:p>
                      <a:r>
                        <a:rPr lang="vi-VN" sz="2400">
                          <a:solidFill>
                            <a:schemeClr val="tx2">
                              <a:lumMod val="90000"/>
                              <a:lumOff val="10000"/>
                            </a:schemeClr>
                          </a:solidFill>
                          <a:latin typeface="+mj-lt"/>
                        </a:rPr>
                        <a:t>Hội tụ nhanh hơn so với các mô hình khác</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Tần số không</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481411002"/>
                  </a:ext>
                </a:extLst>
              </a:tr>
              <a:tr h="823945">
                <a:tc>
                  <a:txBody>
                    <a:bodyPr/>
                    <a:lstStyle/>
                    <a:p>
                      <a:r>
                        <a:rPr lang="vi-VN" sz="2400">
                          <a:solidFill>
                            <a:schemeClr val="tx2">
                              <a:lumMod val="90000"/>
                              <a:lumOff val="10000"/>
                            </a:schemeClr>
                          </a:solidFill>
                          <a:latin typeface="+mj-lt"/>
                        </a:rPr>
                        <a:t>Yêu cầu ít dữ liệu đào tạo</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Dự liễu không chính xác khi dữ liệu phức tạp</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450345034"/>
                  </a:ext>
                </a:extLst>
              </a:tr>
              <a:tr h="823945">
                <a:tc>
                  <a:txBody>
                    <a:bodyPr/>
                    <a:lstStyle/>
                    <a:p>
                      <a:r>
                        <a:rPr lang="vi-VN" sz="2400">
                          <a:solidFill>
                            <a:schemeClr val="tx2">
                              <a:lumMod val="90000"/>
                              <a:lumOff val="10000"/>
                            </a:schemeClr>
                          </a:solidFill>
                          <a:latin typeface="+mj-lt"/>
                        </a:rPr>
                        <a:t>Khả năng mở rộng cao</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Dễ ảnh hưởng bởi dữ liệu nhiêux</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3983953591"/>
                  </a:ext>
                </a:extLst>
              </a:tr>
            </a:tbl>
          </a:graphicData>
        </a:graphic>
      </p:graphicFrame>
    </p:spTree>
    <p:extLst>
      <p:ext uri="{BB962C8B-B14F-4D97-AF65-F5344CB8AC3E}">
        <p14:creationId xmlns:p14="http://schemas.microsoft.com/office/powerpoint/2010/main" val="321156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200" y="1384976"/>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Thư viện xây dựng hệ thống</a:t>
            </a:r>
          </a:p>
        </p:txBody>
      </p:sp>
      <p:graphicFrame>
        <p:nvGraphicFramePr>
          <p:cNvPr id="11" name="Table 10">
            <a:extLst>
              <a:ext uri="{FF2B5EF4-FFF2-40B4-BE49-F238E27FC236}">
                <a16:creationId xmlns:a16="http://schemas.microsoft.com/office/drawing/2014/main" id="{30E85751-75B9-0846-EF7D-C8F03CB4E656}"/>
              </a:ext>
            </a:extLst>
          </p:cNvPr>
          <p:cNvGraphicFramePr>
            <a:graphicFrameLocks noGrp="1"/>
          </p:cNvGraphicFramePr>
          <p:nvPr>
            <p:extLst>
              <p:ext uri="{D42A27DB-BD31-4B8C-83A1-F6EECF244321}">
                <p14:modId xmlns:p14="http://schemas.microsoft.com/office/powerpoint/2010/main" val="3438672892"/>
              </p:ext>
            </p:extLst>
          </p:nvPr>
        </p:nvGraphicFramePr>
        <p:xfrm>
          <a:off x="926208" y="2113638"/>
          <a:ext cx="10427592" cy="3783384"/>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3783384">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tkinter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tk</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random</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string</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nltk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word_tokenize</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collections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defaultdict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nltk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FreqDist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nltk.corpus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stopwords</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sklearn.feature_extraction.text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TfidfVectorizer</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sklearn.feature_extraction.text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CountVectorizer</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sklearn.naive_bayes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MultinomialNB</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metrics</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pickle</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Create_Dataset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create_data_set</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401198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NỘI DUNG BÁO CÁO</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3" name="Content Placeholder 2">
            <a:extLst>
              <a:ext uri="{FF2B5EF4-FFF2-40B4-BE49-F238E27FC236}">
                <a16:creationId xmlns:a16="http://schemas.microsoft.com/office/drawing/2014/main" id="{E2A56599-DFFC-6949-8919-40C6A1F9CBE4}"/>
              </a:ext>
            </a:extLst>
          </p:cNvPr>
          <p:cNvSpPr>
            <a:spLocks noGrp="1"/>
          </p:cNvSpPr>
          <p:nvPr>
            <p:ph idx="1"/>
          </p:nvPr>
        </p:nvSpPr>
        <p:spPr>
          <a:xfrm>
            <a:off x="890443" y="2111952"/>
            <a:ext cx="7058891" cy="3706958"/>
          </a:xfrm>
        </p:spPr>
        <p:txBody>
          <a:bodyPr>
            <a:normAutofit/>
          </a:bodyPr>
          <a:lstStyle/>
          <a:p>
            <a:pPr marL="514350" indent="-514350">
              <a:lnSpc>
                <a:spcPct val="110000"/>
              </a:lnSpc>
              <a:buFont typeface="+mj-lt"/>
              <a:buAutoNum type="arabicPeriod"/>
            </a:pPr>
            <a:r>
              <a:rPr lang="vi-VN" sz="3600" b="1">
                <a:solidFill>
                  <a:schemeClr val="tx2">
                    <a:lumMod val="90000"/>
                    <a:lumOff val="10000"/>
                  </a:schemeClr>
                </a:solidFill>
                <a:latin typeface="+mj-lt"/>
              </a:rPr>
              <a:t>GIỚI THIỆU TỔNG QUAN</a:t>
            </a:r>
          </a:p>
          <a:p>
            <a:pPr marL="514350" indent="-514350">
              <a:lnSpc>
                <a:spcPct val="110000"/>
              </a:lnSpc>
              <a:buFont typeface="+mj-lt"/>
              <a:buAutoNum type="arabicPeriod"/>
            </a:pPr>
            <a:r>
              <a:rPr lang="vi-VN" sz="3600" b="1">
                <a:solidFill>
                  <a:schemeClr val="tx2">
                    <a:lumMod val="90000"/>
                    <a:lumOff val="10000"/>
                  </a:schemeClr>
                </a:solidFill>
                <a:latin typeface="+mj-lt"/>
              </a:rPr>
              <a:t>CƠ SỞ LÝ THUYẾT</a:t>
            </a:r>
          </a:p>
          <a:p>
            <a:pPr marL="514350" indent="-514350">
              <a:lnSpc>
                <a:spcPct val="110000"/>
              </a:lnSpc>
              <a:buFont typeface="+mj-lt"/>
              <a:buAutoNum type="arabicPeriod"/>
            </a:pPr>
            <a:r>
              <a:rPr lang="vi-VN" sz="3600" b="1">
                <a:solidFill>
                  <a:schemeClr val="tx2">
                    <a:lumMod val="90000"/>
                    <a:lumOff val="10000"/>
                  </a:schemeClr>
                </a:solidFill>
                <a:latin typeface="+mj-lt"/>
              </a:rPr>
              <a:t>PHƯƠNG PHÁP THỰC HIỆN</a:t>
            </a:r>
          </a:p>
          <a:p>
            <a:pPr marL="514350" indent="-514350">
              <a:lnSpc>
                <a:spcPct val="110000"/>
              </a:lnSpc>
              <a:buFont typeface="+mj-lt"/>
              <a:buAutoNum type="arabicPeriod"/>
            </a:pPr>
            <a:r>
              <a:rPr lang="vi-VN" sz="3600" b="1">
                <a:solidFill>
                  <a:schemeClr val="tx2">
                    <a:lumMod val="90000"/>
                    <a:lumOff val="10000"/>
                  </a:schemeClr>
                </a:solidFill>
                <a:latin typeface="+mj-lt"/>
              </a:rPr>
              <a:t>KẾT QUẢ THỰC NGHIỆM</a:t>
            </a:r>
          </a:p>
          <a:p>
            <a:pPr marL="514350" indent="-514350">
              <a:lnSpc>
                <a:spcPct val="110000"/>
              </a:lnSpc>
              <a:buFont typeface="+mj-lt"/>
              <a:buAutoNum type="arabicPeriod"/>
            </a:pPr>
            <a:r>
              <a:rPr lang="vi-VN" sz="3600" b="1">
                <a:solidFill>
                  <a:schemeClr val="tx2">
                    <a:lumMod val="90000"/>
                    <a:lumOff val="10000"/>
                  </a:schemeClr>
                </a:solidFill>
                <a:latin typeface="+mj-lt"/>
              </a:rPr>
              <a:t>KẾT LUẬN</a:t>
            </a:r>
          </a:p>
          <a:p>
            <a:endParaRPr lang="en-US">
              <a:solidFill>
                <a:schemeClr val="tx2">
                  <a:lumMod val="90000"/>
                  <a:lumOff val="10000"/>
                </a:schemeClr>
              </a:solidFill>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25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200" y="1384976"/>
            <a:ext cx="4934527"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Tạo nhãn cho chủ đề và bộ dư liệu</a:t>
            </a:r>
          </a:p>
        </p:txBody>
      </p:sp>
      <p:graphicFrame>
        <p:nvGraphicFramePr>
          <p:cNvPr id="11" name="Table 10">
            <a:extLst>
              <a:ext uri="{FF2B5EF4-FFF2-40B4-BE49-F238E27FC236}">
                <a16:creationId xmlns:a16="http://schemas.microsoft.com/office/drawing/2014/main" id="{30E85751-75B9-0846-EF7D-C8F03CB4E656}"/>
              </a:ext>
            </a:extLst>
          </p:cNvPr>
          <p:cNvGraphicFramePr>
            <a:graphicFrameLocks noGrp="1"/>
          </p:cNvGraphicFramePr>
          <p:nvPr>
            <p:extLst>
              <p:ext uri="{D42A27DB-BD31-4B8C-83A1-F6EECF244321}">
                <p14:modId xmlns:p14="http://schemas.microsoft.com/office/powerpoint/2010/main" val="4109244240"/>
              </p:ext>
            </p:extLst>
          </p:nvPr>
        </p:nvGraphicFramePr>
        <p:xfrm>
          <a:off x="926208" y="2113638"/>
          <a:ext cx="10427592" cy="3783384"/>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3783384">
                <a:tc>
                  <a:txBody>
                    <a:bodyPr/>
                    <a:lstStyle/>
                    <a:p>
                      <a:pPr rtl="0" fontAlgn="t">
                        <a:spcBef>
                          <a:spcPts val="0"/>
                        </a:spcBef>
                        <a:spcAft>
                          <a:spcPts val="0"/>
                        </a:spcAft>
                      </a:pPr>
                      <a:r>
                        <a:rPr lang="en-US" sz="1800" b="0" i="0" u="none" strike="noStrike">
                          <a:solidFill>
                            <a:srgbClr val="7EA2B4"/>
                          </a:solidFill>
                          <a:effectLst/>
                          <a:latin typeface="Consolas" panose="020B0609020204030204" pitchFamily="49" charset="0"/>
                        </a:rPr>
                        <a:t>BASE_DIR = </a:t>
                      </a:r>
                      <a:r>
                        <a:rPr lang="en-US" sz="1800" b="0" i="0" u="none" strike="noStrike">
                          <a:solidFill>
                            <a:srgbClr val="568C3B"/>
                          </a:solidFill>
                          <a:effectLst/>
                          <a:latin typeface="Consolas" panose="020B0609020204030204" pitchFamily="49" charset="0"/>
                        </a:rPr>
                        <a:t>'D:\\MYLEARNING\\THE_JOURNEY_IV\\COMPUTER_SCIENCE_PROJECT_2\\PRACTICE\\bbc'</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LABELS = [</a:t>
                      </a:r>
                      <a:r>
                        <a:rPr lang="en-US" sz="1800" b="0" i="0" u="none" strike="noStrike">
                          <a:solidFill>
                            <a:srgbClr val="568C3B"/>
                          </a:solidFill>
                          <a:effectLst/>
                          <a:latin typeface="Consolas" panose="020B0609020204030204" pitchFamily="49" charset="0"/>
                        </a:rPr>
                        <a:t>'business'</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'entertainment'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'politics'</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'sport'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'tech'</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create_data_set</a:t>
                      </a:r>
                      <a:r>
                        <a:rPr lang="en-US" sz="1800" b="0" i="0" u="none" strike="noStrike">
                          <a:solidFill>
                            <a:srgbClr val="935C25"/>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with</a:t>
                      </a:r>
                      <a:r>
                        <a:rPr lang="en-US" sz="1800" b="0" i="0" u="none" strike="noStrike">
                          <a:solidFill>
                            <a:srgbClr val="7EA2B4"/>
                          </a:solidFill>
                          <a:effectLst/>
                          <a:latin typeface="Consolas" panose="020B0609020204030204" pitchFamily="49" charset="0"/>
                        </a:rPr>
                        <a:t> open(</a:t>
                      </a:r>
                      <a:r>
                        <a:rPr lang="en-US" sz="1800" b="0" i="0" u="none" strike="noStrike">
                          <a:solidFill>
                            <a:srgbClr val="568C3B"/>
                          </a:solidFill>
                          <a:effectLst/>
                          <a:latin typeface="Consolas" panose="020B0609020204030204" pitchFamily="49" charset="0"/>
                        </a:rPr>
                        <a:t>'data.txt'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'w'</a:t>
                      </a:r>
                      <a:r>
                        <a:rPr lang="en-US" sz="1800" b="0" i="0" u="none" strike="noStrike">
                          <a:solidFill>
                            <a:srgbClr val="7EA2B4"/>
                          </a:solidFill>
                          <a:effectLst/>
                          <a:latin typeface="Consolas" panose="020B0609020204030204" pitchFamily="49" charset="0"/>
                        </a:rPr>
                        <a:t>, encoding=</a:t>
                      </a:r>
                      <a:r>
                        <a:rPr lang="en-US" sz="1800" b="0" i="0" u="none" strike="noStrike">
                          <a:solidFill>
                            <a:srgbClr val="568C3B"/>
                          </a:solidFill>
                          <a:effectLst/>
                          <a:latin typeface="Consolas" panose="020B0609020204030204" pitchFamily="49" charset="0"/>
                        </a:rPr>
                        <a:t>'utf8'</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outfile: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label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LABELS: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dir = </a:t>
                      </a:r>
                      <a:r>
                        <a:rPr lang="en-US" sz="1800" b="0" i="0" u="none" strike="noStrike">
                          <a:solidFill>
                            <a:srgbClr val="568C3B"/>
                          </a:solidFill>
                          <a:effectLst/>
                          <a:latin typeface="Consolas" panose="020B0609020204030204" pitchFamily="49" charset="0"/>
                        </a:rPr>
                        <a:t>'%s/%s'</a:t>
                      </a:r>
                      <a:r>
                        <a:rPr lang="en-US" sz="1800" b="0" i="0" u="none" strike="noStrike">
                          <a:solidFill>
                            <a:srgbClr val="7EA2B4"/>
                          </a:solidFill>
                          <a:effectLst/>
                          <a:latin typeface="Consolas" panose="020B0609020204030204" pitchFamily="49" charset="0"/>
                        </a:rPr>
                        <a:t> % (BASE_DIR, label)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filename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os.listdir(dir):</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fullfilename = </a:t>
                      </a:r>
                      <a:r>
                        <a:rPr lang="en-US" sz="1800" b="0" i="0" u="none" strike="noStrike">
                          <a:solidFill>
                            <a:srgbClr val="568C3B"/>
                          </a:solidFill>
                          <a:effectLst/>
                          <a:latin typeface="Consolas" panose="020B0609020204030204" pitchFamily="49" charset="0"/>
                        </a:rPr>
                        <a:t>'%s/%s'</a:t>
                      </a:r>
                      <a:r>
                        <a:rPr lang="en-US" sz="1800" b="0" i="0" u="none" strike="noStrike">
                          <a:solidFill>
                            <a:srgbClr val="7EA2B4"/>
                          </a:solidFill>
                          <a:effectLst/>
                          <a:latin typeface="Consolas" panose="020B0609020204030204" pitchFamily="49" charset="0"/>
                        </a:rPr>
                        <a:t> % (dir, filename)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print(fullfilename)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with</a:t>
                      </a:r>
                      <a:r>
                        <a:rPr lang="en-US" sz="1800" b="0" i="0" u="none" strike="noStrike">
                          <a:solidFill>
                            <a:srgbClr val="7EA2B4"/>
                          </a:solidFill>
                          <a:effectLst/>
                          <a:latin typeface="Consolas" panose="020B0609020204030204" pitchFamily="49" charset="0"/>
                        </a:rPr>
                        <a:t> open(fullfilename, </a:t>
                      </a:r>
                      <a:r>
                        <a:rPr lang="en-US" sz="1800" b="0" i="0" u="none" strike="noStrike">
                          <a:solidFill>
                            <a:srgbClr val="568C3B"/>
                          </a:solidFill>
                          <a:effectLst/>
                          <a:latin typeface="Consolas" panose="020B0609020204030204" pitchFamily="49" charset="0"/>
                        </a:rPr>
                        <a:t>'rb'</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text = file.read().decode(errors= </a:t>
                      </a:r>
                      <a:r>
                        <a:rPr lang="en-US" sz="1800" b="0" i="0" u="none" strike="noStrike">
                          <a:solidFill>
                            <a:srgbClr val="568C3B"/>
                          </a:solidFill>
                          <a:effectLst/>
                          <a:latin typeface="Consolas" panose="020B0609020204030204" pitchFamily="49" charset="0"/>
                        </a:rPr>
                        <a:t>'replace'</a:t>
                      </a:r>
                      <a:r>
                        <a:rPr lang="en-US" sz="1800" b="0" i="0" u="none" strike="noStrike">
                          <a:solidFill>
                            <a:srgbClr val="7EA2B4"/>
                          </a:solidFill>
                          <a:effectLst/>
                          <a:latin typeface="Consolas" panose="020B0609020204030204" pitchFamily="49" charset="0"/>
                        </a:rPr>
                        <a:t>).replace(</a:t>
                      </a:r>
                      <a:r>
                        <a:rPr lang="en-US" sz="1800" b="0" i="0" u="none" strike="noStrike">
                          <a:solidFill>
                            <a:srgbClr val="568C3B"/>
                          </a:solidFill>
                          <a:effectLst/>
                          <a:latin typeface="Consolas" panose="020B0609020204030204" pitchFamily="49" charset="0"/>
                        </a:rPr>
                        <a:t>'\n'</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outfile.write(</a:t>
                      </a:r>
                      <a:r>
                        <a:rPr lang="en-US" sz="1800" b="0" i="0" u="none" strike="noStrike">
                          <a:solidFill>
                            <a:srgbClr val="568C3B"/>
                          </a:solidFill>
                          <a:effectLst/>
                          <a:latin typeface="Consolas" panose="020B0609020204030204" pitchFamily="49" charset="0"/>
                        </a:rPr>
                        <a:t>'%\t%s\t%s\n'</a:t>
                      </a:r>
                      <a:r>
                        <a:rPr lang="en-US" sz="1800" b="0" i="0" u="none" strike="noStrike">
                          <a:solidFill>
                            <a:srgbClr val="7EA2B4"/>
                          </a:solidFill>
                          <a:effectLst/>
                          <a:latin typeface="Consolas" panose="020B0609020204030204" pitchFamily="49" charset="0"/>
                        </a:rPr>
                        <a:t> % (label, filename, text))</a:t>
                      </a:r>
                      <a:endParaRPr lang="en-US" sz="32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196355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Danh sách stopword</a:t>
            </a:r>
          </a:p>
        </p:txBody>
      </p:sp>
      <p:graphicFrame>
        <p:nvGraphicFramePr>
          <p:cNvPr id="11" name="Table 10">
            <a:extLst>
              <a:ext uri="{FF2B5EF4-FFF2-40B4-BE49-F238E27FC236}">
                <a16:creationId xmlns:a16="http://schemas.microsoft.com/office/drawing/2014/main" id="{30E85751-75B9-0846-EF7D-C8F03CB4E656}"/>
              </a:ext>
            </a:extLst>
          </p:cNvPr>
          <p:cNvGraphicFramePr>
            <a:graphicFrameLocks noGrp="1"/>
          </p:cNvGraphicFramePr>
          <p:nvPr>
            <p:extLst>
              <p:ext uri="{D42A27DB-BD31-4B8C-83A1-F6EECF244321}">
                <p14:modId xmlns:p14="http://schemas.microsoft.com/office/powerpoint/2010/main" val="310130577"/>
              </p:ext>
            </p:extLst>
          </p:nvPr>
        </p:nvGraphicFramePr>
        <p:xfrm>
          <a:off x="926208" y="2113638"/>
          <a:ext cx="10427592" cy="1008253"/>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7EA2B4"/>
                          </a:solidFill>
                          <a:effectLst/>
                          <a:latin typeface="Consolas" panose="020B0609020204030204" pitchFamily="49" charset="0"/>
                        </a:rPr>
                        <a:t>stop_words = set(stopwords.words(</a:t>
                      </a:r>
                      <a:r>
                        <a:rPr lang="en-US" sz="1800" b="0" i="0" u="none" strike="noStrike">
                          <a:solidFill>
                            <a:srgbClr val="568C3B"/>
                          </a:solidFill>
                          <a:effectLst/>
                          <a:latin typeface="Consolas" panose="020B0609020204030204" pitchFamily="49" charset="0"/>
                        </a:rPr>
                        <a:t>'english'</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stop_words.add(</a:t>
                      </a:r>
                      <a:r>
                        <a:rPr lang="en-US" sz="1800" b="0" i="0" u="none" strike="noStrike">
                          <a:solidFill>
                            <a:srgbClr val="568C3B"/>
                          </a:solidFill>
                          <a:effectLst/>
                          <a:latin typeface="Consolas" panose="020B0609020204030204" pitchFamily="49" charset="0"/>
                        </a:rPr>
                        <a:t>'said'</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stop_words.add(</a:t>
                      </a:r>
                      <a:r>
                        <a:rPr lang="en-US" sz="1800" b="0" i="0" u="none" strike="noStrike">
                          <a:solidFill>
                            <a:srgbClr val="568C3B"/>
                          </a:solidFill>
                          <a:effectLst/>
                          <a:latin typeface="Consolas" panose="020B0609020204030204" pitchFamily="49" charset="0"/>
                        </a:rPr>
                        <a:t>'mr'</a:t>
                      </a:r>
                      <a:r>
                        <a:rPr lang="en-US" sz="1800" b="0" i="0" u="none" strike="noStrike">
                          <a:solidFill>
                            <a:srgbClr val="7EA2B4"/>
                          </a:solidFill>
                          <a:effectLst/>
                          <a:latin typeface="Consolas" panose="020B0609020204030204" pitchFamily="49" charset="0"/>
                        </a:rPr>
                        <a:t>)</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graphicFrame>
        <p:nvGraphicFramePr>
          <p:cNvPr id="3" name="Table 2">
            <a:extLst>
              <a:ext uri="{FF2B5EF4-FFF2-40B4-BE49-F238E27FC236}">
                <a16:creationId xmlns:a16="http://schemas.microsoft.com/office/drawing/2014/main" id="{547963A7-3A65-EB50-FE81-859D548C094C}"/>
              </a:ext>
            </a:extLst>
          </p:cNvPr>
          <p:cNvGraphicFramePr>
            <a:graphicFrameLocks noGrp="1"/>
          </p:cNvGraphicFramePr>
          <p:nvPr>
            <p:extLst>
              <p:ext uri="{D42A27DB-BD31-4B8C-83A1-F6EECF244321}">
                <p14:modId xmlns:p14="http://schemas.microsoft.com/office/powerpoint/2010/main" val="4108249730"/>
              </p:ext>
            </p:extLst>
          </p:nvPr>
        </p:nvGraphicFramePr>
        <p:xfrm>
          <a:off x="882204" y="4171315"/>
          <a:ext cx="10427592" cy="232156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setup_docs</a:t>
                      </a:r>
                      <a:r>
                        <a:rPr lang="en-US" sz="1800" b="0" i="0" u="none" strike="noStrike">
                          <a:solidFill>
                            <a:srgbClr val="935C25"/>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docs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with</a:t>
                      </a:r>
                      <a:r>
                        <a:rPr lang="en-US" sz="1800" b="0" i="0" u="none" strike="noStrike">
                          <a:solidFill>
                            <a:srgbClr val="7EA2B4"/>
                          </a:solidFill>
                          <a:effectLst/>
                          <a:latin typeface="Consolas" panose="020B0609020204030204" pitchFamily="49" charset="0"/>
                        </a:rPr>
                        <a:t> open(</a:t>
                      </a:r>
                      <a:r>
                        <a:rPr lang="en-US" sz="1800" b="0" i="0" u="none" strike="noStrike">
                          <a:solidFill>
                            <a:srgbClr val="568C3B"/>
                          </a:solidFill>
                          <a:effectLst/>
                          <a:latin typeface="Consolas" panose="020B0609020204030204" pitchFamily="49" charset="0"/>
                        </a:rPr>
                        <a:t>'data.txt'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'r'</a:t>
                      </a:r>
                      <a:r>
                        <a:rPr lang="en-US" sz="1800" b="0" i="0" u="none" strike="noStrike">
                          <a:solidFill>
                            <a:srgbClr val="7EA2B4"/>
                          </a:solidFill>
                          <a:effectLst/>
                          <a:latin typeface="Consolas" panose="020B0609020204030204" pitchFamily="49" charset="0"/>
                        </a:rPr>
                        <a:t>, encoding=</a:t>
                      </a:r>
                      <a:r>
                        <a:rPr lang="en-US" sz="1800" b="0" i="0" u="none" strike="noStrike">
                          <a:solidFill>
                            <a:srgbClr val="568C3B"/>
                          </a:solidFill>
                          <a:effectLst/>
                          <a:latin typeface="Consolas" panose="020B0609020204030204" pitchFamily="49" charset="0"/>
                        </a:rPr>
                        <a:t>'utf8'</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datafile: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row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datafile: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parts = row.split(</a:t>
                      </a:r>
                      <a:r>
                        <a:rPr lang="en-US" sz="1800" b="0" i="0" u="none" strike="noStrike">
                          <a:solidFill>
                            <a:srgbClr val="568C3B"/>
                          </a:solidFill>
                          <a:effectLst/>
                          <a:latin typeface="Consolas" panose="020B0609020204030204" pitchFamily="49" charset="0"/>
                        </a:rPr>
                        <a:t>'\t'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 = ( parts[</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 parts[</a:t>
                      </a:r>
                      <a:r>
                        <a:rPr lang="en-US" sz="1800" b="0" i="0" u="none" strike="noStrike">
                          <a:solidFill>
                            <a:srgbClr val="935C25"/>
                          </a:solidFill>
                          <a:effectLst/>
                          <a:latin typeface="Consolas" panose="020B0609020204030204" pitchFamily="49" charset="0"/>
                        </a:rPr>
                        <a:t>2</a:t>
                      </a:r>
                      <a:r>
                        <a:rPr lang="en-US" sz="1800" b="0" i="0" u="none" strike="noStrike">
                          <a:solidFill>
                            <a:srgbClr val="7EA2B4"/>
                          </a:solidFill>
                          <a:effectLst/>
                          <a:latin typeface="Consolas" panose="020B0609020204030204" pitchFamily="49" charset="0"/>
                        </a:rPr>
                        <a:t>].strip()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docs.append(doc)</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docs</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
        <p:nvSpPr>
          <p:cNvPr id="7" name="TextBox 6">
            <a:extLst>
              <a:ext uri="{FF2B5EF4-FFF2-40B4-BE49-F238E27FC236}">
                <a16:creationId xmlns:a16="http://schemas.microsoft.com/office/drawing/2014/main" id="{635803B1-E56C-DF2E-411B-2048F92DA55A}"/>
              </a:ext>
            </a:extLst>
          </p:cNvPr>
          <p:cNvSpPr txBox="1"/>
          <p:nvPr/>
        </p:nvSpPr>
        <p:spPr>
          <a:xfrm>
            <a:off x="838200" y="3656541"/>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Đọc bộ dữ liệu</a:t>
            </a:r>
          </a:p>
        </p:txBody>
      </p:sp>
    </p:spTree>
    <p:extLst>
      <p:ext uri="{BB962C8B-B14F-4D97-AF65-F5344CB8AC3E}">
        <p14:creationId xmlns:p14="http://schemas.microsoft.com/office/powerpoint/2010/main" val="172939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Làm sạch văn bản</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62562595"/>
              </p:ext>
            </p:extLst>
          </p:nvPr>
        </p:nvGraphicFramePr>
        <p:xfrm>
          <a:off x="838199" y="2407170"/>
          <a:ext cx="10427592" cy="232156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clean_text</a:t>
                      </a:r>
                      <a:r>
                        <a:rPr lang="en-US" sz="1800" b="0" i="0" u="none" strike="noStrike">
                          <a:solidFill>
                            <a:srgbClr val="935C25"/>
                          </a:solidFill>
                          <a:effectLst/>
                          <a:latin typeface="Consolas" panose="020B0609020204030204" pitchFamily="49" charset="0"/>
                        </a:rPr>
                        <a:t>(text)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text = text.translate(str.maketrans(</a:t>
                      </a:r>
                      <a:r>
                        <a:rPr lang="en-US" sz="1800" b="0" i="0" u="none" strike="noStrike">
                          <a:solidFill>
                            <a:srgbClr val="568C3B"/>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 string.punctuation))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text = text.lower()</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text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get_tokens</a:t>
                      </a:r>
                      <a:r>
                        <a:rPr lang="en-US" sz="1800" b="0" i="0" u="none" strike="noStrike">
                          <a:solidFill>
                            <a:srgbClr val="935C25"/>
                          </a:solidFill>
                          <a:effectLst/>
                          <a:latin typeface="Consolas" panose="020B0609020204030204" pitchFamily="49" charset="0"/>
                        </a:rPr>
                        <a:t>(text)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 = word_tokenize(text)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 = [t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t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tokens </a:t>
                      </a:r>
                      <a:r>
                        <a:rPr lang="en-US" sz="1800" b="0" i="0" u="none" strike="noStrike">
                          <a:solidFill>
                            <a:srgbClr val="6B6BB8"/>
                          </a:solidFill>
                          <a:effectLst/>
                          <a:latin typeface="Consolas" panose="020B0609020204030204" pitchFamily="49" charset="0"/>
                        </a:rPr>
                        <a:t>if</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not</a:t>
                      </a:r>
                      <a:r>
                        <a:rPr lang="en-US" sz="1800" b="0" i="0" u="none" strike="noStrike">
                          <a:solidFill>
                            <a:srgbClr val="7EA2B4"/>
                          </a:solidFill>
                          <a:effectLst/>
                          <a:latin typeface="Consolas" panose="020B0609020204030204" pitchFamily="49" charset="0"/>
                        </a:rPr>
                        <a:t> t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stop_words]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tokens</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208830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Tính tần suất xuất hiện của từ trong mỗi nhãn</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637802628"/>
              </p:ext>
            </p:extLst>
          </p:nvPr>
        </p:nvGraphicFramePr>
        <p:xfrm>
          <a:off x="838199" y="2458041"/>
          <a:ext cx="10427592" cy="341884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print_frequency_dist</a:t>
                      </a:r>
                      <a:r>
                        <a:rPr lang="en-US" sz="1800" b="0" i="0" u="none" strike="noStrike">
                          <a:solidFill>
                            <a:srgbClr val="935C25"/>
                          </a:solidFill>
                          <a:effectLst/>
                          <a:latin typeface="Consolas" panose="020B0609020204030204" pitchFamily="49" charset="0"/>
                        </a:rPr>
                        <a:t>(docs)</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 = defaultdict(list)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doc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doc_label = doc[</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doc_text = clean_text(doc[</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7195A8"/>
                          </a:solidFill>
                          <a:effectLst/>
                          <a:latin typeface="Consolas" panose="020B0609020204030204" pitchFamily="49" charset="0"/>
                        </a:rPr>
                        <a:t>#doc_tokens = word_tokenize(doc_text)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doc_tokens =get_tokens(doc_text)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tokens[doc_label].extend(doc_tokens)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category_label, category_tokens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tokens.items():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print(category_label)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fd = FreqDist(category_tokens)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print(fd.most_common(</a:t>
                      </a:r>
                      <a:r>
                        <a:rPr lang="en-US" sz="1800" b="0" i="0" u="none" strike="noStrike">
                          <a:solidFill>
                            <a:srgbClr val="935C25"/>
                          </a:solidFill>
                          <a:effectLst/>
                          <a:latin typeface="Consolas" panose="020B0609020204030204" pitchFamily="49" charset="0"/>
                        </a:rPr>
                        <a:t>20</a:t>
                      </a:r>
                      <a:r>
                        <a:rPr lang="en-US" sz="1800" b="0" i="0" u="none" strike="noStrike">
                          <a:solidFill>
                            <a:srgbClr val="7EA2B4"/>
                          </a:solidFill>
                          <a:effectLst/>
                          <a:latin typeface="Consolas" panose="020B0609020204030204" pitchFamily="49" charset="0"/>
                        </a:rPr>
                        <a:t>))</a:t>
                      </a:r>
                      <a:endParaRPr lang="en-US" sz="32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170216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Chia tập dữ liệu</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760566482"/>
              </p:ext>
            </p:extLst>
          </p:nvPr>
        </p:nvGraphicFramePr>
        <p:xfrm>
          <a:off x="838199" y="2254841"/>
          <a:ext cx="10427592" cy="396748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get_splits</a:t>
                      </a:r>
                      <a:r>
                        <a:rPr lang="en-US" sz="1800" b="0" i="0" u="none" strike="noStrike">
                          <a:solidFill>
                            <a:srgbClr val="935C25"/>
                          </a:solidFill>
                          <a:effectLst/>
                          <a:latin typeface="Consolas" panose="020B0609020204030204" pitchFamily="49" charset="0"/>
                        </a:rPr>
                        <a:t>(docs)</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random.shuffle(docs)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X_train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y_train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X_test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y_test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pivot = int(</a:t>
                      </a:r>
                      <a:r>
                        <a:rPr lang="en-US" sz="1800" b="0" i="0" u="none" strike="noStrike">
                          <a:solidFill>
                            <a:srgbClr val="935C25"/>
                          </a:solidFill>
                          <a:effectLst/>
                          <a:latin typeface="Consolas" panose="020B0609020204030204" pitchFamily="49" charset="0"/>
                        </a:rPr>
                        <a:t>.80</a:t>
                      </a:r>
                      <a:r>
                        <a:rPr lang="en-US" sz="1800" b="0" i="0" u="none" strike="noStrike">
                          <a:solidFill>
                            <a:srgbClr val="7EA2B4"/>
                          </a:solidFill>
                          <a:effectLst/>
                          <a:latin typeface="Consolas" panose="020B0609020204030204" pitchFamily="49" charset="0"/>
                        </a:rPr>
                        <a:t> * len(docs))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i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range(</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 pivot):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X_train.append(docs[i][</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y_train.append(docs[i][</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i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range(pivot, len(docs)):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X_test.append(docs[i][</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y_test.append(docs[i][</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X_train, X_test, y_train, y_test</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1199181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Huấn luyện mô hình</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1099266508"/>
              </p:ext>
            </p:extLst>
          </p:nvPr>
        </p:nvGraphicFramePr>
        <p:xfrm>
          <a:off x="838199" y="2227132"/>
          <a:ext cx="10427592" cy="396748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train_classifier</a:t>
                      </a:r>
                      <a:r>
                        <a:rPr lang="en-US" sz="1800" b="0" i="0" u="none" strike="noStrike">
                          <a:solidFill>
                            <a:srgbClr val="935C25"/>
                          </a:solidFill>
                          <a:effectLst/>
                          <a:latin typeface="Consolas" panose="020B0609020204030204" pitchFamily="49" charset="0"/>
                        </a:rPr>
                        <a:t>(docs)</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X_train, X_test, y_train, y_test = get_splits(docs)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vectorizer = CountVectorizer(stop_words=</a:t>
                      </a:r>
                      <a:r>
                        <a:rPr lang="en-US" sz="1800" b="0" i="0" u="none" strike="noStrike">
                          <a:solidFill>
                            <a:srgbClr val="568C3B"/>
                          </a:solidFill>
                          <a:effectLst/>
                          <a:latin typeface="Consolas" panose="020B0609020204030204" pitchFamily="49" charset="0"/>
                        </a:rPr>
                        <a:t>'english'</a:t>
                      </a:r>
                      <a:r>
                        <a:rPr lang="en-US" sz="1800" b="0" i="0" u="none" strike="noStrike">
                          <a:solidFill>
                            <a:srgbClr val="7EA2B4"/>
                          </a:solidFill>
                          <a:effectLst/>
                          <a:latin typeface="Consolas" panose="020B0609020204030204" pitchFamily="49" charset="0"/>
                        </a:rPr>
                        <a:t>, ngram_range=(</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 </a:t>
                      </a:r>
                      <a:r>
                        <a:rPr lang="en-US" sz="1800" b="0" i="0" u="none" strike="noStrike">
                          <a:solidFill>
                            <a:srgbClr val="935C25"/>
                          </a:solidFill>
                          <a:effectLst/>
                          <a:latin typeface="Consolas" panose="020B0609020204030204" pitchFamily="49" charset="0"/>
                        </a:rPr>
                        <a:t>3</a:t>
                      </a:r>
                      <a:r>
                        <a:rPr lang="en-US" sz="1800" b="0" i="0" u="none" strike="noStrike">
                          <a:solidFill>
                            <a:srgbClr val="7EA2B4"/>
                          </a:solidFill>
                          <a:effectLst/>
                          <a:latin typeface="Consolas" panose="020B0609020204030204" pitchFamily="49" charset="0"/>
                        </a:rPr>
                        <a:t>), min_df=</a:t>
                      </a:r>
                      <a:r>
                        <a:rPr lang="en-US" sz="1800" b="0" i="0" u="none" strike="noStrike">
                          <a:solidFill>
                            <a:srgbClr val="935C25"/>
                          </a:solidFill>
                          <a:effectLst/>
                          <a:latin typeface="Consolas" panose="020B0609020204030204" pitchFamily="49" charset="0"/>
                        </a:rPr>
                        <a:t>3</a:t>
                      </a:r>
                      <a:r>
                        <a:rPr lang="en-US" sz="1800" b="0" i="0" u="none" strike="noStrike">
                          <a:solidFill>
                            <a:srgbClr val="7EA2B4"/>
                          </a:solidFill>
                          <a:effectLst/>
                          <a:latin typeface="Consolas" panose="020B0609020204030204" pitchFamily="49" charset="0"/>
                        </a:rPr>
                        <a:t>, analyzer=</a:t>
                      </a:r>
                      <a:r>
                        <a:rPr lang="en-US" sz="1800" b="0" i="0" u="none" strike="noStrike">
                          <a:solidFill>
                            <a:srgbClr val="568C3B"/>
                          </a:solidFill>
                          <a:effectLst/>
                          <a:latin typeface="Consolas" panose="020B0609020204030204" pitchFamily="49" charset="0"/>
                        </a:rPr>
                        <a:t>'word'</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dtm = vectorizer.fit_transform(X_train)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naive_bayes_classifier = MultinomialNB().fit(dtm, y_train)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evaluate_classifier(</a:t>
                      </a:r>
                      <a:r>
                        <a:rPr lang="en-US" sz="1800" b="0" i="0" u="none" strike="noStrike">
                          <a:solidFill>
                            <a:srgbClr val="568C3B"/>
                          </a:solidFill>
                          <a:effectLst/>
                          <a:latin typeface="Consolas" panose="020B0609020204030204" pitchFamily="49" charset="0"/>
                        </a:rPr>
                        <a:t>"Naive Bayes\tTRAIN\t"</a:t>
                      </a:r>
                      <a:r>
                        <a:rPr lang="en-US" sz="1800" b="0" i="0" u="none" strike="noStrike">
                          <a:solidFill>
                            <a:srgbClr val="7EA2B4"/>
                          </a:solidFill>
                          <a:effectLst/>
                          <a:latin typeface="Consolas" panose="020B0609020204030204" pitchFamily="49" charset="0"/>
                        </a:rPr>
                        <a:t>, naive_bayes_classifier, vectorizer, X_train, y_train)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evaluate_classifier(</a:t>
                      </a:r>
                      <a:r>
                        <a:rPr lang="en-US" sz="1800" b="0" i="0" u="none" strike="noStrike">
                          <a:solidFill>
                            <a:srgbClr val="568C3B"/>
                          </a:solidFill>
                          <a:effectLst/>
                          <a:latin typeface="Consolas" panose="020B0609020204030204" pitchFamily="49" charset="0"/>
                        </a:rPr>
                        <a:t>"Naive Bayes\tTEST\t"</a:t>
                      </a:r>
                      <a:r>
                        <a:rPr lang="en-US" sz="1800" b="0" i="0" u="none" strike="noStrike">
                          <a:solidFill>
                            <a:srgbClr val="7EA2B4"/>
                          </a:solidFill>
                          <a:effectLst/>
                          <a:latin typeface="Consolas" panose="020B0609020204030204" pitchFamily="49" charset="0"/>
                        </a:rPr>
                        <a:t>, naive_bayes_classifier, vectorizer, X_test, y_test)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clf_filename = </a:t>
                      </a:r>
                      <a:r>
                        <a:rPr lang="en-US" sz="1800" b="0" i="0" u="none" strike="noStrike">
                          <a:solidFill>
                            <a:srgbClr val="568C3B"/>
                          </a:solidFill>
                          <a:effectLst/>
                          <a:latin typeface="Consolas" panose="020B0609020204030204" pitchFamily="49" charset="0"/>
                        </a:rPr>
                        <a:t>'naive_bayes_classifier.pkl'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pickle.dump(naive_bayes_classifier, open(clf_filename, </a:t>
                      </a:r>
                      <a:r>
                        <a:rPr lang="en-US" sz="1800" b="0" i="0" u="none" strike="noStrike">
                          <a:solidFill>
                            <a:srgbClr val="568C3B"/>
                          </a:solidFill>
                          <a:effectLst/>
                          <a:latin typeface="Consolas" panose="020B0609020204030204" pitchFamily="49" charset="0"/>
                        </a:rPr>
                        <a:t>'wb'</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vec_filename = </a:t>
                      </a:r>
                      <a:r>
                        <a:rPr lang="en-US" sz="1800" b="0" i="0" u="none" strike="noStrike">
                          <a:solidFill>
                            <a:srgbClr val="568C3B"/>
                          </a:solidFill>
                          <a:effectLst/>
                          <a:latin typeface="Consolas" panose="020B0609020204030204" pitchFamily="49" charset="0"/>
                        </a:rPr>
                        <a:t>'count_vectorizer.pkl'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pickle.dump(vectorizer, open(vec_filename, </a:t>
                      </a:r>
                      <a:r>
                        <a:rPr lang="en-US" sz="1800" b="0" i="0" u="none" strike="noStrike">
                          <a:solidFill>
                            <a:srgbClr val="568C3B"/>
                          </a:solidFill>
                          <a:effectLst/>
                          <a:latin typeface="Consolas" panose="020B0609020204030204" pitchFamily="49" charset="0"/>
                        </a:rPr>
                        <a:t>'wb'</a:t>
                      </a:r>
                      <a:r>
                        <a:rPr lang="en-US" sz="1800" b="0" i="0" u="none" strike="noStrike">
                          <a:solidFill>
                            <a:srgbClr val="7EA2B4"/>
                          </a:solidFill>
                          <a:effectLst/>
                          <a:latin typeface="Consolas" panose="020B0609020204030204" pitchFamily="49" charset="0"/>
                        </a:rPr>
                        <a:t>))</a:t>
                      </a:r>
                      <a:endParaRPr lang="en-US" sz="32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3990226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395645"/>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Đánh giá mô hình</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3996614788"/>
              </p:ext>
            </p:extLst>
          </p:nvPr>
        </p:nvGraphicFramePr>
        <p:xfrm>
          <a:off x="838199" y="1950041"/>
          <a:ext cx="10427592" cy="183388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600" b="0" i="0" u="none" strike="noStrike">
                          <a:solidFill>
                            <a:srgbClr val="6B6BB8"/>
                          </a:solidFill>
                          <a:effectLst/>
                          <a:latin typeface="Consolas" panose="020B0609020204030204" pitchFamily="49" charset="0"/>
                        </a:rPr>
                        <a:t>def</a:t>
                      </a:r>
                      <a:r>
                        <a:rPr lang="en-US" sz="1600" b="0" i="0" u="none" strike="noStrike">
                          <a:solidFill>
                            <a:srgbClr val="7EA2B4"/>
                          </a:solidFill>
                          <a:effectLst/>
                          <a:latin typeface="Consolas" panose="020B0609020204030204" pitchFamily="49" charset="0"/>
                        </a:rPr>
                        <a:t> </a:t>
                      </a:r>
                      <a:r>
                        <a:rPr lang="en-US" sz="1600" b="0" i="0" u="none" strike="noStrike">
                          <a:solidFill>
                            <a:srgbClr val="257FAD"/>
                          </a:solidFill>
                          <a:effectLst/>
                          <a:latin typeface="Consolas" panose="020B0609020204030204" pitchFamily="49" charset="0"/>
                        </a:rPr>
                        <a:t>evaluate_classifier</a:t>
                      </a:r>
                      <a:r>
                        <a:rPr lang="en-US" sz="1600" b="0" i="0" u="none" strike="noStrike">
                          <a:solidFill>
                            <a:srgbClr val="935C25"/>
                          </a:solidFill>
                          <a:effectLst/>
                          <a:latin typeface="Consolas" panose="020B0609020204030204" pitchFamily="49" charset="0"/>
                        </a:rPr>
                        <a:t>(title, classifier, vectorizer, X_test, y_test)</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X_test_tfidf = vectorizer.transform(X_test)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y_pred = classifier.predict(X_test_tfidf)</a:t>
                      </a:r>
                      <a:endParaRPr lang="vi-VN" sz="1600" b="0" i="0" u="none" strike="noStrike">
                        <a:solidFill>
                          <a:srgbClr val="7EA2B4"/>
                        </a:solidFill>
                        <a:effectLst/>
                        <a:latin typeface="Consolas" panose="020B0609020204030204" pitchFamily="49" charset="0"/>
                      </a:endParaRPr>
                    </a:p>
                    <a:p>
                      <a:pPr rtl="0" fontAlgn="t">
                        <a:spcBef>
                          <a:spcPts val="0"/>
                        </a:spcBef>
                        <a:spcAft>
                          <a:spcPts val="0"/>
                        </a:spcAft>
                      </a:pPr>
                      <a:r>
                        <a:rPr lang="vi-VN" sz="1600" b="0" i="0" u="none" strike="noStrike">
                          <a:solidFill>
                            <a:srgbClr val="7EA2B4"/>
                          </a:solidFill>
                          <a:effectLst/>
                          <a:latin typeface="Consolas" panose="020B0609020204030204" pitchFamily="49" charset="0"/>
                        </a:rPr>
                        <a:t>    </a:t>
                      </a:r>
                      <a:r>
                        <a:rPr lang="en-US" sz="1600" b="0" i="0" u="none" strike="noStrike">
                          <a:solidFill>
                            <a:srgbClr val="7EA2B4"/>
                          </a:solidFill>
                          <a:effectLst/>
                          <a:latin typeface="Consolas" panose="020B0609020204030204" pitchFamily="49" charset="0"/>
                        </a:rPr>
                        <a:t>precision = metrics.precision_score(y_test, y_pred, average=</a:t>
                      </a:r>
                      <a:r>
                        <a:rPr lang="en-US" sz="1600" b="0" i="0" u="none" strike="noStrike">
                          <a:solidFill>
                            <a:srgbClr val="568C3B"/>
                          </a:solidFill>
                          <a:effectLst/>
                          <a:latin typeface="Consolas" panose="020B0609020204030204" pitchFamily="49" charset="0"/>
                        </a:rPr>
                        <a:t>'macro'</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recall = metrics.recall_score(y_test, y_pred, average=</a:t>
                      </a:r>
                      <a:r>
                        <a:rPr lang="en-US" sz="1600" b="0" i="0" u="none" strike="noStrike">
                          <a:solidFill>
                            <a:srgbClr val="568C3B"/>
                          </a:solidFill>
                          <a:effectLst/>
                          <a:latin typeface="Consolas" panose="020B0609020204030204" pitchFamily="49" charset="0"/>
                        </a:rPr>
                        <a:t>'macro'</a:t>
                      </a:r>
                      <a:r>
                        <a:rPr lang="en-US" sz="1600" b="0" i="0" u="none" strike="noStrike">
                          <a:solidFill>
                            <a:srgbClr val="7EA2B4"/>
                          </a:solidFill>
                          <a:effectLst/>
                          <a:latin typeface="Consolas" panose="020B0609020204030204" pitchFamily="49" charset="0"/>
                        </a:rPr>
                        <a:t>)</a:t>
                      </a:r>
                      <a:endParaRPr lang="vi-VN" sz="1600" b="0" i="0" u="none" strike="noStrike">
                        <a:solidFill>
                          <a:srgbClr val="7EA2B4"/>
                        </a:solidFill>
                        <a:effectLst/>
                        <a:latin typeface="Consolas" panose="020B0609020204030204" pitchFamily="49" charset="0"/>
                      </a:endParaRPr>
                    </a:p>
                    <a:p>
                      <a:pPr rtl="0" fontAlgn="t">
                        <a:spcBef>
                          <a:spcPts val="0"/>
                        </a:spcBef>
                        <a:spcAft>
                          <a:spcPts val="0"/>
                        </a:spcAft>
                      </a:pPr>
                      <a:r>
                        <a:rPr lang="vi-VN" sz="1600" b="0" i="0" u="none" strike="noStrike">
                          <a:solidFill>
                            <a:srgbClr val="7EA2B4"/>
                          </a:solidFill>
                          <a:effectLst/>
                          <a:latin typeface="Consolas" panose="020B0609020204030204" pitchFamily="49" charset="0"/>
                        </a:rPr>
                        <a:t>    </a:t>
                      </a:r>
                      <a:r>
                        <a:rPr lang="en-US" sz="1600" b="0" i="0" u="none" strike="noStrike">
                          <a:solidFill>
                            <a:srgbClr val="7EA2B4"/>
                          </a:solidFill>
                          <a:effectLst/>
                          <a:latin typeface="Consolas" panose="020B0609020204030204" pitchFamily="49" charset="0"/>
                        </a:rPr>
                        <a:t>f1 = metrics.f1_score(y_test, y_pred, average=</a:t>
                      </a:r>
                      <a:r>
                        <a:rPr lang="en-US" sz="1600" b="0" i="0" u="none" strike="noStrike">
                          <a:solidFill>
                            <a:srgbClr val="568C3B"/>
                          </a:solidFill>
                          <a:effectLst/>
                          <a:latin typeface="Consolas" panose="020B0609020204030204" pitchFamily="49" charset="0"/>
                        </a:rPr>
                        <a:t>'macro'</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print(</a:t>
                      </a:r>
                      <a:r>
                        <a:rPr lang="en-US" sz="1600" b="0" i="0" u="none" strike="noStrike">
                          <a:solidFill>
                            <a:srgbClr val="568C3B"/>
                          </a:solidFill>
                          <a:effectLst/>
                          <a:latin typeface="Consolas" panose="020B0609020204030204" pitchFamily="49" charset="0"/>
                        </a:rPr>
                        <a:t>"%s\t%f\t%f\t%f\n"</a:t>
                      </a:r>
                      <a:r>
                        <a:rPr lang="en-US" sz="1600" b="0" i="0" u="none" strike="noStrike">
                          <a:solidFill>
                            <a:srgbClr val="7EA2B4"/>
                          </a:solidFill>
                          <a:effectLst/>
                          <a:latin typeface="Consolas" panose="020B0609020204030204" pitchFamily="49" charset="0"/>
                        </a:rPr>
                        <a:t> % (title, precision, recall, f1))</a:t>
                      </a:r>
                      <a:endParaRPr lang="en-US" sz="2800">
                        <a:effectLst/>
                      </a:endParaRPr>
                    </a:p>
                  </a:txBody>
                  <a:tcPr marL="63500" marR="63500" marT="63500" marB="63500"/>
                </a:tc>
                <a:extLst>
                  <a:ext uri="{0D108BD9-81ED-4DB2-BD59-A6C34878D82A}">
                    <a16:rowId xmlns:a16="http://schemas.microsoft.com/office/drawing/2014/main" val="2308241931"/>
                  </a:ext>
                </a:extLst>
              </a:tr>
            </a:tbl>
          </a:graphicData>
        </a:graphic>
      </p:graphicFrame>
      <p:sp>
        <p:nvSpPr>
          <p:cNvPr id="3" name="TextBox 2">
            <a:extLst>
              <a:ext uri="{FF2B5EF4-FFF2-40B4-BE49-F238E27FC236}">
                <a16:creationId xmlns:a16="http://schemas.microsoft.com/office/drawing/2014/main" id="{B7037E6B-1675-4CA4-0717-383927CDC8D0}"/>
              </a:ext>
            </a:extLst>
          </p:cNvPr>
          <p:cNvSpPr txBox="1"/>
          <p:nvPr/>
        </p:nvSpPr>
        <p:spPr>
          <a:xfrm>
            <a:off x="838199" y="3783921"/>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Phân loại văn bản</a:t>
            </a:r>
          </a:p>
        </p:txBody>
      </p:sp>
      <p:graphicFrame>
        <p:nvGraphicFramePr>
          <p:cNvPr id="7" name="Table 6">
            <a:extLst>
              <a:ext uri="{FF2B5EF4-FFF2-40B4-BE49-F238E27FC236}">
                <a16:creationId xmlns:a16="http://schemas.microsoft.com/office/drawing/2014/main" id="{EEF7C3D0-FD97-E302-6FB3-0ABC3D3EC9EF}"/>
              </a:ext>
            </a:extLst>
          </p:cNvPr>
          <p:cNvGraphicFramePr>
            <a:graphicFrameLocks noGrp="1"/>
          </p:cNvGraphicFramePr>
          <p:nvPr>
            <p:extLst>
              <p:ext uri="{D42A27DB-BD31-4B8C-83A1-F6EECF244321}">
                <p14:modId xmlns:p14="http://schemas.microsoft.com/office/powerpoint/2010/main" val="1480847864"/>
              </p:ext>
            </p:extLst>
          </p:nvPr>
        </p:nvGraphicFramePr>
        <p:xfrm>
          <a:off x="838199" y="4245586"/>
          <a:ext cx="10427592" cy="256540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600" b="0" i="0" u="none" strike="noStrike">
                          <a:solidFill>
                            <a:srgbClr val="6B6BB8"/>
                          </a:solidFill>
                          <a:effectLst/>
                          <a:latin typeface="Consolas" panose="020B0609020204030204" pitchFamily="49" charset="0"/>
                        </a:rPr>
                        <a:t>def</a:t>
                      </a:r>
                      <a:r>
                        <a:rPr lang="en-US" sz="1600" b="0" i="0" u="none" strike="noStrike">
                          <a:solidFill>
                            <a:srgbClr val="7EA2B4"/>
                          </a:solidFill>
                          <a:effectLst/>
                          <a:latin typeface="Consolas" panose="020B0609020204030204" pitchFamily="49" charset="0"/>
                        </a:rPr>
                        <a:t> </a:t>
                      </a:r>
                      <a:r>
                        <a:rPr lang="en-US" sz="1600" b="0" i="0" u="none" strike="noStrike">
                          <a:solidFill>
                            <a:srgbClr val="257FAD"/>
                          </a:solidFill>
                          <a:effectLst/>
                          <a:latin typeface="Consolas" panose="020B0609020204030204" pitchFamily="49" charset="0"/>
                        </a:rPr>
                        <a:t>classify</a:t>
                      </a:r>
                      <a:r>
                        <a:rPr lang="en-US" sz="1600" b="0" i="0" u="none" strike="noStrike">
                          <a:solidFill>
                            <a:srgbClr val="935C25"/>
                          </a:solidFill>
                          <a:effectLst/>
                          <a:latin typeface="Consolas" panose="020B0609020204030204" pitchFamily="49" charset="0"/>
                        </a:rPr>
                        <a:t>(text)</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clf_filename = </a:t>
                      </a:r>
                      <a:r>
                        <a:rPr lang="en-US" sz="1600" b="0" i="0" u="none" strike="noStrike">
                          <a:solidFill>
                            <a:srgbClr val="568C3B"/>
                          </a:solidFill>
                          <a:effectLst/>
                          <a:latin typeface="Consolas" panose="020B0609020204030204" pitchFamily="49" charset="0"/>
                        </a:rPr>
                        <a:t>'D:\\MYLEARNING\\THE_JOURNEY_IV\\COMPUTER_SCIENCE_PROJECT_2\\DEMO\\naive_bayes_classifier.pkl'</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nb_clf = pickle.load(open(clf_filename, </a:t>
                      </a:r>
                      <a:r>
                        <a:rPr lang="en-US" sz="1600" b="0" i="0" u="none" strike="noStrike">
                          <a:solidFill>
                            <a:srgbClr val="568C3B"/>
                          </a:solidFill>
                          <a:effectLst/>
                          <a:latin typeface="Consolas" panose="020B0609020204030204" pitchFamily="49" charset="0"/>
                        </a:rPr>
                        <a:t>'rb'</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vec_filename = </a:t>
                      </a:r>
                      <a:r>
                        <a:rPr lang="en-US" sz="1600" b="0" i="0" u="none" strike="noStrike">
                          <a:solidFill>
                            <a:srgbClr val="568C3B"/>
                          </a:solidFill>
                          <a:effectLst/>
                          <a:latin typeface="Consolas" panose="020B0609020204030204" pitchFamily="49" charset="0"/>
                        </a:rPr>
                        <a:t>'D:\\MYLEARNING\\THE_JOURNEY_IV\\COMPUTER_SCIENCE_PROJECT_2\\DEMO\\count_vectorizer.pkl'</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vectorizer = pickle.load(open(vec_filename, </a:t>
                      </a:r>
                      <a:r>
                        <a:rPr lang="en-US" sz="1600" b="0" i="0" u="none" strike="noStrike">
                          <a:solidFill>
                            <a:srgbClr val="568C3B"/>
                          </a:solidFill>
                          <a:effectLst/>
                          <a:latin typeface="Consolas" panose="020B0609020204030204" pitchFamily="49" charset="0"/>
                        </a:rPr>
                        <a:t>'rb'</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pred = nb_clf.predict(vectorizer.transform([text]))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print(</a:t>
                      </a:r>
                      <a:r>
                        <a:rPr lang="en-US" sz="1600" b="0" i="0" u="none" strike="noStrike">
                          <a:solidFill>
                            <a:srgbClr val="568C3B"/>
                          </a:solidFill>
                          <a:effectLst/>
                          <a:latin typeface="Consolas" panose="020B0609020204030204" pitchFamily="49" charset="0"/>
                        </a:rPr>
                        <a:t>f"\n\nThe topic classified for the text is: {str(pred[</a:t>
                      </a:r>
                      <a:r>
                        <a:rPr lang="en-US" sz="1600" b="0" i="0" u="none" strike="noStrike">
                          <a:solidFill>
                            <a:srgbClr val="935C25"/>
                          </a:solidFill>
                          <a:effectLst/>
                          <a:latin typeface="Consolas" panose="020B0609020204030204" pitchFamily="49" charset="0"/>
                        </a:rPr>
                        <a:t>0</a:t>
                      </a:r>
                      <a:r>
                        <a:rPr lang="en-US" sz="1600" b="0" i="0" u="none" strike="noStrike">
                          <a:solidFill>
                            <a:srgbClr val="568C3B"/>
                          </a:solidFill>
                          <a:effectLst/>
                          <a:latin typeface="Consolas" panose="020B0609020204030204" pitchFamily="49" charset="0"/>
                        </a:rPr>
                        <a:t>]).upper()}\n\n"</a:t>
                      </a:r>
                      <a:r>
                        <a:rPr lang="en-US" sz="1600" b="0" i="0" u="none" strike="noStrike">
                          <a:solidFill>
                            <a:srgbClr val="7EA2B4"/>
                          </a:solidFill>
                          <a:effectLst/>
                          <a:latin typeface="Consolas" panose="020B0609020204030204" pitchFamily="49" charset="0"/>
                        </a:rPr>
                        <a:t>)</a:t>
                      </a:r>
                      <a:endParaRPr lang="en-US" sz="28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2833225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4"/>
            </a:pPr>
            <a:r>
              <a:rPr lang="vi-VN" sz="5400" b="1">
                <a:solidFill>
                  <a:schemeClr val="tx2">
                    <a:lumMod val="90000"/>
                    <a:lumOff val="10000"/>
                  </a:schemeClr>
                </a:solidFill>
                <a:effectLst>
                  <a:outerShdw blurRad="50800" dist="38100" dir="2700000" algn="tl" rotWithShape="0">
                    <a:prstClr val="black">
                      <a:alpha val="40000"/>
                    </a:prstClr>
                  </a:outerShdw>
                </a:effectLst>
              </a:rPr>
              <a:t>KẾT QUẢ THỰC NGHIỆM</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395645"/>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b="1">
                <a:solidFill>
                  <a:schemeClr val="tx2">
                    <a:lumMod val="90000"/>
                    <a:lumOff val="10000"/>
                  </a:schemeClr>
                </a:solidFill>
                <a:latin typeface="Times New Roman" panose="02020603050405020304" pitchFamily="18" charset="0"/>
                <a:cs typeface="Times New Roman" panose="02020603050405020304" pitchFamily="18" charset="0"/>
              </a:rPr>
              <a:t>Chương trình Demo</a:t>
            </a:r>
          </a:p>
        </p:txBody>
      </p:sp>
    </p:spTree>
    <p:extLst>
      <p:ext uri="{BB962C8B-B14F-4D97-AF65-F5344CB8AC3E}">
        <p14:creationId xmlns:p14="http://schemas.microsoft.com/office/powerpoint/2010/main" val="153318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4"/>
            </a:pPr>
            <a:r>
              <a:rPr lang="vi-VN" sz="5400" b="1">
                <a:solidFill>
                  <a:schemeClr val="tx2">
                    <a:lumMod val="90000"/>
                    <a:lumOff val="10000"/>
                  </a:schemeClr>
                </a:solidFill>
                <a:effectLst>
                  <a:outerShdw blurRad="50800" dist="38100" dir="2700000" algn="tl" rotWithShape="0">
                    <a:prstClr val="black">
                      <a:alpha val="40000"/>
                    </a:prstClr>
                  </a:outerShdw>
                </a:effectLst>
              </a:rPr>
              <a:t>KẾT LUẬN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72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a:xfrm>
            <a:off x="774699" y="2766218"/>
            <a:ext cx="10642601" cy="1325563"/>
          </a:xfrm>
        </p:spPr>
        <p:txBody>
          <a:bodyPr>
            <a:normAutofit/>
          </a:bodyPr>
          <a:lstStyle/>
          <a:p>
            <a:r>
              <a:rPr lang="vi-VN" sz="6000" b="1">
                <a:solidFill>
                  <a:schemeClr val="tx2">
                    <a:lumMod val="90000"/>
                    <a:lumOff val="10000"/>
                  </a:schemeClr>
                </a:solidFill>
                <a:effectLst>
                  <a:outerShdw blurRad="50800" dist="38100" dir="2700000" algn="tl" rotWithShape="0">
                    <a:prstClr val="black">
                      <a:alpha val="40000"/>
                    </a:prstClr>
                  </a:outerShdw>
                  <a:reflection blurRad="6350" stA="50000" endA="300" endPos="50000" dist="29997" dir="5400000" sy="-100000" algn="bl" rotWithShape="0"/>
                </a:effectLst>
              </a:rPr>
              <a:t>XIN CHÂN THÀNH CẢM ƠN!</a:t>
            </a:r>
            <a:endParaRPr lang="en-US" sz="6000" b="1">
              <a:solidFill>
                <a:schemeClr val="tx2">
                  <a:lumMod val="90000"/>
                  <a:lumOff val="10000"/>
                </a:schemeClr>
              </a:solidFill>
              <a:effectLst>
                <a:outerShdw blurRad="50800" dist="38100" dir="2700000" algn="tl" rotWithShape="0">
                  <a:prstClr val="black">
                    <a:alpha val="40000"/>
                  </a:prstClr>
                </a:outerShdw>
                <a:reflection blurRad="6350" stA="50000" endA="300" endPos="50000" dist="29997" dir="5400000" sy="-100000" algn="bl" rotWithShape="0"/>
              </a:effectLst>
            </a:endParaRPr>
          </a:p>
        </p:txBody>
      </p:sp>
    </p:spTree>
    <p:extLst>
      <p:ext uri="{BB962C8B-B14F-4D97-AF65-F5344CB8AC3E}">
        <p14:creationId xmlns:p14="http://schemas.microsoft.com/office/powerpoint/2010/main" val="299612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a:pPr>
            <a:r>
              <a:rPr lang="vi-VN" sz="5400" b="1">
                <a:solidFill>
                  <a:schemeClr val="tx2">
                    <a:lumMod val="90000"/>
                    <a:lumOff val="10000"/>
                  </a:schemeClr>
                </a:solidFill>
                <a:effectLst>
                  <a:outerShdw blurRad="50800" dist="38100" dir="2700000" algn="tl" rotWithShape="0">
                    <a:prstClr val="black">
                      <a:alpha val="40000"/>
                    </a:prstClr>
                  </a:outerShdw>
                </a:effectLst>
              </a:rPr>
              <a:t>GIỚI THIỆU TỔNG QUAN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47469C6-2CEB-B7F4-0A25-B600CA8A89F6}"/>
              </a:ext>
            </a:extLst>
          </p:cNvPr>
          <p:cNvSpPr>
            <a:spLocks noGrp="1"/>
          </p:cNvSpPr>
          <p:nvPr>
            <p:ph idx="1"/>
          </p:nvPr>
        </p:nvSpPr>
        <p:spPr>
          <a:xfrm>
            <a:off x="899968" y="2185844"/>
            <a:ext cx="6923232" cy="3263610"/>
          </a:xfrm>
        </p:spPr>
        <p:txBody>
          <a:bodyPr>
            <a:normAutofit/>
          </a:bodyPr>
          <a:lstStyle/>
          <a:p>
            <a:pPr>
              <a:lnSpc>
                <a:spcPct val="170000"/>
              </a:lnSpc>
            </a:pPr>
            <a:r>
              <a:rPr lang="vi-VN" sz="3600" b="1">
                <a:solidFill>
                  <a:schemeClr val="tx2">
                    <a:lumMod val="90000"/>
                    <a:lumOff val="10000"/>
                  </a:schemeClr>
                </a:solidFill>
                <a:latin typeface="+mj-lt"/>
              </a:rPr>
              <a:t> LÝ DO CHỌN ĐỀ TÀI</a:t>
            </a:r>
          </a:p>
          <a:p>
            <a:pPr>
              <a:lnSpc>
                <a:spcPct val="170000"/>
              </a:lnSpc>
            </a:pPr>
            <a:r>
              <a:rPr lang="vi-VN" sz="3600" b="1">
                <a:solidFill>
                  <a:schemeClr val="tx2">
                    <a:lumMod val="90000"/>
                    <a:lumOff val="10000"/>
                  </a:schemeClr>
                </a:solidFill>
                <a:latin typeface="+mj-lt"/>
              </a:rPr>
              <a:t> MỤC TIÊU</a:t>
            </a:r>
          </a:p>
          <a:p>
            <a:pPr>
              <a:lnSpc>
                <a:spcPct val="170000"/>
              </a:lnSpc>
            </a:pPr>
            <a:r>
              <a:rPr lang="vi-VN" sz="3600" b="1">
                <a:solidFill>
                  <a:schemeClr val="tx2">
                    <a:lumMod val="90000"/>
                    <a:lumOff val="10000"/>
                  </a:schemeClr>
                </a:solidFill>
                <a:latin typeface="+mj-lt"/>
              </a:rPr>
              <a:t> PHẠM VI NGHIÊN CỨU</a:t>
            </a:r>
          </a:p>
        </p:txBody>
      </p:sp>
    </p:spTree>
    <p:extLst>
      <p:ext uri="{BB962C8B-B14F-4D97-AF65-F5344CB8AC3E}">
        <p14:creationId xmlns:p14="http://schemas.microsoft.com/office/powerpoint/2010/main" val="34216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2"/>
            </a:pPr>
            <a:r>
              <a:rPr lang="vi-VN" sz="5400" b="1">
                <a:solidFill>
                  <a:schemeClr val="tx2">
                    <a:lumMod val="90000"/>
                    <a:lumOff val="10000"/>
                  </a:schemeClr>
                </a:solidFill>
                <a:effectLst>
                  <a:outerShdw blurRad="50800" dist="38100" dir="2700000" algn="tl" rotWithShape="0">
                    <a:prstClr val="black">
                      <a:alpha val="40000"/>
                    </a:prstClr>
                  </a:outerShdw>
                </a:effectLst>
              </a:rPr>
              <a:t>CƠ SỞ LÝ THUYẾT</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48BA8A-C709-A0C3-F8DD-920B21A6B71C}"/>
              </a:ext>
            </a:extLst>
          </p:cNvPr>
          <p:cNvSpPr>
            <a:spLocks noGrp="1"/>
          </p:cNvSpPr>
          <p:nvPr>
            <p:ph idx="1"/>
          </p:nvPr>
        </p:nvSpPr>
        <p:spPr>
          <a:xfrm>
            <a:off x="927677" y="1807152"/>
            <a:ext cx="10017414" cy="4307031"/>
          </a:xfrm>
        </p:spPr>
        <p:txBody>
          <a:bodyPr>
            <a:normAutofit/>
          </a:bodyPr>
          <a:lstStyle/>
          <a:p>
            <a:pPr>
              <a:lnSpc>
                <a:spcPct val="170000"/>
              </a:lnSpc>
            </a:pPr>
            <a:r>
              <a:rPr lang="vi-VN" sz="3600" b="1">
                <a:solidFill>
                  <a:schemeClr val="tx2">
                    <a:lumMod val="90000"/>
                    <a:lumOff val="10000"/>
                  </a:schemeClr>
                </a:solidFill>
                <a:latin typeface="+mj-lt"/>
              </a:rPr>
              <a:t> XỬ LÝ NGÔN NGỮ TỰ NHIÊN</a:t>
            </a:r>
          </a:p>
          <a:p>
            <a:pPr>
              <a:lnSpc>
                <a:spcPct val="170000"/>
              </a:lnSpc>
            </a:pPr>
            <a:r>
              <a:rPr lang="vi-VN" sz="3600" b="1">
                <a:solidFill>
                  <a:schemeClr val="tx2">
                    <a:lumMod val="90000"/>
                    <a:lumOff val="10000"/>
                  </a:schemeClr>
                </a:solidFill>
                <a:latin typeface="+mj-lt"/>
              </a:rPr>
              <a:t> PHÂN LOẠI VĂN BẢN</a:t>
            </a:r>
          </a:p>
          <a:p>
            <a:pPr>
              <a:lnSpc>
                <a:spcPct val="170000"/>
              </a:lnSpc>
            </a:pPr>
            <a:r>
              <a:rPr lang="vi-VN" sz="3600" b="1">
                <a:solidFill>
                  <a:schemeClr val="tx2">
                    <a:lumMod val="90000"/>
                    <a:lumOff val="10000"/>
                  </a:schemeClr>
                </a:solidFill>
                <a:latin typeface="+mj-lt"/>
              </a:rPr>
              <a:t> KỸ THUẬT TF – IDF</a:t>
            </a:r>
          </a:p>
          <a:p>
            <a:pPr>
              <a:lnSpc>
                <a:spcPct val="170000"/>
              </a:lnSpc>
            </a:pPr>
            <a:r>
              <a:rPr lang="vi-VN" sz="3600" b="1">
                <a:solidFill>
                  <a:schemeClr val="tx2">
                    <a:lumMod val="90000"/>
                    <a:lumOff val="10000"/>
                  </a:schemeClr>
                </a:solidFill>
                <a:latin typeface="+mj-lt"/>
              </a:rPr>
              <a:t> MÔ HÌNH NAIVE BAYES</a:t>
            </a:r>
          </a:p>
        </p:txBody>
      </p:sp>
    </p:spTree>
    <p:extLst>
      <p:ext uri="{BB962C8B-B14F-4D97-AF65-F5344CB8AC3E}">
        <p14:creationId xmlns:p14="http://schemas.microsoft.com/office/powerpoint/2010/main" val="118254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XỬ LÝ NGÔN NGỮ TỰ NHIÊN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48BA8A-C709-A0C3-F8DD-920B21A6B71C}"/>
              </a:ext>
            </a:extLst>
          </p:cNvPr>
          <p:cNvSpPr>
            <a:spLocks noGrp="1"/>
          </p:cNvSpPr>
          <p:nvPr>
            <p:ph idx="1"/>
          </p:nvPr>
        </p:nvSpPr>
        <p:spPr>
          <a:xfrm>
            <a:off x="838200" y="1191971"/>
            <a:ext cx="2770909" cy="889866"/>
          </a:xfrm>
        </p:spPr>
        <p:txBody>
          <a:bodyPr>
            <a:normAutofit lnSpcReduction="10000"/>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23A367DE-F2E9-B9D7-AFED-6A4B6EBD5E8C}"/>
              </a:ext>
            </a:extLst>
          </p:cNvPr>
          <p:cNvSpPr txBox="1"/>
          <p:nvPr/>
        </p:nvSpPr>
        <p:spPr>
          <a:xfrm>
            <a:off x="838200" y="2472986"/>
            <a:ext cx="10261600" cy="3710759"/>
          </a:xfrm>
          <a:prstGeom prst="rect">
            <a:avLst/>
          </a:prstGeom>
          <a:noFill/>
        </p:spPr>
        <p:txBody>
          <a:bodyPr wrap="square" rtlCol="0">
            <a:spAutoFit/>
          </a:bodyPr>
          <a:lstStyle/>
          <a:p>
            <a:pPr algn="just">
              <a:lnSpc>
                <a:spcPct val="150000"/>
              </a:lnSpc>
            </a:pPr>
            <a:r>
              <a:rPr lang="vi-VN" sz="18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Xử</a:t>
            </a:r>
            <a:r>
              <a:rPr lang="vi-VN" sz="3200">
                <a:solidFill>
                  <a:schemeClr val="tx2">
                    <a:lumMod val="90000"/>
                    <a:lumOff val="10000"/>
                  </a:schemeClr>
                </a:solidFill>
                <a:latin typeface="Times New Roman" panose="02020603050405020304" pitchFamily="18" charset="0"/>
                <a:cs typeface="Times New Roman" panose="02020603050405020304" pitchFamily="18" charset="0"/>
              </a:rPr>
              <a:t> lý ngôn ngữ tự nhiên</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là việc sử dụng các kỹ thuật xử lý ngôn ngữ tự nhiên (NLP) để phân tích và thao tác ngôn ngữ của con người trong bối cảnh tính toán. Điều này có thể bao gồm các nhiệm vụ như dịch ngôn ngữ, nhận dạng giọng nói, tạo văn bản, phân tích tình cảm và hơn thế nữa.</a:t>
            </a:r>
            <a:endParaRPr lang="en-US">
              <a:solidFill>
                <a:schemeClr val="tx2">
                  <a:lumMod val="90000"/>
                  <a:lumOff val="10000"/>
                </a:schemeClr>
              </a:solidFill>
            </a:endParaRPr>
          </a:p>
        </p:txBody>
      </p:sp>
    </p:spTree>
    <p:extLst>
      <p:ext uri="{BB962C8B-B14F-4D97-AF65-F5344CB8AC3E}">
        <p14:creationId xmlns:p14="http://schemas.microsoft.com/office/powerpoint/2010/main" val="94732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XỬ LÝ NGÔN NGỮ TỰ NHIÊN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3A367DE-F2E9-B9D7-AFED-6A4B6EBD5E8C}"/>
              </a:ext>
            </a:extLst>
          </p:cNvPr>
          <p:cNvSpPr txBox="1"/>
          <p:nvPr/>
        </p:nvSpPr>
        <p:spPr>
          <a:xfrm>
            <a:off x="1227570" y="2109501"/>
            <a:ext cx="6979227" cy="489986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Tokenization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Named Entity Recognition (NER)</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Part – Of – Speech</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Lemmatization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Dependency Parsing</a:t>
            </a:r>
          </a:p>
          <a:p>
            <a:pPr marL="457200" indent="-457200">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 Word Embeddings</a:t>
            </a:r>
            <a:endParaRPr lang="vi-VN" sz="3200">
              <a:solidFill>
                <a:schemeClr val="tx2">
                  <a:lumMod val="90000"/>
                  <a:lumOff val="10000"/>
                </a:schemeClr>
              </a:solidFill>
              <a:latin typeface="Times New Roman" panose="02020603050405020304" pitchFamily="18" charset="0"/>
              <a:cs typeface="Times New Roman" panose="02020603050405020304" pitchFamily="18" charset="0"/>
            </a:endParaRPr>
          </a:p>
          <a:p>
            <a:pPr>
              <a:lnSpc>
                <a:spcPct val="150000"/>
              </a:lnSpc>
            </a:pPr>
            <a:endParaRPr lang="en-US">
              <a:solidFill>
                <a:schemeClr val="tx2">
                  <a:lumMod val="90000"/>
                  <a:lumOff val="10000"/>
                </a:schemeClr>
              </a:solidFill>
            </a:endParaRPr>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Các bước cơ bản xử lý ngôn ngữ tự nhiên</a:t>
            </a:r>
          </a:p>
        </p:txBody>
      </p:sp>
    </p:spTree>
    <p:extLst>
      <p:ext uri="{BB962C8B-B14F-4D97-AF65-F5344CB8AC3E}">
        <p14:creationId xmlns:p14="http://schemas.microsoft.com/office/powerpoint/2010/main" val="156021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XỬ LÝ NGÔN NGỮ TỰ NHIÊN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3A367DE-F2E9-B9D7-AFED-6A4B6EBD5E8C}"/>
              </a:ext>
            </a:extLst>
          </p:cNvPr>
          <p:cNvSpPr txBox="1"/>
          <p:nvPr/>
        </p:nvSpPr>
        <p:spPr>
          <a:xfrm>
            <a:off x="1227570" y="2109998"/>
            <a:ext cx="6979227" cy="489986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Nhận dạng chữ viết tay</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Nhận dạng giọng nói</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Tóm tắt văn bản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Dịch tự động (Machine Translate)</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Khai phá dữ liệu dạng văn bản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Chatbot</a:t>
            </a:r>
          </a:p>
          <a:p>
            <a:pPr>
              <a:lnSpc>
                <a:spcPct val="150000"/>
              </a:lnSpc>
            </a:pPr>
            <a:endParaRPr lang="en-US">
              <a:solidFill>
                <a:schemeClr val="tx2">
                  <a:lumMod val="90000"/>
                  <a:lumOff val="10000"/>
                </a:schemeClr>
              </a:solidFill>
            </a:endParaRPr>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Ứng dụng</a:t>
            </a:r>
          </a:p>
        </p:txBody>
      </p:sp>
    </p:spTree>
    <p:extLst>
      <p:ext uri="{BB962C8B-B14F-4D97-AF65-F5344CB8AC3E}">
        <p14:creationId xmlns:p14="http://schemas.microsoft.com/office/powerpoint/2010/main" val="360085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PHÂN LOẠI VĂN BẢN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3A367DE-F2E9-B9D7-AFED-6A4B6EBD5E8C}"/>
              </a:ext>
            </a:extLst>
          </p:cNvPr>
          <p:cNvSpPr txBox="1"/>
          <p:nvPr/>
        </p:nvSpPr>
        <p:spPr>
          <a:xfrm>
            <a:off x="983239" y="2283598"/>
            <a:ext cx="10225521" cy="3710759"/>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mj-lt"/>
              </a:rPr>
              <a:t>	Là quá trình tự động gán nhãn (tên lớp / nhãn lớp) cho các văn bản vào một hoặc nhiều loại được xác định trước.</a:t>
            </a:r>
          </a:p>
          <a:p>
            <a:pPr algn="just">
              <a:lnSpc>
                <a:spcPct val="150000"/>
              </a:lnSpc>
            </a:pPr>
            <a:r>
              <a:rPr lang="vi-VN" sz="3200">
                <a:solidFill>
                  <a:schemeClr val="tx2">
                    <a:lumMod val="90000"/>
                    <a:lumOff val="10000"/>
                  </a:schemeClr>
                </a:solidFill>
                <a:latin typeface="+mj-lt"/>
              </a:rPr>
              <a:t>	Đây là một bước quan trọng trong khai phá dữ liệu văn bản, nơi các văn bản được phân loại dựa trên nội dung của chúng vào các chủ đề đã được xác định trước.</a:t>
            </a:r>
            <a:endParaRPr lang="en-US" sz="3200">
              <a:solidFill>
                <a:schemeClr val="tx2">
                  <a:lumMod val="90000"/>
                  <a:lumOff val="10000"/>
                </a:schemeClr>
              </a:solidFill>
              <a:latin typeface="+mj-lt"/>
            </a:endParaRPr>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Tree>
    <p:extLst>
      <p:ext uri="{BB962C8B-B14F-4D97-AF65-F5344CB8AC3E}">
        <p14:creationId xmlns:p14="http://schemas.microsoft.com/office/powerpoint/2010/main" val="31453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PHÂN LOẠI VĂN BẢN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Mô hình phân loại văn bản</a:t>
            </a:r>
          </a:p>
        </p:txBody>
      </p:sp>
      <p:pic>
        <p:nvPicPr>
          <p:cNvPr id="13" name="Picture 12">
            <a:extLst>
              <a:ext uri="{FF2B5EF4-FFF2-40B4-BE49-F238E27FC236}">
                <a16:creationId xmlns:a16="http://schemas.microsoft.com/office/drawing/2014/main" id="{B5DAE854-A054-BF13-B337-55B29CE33C6F}"/>
              </a:ext>
            </a:extLst>
          </p:cNvPr>
          <p:cNvPicPr>
            <a:picLocks noChangeAspect="1"/>
          </p:cNvPicPr>
          <p:nvPr/>
        </p:nvPicPr>
        <p:blipFill>
          <a:blip r:embed="rId2"/>
          <a:stretch>
            <a:fillRect/>
          </a:stretch>
        </p:blipFill>
        <p:spPr>
          <a:xfrm>
            <a:off x="326504" y="2400692"/>
            <a:ext cx="11027296" cy="39169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8317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2280</Words>
  <Application>Microsoft Office PowerPoint</Application>
  <PresentationFormat>Widescreen</PresentationFormat>
  <Paragraphs>130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Aptos Display</vt:lpstr>
      <vt:lpstr>Arial</vt:lpstr>
      <vt:lpstr>Consolas</vt:lpstr>
      <vt:lpstr>Times New Roman</vt:lpstr>
      <vt:lpstr>Wingdings</vt:lpstr>
      <vt:lpstr>Office Theme</vt:lpstr>
      <vt:lpstr>PowerPoint Presentation</vt:lpstr>
      <vt:lpstr>NỘI DUNG BÁO CÁO</vt:lpstr>
      <vt:lpstr>GIỚI THIỆU TỔNG QUAN</vt:lpstr>
      <vt:lpstr>CƠ SỞ LÝ THUYẾT</vt:lpstr>
      <vt:lpstr>XỬ LÝ NGÔN NGỮ TỰ NHIÊN</vt:lpstr>
      <vt:lpstr>XỬ LÝ NGÔN NGỮ TỰ NHIÊN</vt:lpstr>
      <vt:lpstr>XỬ LÝ NGÔN NGỮ TỰ NHIÊN</vt:lpstr>
      <vt:lpstr>PHÂN LOẠI VĂN BẢN</vt:lpstr>
      <vt:lpstr>PHÂN LOẠI VĂN BẢN</vt:lpstr>
      <vt:lpstr>PHÂN LOẠI VĂN BẢN</vt:lpstr>
      <vt:lpstr>KỸ THUẬT TF – IDF </vt:lpstr>
      <vt:lpstr>KỸ THUẬT TF – IDF </vt:lpstr>
      <vt:lpstr>KỸ THUẬT TF – IDF </vt:lpstr>
      <vt:lpstr>KỸ THUẬT TF – IDF </vt:lpstr>
      <vt:lpstr>MÔ HÌNH NAIVE BAYES</vt:lpstr>
      <vt:lpstr>MÔ HÌNH NAIVE BAYES</vt:lpstr>
      <vt:lpstr>MÔ HÌNH NAIVE BAYES</vt:lpstr>
      <vt:lpstr>MÔ HÌNH NAIVE BAYES</vt:lpstr>
      <vt:lpstr>PHƯƠNG PHÁP THỰC HIỆN</vt:lpstr>
      <vt:lpstr>PHƯƠNG PHÁP THỰC HIỆN</vt:lpstr>
      <vt:lpstr>PHƯƠNG PHÁP THỰC HIỆN</vt:lpstr>
      <vt:lpstr>PHƯƠNG PHÁP THỰC HIỆN</vt:lpstr>
      <vt:lpstr>PHƯƠNG PHÁP THỰC HIỆN</vt:lpstr>
      <vt:lpstr>PHƯƠNG PHÁP THỰC HIỆN</vt:lpstr>
      <vt:lpstr>PHƯƠNG PHÁP THỰC HIỆN</vt:lpstr>
      <vt:lpstr>PHƯƠNG PHÁP THỰC HIỆN</vt:lpstr>
      <vt:lpstr>KẾT QUẢ THỰC NGHIỆM</vt:lpstr>
      <vt:lpstr>KẾT LUẬN</vt:lpstr>
      <vt:lpstr>XIN CHÂN THÀNH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 Le</dc:creator>
  <cp:lastModifiedBy>Huu Le</cp:lastModifiedBy>
  <cp:revision>5</cp:revision>
  <dcterms:created xsi:type="dcterms:W3CDTF">2024-04-30T08:54:41Z</dcterms:created>
  <dcterms:modified xsi:type="dcterms:W3CDTF">2024-05-01T02:41:00Z</dcterms:modified>
</cp:coreProperties>
</file>