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06" r:id="rId3"/>
    <p:sldId id="305" r:id="rId4"/>
    <p:sldId id="275" r:id="rId5"/>
    <p:sldId id="322" r:id="rId6"/>
    <p:sldId id="323"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2" r:id="rId26"/>
    <p:sldId id="344" r:id="rId27"/>
    <p:sldId id="343" r:id="rId28"/>
    <p:sldId id="346" r:id="rId29"/>
    <p:sldId id="351" r:id="rId30"/>
    <p:sldId id="349" r:id="rId31"/>
    <p:sldId id="352" r:id="rId32"/>
    <p:sldId id="353" r:id="rId33"/>
    <p:sldId id="354" r:id="rId34"/>
    <p:sldId id="355" r:id="rId35"/>
    <p:sldId id="356" r:id="rId36"/>
    <p:sldId id="35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7BAC"/>
    <a:srgbClr val="4DB3ED"/>
    <a:srgbClr val="42E5F8"/>
    <a:srgbClr val="0C4D72"/>
    <a:srgbClr val="0B457B"/>
    <a:srgbClr val="256D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charset="0"/>
          <a:ea typeface="+mj-ea"/>
          <a:cs typeface="Times New Roman" panose="020206030504050203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Times New Roman" panose="02020603050405020304" charset="0"/>
          <a:ea typeface="+mn-ea"/>
          <a:cs typeface="Times New Roman" panose="020206030504050203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charset="0"/>
          <a:ea typeface="+mn-ea"/>
          <a:cs typeface="Times New Roman" panose="020206030504050203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charset="0"/>
          <a:ea typeface="+mn-ea"/>
          <a:cs typeface="Times New Roman" panose="020206030504050203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charset="0"/>
          <a:ea typeface="+mn-ea"/>
          <a:cs typeface="Times New Roman" panose="020206030504050203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charset="0"/>
          <a:ea typeface="+mn-ea"/>
          <a:cs typeface="Times New Roman" panose="020206030504050203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BCD6EE"/>
            </a:gs>
            <a:gs pos="80000">
              <a:srgbClr val="C2DAEF"/>
            </a:gs>
            <a:gs pos="0">
              <a:schemeClr val="accent1">
                <a:lumMod val="0"/>
                <a:lumOff val="100000"/>
              </a:schemeClr>
            </a:gs>
            <a:gs pos="62000">
              <a:schemeClr val="accent1">
                <a:lumMod val="45000"/>
                <a:lumOff val="55000"/>
              </a:schemeClr>
            </a:gs>
            <a:gs pos="50000">
              <a:schemeClr val="accent1">
                <a:lumMod val="45000"/>
                <a:lumOff val="55000"/>
              </a:schemeClr>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 Box 3"/>
          <p:cNvSpPr txBox="1"/>
          <p:nvPr/>
        </p:nvSpPr>
        <p:spPr>
          <a:xfrm>
            <a:off x="1699405" y="2490733"/>
            <a:ext cx="8902795" cy="821810"/>
          </a:xfrm>
          <a:prstGeom prst="rect">
            <a:avLst/>
          </a:prstGeom>
          <a:noFill/>
        </p:spPr>
        <p:txBody>
          <a:bodyPr wrap="square" rtlCol="0">
            <a:noAutofit/>
            <a:scene3d>
              <a:camera prst="orthographicFront"/>
              <a:lightRig rig="threePt" dir="t"/>
            </a:scene3d>
          </a:bodyPr>
          <a:lstStyle/>
          <a:p>
            <a:pPr algn="ctr"/>
            <a:r>
              <a:rPr lang="en-US" altLang="en-US" sz="4400" b="1">
                <a:solidFill>
                  <a:schemeClr val="accent5">
                    <a:lumMod val="75000"/>
                  </a:schemeClr>
                </a:solidFill>
                <a:effectLst>
                  <a:glow rad="63500">
                    <a:schemeClr val="accent3">
                      <a:satMod val="175000"/>
                      <a:alpha val="40000"/>
                    </a:schemeClr>
                  </a:glow>
                  <a:reflection blurRad="6350" stA="55000" endA="300" endPos="45500" dir="5400000" sy="-100000" algn="bl" rotWithShape="0"/>
                </a:effectLst>
                <a:latin typeface="Times New Roman" panose="02020603050405020304" charset="0"/>
                <a:cs typeface="Times New Roman" panose="02020603050405020304" charset="0"/>
              </a:rPr>
              <a:t>XÂY DỰNG HỆ THỐNG PHÂN LOẠI VĂN BẢN THEO CHỦ ĐỀ</a:t>
            </a:r>
            <a:r>
              <a:rPr lang="vi-VN" altLang="en-US" sz="4400" b="1">
                <a:solidFill>
                  <a:schemeClr val="accent5">
                    <a:lumMod val="75000"/>
                  </a:schemeClr>
                </a:solidFill>
                <a:effectLst>
                  <a:glow rad="63500">
                    <a:schemeClr val="accent3">
                      <a:satMod val="175000"/>
                      <a:alpha val="40000"/>
                    </a:schemeClr>
                  </a:glow>
                  <a:reflection blurRad="6350" stA="55000" endA="300" endPos="45500" dir="5400000" sy="-100000" algn="bl" rotWithShape="0"/>
                </a:effectLst>
                <a:latin typeface="Times New Roman" panose="02020603050405020304" charset="0"/>
                <a:cs typeface="Times New Roman" panose="02020603050405020304" charset="0"/>
              </a:rPr>
              <a:t> </a:t>
            </a:r>
          </a:p>
        </p:txBody>
      </p:sp>
      <p:sp>
        <p:nvSpPr>
          <p:cNvPr id="6" name="Text Box 5"/>
          <p:cNvSpPr txBox="1"/>
          <p:nvPr/>
        </p:nvSpPr>
        <p:spPr>
          <a:xfrm>
            <a:off x="3050926" y="135198"/>
            <a:ext cx="6199749" cy="646331"/>
          </a:xfrm>
          <a:prstGeom prst="rect">
            <a:avLst/>
          </a:prstGeom>
          <a:noFill/>
        </p:spPr>
        <p:txBody>
          <a:bodyPr wrap="square" rtlCol="0">
            <a:spAutoFit/>
          </a:bodyPr>
          <a:lstStyle/>
          <a:p>
            <a:pPr algn="ctr"/>
            <a:r>
              <a:rPr lang="vi-VN" altLang="en-US" b="1">
                <a:latin typeface="Times New Roman" panose="02020603050405020304" charset="0"/>
                <a:cs typeface="Times New Roman" panose="02020603050405020304" charset="0"/>
              </a:rPr>
              <a:t>TRƯỜNG ĐẠI HỌC KỸ THUẬT- CÔNG NGHỆ CẦN THƠ</a:t>
            </a:r>
          </a:p>
          <a:p>
            <a:pPr algn="ctr"/>
            <a:r>
              <a:rPr lang="vi-VN" altLang="en-US" b="1">
                <a:latin typeface="Times New Roman" panose="02020603050405020304" charset="0"/>
                <a:cs typeface="Times New Roman" panose="02020603050405020304" charset="0"/>
              </a:rPr>
              <a:t>KHOA CÔNG NGHỆ THÔNG TIN</a:t>
            </a:r>
          </a:p>
        </p:txBody>
      </p:sp>
      <p:sp>
        <p:nvSpPr>
          <p:cNvPr id="7" name="Text Box 6"/>
          <p:cNvSpPr txBox="1"/>
          <p:nvPr/>
        </p:nvSpPr>
        <p:spPr>
          <a:xfrm>
            <a:off x="3040414" y="4294354"/>
            <a:ext cx="6220772" cy="1454785"/>
          </a:xfrm>
          <a:prstGeom prst="rect">
            <a:avLst/>
          </a:prstGeom>
          <a:noFill/>
        </p:spPr>
        <p:txBody>
          <a:bodyPr wrap="square" rtlCol="0">
            <a:noAutofit/>
          </a:bodyPr>
          <a:lstStyle/>
          <a:p>
            <a:pPr algn="l"/>
            <a:r>
              <a:rPr lang="vi-VN" altLang="en-US" sz="2000">
                <a:latin typeface="Times New Roman" panose="02020603050405020304" charset="0"/>
                <a:cs typeface="Times New Roman" panose="02020603050405020304" charset="0"/>
                <a:sym typeface="+mn-ea"/>
              </a:rPr>
              <a:t>Giảng viên hướng dẫn: </a:t>
            </a:r>
            <a:r>
              <a:rPr lang="vi-VN" altLang="en-US" sz="2000" b="1">
                <a:latin typeface="Times New Roman" panose="02020603050405020304" charset="0"/>
                <a:cs typeface="Times New Roman" panose="02020603050405020304" charset="0"/>
                <a:sym typeface="+mn-ea"/>
              </a:rPr>
              <a:t>Ths. </a:t>
            </a:r>
            <a:r>
              <a:rPr lang="en-US" altLang="en-US" sz="2000" b="1">
                <a:latin typeface="Times New Roman" panose="02020603050405020304" charset="0"/>
                <a:cs typeface="Times New Roman" panose="02020603050405020304" charset="0"/>
                <a:sym typeface="+mn-ea"/>
              </a:rPr>
              <a:t>NGUYỄN NHỰT QUỲNH</a:t>
            </a:r>
            <a:endParaRPr lang="vi-VN" altLang="en-US" sz="2000" b="1">
              <a:latin typeface="Times New Roman" panose="02020603050405020304" charset="0"/>
              <a:cs typeface="Times New Roman" panose="02020603050405020304" charset="0"/>
            </a:endParaRPr>
          </a:p>
          <a:p>
            <a:pPr algn="l"/>
            <a:endParaRPr lang="vi-VN" altLang="en-US" sz="2000">
              <a:latin typeface="Times New Roman" panose="02020603050405020304" charset="0"/>
              <a:cs typeface="Times New Roman" panose="02020603050405020304" charset="0"/>
            </a:endParaRPr>
          </a:p>
          <a:p>
            <a:pPr algn="l"/>
            <a:r>
              <a:rPr lang="vi-VN" altLang="en-US" sz="2000">
                <a:latin typeface="Times New Roman" panose="02020603050405020304" charset="0"/>
                <a:cs typeface="Times New Roman" panose="02020603050405020304" charset="0"/>
              </a:rPr>
              <a:t>Sinh viên thực hiện:  </a:t>
            </a:r>
            <a:r>
              <a:rPr lang="en-US" altLang="en-US" sz="2000" b="1">
                <a:latin typeface="Times New Roman" panose="02020603050405020304" charset="0"/>
                <a:cs typeface="Times New Roman" panose="02020603050405020304" charset="0"/>
              </a:rPr>
              <a:t>VÕ VĂN THẠCH 2101389</a:t>
            </a:r>
            <a:r>
              <a:rPr lang="vi-VN" altLang="en-US" sz="2000" b="1">
                <a:latin typeface="Times New Roman" panose="02020603050405020304" charset="0"/>
                <a:cs typeface="Times New Roman" panose="02020603050405020304" charset="0"/>
              </a:rPr>
              <a:t>		      </a:t>
            </a:r>
            <a:r>
              <a:rPr lang="en-US" altLang="en-US" sz="2000" b="1">
                <a:latin typeface="Times New Roman" panose="02020603050405020304" charset="0"/>
                <a:cs typeface="Times New Roman" panose="02020603050405020304" charset="0"/>
              </a:rPr>
              <a:t>	     </a:t>
            </a:r>
            <a:r>
              <a:rPr lang="vi-VN" altLang="en-US" sz="2000" b="1">
                <a:latin typeface="Times New Roman" panose="02020603050405020304" charset="0"/>
                <a:cs typeface="Times New Roman" panose="02020603050405020304" charset="0"/>
              </a:rPr>
              <a:t>LÊ PHƯỚC HỮU 2100450</a:t>
            </a:r>
          </a:p>
          <a:p>
            <a:pPr algn="l"/>
            <a:endParaRPr lang="vi-VN" altLang="en-US" sz="2000">
              <a:latin typeface="Times New Roman" panose="02020603050405020304" charset="0"/>
              <a:cs typeface="Times New Roman" panose="02020603050405020304" charset="0"/>
            </a:endParaRPr>
          </a:p>
        </p:txBody>
      </p:sp>
      <p:pic>
        <p:nvPicPr>
          <p:cNvPr id="1983368734" name="Picture 2" descr="A white circle with blue text and a book and a symbol&#10;&#10;Description automatically generated"/>
          <p:cNvPicPr preferRelativeResize="0">
            <a:picLocks noChangeAspect="1"/>
          </p:cNvPicPr>
          <p:nvPr/>
        </p:nvPicPr>
        <p:blipFill>
          <a:blip r:embed="rId2" cstate="print">
            <a:alphaModFix amt="90000"/>
            <a:extLst>
              <a:ext uri="{28A0092B-C50C-407E-A947-70E740481C1C}">
                <a14:useLocalDpi xmlns:a14="http://schemas.microsoft.com/office/drawing/2010/main" val="0"/>
              </a:ext>
            </a:extLst>
          </a:blip>
          <a:stretch>
            <a:fillRect/>
          </a:stretch>
        </p:blipFill>
        <p:spPr>
          <a:xfrm>
            <a:off x="5334191" y="875071"/>
            <a:ext cx="1633220" cy="1543685"/>
          </a:xfrm>
          <a:prstGeom prst="rect">
            <a:avLst/>
          </a:prstGeom>
          <a:noFill/>
          <a:effectLst>
            <a:glow>
              <a:schemeClr val="accent3">
                <a:satMod val="175000"/>
                <a:alpha val="40000"/>
              </a:schemeClr>
            </a:glow>
            <a:outerShdw blurRad="63500" sx="102000" sy="102000" algn="ctr" rotWithShape="0">
              <a:prstClr val="black">
                <a:alpha val="40000"/>
              </a:prstClr>
            </a:outerShdw>
          </a:effectLst>
        </p:spPr>
      </p:pic>
      <p:sp>
        <p:nvSpPr>
          <p:cNvPr id="2" name="Text Box 1"/>
          <p:cNvSpPr txBox="1"/>
          <p:nvPr/>
        </p:nvSpPr>
        <p:spPr>
          <a:xfrm>
            <a:off x="4605210" y="6410204"/>
            <a:ext cx="3141312" cy="369332"/>
          </a:xfrm>
          <a:prstGeom prst="rect">
            <a:avLst/>
          </a:prstGeom>
          <a:noFill/>
        </p:spPr>
        <p:txBody>
          <a:bodyPr wrap="square" rtlCol="0">
            <a:spAutoFit/>
          </a:bodyPr>
          <a:lstStyle/>
          <a:p>
            <a:r>
              <a:rPr lang="vi-VN" altLang="en-US" b="1" i="1">
                <a:latin typeface="Times New Roman" panose="02020603050405020304" charset="0"/>
                <a:cs typeface="Times New Roman" panose="02020603050405020304" charset="0"/>
              </a:rPr>
              <a:t>Cần Thơ, Tháng </a:t>
            </a:r>
            <a:r>
              <a:rPr lang="en-US" altLang="en-US" b="1" i="1">
                <a:latin typeface="Times New Roman" panose="02020603050405020304" charset="0"/>
                <a:cs typeface="Times New Roman" panose="02020603050405020304" charset="0"/>
              </a:rPr>
              <a:t>5</a:t>
            </a:r>
            <a:r>
              <a:rPr lang="vi-VN" altLang="en-US" b="1" i="1">
                <a:latin typeface="Times New Roman" panose="02020603050405020304" charset="0"/>
                <a:cs typeface="Times New Roman" panose="02020603050405020304" charset="0"/>
              </a:rPr>
              <a:t>, Năm 2023</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mph" presetSubtype="0" nodeType="withEffect">
                                  <p:stCondLst>
                                    <p:cond delay="0"/>
                                  </p:stCondLst>
                                  <p:childTnLst>
                                    <p:set>
                                      <p:cBhvr override="childStyle">
                                        <p:cTn id="6" dur="indefinite"/>
                                        <p:tgtEl>
                                          <p:spTgt spid="4">
                                            <p:txEl>
                                              <p:pRg st="0" end="0"/>
                                            </p:txEl>
                                          </p:spTgt>
                                        </p:tgtEl>
                                        <p:attrNameLst>
                                          <p:attrName>style.fontFamily</p:attrName>
                                        </p:attrNameLst>
                                      </p:cBhvr>
                                      <p:to>
                                        <p:strVal val="Times New Roma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2. </a:t>
            </a:r>
            <a:r>
              <a:rPr lang="vi-VN" sz="2000" b="1">
                <a:latin typeface="Times New Roman" panose="02020603050405020304" pitchFamily="18" charset="0"/>
                <a:cs typeface="Times New Roman" panose="02020603050405020304" pitchFamily="18" charset="0"/>
              </a:rPr>
              <a:t>XỬ LÝ NGÔN NGỮ TỰ NHIÊN</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5" y="2408001"/>
            <a:ext cx="11303204" cy="4247317"/>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cs typeface="Times New Roman" panose="02020603050405020304" pitchFamily="18" charset="0"/>
              </a:rPr>
              <a:t>2.1 Định nghĩa</a:t>
            </a:r>
          </a:p>
          <a:p>
            <a:pPr algn="just">
              <a:lnSpc>
                <a:spcPct val="150000"/>
              </a:lnSpc>
            </a:pPr>
            <a:r>
              <a:rPr lang="en-US" sz="2000">
                <a:latin typeface="Times New Roman" panose="02020603050405020304" pitchFamily="18" charset="0"/>
                <a:cs typeface="Times New Roman" panose="02020603050405020304" pitchFamily="18" charset="0"/>
              </a:rPr>
              <a:t>Xử</a:t>
            </a:r>
            <a:r>
              <a:rPr lang="vi-VN" sz="2000">
                <a:latin typeface="Times New Roman" panose="02020603050405020304" pitchFamily="18" charset="0"/>
                <a:cs typeface="Times New Roman" panose="02020603050405020304" pitchFamily="18" charset="0"/>
              </a:rPr>
              <a:t> lý ngôn ngữ tự nhiên</a:t>
            </a:r>
            <a:r>
              <a:rPr lang="en-US" sz="2000">
                <a:latin typeface="Times New Roman" panose="02020603050405020304" pitchFamily="18" charset="0"/>
                <a:cs typeface="Times New Roman" panose="02020603050405020304" pitchFamily="18" charset="0"/>
              </a:rPr>
              <a:t> là việc sử dụng các kỹ thuật xử lý ngôn ngữ tự nhiên (NLP) để phân tích và thao tác ngôn ngữ của con người trong bối cảnh tính toán. Điều này có thể bao gồm các nhiệm vụ như dịch ngôn ngữ, nhận dạng giọng nói, tạo văn bản, phân tích tình cảm và hơn thế nữa. NLP là một lĩnh vực đang phát triển nhanh chóng, với một loạt các ứng dụng trong các lĩnh vực như trí tuệ nhân tạo, truy xuất thông tin và tương tác giữa con người và máy tính.</a:t>
            </a:r>
          </a:p>
          <a:p>
            <a:pPr algn="just">
              <a:lnSpc>
                <a:spcPct val="150000"/>
              </a:lnSpc>
            </a:pPr>
            <a:endParaRPr lang="en-US" sz="2000">
              <a:latin typeface="Times New Roman" panose="02020603050405020304" pitchFamily="18" charset="0"/>
              <a:cs typeface="Times New Roman" panose="02020603050405020304" pitchFamily="18" charset="0"/>
            </a:endParaRPr>
          </a:p>
          <a:p>
            <a:pPr algn="just">
              <a:lnSpc>
                <a:spcPct val="150000"/>
              </a:lnSpc>
            </a:pPr>
            <a:r>
              <a:rPr lang="en-US" sz="2000">
                <a:latin typeface="Times New Roman" panose="02020603050405020304" pitchFamily="18" charset="0"/>
                <a:cs typeface="Times New Roman" panose="02020603050405020304" pitchFamily="18" charset="0"/>
              </a:rPr>
              <a:t>Xử lý ngôn ngữ tự nhiên (NLP) đóng một vai trò quan trọng trong việc hiệu quả hóa phân tích dữ liệu văn bản và giọng nói.</a:t>
            </a: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extLst>
      <p:ext uri="{BB962C8B-B14F-4D97-AF65-F5344CB8AC3E}">
        <p14:creationId xmlns:p14="http://schemas.microsoft.com/office/powerpoint/2010/main" val="419524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2. </a:t>
            </a:r>
            <a:r>
              <a:rPr lang="vi-VN" sz="2000" b="1">
                <a:latin typeface="Times New Roman" panose="02020603050405020304" pitchFamily="18" charset="0"/>
                <a:cs typeface="Times New Roman" panose="02020603050405020304" pitchFamily="18" charset="0"/>
              </a:rPr>
              <a:t>XỬ LÝ NGÔN NGỮ TỰ NHIÊN</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5" y="2457156"/>
            <a:ext cx="11122049" cy="3323987"/>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cs typeface="Times New Roman" panose="02020603050405020304" pitchFamily="18" charset="0"/>
              </a:rPr>
              <a:t>2.2 </a:t>
            </a:r>
            <a:r>
              <a:rPr lang="vi-VN" sz="2000">
                <a:latin typeface="Times New Roman" panose="02020603050405020304" pitchFamily="18" charset="0"/>
                <a:cs typeface="Times New Roman" panose="02020603050405020304" pitchFamily="18" charset="0"/>
              </a:rPr>
              <a:t>Các thành phần trong xử lý ngôn tự nhiên</a:t>
            </a:r>
            <a:endParaRPr lang="en-US" sz="200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Hiểu ngôn ngữ tự nhiên (Natural Language Understanding - NLU)</a:t>
            </a:r>
          </a:p>
          <a:p>
            <a:pPr lvl="0" algn="just">
              <a:lnSpc>
                <a:spcPct val="150000"/>
              </a:lnSpc>
            </a:pPr>
            <a:r>
              <a:rPr lang="en-US" sz="2000">
                <a:latin typeface="Times New Roman" panose="02020603050405020304" pitchFamily="18" charset="0"/>
                <a:cs typeface="Times New Roman" panose="02020603050405020304" pitchFamily="18" charset="0"/>
              </a:rPr>
              <a:t>Hiểu ngôn ngữ tự nhiên là một phần quan trọng của NLP, tập trung vào việc phân tích ý nghĩa ẩn sau các câu. NLU cho phép phần mềm tìm kiếm các câu đồng nghĩa hoặc xử lý các từ có nhiều nghĩa khác nhau.</a:t>
            </a:r>
          </a:p>
          <a:p>
            <a:pPr marL="342900" lvl="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Tạo ngôn ngữ tự nhiên (Natural Language Generation - NLG)</a:t>
            </a:r>
          </a:p>
          <a:p>
            <a:pPr lvl="0" algn="just">
              <a:lnSpc>
                <a:spcPct val="150000"/>
              </a:lnSpc>
            </a:pPr>
            <a:r>
              <a:rPr lang="en-US" sz="2000">
                <a:latin typeface="Times New Roman" panose="02020603050405020304" pitchFamily="18" charset="0"/>
                <a:cs typeface="Times New Roman" panose="02020603050405020304" pitchFamily="18" charset="0"/>
              </a:rPr>
              <a:t>Tạo ngôn ngữ tự nhiên tập trung vào việc tạo ra văn bản hội thoại giống như con người dựa trên từ khóa hoặc chủ đề cụ thể.</a:t>
            </a: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extLst>
      <p:ext uri="{BB962C8B-B14F-4D97-AF65-F5344CB8AC3E}">
        <p14:creationId xmlns:p14="http://schemas.microsoft.com/office/powerpoint/2010/main" val="374661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2. </a:t>
            </a:r>
            <a:r>
              <a:rPr lang="vi-VN" sz="2000" b="1">
                <a:latin typeface="Times New Roman" panose="02020603050405020304" pitchFamily="18" charset="0"/>
                <a:cs typeface="Times New Roman" panose="02020603050405020304" pitchFamily="18" charset="0"/>
              </a:rPr>
              <a:t>XỬ LÝ NGÔN NGỮ TỰ NHIÊN</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6" y="2457156"/>
            <a:ext cx="5609770" cy="4247317"/>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cs typeface="Times New Roman" panose="02020603050405020304" pitchFamily="18" charset="0"/>
              </a:rPr>
              <a:t>2.3 </a:t>
            </a:r>
            <a:r>
              <a:rPr lang="vi-VN" sz="2000">
                <a:latin typeface="Times New Roman" panose="02020603050405020304" pitchFamily="18" charset="0"/>
                <a:cs typeface="Times New Roman" panose="02020603050405020304" pitchFamily="18" charset="0"/>
              </a:rPr>
              <a:t>Cách hoạt động của xử lý ngôn ngữ tự nhiên</a:t>
            </a:r>
            <a:endParaRPr lang="en-US" sz="2000">
              <a:latin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Tokenization</a:t>
            </a:r>
          </a:p>
          <a:p>
            <a:pPr marL="342900" lvl="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Morphological analysis</a:t>
            </a:r>
          </a:p>
          <a:p>
            <a:pPr marL="342900" lvl="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Parsing</a:t>
            </a:r>
          </a:p>
          <a:p>
            <a:pPr marL="342900" lvl="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Named Entity Recognition (NER)</a:t>
            </a:r>
          </a:p>
          <a:p>
            <a:pPr marL="342900" lvl="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Sentiment analysis</a:t>
            </a:r>
          </a:p>
          <a:p>
            <a:pPr marL="342900" lvl="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Machine Translation</a:t>
            </a:r>
          </a:p>
          <a:p>
            <a:pPr marL="342900" lvl="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Question Answering</a:t>
            </a:r>
          </a:p>
          <a:p>
            <a:pPr algn="just">
              <a:lnSpc>
                <a:spcPct val="150000"/>
              </a:lnSpc>
            </a:pPr>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extLst>
      <p:ext uri="{BB962C8B-B14F-4D97-AF65-F5344CB8AC3E}">
        <p14:creationId xmlns:p14="http://schemas.microsoft.com/office/powerpoint/2010/main" val="3561180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2. </a:t>
            </a:r>
            <a:r>
              <a:rPr lang="vi-VN" sz="2000" b="1">
                <a:latin typeface="Times New Roman" panose="02020603050405020304" pitchFamily="18" charset="0"/>
                <a:cs typeface="Times New Roman" panose="02020603050405020304" pitchFamily="18" charset="0"/>
              </a:rPr>
              <a:t>XỬ LÝ NGÔN NGỮ TỰ NHIÊN</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5" y="2457156"/>
            <a:ext cx="11156555" cy="4247317"/>
          </a:xfrm>
          <a:prstGeom prst="rect">
            <a:avLst/>
          </a:prstGeom>
          <a:noFill/>
        </p:spPr>
        <p:txBody>
          <a:bodyPr wrap="square" rtlCol="0">
            <a:spAutoFit/>
          </a:bodyPr>
          <a:lstStyle/>
          <a:p>
            <a:pPr lvl="0" algn="just">
              <a:lnSpc>
                <a:spcPct val="150000"/>
              </a:lnSpc>
            </a:pPr>
            <a:r>
              <a:rPr lang="en-US" sz="2000">
                <a:latin typeface="Times New Roman" panose="02020603050405020304" pitchFamily="18" charset="0"/>
                <a:cs typeface="Times New Roman" panose="02020603050405020304" pitchFamily="18" charset="0"/>
              </a:rPr>
              <a:t>2.4 </a:t>
            </a:r>
            <a:r>
              <a:rPr lang="vi-VN" sz="2000">
                <a:latin typeface="Times New Roman" panose="02020603050405020304" pitchFamily="18" charset="0"/>
                <a:cs typeface="Times New Roman" panose="02020603050405020304" pitchFamily="18" charset="0"/>
              </a:rPr>
              <a:t>Ứng dụng của xử lý ngôn ngữ tự nhiên</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Nhận dạng chữ viết</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Nhận dạng tiếng nói</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Tổng hợp tiếng nói</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Dịch tự động (Machine translate)</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Tìm kiếm thông tin (Information retrieval)</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Tóm tắt văn bản</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Khai phá dữ liệu và phát hiện tri thức</a:t>
            </a:r>
          </a:p>
          <a:p>
            <a:pPr algn="just">
              <a:lnSpc>
                <a:spcPct val="150000"/>
              </a:lnSpc>
            </a:pPr>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extLst>
      <p:ext uri="{BB962C8B-B14F-4D97-AF65-F5344CB8AC3E}">
        <p14:creationId xmlns:p14="http://schemas.microsoft.com/office/powerpoint/2010/main" val="292119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3. </a:t>
            </a:r>
            <a:r>
              <a:rPr lang="vi-VN" sz="2000" b="1">
                <a:latin typeface="Times New Roman" panose="02020603050405020304" pitchFamily="18" charset="0"/>
                <a:cs typeface="Times New Roman" panose="02020603050405020304" pitchFamily="18" charset="0"/>
              </a:rPr>
              <a:t>PHÂN LOẠI VĂN BẢN</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5" y="2457156"/>
            <a:ext cx="11156555" cy="2862322"/>
          </a:xfrm>
          <a:prstGeom prst="rect">
            <a:avLst/>
          </a:prstGeom>
          <a:noFill/>
        </p:spPr>
        <p:txBody>
          <a:bodyPr wrap="square" rtlCol="0">
            <a:spAutoFit/>
          </a:bodyPr>
          <a:lstStyle/>
          <a:p>
            <a:pPr lvl="0" algn="just">
              <a:lnSpc>
                <a:spcPct val="150000"/>
              </a:lnSpc>
            </a:pPr>
            <a:r>
              <a:rPr lang="en-US" sz="2000">
                <a:latin typeface="Times New Roman" panose="02020603050405020304" pitchFamily="18" charset="0"/>
                <a:cs typeface="Times New Roman" panose="02020603050405020304" pitchFamily="18" charset="0"/>
              </a:rPr>
              <a:t>3.1 </a:t>
            </a:r>
            <a:r>
              <a:rPr lang="vi-VN" sz="2000">
                <a:latin typeface="Times New Roman" panose="02020603050405020304" pitchFamily="18" charset="0"/>
                <a:cs typeface="Times New Roman" panose="02020603050405020304" pitchFamily="18" charset="0"/>
              </a:rPr>
              <a:t>Định nghĩa về văn bản</a:t>
            </a:r>
            <a:endParaRPr lang="en-US" sz="2000">
              <a:latin typeface="Times New Roman" panose="02020603050405020304" pitchFamily="18" charset="0"/>
              <a:cs typeface="Times New Roman" panose="02020603050405020304" pitchFamily="18" charset="0"/>
            </a:endParaRPr>
          </a:p>
          <a:p>
            <a:pPr algn="just">
              <a:lnSpc>
                <a:spcPct val="150000"/>
              </a:lnSpc>
            </a:pPr>
            <a:r>
              <a:rPr lang="vi-VN" sz="2000">
                <a:latin typeface="Times New Roman" panose="02020603050405020304" pitchFamily="18" charset="0"/>
                <a:cs typeface="Times New Roman" panose="02020603050405020304" pitchFamily="18" charset="0"/>
              </a:rPr>
              <a:t>Khái niệm văn bản là một khái niệm cơ bản trong lĩnh vực ngôn ngữ học và trí tuệ nhân tạo, đề cập đến một đoạn văn bản hoặc một tập hợp các từ, cụm từ và câu được sắp xếp theo một trật tự nhất định để truyền đạt ý nghĩa hoặc thông điệp.</a:t>
            </a:r>
            <a:endParaRPr lang="en-US" sz="2000">
              <a:latin typeface="Times New Roman" panose="02020603050405020304" pitchFamily="18" charset="0"/>
              <a:cs typeface="Times New Roman" panose="02020603050405020304" pitchFamily="18" charset="0"/>
            </a:endParaRPr>
          </a:p>
          <a:p>
            <a:pPr algn="just">
              <a:lnSpc>
                <a:spcPct val="150000"/>
              </a:lnSpc>
            </a:pPr>
            <a:r>
              <a:rPr lang="vi-VN" sz="2000">
                <a:latin typeface="Times New Roman" panose="02020603050405020304" pitchFamily="18" charset="0"/>
                <a:cs typeface="Times New Roman" panose="02020603050405020304" pitchFamily="18" charset="0"/>
              </a:rPr>
              <a:t>Dưới dạng dữ liệu, văn bản thường được biểu diễn bằng các chuỗi ký tự hoặc các token, trong đó mỗi token có thể là một từ, một cụm từ, một ký tự hoặc một số ký tự đặc biệt.</a:t>
            </a:r>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extLst>
      <p:ext uri="{BB962C8B-B14F-4D97-AF65-F5344CB8AC3E}">
        <p14:creationId xmlns:p14="http://schemas.microsoft.com/office/powerpoint/2010/main" val="1221208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3. </a:t>
            </a:r>
            <a:r>
              <a:rPr lang="vi-VN" sz="2000" b="1">
                <a:latin typeface="Times New Roman" panose="02020603050405020304" pitchFamily="18" charset="0"/>
                <a:cs typeface="Times New Roman" panose="02020603050405020304" pitchFamily="18" charset="0"/>
              </a:rPr>
              <a:t>PHÂN LOẠI VĂN BẢN</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6" y="2457156"/>
            <a:ext cx="5609769" cy="3323987"/>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cs typeface="Times New Roman" panose="02020603050405020304" pitchFamily="18" charset="0"/>
              </a:rPr>
              <a:t>3.2 </a:t>
            </a:r>
            <a:r>
              <a:rPr lang="vi-VN" sz="2000">
                <a:latin typeface="Times New Roman" panose="02020603050405020304" pitchFamily="18" charset="0"/>
                <a:cs typeface="Times New Roman" panose="02020603050405020304" pitchFamily="18" charset="0"/>
              </a:rPr>
              <a:t>Định nghĩa về phân loại văn bản</a:t>
            </a:r>
            <a:endParaRPr lang="en-US" sz="2000">
              <a:latin typeface="Times New Roman" panose="02020603050405020304" pitchFamily="18" charset="0"/>
              <a:cs typeface="Times New Roman" panose="02020603050405020304" pitchFamily="18" charset="0"/>
            </a:endParaRPr>
          </a:p>
          <a:p>
            <a:pPr algn="just">
              <a:lnSpc>
                <a:spcPct val="150000"/>
              </a:lnSpc>
            </a:pPr>
            <a:r>
              <a:rPr lang="vi-VN" sz="2000">
                <a:latin typeface="Times New Roman" panose="02020603050405020304" pitchFamily="18" charset="0"/>
                <a:cs typeface="Times New Roman" panose="02020603050405020304" pitchFamily="18" charset="0"/>
              </a:rPr>
              <a:t>Phân loại văn bản là quá trình tự động gán nhãn (tên lớp / nhãn lớp) cho các văn bản ngôn ngữ tự nhiên vào một hoặc nhiều lớp được xác định trước. Đây là một bước quan trọng trong khai phá dữ liệu văn bản, nơi các văn bản được phân loại dựa trên nội dung của chúng vào các chủ đề đã được xác định trước.</a:t>
            </a:r>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pic>
        <p:nvPicPr>
          <p:cNvPr id="9" name="Picture 8" descr="A diagram of a flowchart&#10;&#10;Description automatically generated"/>
          <p:cNvPicPr/>
          <p:nvPr/>
        </p:nvPicPr>
        <p:blipFill rotWithShape="1">
          <a:blip r:embed="rId2">
            <a:extLst>
              <a:ext uri="{28A0092B-C50C-407E-A947-70E740481C1C}">
                <a14:useLocalDpi xmlns:a14="http://schemas.microsoft.com/office/drawing/2010/main" val="0"/>
              </a:ext>
            </a:extLst>
          </a:blip>
          <a:srcRect l="11280" r="10062"/>
          <a:stretch/>
        </p:blipFill>
        <p:spPr>
          <a:xfrm>
            <a:off x="6745855" y="2313360"/>
            <a:ext cx="5046453" cy="3467783"/>
          </a:xfrm>
          <a:prstGeom prst="rect">
            <a:avLst/>
          </a:prstGeom>
        </p:spPr>
      </p:pic>
    </p:spTree>
    <p:extLst>
      <p:ext uri="{BB962C8B-B14F-4D97-AF65-F5344CB8AC3E}">
        <p14:creationId xmlns:p14="http://schemas.microsoft.com/office/powerpoint/2010/main" val="2667102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3. </a:t>
            </a:r>
            <a:r>
              <a:rPr lang="vi-VN" sz="2000" b="1">
                <a:latin typeface="Times New Roman" panose="02020603050405020304" pitchFamily="18" charset="0"/>
                <a:cs typeface="Times New Roman" panose="02020603050405020304" pitchFamily="18" charset="0"/>
              </a:rPr>
              <a:t>PHÂN LOẠI VĂN BẢN</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5" y="2457156"/>
            <a:ext cx="11156555" cy="3785652"/>
          </a:xfrm>
          <a:prstGeom prst="rect">
            <a:avLst/>
          </a:prstGeom>
          <a:noFill/>
        </p:spPr>
        <p:txBody>
          <a:bodyPr wrap="square" rtlCol="0">
            <a:spAutoFit/>
          </a:bodyPr>
          <a:lstStyle/>
          <a:p>
            <a:pPr lvl="0" algn="just">
              <a:lnSpc>
                <a:spcPct val="150000"/>
              </a:lnSpc>
            </a:pPr>
            <a:r>
              <a:rPr lang="en-US" sz="2000">
                <a:latin typeface="Times New Roman" panose="02020603050405020304" pitchFamily="18" charset="0"/>
                <a:cs typeface="Times New Roman" panose="02020603050405020304" pitchFamily="18" charset="0"/>
              </a:rPr>
              <a:t>3.3 </a:t>
            </a:r>
            <a:r>
              <a:rPr lang="vi-VN" sz="2000">
                <a:latin typeface="Times New Roman" panose="02020603050405020304" pitchFamily="18" charset="0"/>
                <a:cs typeface="Times New Roman" panose="02020603050405020304" pitchFamily="18" charset="0"/>
              </a:rPr>
              <a:t>Mô hình phân loại văn bản</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Thu thập dữ liệu</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Tiền xử lý dữ liệu</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Biểu diễn văn bản</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Xây dựng mô hình</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Đánh giá mô hình</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Tinh chỉnh và triển khai</a:t>
            </a:r>
            <a:endParaRPr lang="en-US" sz="2000">
              <a:latin typeface="Times New Roman" panose="02020603050405020304" pitchFamily="18" charset="0"/>
              <a:cs typeface="Times New Roman" panose="02020603050405020304" pitchFamily="18" charset="0"/>
            </a:endParaRPr>
          </a:p>
          <a:p>
            <a:pPr lvl="0" algn="just">
              <a:lnSpc>
                <a:spcPct val="150000"/>
              </a:lnSpc>
            </a:pPr>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extLst>
      <p:ext uri="{BB962C8B-B14F-4D97-AF65-F5344CB8AC3E}">
        <p14:creationId xmlns:p14="http://schemas.microsoft.com/office/powerpoint/2010/main" val="179535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3. </a:t>
            </a:r>
            <a:r>
              <a:rPr lang="vi-VN" sz="2000" b="1">
                <a:latin typeface="Times New Roman" panose="02020603050405020304" pitchFamily="18" charset="0"/>
                <a:cs typeface="Times New Roman" panose="02020603050405020304" pitchFamily="18" charset="0"/>
              </a:rPr>
              <a:t>PHÂN LOẠI VĂN BẢN</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6" y="2239945"/>
            <a:ext cx="5743772" cy="4708981"/>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cs typeface="Times New Roman" panose="02020603050405020304" pitchFamily="18" charset="0"/>
              </a:rPr>
              <a:t>3.3 </a:t>
            </a:r>
            <a:r>
              <a:rPr lang="vi-VN" sz="2000">
                <a:latin typeface="Times New Roman" panose="02020603050405020304" pitchFamily="18" charset="0"/>
                <a:cs typeface="Times New Roman" panose="02020603050405020304" pitchFamily="18" charset="0"/>
              </a:rPr>
              <a:t>Ứng dụng phân loại phân bản</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Phân loại email</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Phân loại tài liệu và tài nguyên công ty</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Phân loại sản phẩm và dịch vụ</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Phân loại dữ liệu y tế</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Phân loại tài chính</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Phân loại tin tức và bài viết</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Phân loại ý kiến và phản hồi khách hàng</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Phân loại dữ liệu trong ngành sản xuất</a:t>
            </a:r>
            <a:endParaRPr lang="en-US" sz="2000">
              <a:latin typeface="Times New Roman" panose="02020603050405020304" pitchFamily="18" charset="0"/>
              <a:cs typeface="Times New Roman" panose="02020603050405020304" pitchFamily="18" charset="0"/>
            </a:endParaRPr>
          </a:p>
          <a:p>
            <a:pPr lvl="0" algn="just">
              <a:lnSpc>
                <a:spcPct val="150000"/>
              </a:lnSpc>
            </a:pPr>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extLst>
      <p:ext uri="{BB962C8B-B14F-4D97-AF65-F5344CB8AC3E}">
        <p14:creationId xmlns:p14="http://schemas.microsoft.com/office/powerpoint/2010/main" val="4038346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4. </a:t>
            </a:r>
            <a:r>
              <a:rPr lang="vi-VN" sz="2000" b="1">
                <a:latin typeface="Times New Roman" panose="02020603050405020304" pitchFamily="18" charset="0"/>
                <a:cs typeface="Times New Roman" panose="02020603050405020304" pitchFamily="18" charset="0"/>
              </a:rPr>
              <a:t>KỸ THUẬT TF – IDF </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4" y="2254558"/>
            <a:ext cx="7403897" cy="3785652"/>
          </a:xfrm>
          <a:prstGeom prst="rect">
            <a:avLst/>
          </a:prstGeom>
          <a:noFill/>
        </p:spPr>
        <p:txBody>
          <a:bodyPr wrap="square" rtlCol="0">
            <a:spAutoFit/>
          </a:bodyPr>
          <a:lstStyle/>
          <a:p>
            <a:pPr lvl="0" algn="just">
              <a:lnSpc>
                <a:spcPct val="150000"/>
              </a:lnSpc>
            </a:pPr>
            <a:r>
              <a:rPr lang="en-US" sz="2000">
                <a:latin typeface="Times New Roman" panose="02020603050405020304" pitchFamily="18" charset="0"/>
                <a:cs typeface="Times New Roman" panose="02020603050405020304" pitchFamily="18" charset="0"/>
              </a:rPr>
              <a:t>4.1 </a:t>
            </a:r>
            <a:r>
              <a:rPr lang="vi-VN" sz="2000">
                <a:latin typeface="Times New Roman" panose="02020603050405020304" pitchFamily="18" charset="0"/>
                <a:cs typeface="Times New Roman" panose="02020603050405020304" pitchFamily="18" charset="0"/>
              </a:rPr>
              <a:t>Định nghĩa</a:t>
            </a:r>
            <a:endParaRPr lang="en-US" sz="2000">
              <a:latin typeface="Times New Roman" panose="02020603050405020304" pitchFamily="18" charset="0"/>
              <a:cs typeface="Times New Roman" panose="02020603050405020304" pitchFamily="18" charset="0"/>
            </a:endParaRPr>
          </a:p>
          <a:p>
            <a:pPr algn="just">
              <a:lnSpc>
                <a:spcPct val="150000"/>
              </a:lnSpc>
            </a:pPr>
            <a:r>
              <a:rPr lang="en-US" sz="2000" i="1">
                <a:latin typeface="Times New Roman" panose="02020603050405020304" pitchFamily="18" charset="0"/>
                <a:cs typeface="Times New Roman" panose="02020603050405020304" pitchFamily="18" charset="0"/>
              </a:rPr>
              <a:t>Tần số từ (TF - Term Frequency)</a:t>
            </a:r>
          </a:p>
          <a:p>
            <a:pPr algn="just">
              <a:lnSpc>
                <a:spcPct val="150000"/>
              </a:lnSpc>
            </a:pPr>
            <a:r>
              <a:rPr lang="en-US" sz="2000">
                <a:latin typeface="Times New Roman" panose="02020603050405020304" pitchFamily="18" charset="0"/>
                <a:cs typeface="Times New Roman" panose="02020603050405020304" pitchFamily="18" charset="0"/>
              </a:rPr>
              <a:t>Term Frequency (TF), hay Tần suất xuất hiện của từ, là số lần một từ xuất hiện trong một văn bản. Do các văn bản có thể có độ dài khác nhau, một số từ có thể xuất hiện nhiều lần trong một văn bản dài hơn so với một văn bản ngắn.</a:t>
            </a:r>
          </a:p>
          <a:p>
            <a:pPr algn="just">
              <a:lnSpc>
                <a:spcPct val="150000"/>
              </a:lnSpc>
            </a:pPr>
            <a:r>
              <a:rPr lang="en-US" sz="2000">
                <a:latin typeface="Times New Roman" panose="02020603050405020304" pitchFamily="18" charset="0"/>
                <a:cs typeface="Times New Roman" panose="02020603050405020304" pitchFamily="18" charset="0"/>
              </a:rPr>
              <a:t>Ví dụ: Nếu từ "machine" xuất hiện 10 lần trong một văn bản có tổng cộng 1000 từ, thì TF của "machine" trong văn bản đó là 10/1000=0,01.</a:t>
            </a: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extLst>
      <p:ext uri="{BB962C8B-B14F-4D97-AF65-F5344CB8AC3E}">
        <p14:creationId xmlns:p14="http://schemas.microsoft.com/office/powerpoint/2010/main" val="419529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4. </a:t>
            </a:r>
            <a:r>
              <a:rPr lang="vi-VN" sz="2000" b="1">
                <a:latin typeface="Times New Roman" panose="02020603050405020304" pitchFamily="18" charset="0"/>
                <a:cs typeface="Times New Roman" panose="02020603050405020304" pitchFamily="18" charset="0"/>
              </a:rPr>
              <a:t>KỸ THUẬT TF – IDF </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4" y="2254558"/>
            <a:ext cx="7918802" cy="5170646"/>
          </a:xfrm>
          <a:prstGeom prst="rect">
            <a:avLst/>
          </a:prstGeom>
          <a:noFill/>
        </p:spPr>
        <p:txBody>
          <a:bodyPr wrap="square" rtlCol="0">
            <a:spAutoFit/>
          </a:bodyPr>
          <a:lstStyle/>
          <a:p>
            <a:pPr lvl="0" algn="just">
              <a:lnSpc>
                <a:spcPct val="150000"/>
              </a:lnSpc>
            </a:pPr>
            <a:r>
              <a:rPr lang="en-US" sz="2000">
                <a:latin typeface="Times New Roman" panose="02020603050405020304" pitchFamily="18" charset="0"/>
                <a:cs typeface="Times New Roman" panose="02020603050405020304" pitchFamily="18" charset="0"/>
              </a:rPr>
              <a:t>4.1 </a:t>
            </a:r>
            <a:r>
              <a:rPr lang="vi-VN" sz="2000">
                <a:latin typeface="Times New Roman" panose="02020603050405020304" pitchFamily="18" charset="0"/>
                <a:cs typeface="Times New Roman" panose="02020603050405020304" pitchFamily="18" charset="0"/>
              </a:rPr>
              <a:t>Định nghĩa</a:t>
            </a:r>
            <a:endParaRPr lang="en-US" sz="2000">
              <a:latin typeface="Times New Roman" panose="02020603050405020304" pitchFamily="18" charset="0"/>
              <a:cs typeface="Times New Roman" panose="02020603050405020304" pitchFamily="18" charset="0"/>
            </a:endParaRPr>
          </a:p>
          <a:p>
            <a:pPr lvl="0">
              <a:lnSpc>
                <a:spcPct val="150000"/>
              </a:lnSpc>
            </a:pPr>
            <a:r>
              <a:rPr lang="en-US" sz="2000" i="1">
                <a:latin typeface="Times New Roman" panose="02020603050405020304" pitchFamily="18" charset="0"/>
                <a:cs typeface="Times New Roman" panose="02020603050405020304" pitchFamily="18" charset="0"/>
              </a:rPr>
              <a:t>Tần số văn bản nghịch đảo (IDF - Inverse Document Frequency)</a:t>
            </a:r>
          </a:p>
          <a:p>
            <a:pPr algn="just">
              <a:lnSpc>
                <a:spcPct val="150000"/>
              </a:lnSpc>
            </a:pPr>
            <a:r>
              <a:rPr lang="en-US" sz="2000">
                <a:latin typeface="Times New Roman" panose="02020603050405020304" pitchFamily="18" charset="0"/>
                <a:cs typeface="Times New Roman" panose="02020603050405020304" pitchFamily="18" charset="0"/>
              </a:rPr>
              <a:t>Đây là một khái niệm quan trọng trong xử lý ngôn ngữ tự nhiên và khai phá dữ liệu văn bản, IDF đo lường tần suất xuất hiện của một từ trong toàn bộ tập hợp các văn bản và định lượng mức độ quan trọng của từ đó. Mục đích của IDF là tìm ra những từ xuất hiện hiếm trong tập hợp các văn bản.</a:t>
            </a:r>
          </a:p>
          <a:p>
            <a:pPr algn="just">
              <a:lnSpc>
                <a:spcPct val="150000"/>
              </a:lnSpc>
            </a:pPr>
            <a:r>
              <a:rPr lang="en-US" sz="2000">
                <a:latin typeface="Times New Roman" panose="02020603050405020304" pitchFamily="18" charset="0"/>
                <a:cs typeface="Times New Roman" panose="02020603050405020304" pitchFamily="18" charset="0"/>
              </a:rPr>
              <a:t>Ví dụ: Nếu trong một tập dữ liệu có tổng cộng 10,000 văn bản, và từ "machine" xuất hiện trong 1,000 văn bản, thì IDF của "machine" là log(10000/1000)= log(10)= 1.</a:t>
            </a:r>
          </a:p>
          <a:p>
            <a:pPr algn="just">
              <a:lnSpc>
                <a:spcPct val="150000"/>
              </a:lnSpc>
            </a:pPr>
            <a:endParaRPr lang="en-US" sz="2000">
              <a:latin typeface="Times New Roman" panose="02020603050405020304" pitchFamily="18" charset="0"/>
              <a:cs typeface="Times New Roman" panose="02020603050405020304" pitchFamily="18" charset="0"/>
            </a:endParaRPr>
          </a:p>
          <a:p>
            <a:pPr algn="just">
              <a:lnSpc>
                <a:spcPct val="150000"/>
              </a:lnSpc>
            </a:pPr>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extLst>
      <p:ext uri="{BB962C8B-B14F-4D97-AF65-F5344CB8AC3E}">
        <p14:creationId xmlns:p14="http://schemas.microsoft.com/office/powerpoint/2010/main" val="29701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336430"/>
            <a:ext cx="11726857" cy="6364725"/>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5" name="Text Box 2"/>
          <p:cNvSpPr txBox="1"/>
          <p:nvPr/>
        </p:nvSpPr>
        <p:spPr>
          <a:xfrm>
            <a:off x="434556" y="1976120"/>
            <a:ext cx="529590" cy="511810"/>
          </a:xfrm>
          <a:prstGeom prst="rect">
            <a:avLst/>
          </a:prstGeom>
          <a:noFill/>
        </p:spPr>
        <p:txBody>
          <a:bodyPr wrap="none" rtlCol="0" anchor="t">
            <a:noAutofit/>
          </a:bodyPr>
          <a:lstStyle/>
          <a:p>
            <a:endParaRPr lang="en-US">
              <a:cs typeface="Times New Roman" panose="02020603050405020304" charset="0"/>
              <a:sym typeface="Wingdings" panose="05000000000000000000" charset="0"/>
            </a:endParaRPr>
          </a:p>
        </p:txBody>
      </p:sp>
      <p:sp>
        <p:nvSpPr>
          <p:cNvPr id="3" name="Hexagon 2"/>
          <p:cNvSpPr/>
          <p:nvPr/>
        </p:nvSpPr>
        <p:spPr>
          <a:xfrm>
            <a:off x="434556" y="1855468"/>
            <a:ext cx="3486150" cy="3147060"/>
          </a:xfrm>
          <a:prstGeom prst="hexagon">
            <a:avLst/>
          </a:prstGeom>
          <a:ln w="12700" cmpd="sng">
            <a:solidFill>
              <a:schemeClr val="accent1">
                <a:shade val="50000"/>
              </a:schemeClr>
            </a:solidFill>
            <a:prstDash val="solid"/>
          </a:ln>
        </p:spPr>
        <p:style>
          <a:lnRef idx="0">
            <a:srgbClr val="FFFFFF"/>
          </a:lnRef>
          <a:fillRef idx="2">
            <a:schemeClr val="accent1"/>
          </a:fillRef>
          <a:effectRef idx="0">
            <a:srgbClr val="FFFFFF"/>
          </a:effectRef>
          <a:fontRef idx="minor">
            <a:schemeClr val="lt1"/>
          </a:fontRef>
        </p:style>
        <p:txBody>
          <a:bodyPr rtlCol="0" anchor="ctr"/>
          <a:lstStyle/>
          <a:p>
            <a:pPr algn="ctr"/>
            <a:r>
              <a:rPr lang="vi-VN" altLang="en-US" sz="3000" b="1">
                <a:latin typeface="Times New Roman" panose="02020603050405020304" charset="0"/>
                <a:cs typeface="Times New Roman" panose="02020603050405020304" charset="0"/>
                <a:sym typeface="+mn-ea"/>
              </a:rPr>
              <a:t>NỘI DUNG BÁO CÁO</a:t>
            </a:r>
            <a:r>
              <a:rPr lang="vi-VN" altLang="en-US" sz="2400" b="1">
                <a:latin typeface="Times New Roman" panose="02020603050405020304" charset="0"/>
                <a:cs typeface="Times New Roman" panose="02020603050405020304" charset="0"/>
                <a:sym typeface="+mn-ea"/>
              </a:rPr>
              <a:t> </a:t>
            </a:r>
          </a:p>
        </p:txBody>
      </p:sp>
      <p:sp>
        <p:nvSpPr>
          <p:cNvPr id="2" name="TextBox 1"/>
          <p:cNvSpPr txBox="1"/>
          <p:nvPr/>
        </p:nvSpPr>
        <p:spPr>
          <a:xfrm>
            <a:off x="4960189" y="336430"/>
            <a:ext cx="6228272" cy="6001643"/>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PHẦN GIỚI THIỆU</a:t>
            </a:r>
          </a:p>
          <a:p>
            <a:pPr marL="342900" indent="-342900">
              <a:buAutoNum type="arabicPeriod"/>
            </a:pPr>
            <a:r>
              <a:rPr lang="en-US" sz="2400" err="1">
                <a:latin typeface="Times New Roman" panose="02020603050405020304" pitchFamily="18" charset="0"/>
                <a:cs typeface="Times New Roman" panose="02020603050405020304" pitchFamily="18" charset="0"/>
              </a:rPr>
              <a:t>Giới</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thiệu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tổng</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quan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lý</a:t>
            </a:r>
            <a:r>
              <a:rPr lang="en-US" sz="2400">
                <a:latin typeface="Times New Roman" panose="02020603050405020304" pitchFamily="18" charset="0"/>
                <a:cs typeface="Times New Roman" panose="02020603050405020304" pitchFamily="18" charset="0"/>
              </a:rPr>
              <a:t> do </a:t>
            </a:r>
            <a:r>
              <a:rPr lang="en-US" sz="2400" err="1">
                <a:latin typeface="Times New Roman" panose="02020603050405020304" pitchFamily="18" charset="0"/>
                <a:cs typeface="Times New Roman" panose="02020603050405020304" pitchFamily="18" charset="0"/>
              </a:rPr>
              <a:t>chọn</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đề</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tài</a:t>
            </a:r>
            <a:endParaRPr lang="en-US" sz="2400">
              <a:latin typeface="Times New Roman" panose="02020603050405020304" pitchFamily="18" charset="0"/>
              <a:cs typeface="Times New Roman" panose="02020603050405020304" pitchFamily="18" charset="0"/>
            </a:endParaRPr>
          </a:p>
          <a:p>
            <a:pPr marL="342900" indent="-342900">
              <a:buAutoNum type="arabicPeriod"/>
            </a:pPr>
            <a:r>
              <a:rPr lang="en-US" sz="2400">
                <a:latin typeface="Times New Roman" panose="02020603050405020304" pitchFamily="18" charset="0"/>
                <a:cs typeface="Times New Roman" panose="02020603050405020304" pitchFamily="18" charset="0"/>
              </a:rPr>
              <a:t>Mục tiêu và phạm vi nghiên cứu</a:t>
            </a:r>
          </a:p>
          <a:p>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rPr>
              <a:t>PHẦN NỘI DUNG</a:t>
            </a:r>
          </a:p>
          <a:p>
            <a:r>
              <a:rPr lang="en-US" sz="2400">
                <a:latin typeface="Times New Roman" panose="02020603050405020304" pitchFamily="18" charset="0"/>
                <a:cs typeface="Times New Roman" panose="02020603050405020304" pitchFamily="18" charset="0"/>
              </a:rPr>
              <a:t>CHƯƠNG 1: CƠ SỞ LÝ THUYẾT</a:t>
            </a:r>
          </a:p>
          <a:p>
            <a:pPr marL="342900" indent="-342900">
              <a:buAutoNum type="arabicPeriod"/>
            </a:pPr>
            <a:r>
              <a:rPr lang="en-US" sz="2400">
                <a:latin typeface="Times New Roman" panose="02020603050405020304" pitchFamily="18" charset="0"/>
                <a:cs typeface="Times New Roman" panose="02020603050405020304" pitchFamily="18" charset="0"/>
              </a:rPr>
              <a:t>Học máy (Machine Learning)</a:t>
            </a:r>
          </a:p>
          <a:p>
            <a:pPr marL="342900" indent="-342900">
              <a:buAutoNum type="arabicPeriod"/>
            </a:pPr>
            <a:r>
              <a:rPr lang="en-US" sz="2400">
                <a:latin typeface="Times New Roman" panose="02020603050405020304" pitchFamily="18" charset="0"/>
                <a:cs typeface="Times New Roman" panose="02020603050405020304" pitchFamily="18" charset="0"/>
              </a:rPr>
              <a:t>Xử lí ngôn ngữ tự nhiên (NLP)</a:t>
            </a:r>
          </a:p>
          <a:p>
            <a:pPr marL="342900" indent="-342900">
              <a:buAutoNum type="arabicPeriod"/>
            </a:pPr>
            <a:r>
              <a:rPr lang="en-US" sz="2400">
                <a:latin typeface="Times New Roman" panose="02020603050405020304" pitchFamily="18" charset="0"/>
                <a:cs typeface="Times New Roman" panose="02020603050405020304" pitchFamily="18" charset="0"/>
              </a:rPr>
              <a:t>Phân loại văn bản</a:t>
            </a:r>
          </a:p>
          <a:p>
            <a:pPr marL="342900" indent="-342900">
              <a:buAutoNum type="arabicPeriod"/>
            </a:pPr>
            <a:r>
              <a:rPr lang="en-US" sz="2400">
                <a:latin typeface="Times New Roman" panose="02020603050405020304" pitchFamily="18" charset="0"/>
                <a:cs typeface="Times New Roman" panose="02020603050405020304" pitchFamily="18" charset="0"/>
              </a:rPr>
              <a:t>Kỹ thuật TF-IDF</a:t>
            </a: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CHƯƠNG 2: THIẾT KẾ VÀ CÀI ĐẶT</a:t>
            </a: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CHƯƠNG 3: KẾT QUẢ VÀ THỰC NGHIỆM</a:t>
            </a:r>
          </a:p>
          <a:p>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rPr>
              <a:t>PHẦN KẾT LUẬN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4. </a:t>
            </a:r>
            <a:r>
              <a:rPr lang="vi-VN" sz="2000" b="1">
                <a:latin typeface="Times New Roman" panose="02020603050405020304" pitchFamily="18" charset="0"/>
                <a:cs typeface="Times New Roman" panose="02020603050405020304" pitchFamily="18" charset="0"/>
              </a:rPr>
              <a:t>KỸ THUẬT TF – IDF </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6" y="2239945"/>
            <a:ext cx="6356332" cy="4247317"/>
          </a:xfrm>
          <a:prstGeom prst="rect">
            <a:avLst/>
          </a:prstGeom>
          <a:noFill/>
        </p:spPr>
        <p:txBody>
          <a:bodyPr wrap="square" rtlCol="0">
            <a:spAutoFit/>
          </a:bodyPr>
          <a:lstStyle/>
          <a:p>
            <a:pPr lvl="0" algn="just">
              <a:lnSpc>
                <a:spcPct val="150000"/>
              </a:lnSpc>
            </a:pPr>
            <a:r>
              <a:rPr lang="en-US" sz="2000">
                <a:latin typeface="Times New Roman" panose="02020603050405020304" pitchFamily="18" charset="0"/>
                <a:cs typeface="Times New Roman" panose="02020603050405020304" pitchFamily="18" charset="0"/>
              </a:rPr>
              <a:t>4.1 </a:t>
            </a:r>
            <a:r>
              <a:rPr lang="vi-VN" sz="2000">
                <a:latin typeface="Times New Roman" panose="02020603050405020304" pitchFamily="18" charset="0"/>
                <a:cs typeface="Times New Roman" panose="02020603050405020304" pitchFamily="18" charset="0"/>
              </a:rPr>
              <a:t>Định nghĩa</a:t>
            </a:r>
            <a:endParaRPr lang="en-US" sz="2000">
              <a:latin typeface="Times New Roman" panose="02020603050405020304" pitchFamily="18" charset="0"/>
              <a:cs typeface="Times New Roman" panose="02020603050405020304" pitchFamily="18" charset="0"/>
            </a:endParaRPr>
          </a:p>
          <a:p>
            <a:pPr lvl="0" algn="just">
              <a:lnSpc>
                <a:spcPct val="150000"/>
              </a:lnSpc>
            </a:pPr>
            <a:r>
              <a:rPr lang="en-US" sz="2000" i="1">
                <a:latin typeface="Times New Roman" panose="02020603050405020304" pitchFamily="18" charset="0"/>
                <a:cs typeface="Times New Roman" panose="02020603050405020304" pitchFamily="18" charset="0"/>
              </a:rPr>
              <a:t>Tần số từ - Tần số văn bản nghịch đảo (TF-IDF)</a:t>
            </a:r>
          </a:p>
          <a:p>
            <a:pPr algn="just">
              <a:lnSpc>
                <a:spcPct val="150000"/>
              </a:lnSpc>
            </a:pPr>
            <a:r>
              <a:rPr lang="en-US" sz="2000">
                <a:latin typeface="Times New Roman" panose="02020603050405020304" pitchFamily="18" charset="0"/>
                <a:cs typeface="Times New Roman" panose="02020603050405020304" pitchFamily="18" charset="0"/>
              </a:rPr>
              <a:t>TF-IDF là một chỉ số thống kê thể hiện mức độ quan trọng của một từ trong một văn bản so với một tập hợp các văn bản.</a:t>
            </a:r>
          </a:p>
          <a:p>
            <a:pPr algn="just">
              <a:lnSpc>
                <a:spcPct val="150000"/>
              </a:lnSpc>
            </a:pPr>
            <a:r>
              <a:rPr lang="en-US" sz="2000">
                <a:latin typeface="Times New Roman" panose="02020603050405020304" pitchFamily="18" charset="0"/>
                <a:cs typeface="Times New Roman" panose="02020603050405020304" pitchFamily="18" charset="0"/>
              </a:rPr>
              <a:t>Ví dụ: Nếu TF của từ "machine" trong một văn bản là 0.01 và IDF của "machine" trong toàn bộ tập dữ liệu là 1, thì TF-IDF của "machine" trong văn bản đó là 0,01x1= 0,01.</a:t>
            </a:r>
          </a:p>
          <a:p>
            <a:pPr algn="just">
              <a:lnSpc>
                <a:spcPct val="150000"/>
              </a:lnSpc>
            </a:pPr>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extLst>
      <p:ext uri="{BB962C8B-B14F-4D97-AF65-F5344CB8AC3E}">
        <p14:creationId xmlns:p14="http://schemas.microsoft.com/office/powerpoint/2010/main" val="571670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4. </a:t>
            </a:r>
            <a:r>
              <a:rPr lang="vi-VN" sz="2000" b="1">
                <a:latin typeface="Times New Roman" panose="02020603050405020304" pitchFamily="18" charset="0"/>
                <a:cs typeface="Times New Roman" panose="02020603050405020304" pitchFamily="18" charset="0"/>
              </a:rPr>
              <a:t>KỸ THUẬT TF – IDF </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5" y="2239945"/>
            <a:ext cx="6356332" cy="3323987"/>
          </a:xfrm>
          <a:prstGeom prst="rect">
            <a:avLst/>
          </a:prstGeom>
          <a:noFill/>
        </p:spPr>
        <p:txBody>
          <a:bodyPr wrap="square" rtlCol="0">
            <a:spAutoFit/>
          </a:bodyPr>
          <a:lstStyle/>
          <a:p>
            <a:pPr lvl="0" algn="just">
              <a:lnSpc>
                <a:spcPct val="150000"/>
              </a:lnSpc>
            </a:pPr>
            <a:r>
              <a:rPr lang="en-US" sz="2000">
                <a:latin typeface="Times New Roman" panose="02020603050405020304" pitchFamily="18" charset="0"/>
                <a:cs typeface="Times New Roman" panose="02020603050405020304" pitchFamily="18" charset="0"/>
              </a:rPr>
              <a:t>4.2 Vai trò</a:t>
            </a:r>
            <a:r>
              <a:rPr lang="vi-VN" sz="2000">
                <a:latin typeface="Times New Roman" panose="02020603050405020304" pitchFamily="18" charset="0"/>
                <a:cs typeface="Times New Roman" panose="02020603050405020304" pitchFamily="18" charset="0"/>
              </a:rPr>
              <a:t> TF – IDF</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Xác định từ khóa quan trọng</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Cải thiện hiệu suất tìm kiếm</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Phân loại văn bản</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Trích xuất thông tin</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Loại bỏ từ không quan trọng</a:t>
            </a:r>
            <a:endParaRPr lang="en-US" sz="2000">
              <a:latin typeface="Times New Roman" panose="02020603050405020304" pitchFamily="18" charset="0"/>
              <a:cs typeface="Times New Roman" panose="02020603050405020304" pitchFamily="18" charset="0"/>
            </a:endParaRPr>
          </a:p>
          <a:p>
            <a:pPr algn="just">
              <a:lnSpc>
                <a:spcPct val="150000"/>
              </a:lnSpc>
            </a:pPr>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extLst>
      <p:ext uri="{BB962C8B-B14F-4D97-AF65-F5344CB8AC3E}">
        <p14:creationId xmlns:p14="http://schemas.microsoft.com/office/powerpoint/2010/main" val="1884881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4. </a:t>
            </a:r>
            <a:r>
              <a:rPr lang="vi-VN" sz="2000" b="1">
                <a:latin typeface="Times New Roman" panose="02020603050405020304" pitchFamily="18" charset="0"/>
                <a:cs typeface="Times New Roman" panose="02020603050405020304" pitchFamily="18" charset="0"/>
              </a:rPr>
              <a:t>KỸ THUẬT TF – IDF </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5" y="2239945"/>
            <a:ext cx="5219990" cy="400110"/>
          </a:xfrm>
          <a:prstGeom prst="rect">
            <a:avLst/>
          </a:prstGeom>
          <a:noFill/>
        </p:spPr>
        <p:txBody>
          <a:bodyPr wrap="square" rtlCol="0">
            <a:spAutoFit/>
          </a:bodyPr>
          <a:lstStyle/>
          <a:p>
            <a:pPr lvl="0"/>
            <a:r>
              <a:rPr lang="en-US" sz="2000">
                <a:latin typeface="Times New Roman" panose="02020603050405020304" pitchFamily="18" charset="0"/>
                <a:cs typeface="Times New Roman" panose="02020603050405020304" pitchFamily="18" charset="0"/>
              </a:rPr>
              <a:t>4.3 </a:t>
            </a:r>
            <a:r>
              <a:rPr lang="vi-VN" sz="2000"/>
              <a:t>Ưu điểm và nhược điểm của TF – IDF</a:t>
            </a:r>
            <a:endParaRPr lang="en-US" sz="2000"/>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
        <p:nvSpPr>
          <p:cNvPr id="3" name="TextBox 2"/>
          <p:cNvSpPr txBox="1"/>
          <p:nvPr/>
        </p:nvSpPr>
        <p:spPr>
          <a:xfrm>
            <a:off x="6124755" y="2640055"/>
            <a:ext cx="5322878" cy="2400657"/>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cs typeface="Times New Roman" panose="02020603050405020304" pitchFamily="18" charset="0"/>
              </a:rPr>
              <a:t>Nhược điểm</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Không xử lý ngữ cảnh</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Không xử lý đồng nghĩa và từ đồng nghĩa</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Nhược điểm với văn bản ngắn</a:t>
            </a:r>
          </a:p>
          <a:p>
            <a:pPr algn="just">
              <a:lnSpc>
                <a:spcPct val="150000"/>
              </a:lnSpc>
            </a:pPr>
            <a:endParaRPr lang="en-US" sz="2000">
              <a:latin typeface="Times New Roman" panose="02020603050405020304" pitchFamily="18" charset="0"/>
              <a:cs typeface="Times New Roman" panose="02020603050405020304" pitchFamily="18" charset="0"/>
            </a:endParaRPr>
          </a:p>
        </p:txBody>
      </p:sp>
      <p:sp>
        <p:nvSpPr>
          <p:cNvPr id="4" name="TextBox 3"/>
          <p:cNvSpPr txBox="1"/>
          <p:nvPr/>
        </p:nvSpPr>
        <p:spPr>
          <a:xfrm>
            <a:off x="514985" y="2640055"/>
            <a:ext cx="4565650" cy="2862322"/>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cs typeface="Times New Roman" panose="02020603050405020304" pitchFamily="18" charset="0"/>
              </a:rPr>
              <a:t>Ưu điểm</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Tính tương đối</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Giảm nhiễu</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Đa dạng phương pháp</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Dễ hiểu và triển khai</a:t>
            </a:r>
          </a:p>
          <a:p>
            <a:pPr algn="just">
              <a:lnSpc>
                <a:spcPct val="150000"/>
              </a:lnSpc>
            </a:pPr>
            <a:endParaRPr lang="en-US" sz="2000">
              <a:latin typeface="Times New Roman" panose="02020603050405020304" pitchFamily="18" charset="0"/>
              <a:cs typeface="Times New Roman" panose="02020603050405020304" pitchFamily="18" charset="0"/>
            </a:endParaRPr>
          </a:p>
        </p:txBody>
      </p:sp>
      <p:sp>
        <p:nvSpPr>
          <p:cNvPr id="6" name="TextBox 5"/>
          <p:cNvSpPr txBox="1"/>
          <p:nvPr/>
        </p:nvSpPr>
        <p:spPr>
          <a:xfrm>
            <a:off x="514985" y="5124057"/>
            <a:ext cx="10706390" cy="1477328"/>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cs typeface="Times New Roman" panose="02020603050405020304" pitchFamily="18" charset="0"/>
              </a:rPr>
              <a:t>Mặc dù có nhược điểm nhất định, TF-IDF vẫn là một phương pháp mạnh mẽ và phổ biến trong xử lý ngôn ngữ tự nhiên, đặc biệt là trong các ứng dụng như tìm kiếm thông tin và phân loại văn bản.</a:t>
            </a:r>
          </a:p>
          <a:p>
            <a:pPr algn="just">
              <a:lnSpc>
                <a:spcPct val="150000"/>
              </a:lnSpc>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47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5. </a:t>
            </a:r>
            <a:r>
              <a:rPr lang="vi-VN" sz="2000" b="1">
                <a:latin typeface="Times New Roman" panose="02020603050405020304" pitchFamily="18" charset="0"/>
                <a:cs typeface="Times New Roman" panose="02020603050405020304" pitchFamily="18" charset="0"/>
              </a:rPr>
              <a:t>MÔ HÌNH NAIVE BAYES</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5" y="2239945"/>
            <a:ext cx="11230172" cy="2862322"/>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cs typeface="Times New Roman" panose="02020603050405020304" pitchFamily="18" charset="0"/>
              </a:rPr>
              <a:t>5.1 </a:t>
            </a:r>
            <a:r>
              <a:rPr lang="vi-VN" sz="2000">
                <a:latin typeface="Times New Roman" panose="02020603050405020304" pitchFamily="18" charset="0"/>
                <a:cs typeface="Times New Roman" panose="02020603050405020304" pitchFamily="18" charset="0"/>
              </a:rPr>
              <a:t>Định nghĩa về</a:t>
            </a:r>
            <a:r>
              <a:rPr lang="en-US" sz="2000">
                <a:latin typeface="Times New Roman" panose="02020603050405020304" pitchFamily="18" charset="0"/>
                <a:cs typeface="Times New Roman" panose="02020603050405020304" pitchFamily="18" charset="0"/>
              </a:rPr>
              <a:t> Naive Baye</a:t>
            </a:r>
          </a:p>
          <a:p>
            <a:pPr algn="just">
              <a:lnSpc>
                <a:spcPct val="150000"/>
              </a:lnSpc>
            </a:pPr>
            <a:r>
              <a:rPr lang="vi-VN" sz="2000">
                <a:latin typeface="Times New Roman" panose="02020603050405020304" pitchFamily="18" charset="0"/>
                <a:cs typeface="Times New Roman" panose="02020603050405020304" pitchFamily="18" charset="0"/>
              </a:rPr>
              <a:t>Naive Bayes Classification (NBC) là một phương pháp dựa trên Định lý Bayes về xác suất, được sử dụng để đưa ra dự đoán và phân loại dữ liệu dựa trên thông tin quan sát và thống kê từ dữ liệu.</a:t>
            </a:r>
            <a:endParaRPr lang="en-US" sz="2000">
              <a:latin typeface="Times New Roman" panose="02020603050405020304" pitchFamily="18" charset="0"/>
              <a:cs typeface="Times New Roman" panose="02020603050405020304" pitchFamily="18" charset="0"/>
            </a:endParaRPr>
          </a:p>
          <a:p>
            <a:pPr algn="just">
              <a:lnSpc>
                <a:spcPct val="150000"/>
              </a:lnSpc>
            </a:pPr>
            <a:endParaRPr lang="en-US" sz="2000">
              <a:latin typeface="Times New Roman" panose="02020603050405020304" pitchFamily="18" charset="0"/>
              <a:cs typeface="Times New Roman" panose="02020603050405020304" pitchFamily="18" charset="0"/>
            </a:endParaRPr>
          </a:p>
          <a:p>
            <a:pPr algn="just">
              <a:lnSpc>
                <a:spcPct val="150000"/>
              </a:lnSpc>
            </a:pPr>
            <a:r>
              <a:rPr lang="en-US" sz="2000">
                <a:latin typeface="Times New Roman" panose="02020603050405020304" pitchFamily="18" charset="0"/>
                <a:cs typeface="Times New Roman" panose="02020603050405020304" pitchFamily="18" charset="0"/>
              </a:rPr>
              <a:t>Định lý Bayes cho phép tính xác suất xảy ra của một sự kiện ngẫu nhiên A khi biết sự kiện liên quan B đã xảy ra. Xác suất này được ký hiệu là P(A|B), và đọc là “xác suất của A nếu có B”.</a:t>
            </a: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extLst>
      <p:ext uri="{BB962C8B-B14F-4D97-AF65-F5344CB8AC3E}">
        <p14:creationId xmlns:p14="http://schemas.microsoft.com/office/powerpoint/2010/main" val="2010080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5. </a:t>
            </a:r>
            <a:r>
              <a:rPr lang="vi-VN" sz="2000" b="1">
                <a:latin typeface="Times New Roman" panose="02020603050405020304" pitchFamily="18" charset="0"/>
                <a:cs typeface="Times New Roman" panose="02020603050405020304" pitchFamily="18" charset="0"/>
              </a:rPr>
              <a:t>MÔ HÌNH NAIVE BAYES</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5" y="2239945"/>
            <a:ext cx="11230172" cy="3785652"/>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cs typeface="Times New Roman" panose="02020603050405020304" pitchFamily="18" charset="0"/>
              </a:rPr>
              <a:t>5.1 </a:t>
            </a:r>
            <a:r>
              <a:rPr lang="vi-VN" sz="2000">
                <a:latin typeface="Times New Roman" panose="02020603050405020304" pitchFamily="18" charset="0"/>
                <a:cs typeface="Times New Roman" panose="02020603050405020304" pitchFamily="18" charset="0"/>
              </a:rPr>
              <a:t>Định nghĩa về</a:t>
            </a:r>
            <a:r>
              <a:rPr lang="en-US" sz="2000">
                <a:latin typeface="Times New Roman" panose="02020603050405020304" pitchFamily="18" charset="0"/>
                <a:cs typeface="Times New Roman" panose="02020603050405020304" pitchFamily="18" charset="0"/>
              </a:rPr>
              <a:t> Naive Baye</a:t>
            </a:r>
          </a:p>
          <a:p>
            <a:pPr algn="just">
              <a:lnSpc>
                <a:spcPct val="150000"/>
              </a:lnSpc>
            </a:pPr>
            <a:endParaRPr lang="en-US" sz="2000">
              <a:latin typeface="Times New Roman" panose="02020603050405020304" pitchFamily="18" charset="0"/>
              <a:cs typeface="Times New Roman" panose="02020603050405020304" pitchFamily="18" charset="0"/>
            </a:endParaRPr>
          </a:p>
          <a:p>
            <a:pPr algn="just">
              <a:lnSpc>
                <a:spcPct val="150000"/>
              </a:lnSpc>
            </a:pPr>
            <a:endParaRPr lang="en-US" sz="2000">
              <a:latin typeface="Times New Roman" panose="02020603050405020304" pitchFamily="18" charset="0"/>
              <a:cs typeface="Times New Roman" panose="02020603050405020304" pitchFamily="18" charset="0"/>
            </a:endParaRPr>
          </a:p>
          <a:p>
            <a:pPr algn="just">
              <a:lnSpc>
                <a:spcPct val="150000"/>
              </a:lnSpc>
            </a:pPr>
            <a:r>
              <a:rPr lang="en-US" sz="2000">
                <a:latin typeface="Times New Roman" panose="02020603050405020304" pitchFamily="18" charset="0"/>
                <a:cs typeface="Times New Roman" panose="02020603050405020304" pitchFamily="18" charset="0"/>
              </a:rPr>
              <a:t>Theo định lí Bayes, P(A|B) sẽ phụ thuộc vào 3 yếu tố:</a:t>
            </a:r>
          </a:p>
          <a:p>
            <a:pPr marL="342900" lvl="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Xác suất xảy ra A của riêng nó, không quan tâm đến B. Kí hiệu là P(A).</a:t>
            </a:r>
          </a:p>
          <a:p>
            <a:pPr marL="342900" lvl="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Xác suất xảy ra B của riêng nó, không quan tâm đến A. Kí hiệu là P(B).</a:t>
            </a:r>
          </a:p>
          <a:p>
            <a:pPr marL="342900" lvl="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Xác suất xảy ra B khi biết A xảy ra. Kí hiệu là P(B|A). Đại lượng này gọi là khả năng (likelihood) xảy ra B khi biết A đã xảy ra.</a:t>
            </a: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pic>
        <p:nvPicPr>
          <p:cNvPr id="3" name="Picture 2"/>
          <p:cNvPicPr>
            <a:picLocks noChangeAspect="1"/>
          </p:cNvPicPr>
          <p:nvPr/>
        </p:nvPicPr>
        <p:blipFill>
          <a:blip r:embed="rId2"/>
          <a:stretch>
            <a:fillRect/>
          </a:stretch>
        </p:blipFill>
        <p:spPr>
          <a:xfrm>
            <a:off x="5775129" y="2249287"/>
            <a:ext cx="5418449" cy="1179713"/>
          </a:xfrm>
          <a:prstGeom prst="rect">
            <a:avLst/>
          </a:prstGeom>
        </p:spPr>
      </p:pic>
    </p:spTree>
    <p:extLst>
      <p:ext uri="{BB962C8B-B14F-4D97-AF65-F5344CB8AC3E}">
        <p14:creationId xmlns:p14="http://schemas.microsoft.com/office/powerpoint/2010/main" val="2730116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5. </a:t>
            </a:r>
            <a:r>
              <a:rPr lang="vi-VN" sz="2000" b="1">
                <a:latin typeface="Times New Roman" panose="02020603050405020304" pitchFamily="18" charset="0"/>
                <a:cs typeface="Times New Roman" panose="02020603050405020304" pitchFamily="18" charset="0"/>
              </a:rPr>
              <a:t>MÔ HÌNH NAIVE BAYES</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5" y="3067056"/>
            <a:ext cx="5335399" cy="2806987"/>
          </a:xfrm>
          <a:prstGeom prst="rect">
            <a:avLst/>
          </a:prstGeom>
          <a:noFill/>
        </p:spPr>
        <p:txBody>
          <a:bodyPr wrap="square" rtlCol="0">
            <a:spAutoFit/>
          </a:bodyPr>
          <a:lstStyle/>
          <a:p>
            <a:pPr algn="just">
              <a:lnSpc>
                <a:spcPct val="150000"/>
              </a:lnSpc>
            </a:pPr>
            <a:r>
              <a:rPr lang="vi-VN" sz="2000">
                <a:latin typeface="Times New Roman" panose="02020603050405020304" pitchFamily="18" charset="0"/>
                <a:cs typeface="Times New Roman" panose="02020603050405020304" pitchFamily="18" charset="0"/>
              </a:rPr>
              <a:t>Cách hoạt động của thuật toán Naive Bayes dựa trên định lý Bayes về xác suất. Thuật toán này giả định rằng các đặc trưng đầu vào độc lập với nhau, tức là sự xuất hiện của một đặc trưng không phụ thuộc vào sự xuất hiện của các đặc trưng khác. </a:t>
            </a:r>
            <a:endParaRPr lang="en-US" sz="2000">
              <a:latin typeface="Times New Roman" panose="02020603050405020304" pitchFamily="18" charset="0"/>
              <a:cs typeface="Times New Roman" panose="02020603050405020304" pitchFamily="18" charset="0"/>
            </a:endParaRPr>
          </a:p>
          <a:p>
            <a:pPr algn="just">
              <a:lnSpc>
                <a:spcPct val="150000"/>
              </a:lnSpc>
            </a:pPr>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
        <p:nvSpPr>
          <p:cNvPr id="3" name="TextBox 2"/>
          <p:cNvSpPr txBox="1"/>
          <p:nvPr/>
        </p:nvSpPr>
        <p:spPr>
          <a:xfrm>
            <a:off x="7226421" y="2743715"/>
            <a:ext cx="4394447" cy="3170099"/>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cs typeface="Times New Roman" panose="02020603050405020304" pitchFamily="18" charset="0"/>
              </a:rPr>
              <a:t>Cách hoạt động như sau:</a:t>
            </a:r>
          </a:p>
          <a:p>
            <a:pPr marL="285750" indent="-28575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Xác định các đặc trưng</a:t>
            </a:r>
            <a:endParaRPr lang="en-US" sz="20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Tính toán xác suất của mỗi lớp</a:t>
            </a:r>
            <a:endParaRPr lang="en-US" sz="20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Áp dụng định lý Bayes</a:t>
            </a:r>
            <a:endParaRPr lang="en-US" sz="20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Chọn lớp có xác suất cao nhất</a:t>
            </a:r>
            <a:endParaRPr lang="en-US" sz="20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Đưa ra dự đoán</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4" name="TextBox 3"/>
          <p:cNvSpPr txBox="1"/>
          <p:nvPr/>
        </p:nvSpPr>
        <p:spPr>
          <a:xfrm>
            <a:off x="514985" y="2408001"/>
            <a:ext cx="4048217" cy="707886"/>
          </a:xfrm>
          <a:prstGeom prst="rect">
            <a:avLst/>
          </a:prstGeom>
          <a:noFill/>
        </p:spPr>
        <p:txBody>
          <a:bodyPr wrap="square" rtlCol="0">
            <a:spAutoFit/>
          </a:bodyPr>
          <a:lstStyle/>
          <a:p>
            <a:pPr lvl="0" algn="just"/>
            <a:r>
              <a:rPr lang="en-US" sz="2000">
                <a:latin typeface="Times New Roman" panose="02020603050405020304" pitchFamily="18" charset="0"/>
                <a:cs typeface="Times New Roman" panose="02020603050405020304" pitchFamily="18" charset="0"/>
              </a:rPr>
              <a:t>5.2 </a:t>
            </a:r>
            <a:r>
              <a:rPr lang="vi-VN" sz="2000">
                <a:latin typeface="Times New Roman" panose="02020603050405020304" pitchFamily="18" charset="0"/>
                <a:cs typeface="Times New Roman" panose="02020603050405020304" pitchFamily="18" charset="0"/>
              </a:rPr>
              <a:t>Cách hoạt động của</a:t>
            </a:r>
            <a:r>
              <a:rPr lang="en-US" sz="2000">
                <a:latin typeface="Times New Roman" panose="02020603050405020304" pitchFamily="18" charset="0"/>
                <a:cs typeface="Times New Roman" panose="02020603050405020304" pitchFamily="18" charset="0"/>
              </a:rPr>
              <a:t> Naive Bayes</a:t>
            </a:r>
          </a:p>
          <a:p>
            <a:pPr algn="just"/>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326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5. </a:t>
            </a:r>
            <a:r>
              <a:rPr lang="vi-VN" sz="2000" b="1">
                <a:latin typeface="Times New Roman" panose="02020603050405020304" pitchFamily="18" charset="0"/>
                <a:cs typeface="Times New Roman" panose="02020603050405020304" pitchFamily="18" charset="0"/>
              </a:rPr>
              <a:t>MÔ HÌNH NAIVE BAYES</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5" y="3067056"/>
            <a:ext cx="5912448" cy="3730317"/>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cs typeface="Times New Roman" panose="02020603050405020304" pitchFamily="18" charset="0"/>
              </a:rPr>
              <a:t>Ưu điểm:</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Dễ thực hiện và nhanh chóng</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Hội tụ nhanh hơn so với các mô hình khác</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Yêu cầu ít dữ liệu đào tạo</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Khả năng mở rộng cao</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Dự đoán xác suất và xử lý dữ liệu liên tục và rời rạc</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Phân loại cả hai bài toán nhị phân và đa lớp</a:t>
            </a:r>
          </a:p>
          <a:p>
            <a:pPr marL="342900" indent="-342900" algn="just">
              <a:lnSpc>
                <a:spcPct val="150000"/>
              </a:lnSpc>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
        <p:nvSpPr>
          <p:cNvPr id="3" name="TextBox 2"/>
          <p:cNvSpPr txBox="1"/>
          <p:nvPr/>
        </p:nvSpPr>
        <p:spPr>
          <a:xfrm>
            <a:off x="6683379" y="3067056"/>
            <a:ext cx="5255579" cy="2862322"/>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cs typeface="Times New Roman" panose="02020603050405020304" pitchFamily="18" charset="0"/>
              </a:rPr>
              <a:t>Nhược điểm:</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Giả định độc lập</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Tần số không</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Dự đoán không chính xác khi dữ liệu phức tạp</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Dễ bị ảnh hưởng bởi dữ liệu nhiễu</a:t>
            </a:r>
          </a:p>
          <a:p>
            <a:pPr algn="just">
              <a:lnSpc>
                <a:spcPct val="150000"/>
              </a:lnSpc>
            </a:pPr>
            <a:endParaRPr lang="en-US" sz="2000">
              <a:latin typeface="Times New Roman" panose="02020603050405020304" pitchFamily="18" charset="0"/>
              <a:cs typeface="Times New Roman" panose="02020603050405020304" pitchFamily="18" charset="0"/>
            </a:endParaRPr>
          </a:p>
        </p:txBody>
      </p:sp>
      <p:sp>
        <p:nvSpPr>
          <p:cNvPr id="4" name="TextBox 3"/>
          <p:cNvSpPr txBox="1"/>
          <p:nvPr/>
        </p:nvSpPr>
        <p:spPr>
          <a:xfrm>
            <a:off x="514985" y="2408001"/>
            <a:ext cx="5477442" cy="400110"/>
          </a:xfrm>
          <a:prstGeom prst="rect">
            <a:avLst/>
          </a:prstGeom>
          <a:noFill/>
        </p:spPr>
        <p:txBody>
          <a:bodyPr wrap="square" rtlCol="0">
            <a:spAutoFit/>
          </a:bodyPr>
          <a:lstStyle/>
          <a:p>
            <a:pPr lvl="0" algn="just"/>
            <a:r>
              <a:rPr lang="en-US" sz="2000">
                <a:latin typeface="Times New Roman" panose="02020603050405020304" pitchFamily="18" charset="0"/>
                <a:cs typeface="Times New Roman" panose="02020603050405020304" pitchFamily="18" charset="0"/>
              </a:rPr>
              <a:t>5.2 Ưu điểm và nhược điểm </a:t>
            </a:r>
            <a:r>
              <a:rPr lang="vi-VN" sz="2000">
                <a:latin typeface="Times New Roman" panose="02020603050405020304" pitchFamily="18" charset="0"/>
                <a:cs typeface="Times New Roman" panose="02020603050405020304" pitchFamily="18" charset="0"/>
              </a:rPr>
              <a:t>của Naive Bayes</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262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5049053"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5. </a:t>
            </a:r>
            <a:r>
              <a:rPr lang="vi-VN" sz="2000" b="1">
                <a:latin typeface="Times New Roman" panose="02020603050405020304" pitchFamily="18" charset="0"/>
                <a:cs typeface="Times New Roman" panose="02020603050405020304" pitchFamily="18" charset="0"/>
              </a:rPr>
              <a:t>MÔ HÌNH NAIVE BAYES</a:t>
            </a:r>
            <a:endParaRPr lang="en-US" sz="2000" b="1">
              <a:latin typeface="Times New Roman" panose="02020603050405020304" pitchFamily="18" charset="0"/>
              <a:cs typeface="Times New Roman" panose="02020603050405020304" pitchFamily="18" charset="0"/>
            </a:endParaRPr>
          </a:p>
        </p:txBody>
      </p:sp>
      <p:sp>
        <p:nvSpPr>
          <p:cNvPr id="7" name="TextBox 6"/>
          <p:cNvSpPr txBox="1"/>
          <p:nvPr/>
        </p:nvSpPr>
        <p:spPr>
          <a:xfrm>
            <a:off x="514985" y="2239945"/>
            <a:ext cx="11230172" cy="3730317"/>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cs typeface="Times New Roman" panose="02020603050405020304" pitchFamily="18" charset="0"/>
              </a:rPr>
              <a:t>5.3 Ứng dụng của Naive Bayes</a:t>
            </a: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Phân loại văn bản</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Dự đoán cảm xúc từ văn bản</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Lọc spam</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Hệ thống gợi ý</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Phân loại dữ liệu y tế</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Phát hiện gian lận</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Phân loại tin tức</a:t>
            </a:r>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extLst>
      <p:ext uri="{BB962C8B-B14F-4D97-AF65-F5344CB8AC3E}">
        <p14:creationId xmlns:p14="http://schemas.microsoft.com/office/powerpoint/2010/main" val="2022472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7" name="TextBox 6"/>
          <p:cNvSpPr txBox="1"/>
          <p:nvPr/>
        </p:nvSpPr>
        <p:spPr>
          <a:xfrm>
            <a:off x="348300" y="1930618"/>
            <a:ext cx="11230172" cy="4862870"/>
          </a:xfrm>
          <a:prstGeom prst="rect">
            <a:avLst/>
          </a:prstGeom>
          <a:noFill/>
        </p:spPr>
        <p:txBody>
          <a:bodyPr wrap="square" rtlCol="0">
            <a:spAutoFit/>
          </a:bodyPr>
          <a:lstStyle/>
          <a:p>
            <a:pPr algn="just">
              <a:lnSpc>
                <a:spcPct val="150000"/>
              </a:lnSpc>
            </a:pPr>
            <a:r>
              <a:rPr lang="en-US" sz="2000"/>
              <a:t>  1. import os</a:t>
            </a:r>
          </a:p>
          <a:p>
            <a:r>
              <a:rPr lang="en-US" sz="2000"/>
              <a:t>  2. import random</a:t>
            </a:r>
          </a:p>
          <a:p>
            <a:r>
              <a:rPr lang="en-US" sz="2000"/>
              <a:t>  3. import string</a:t>
            </a:r>
          </a:p>
          <a:p>
            <a:r>
              <a:rPr lang="en-US" sz="2000"/>
              <a:t>  4. import nltk</a:t>
            </a:r>
          </a:p>
          <a:p>
            <a:r>
              <a:rPr lang="en-US" sz="2000"/>
              <a:t>  5. nltk.download('punkt')</a:t>
            </a:r>
          </a:p>
          <a:p>
            <a:r>
              <a:rPr lang="en-US" sz="2000"/>
              <a:t>  6. nltk.download('stopwords')</a:t>
            </a:r>
          </a:p>
          <a:p>
            <a:r>
              <a:rPr lang="en-US" sz="2000"/>
              <a:t>  7. from nltk import word_tokenize</a:t>
            </a:r>
          </a:p>
          <a:p>
            <a:r>
              <a:rPr lang="en-US" sz="2000"/>
              <a:t>  8. from collections import defaultdict</a:t>
            </a:r>
          </a:p>
          <a:p>
            <a:r>
              <a:rPr lang="en-US" sz="2000"/>
              <a:t>  9. from nltk import FreqDist</a:t>
            </a:r>
          </a:p>
          <a:p>
            <a:r>
              <a:rPr lang="en-US" sz="2000"/>
              <a:t> 10. from nltk.corpus import stopwords</a:t>
            </a:r>
          </a:p>
          <a:p>
            <a:r>
              <a:rPr lang="en-US" sz="2000"/>
              <a:t> 11. from sklearn.feature_extraction.text import TfidfVectorizer</a:t>
            </a:r>
          </a:p>
          <a:p>
            <a:r>
              <a:rPr lang="en-US" sz="2000"/>
              <a:t> 12. from sklearn.feature_extraction.text import CountVectorizer</a:t>
            </a:r>
          </a:p>
          <a:p>
            <a:r>
              <a:rPr lang="en-US" sz="2000"/>
              <a:t> 13. from sklearn.naive_bayes import MultinomialNB</a:t>
            </a:r>
          </a:p>
          <a:p>
            <a:r>
              <a:rPr lang="en-US" sz="2000"/>
              <a:t> 14. from sklearn import metrics</a:t>
            </a:r>
          </a:p>
          <a:p>
            <a:r>
              <a:rPr lang="en-US" sz="2000"/>
              <a:t> 15. import pickle</a:t>
            </a:r>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514984" y="927140"/>
            <a:ext cx="7128019"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2: THIẾT KẾ VÀ CÀI ĐẶT</a:t>
            </a:r>
          </a:p>
        </p:txBody>
      </p:sp>
      <p:sp>
        <p:nvSpPr>
          <p:cNvPr id="3" name="TextBox 2"/>
          <p:cNvSpPr txBox="1"/>
          <p:nvPr/>
        </p:nvSpPr>
        <p:spPr>
          <a:xfrm>
            <a:off x="514984" y="1713407"/>
            <a:ext cx="6297607" cy="369332"/>
          </a:xfrm>
          <a:prstGeom prst="rect">
            <a:avLst/>
          </a:prstGeom>
          <a:noFill/>
        </p:spPr>
        <p:txBody>
          <a:bodyPr wrap="square" rtlCol="0">
            <a:spAutoFit/>
          </a:bodyPr>
          <a:lstStyle/>
          <a:p>
            <a:r>
              <a:rPr lang="en-US"/>
              <a:t>Import một số thư viện cần thiết và thêm stopword</a:t>
            </a:r>
          </a:p>
        </p:txBody>
      </p:sp>
      <p:sp>
        <p:nvSpPr>
          <p:cNvPr id="9" name="TextBox 8"/>
          <p:cNvSpPr txBox="1"/>
          <p:nvPr/>
        </p:nvSpPr>
        <p:spPr>
          <a:xfrm>
            <a:off x="6812591" y="2082739"/>
            <a:ext cx="5509129" cy="923330"/>
          </a:xfrm>
          <a:prstGeom prst="rect">
            <a:avLst/>
          </a:prstGeom>
          <a:noFill/>
        </p:spPr>
        <p:txBody>
          <a:bodyPr wrap="square" rtlCol="0">
            <a:spAutoFit/>
          </a:bodyPr>
          <a:lstStyle/>
          <a:p>
            <a:r>
              <a:rPr lang="en-US"/>
              <a:t> 16. stop_words = set(stopwords.words('english'))</a:t>
            </a:r>
          </a:p>
          <a:p>
            <a:r>
              <a:rPr lang="en-US"/>
              <a:t> 17. stop_words.add('said')</a:t>
            </a:r>
          </a:p>
          <a:p>
            <a:r>
              <a:rPr lang="en-US"/>
              <a:t> 18. stop_words.add('mr')</a:t>
            </a:r>
          </a:p>
        </p:txBody>
      </p:sp>
    </p:spTree>
    <p:extLst>
      <p:ext uri="{BB962C8B-B14F-4D97-AF65-F5344CB8AC3E}">
        <p14:creationId xmlns:p14="http://schemas.microsoft.com/office/powerpoint/2010/main" val="399702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7" name="TextBox 6"/>
          <p:cNvSpPr txBox="1"/>
          <p:nvPr/>
        </p:nvSpPr>
        <p:spPr>
          <a:xfrm>
            <a:off x="514984" y="1993057"/>
            <a:ext cx="11230172" cy="4678204"/>
          </a:xfrm>
          <a:prstGeom prst="rect">
            <a:avLst/>
          </a:prstGeom>
          <a:noFill/>
        </p:spPr>
        <p:txBody>
          <a:bodyPr wrap="square" rtlCol="0">
            <a:spAutoFit/>
          </a:bodyPr>
          <a:lstStyle/>
          <a:p>
            <a:r>
              <a:rPr lang="en-US" sz="2000"/>
              <a:t>import os</a:t>
            </a:r>
          </a:p>
          <a:p>
            <a:r>
              <a:rPr lang="en-US" sz="2000"/>
              <a:t>import random</a:t>
            </a:r>
          </a:p>
          <a:p>
            <a:r>
              <a:rPr lang="en-US" sz="2000"/>
              <a:t>import string</a:t>
            </a:r>
          </a:p>
          <a:p>
            <a:r>
              <a:rPr lang="en-US" sz="2000"/>
              <a:t>import nltk</a:t>
            </a:r>
          </a:p>
          <a:p>
            <a:r>
              <a:rPr lang="en-US" sz="2000"/>
              <a:t>nltk.download('punkt')</a:t>
            </a:r>
          </a:p>
          <a:p>
            <a:r>
              <a:rPr lang="en-US" sz="2000"/>
              <a:t>nltk.download('stopwords')</a:t>
            </a:r>
          </a:p>
          <a:p>
            <a:r>
              <a:rPr lang="en-US" sz="2000"/>
              <a:t>from nltk import word_tokenize</a:t>
            </a:r>
          </a:p>
          <a:p>
            <a:r>
              <a:rPr lang="en-US" sz="2000"/>
              <a:t>from collections import defaultdict</a:t>
            </a:r>
          </a:p>
          <a:p>
            <a:r>
              <a:rPr lang="en-US" sz="2000"/>
              <a:t>from nltk import FreqDist</a:t>
            </a:r>
          </a:p>
          <a:p>
            <a:r>
              <a:rPr lang="en-US" sz="2000"/>
              <a:t>from nltk.corpus import stopwords</a:t>
            </a:r>
          </a:p>
          <a:p>
            <a:r>
              <a:rPr lang="en-US" sz="2000"/>
              <a:t>from sklearn.feature_extraction.text import TfidfVectorizer</a:t>
            </a:r>
          </a:p>
          <a:p>
            <a:r>
              <a:rPr lang="en-US" sz="2000"/>
              <a:t>from sklearn.feature_extraction.text import CountVectorizer</a:t>
            </a:r>
          </a:p>
          <a:p>
            <a:r>
              <a:rPr lang="en-US" sz="2000"/>
              <a:t>from sklearn.naive_bayes import MultinomialNB</a:t>
            </a:r>
          </a:p>
          <a:p>
            <a:r>
              <a:rPr lang="en-US" sz="2000"/>
              <a:t>from sklearn import metrics</a:t>
            </a:r>
          </a:p>
          <a:p>
            <a:r>
              <a:rPr lang="en-US" sz="2000"/>
              <a:t>import pickle</a:t>
            </a:r>
          </a:p>
        </p:txBody>
      </p:sp>
      <p:sp>
        <p:nvSpPr>
          <p:cNvPr id="8" name="TextBox 7"/>
          <p:cNvSpPr txBox="1"/>
          <p:nvPr/>
        </p:nvSpPr>
        <p:spPr>
          <a:xfrm>
            <a:off x="514984" y="927140"/>
            <a:ext cx="7128019"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2: THIẾT KẾ VÀ CÀI ĐẶT</a:t>
            </a:r>
          </a:p>
        </p:txBody>
      </p:sp>
      <p:sp>
        <p:nvSpPr>
          <p:cNvPr id="3" name="TextBox 2"/>
          <p:cNvSpPr txBox="1"/>
          <p:nvPr/>
        </p:nvSpPr>
        <p:spPr>
          <a:xfrm>
            <a:off x="514984" y="1687011"/>
            <a:ext cx="6297607" cy="400110"/>
          </a:xfrm>
          <a:prstGeom prst="rect">
            <a:avLst/>
          </a:prstGeom>
          <a:noFill/>
        </p:spPr>
        <p:txBody>
          <a:bodyPr wrap="square" rtlCol="0">
            <a:spAutoFit/>
          </a:bodyPr>
          <a:lstStyle/>
          <a:p>
            <a:r>
              <a:rPr lang="en-US" sz="2000" b="1"/>
              <a:t>Import một số thư viện cần thiết và thêm stopword</a:t>
            </a:r>
          </a:p>
        </p:txBody>
      </p:sp>
      <p:sp>
        <p:nvSpPr>
          <p:cNvPr id="9" name="TextBox 8"/>
          <p:cNvSpPr txBox="1"/>
          <p:nvPr/>
        </p:nvSpPr>
        <p:spPr>
          <a:xfrm>
            <a:off x="6967867" y="2087121"/>
            <a:ext cx="5509129" cy="923330"/>
          </a:xfrm>
          <a:prstGeom prst="rect">
            <a:avLst/>
          </a:prstGeom>
          <a:noFill/>
        </p:spPr>
        <p:txBody>
          <a:bodyPr wrap="square" rtlCol="0">
            <a:spAutoFit/>
          </a:bodyPr>
          <a:lstStyle/>
          <a:p>
            <a:r>
              <a:rPr lang="en-US"/>
              <a:t>stop_words = set(stopwords.words('english'))</a:t>
            </a:r>
          </a:p>
          <a:p>
            <a:r>
              <a:rPr lang="en-US"/>
              <a:t>stop_words.add('said')</a:t>
            </a:r>
          </a:p>
          <a:p>
            <a:r>
              <a:rPr lang="en-US"/>
              <a:t>stop_words.add('mr')</a:t>
            </a:r>
          </a:p>
        </p:txBody>
      </p:sp>
    </p:spTree>
    <p:extLst>
      <p:ext uri="{BB962C8B-B14F-4D97-AF65-F5344CB8AC3E}">
        <p14:creationId xmlns:p14="http://schemas.microsoft.com/office/powerpoint/2010/main" val="62645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770255"/>
            <a:ext cx="11839000" cy="5930900"/>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5402736" cy="553998"/>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GIỚI THIỆU</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 Box 2"/>
          <p:cNvSpPr txBox="1"/>
          <p:nvPr/>
        </p:nvSpPr>
        <p:spPr>
          <a:xfrm>
            <a:off x="434556" y="1976120"/>
            <a:ext cx="529590" cy="511810"/>
          </a:xfrm>
          <a:prstGeom prst="rect">
            <a:avLst/>
          </a:prstGeom>
          <a:noFill/>
        </p:spPr>
        <p:txBody>
          <a:bodyPr wrap="none" rtlCol="0" anchor="t">
            <a:noAutofit/>
          </a:bodyPr>
          <a:lstStyle/>
          <a:p>
            <a:endParaRPr lang="en-US">
              <a:cs typeface="Times New Roman" panose="02020603050405020304" charset="0"/>
              <a:sym typeface="Wingdings" panose="05000000000000000000" charset="0"/>
            </a:endParaRPr>
          </a:p>
        </p:txBody>
      </p:sp>
      <p:sp>
        <p:nvSpPr>
          <p:cNvPr id="7" name="Round Diagonal Corner Rectangle 20"/>
          <p:cNvSpPr/>
          <p:nvPr/>
        </p:nvSpPr>
        <p:spPr>
          <a:xfrm>
            <a:off x="468117" y="4460045"/>
            <a:ext cx="3877896" cy="1115060"/>
          </a:xfrm>
          <a:prstGeom prst="round2DiagRect">
            <a:avLst/>
          </a:prstGeom>
          <a:ln w="12700" cmpd="sng">
            <a:solidFill>
              <a:schemeClr val="accent1">
                <a:shade val="50000"/>
              </a:schemeClr>
            </a:solidFill>
            <a:prstDash val="solid"/>
          </a:ln>
        </p:spPr>
        <p:style>
          <a:lnRef idx="2">
            <a:schemeClr val="accent1"/>
          </a:lnRef>
          <a:fillRef idx="2">
            <a:schemeClr val="accent1"/>
          </a:fillRef>
          <a:effectRef idx="0">
            <a:srgbClr val="FFFFFF"/>
          </a:effectRef>
          <a:fontRef idx="minor">
            <a:schemeClr val="lt1"/>
          </a:fontRef>
        </p:style>
        <p:txBody>
          <a:bodyPr rtlCol="0" anchor="ctr"/>
          <a:lstStyle/>
          <a:p>
            <a:pPr algn="ctr"/>
            <a:r>
              <a:rPr lang="vi-VN" altLang="en-US" sz="2400">
                <a:latin typeface="Times New Roman" panose="02020603050405020304" charset="0"/>
                <a:cs typeface="Times New Roman" panose="02020603050405020304" charset="0"/>
              </a:rPr>
              <a:t>ĐỐI TƯỢNG VÀ PHẠM VI</a:t>
            </a:r>
          </a:p>
        </p:txBody>
      </p:sp>
      <p:sp>
        <p:nvSpPr>
          <p:cNvPr id="8" name="Round Diagonal Corner Rectangle 20"/>
          <p:cNvSpPr/>
          <p:nvPr/>
        </p:nvSpPr>
        <p:spPr>
          <a:xfrm>
            <a:off x="468117" y="1930400"/>
            <a:ext cx="3877896" cy="1115060"/>
          </a:xfrm>
          <a:prstGeom prst="round2DiagRect">
            <a:avLst/>
          </a:prstGeom>
          <a:ln w="12700" cmpd="sng">
            <a:solidFill>
              <a:schemeClr val="accent1">
                <a:shade val="50000"/>
              </a:schemeClr>
            </a:solidFill>
            <a:prstDash val="solid"/>
          </a:ln>
        </p:spPr>
        <p:style>
          <a:lnRef idx="2">
            <a:schemeClr val="accent1"/>
          </a:lnRef>
          <a:fillRef idx="2">
            <a:schemeClr val="accent1"/>
          </a:fillRef>
          <a:effectRef idx="0">
            <a:srgbClr val="FFFFFF"/>
          </a:effectRef>
          <a:fontRef idx="minor">
            <a:schemeClr val="lt1"/>
          </a:fontRef>
        </p:style>
        <p:txBody>
          <a:bodyPr rtlCol="0" anchor="ctr"/>
          <a:lstStyle/>
          <a:p>
            <a:pPr algn="ctr"/>
            <a:r>
              <a:rPr lang="vi-VN" altLang="en-US" sz="2400">
                <a:latin typeface="Times New Roman" panose="02020603050405020304" charset="0"/>
                <a:cs typeface="Times New Roman" panose="02020603050405020304" charset="0"/>
              </a:rPr>
              <a:t>LÝ DO CHỌN ĐỀ TÀI</a:t>
            </a:r>
          </a:p>
        </p:txBody>
      </p:sp>
      <p:sp>
        <p:nvSpPr>
          <p:cNvPr id="11" name="Round Diagonal Corner Rectangle 20"/>
          <p:cNvSpPr/>
          <p:nvPr/>
        </p:nvSpPr>
        <p:spPr>
          <a:xfrm>
            <a:off x="5395862" y="1930400"/>
            <a:ext cx="3877896" cy="1115060"/>
          </a:xfrm>
          <a:prstGeom prst="round2DiagRect">
            <a:avLst/>
          </a:prstGeom>
          <a:ln w="12700" cmpd="sng">
            <a:solidFill>
              <a:schemeClr val="accent1">
                <a:shade val="50000"/>
              </a:schemeClr>
            </a:solidFill>
            <a:prstDash val="solid"/>
          </a:ln>
        </p:spPr>
        <p:style>
          <a:lnRef idx="2">
            <a:schemeClr val="accent1"/>
          </a:lnRef>
          <a:fillRef idx="2">
            <a:schemeClr val="accent1"/>
          </a:fillRef>
          <a:effectRef idx="0">
            <a:srgbClr val="FFFFFF"/>
          </a:effectRef>
          <a:fontRef idx="minor">
            <a:schemeClr val="lt1"/>
          </a:fontRef>
        </p:style>
        <p:txBody>
          <a:bodyPr rtlCol="0" anchor="ctr"/>
          <a:lstStyle/>
          <a:p>
            <a:pPr algn="ctr"/>
            <a:r>
              <a:rPr lang="vi-VN" altLang="en-US" sz="2400">
                <a:latin typeface="Times New Roman" panose="02020603050405020304" charset="0"/>
                <a:cs typeface="Times New Roman" panose="02020603050405020304" charset="0"/>
              </a:rPr>
              <a:t>MỤC TIÊU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8" name="TextBox 7"/>
          <p:cNvSpPr txBox="1"/>
          <p:nvPr/>
        </p:nvSpPr>
        <p:spPr>
          <a:xfrm>
            <a:off x="514985" y="927140"/>
            <a:ext cx="7128019"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2: THIẾT KẾ VÀ CÀI ĐẶT</a:t>
            </a:r>
          </a:p>
        </p:txBody>
      </p:sp>
      <p:sp>
        <p:nvSpPr>
          <p:cNvPr id="14" name="TextBox 13"/>
          <p:cNvSpPr txBox="1"/>
          <p:nvPr/>
        </p:nvSpPr>
        <p:spPr>
          <a:xfrm>
            <a:off x="514985" y="1729747"/>
            <a:ext cx="7128019"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Import một số thư viện cần thiết </a:t>
            </a:r>
          </a:p>
        </p:txBody>
      </p:sp>
      <p:graphicFrame>
        <p:nvGraphicFramePr>
          <p:cNvPr id="7" name="Table 6">
            <a:extLst>
              <a:ext uri="{FF2B5EF4-FFF2-40B4-BE49-F238E27FC236}">
                <a16:creationId xmlns:a16="http://schemas.microsoft.com/office/drawing/2014/main" id="{17B0DBA4-46FB-A001-966A-71895BF915FB}"/>
              </a:ext>
            </a:extLst>
          </p:cNvPr>
          <p:cNvGraphicFramePr>
            <a:graphicFrameLocks noGrp="1"/>
          </p:cNvGraphicFramePr>
          <p:nvPr>
            <p:extLst>
              <p:ext uri="{D42A27DB-BD31-4B8C-83A1-F6EECF244321}">
                <p14:modId xmlns:p14="http://schemas.microsoft.com/office/powerpoint/2010/main" val="1475372883"/>
              </p:ext>
            </p:extLst>
          </p:nvPr>
        </p:nvGraphicFramePr>
        <p:xfrm>
          <a:off x="656045" y="2242947"/>
          <a:ext cx="10969897" cy="3783384"/>
        </p:xfrm>
        <a:graphic>
          <a:graphicData uri="http://schemas.openxmlformats.org/drawingml/2006/table">
            <a:tbl>
              <a:tblPr firstRow="1" bandRow="1">
                <a:tableStyleId>{0505E3EF-67EA-436B-97B2-0124C06EBD24}</a:tableStyleId>
              </a:tblPr>
              <a:tblGrid>
                <a:gridCol w="10969897">
                  <a:extLst>
                    <a:ext uri="{9D8B030D-6E8A-4147-A177-3AD203B41FA5}">
                      <a16:colId xmlns:a16="http://schemas.microsoft.com/office/drawing/2014/main" val="2248713942"/>
                    </a:ext>
                  </a:extLst>
                </a:gridCol>
              </a:tblGrid>
              <a:tr h="3783384">
                <a:tc>
                  <a:txBody>
                    <a:bodyPr/>
                    <a:lstStyle/>
                    <a:p>
                      <a:r>
                        <a:rPr lang="en-US" sz="1600" b="0" kern="1200">
                          <a:solidFill>
                            <a:schemeClr val="tx1">
                              <a:lumMod val="95000"/>
                              <a:lumOff val="5000"/>
                            </a:schemeClr>
                          </a:solidFill>
                          <a:effectLst/>
                          <a:latin typeface="Consolas" panose="020B0609020204030204" pitchFamily="49" charset="0"/>
                        </a:rPr>
                        <a:t>import os</a:t>
                      </a:r>
                    </a:p>
                    <a:p>
                      <a:r>
                        <a:rPr lang="en-US" sz="1600" b="0" kern="1200">
                          <a:solidFill>
                            <a:schemeClr val="tx1">
                              <a:lumMod val="95000"/>
                              <a:lumOff val="5000"/>
                            </a:schemeClr>
                          </a:solidFill>
                          <a:effectLst/>
                          <a:latin typeface="Consolas" panose="020B0609020204030204" pitchFamily="49" charset="0"/>
                        </a:rPr>
                        <a:t>import random</a:t>
                      </a:r>
                    </a:p>
                    <a:p>
                      <a:r>
                        <a:rPr lang="en-US" sz="1600" b="0" kern="1200">
                          <a:solidFill>
                            <a:schemeClr val="tx1">
                              <a:lumMod val="95000"/>
                              <a:lumOff val="5000"/>
                            </a:schemeClr>
                          </a:solidFill>
                          <a:effectLst/>
                          <a:latin typeface="Consolas" panose="020B0609020204030204" pitchFamily="49" charset="0"/>
                        </a:rPr>
                        <a:t>import string</a:t>
                      </a:r>
                    </a:p>
                    <a:p>
                      <a:r>
                        <a:rPr lang="en-US" sz="1600" b="0" kern="1200">
                          <a:solidFill>
                            <a:schemeClr val="tx1">
                              <a:lumMod val="95000"/>
                              <a:lumOff val="5000"/>
                            </a:schemeClr>
                          </a:solidFill>
                          <a:effectLst/>
                          <a:latin typeface="Consolas" panose="020B0609020204030204" pitchFamily="49" charset="0"/>
                        </a:rPr>
                        <a:t>import nltk</a:t>
                      </a:r>
                    </a:p>
                    <a:p>
                      <a:r>
                        <a:rPr lang="en-US" sz="1600" b="0" kern="1200">
                          <a:solidFill>
                            <a:schemeClr val="tx1">
                              <a:lumMod val="95000"/>
                              <a:lumOff val="5000"/>
                            </a:schemeClr>
                          </a:solidFill>
                          <a:effectLst/>
                          <a:latin typeface="Consolas" panose="020B0609020204030204" pitchFamily="49" charset="0"/>
                        </a:rPr>
                        <a:t>nltk.download('punkt')</a:t>
                      </a:r>
                    </a:p>
                    <a:p>
                      <a:r>
                        <a:rPr lang="en-US" sz="1600" b="0" kern="1200">
                          <a:solidFill>
                            <a:schemeClr val="tx1">
                              <a:lumMod val="95000"/>
                              <a:lumOff val="5000"/>
                            </a:schemeClr>
                          </a:solidFill>
                          <a:effectLst/>
                          <a:latin typeface="Consolas" panose="020B0609020204030204" pitchFamily="49" charset="0"/>
                        </a:rPr>
                        <a:t>nltk.download('stopwords')</a:t>
                      </a:r>
                    </a:p>
                    <a:p>
                      <a:r>
                        <a:rPr lang="en-US" sz="1600" b="0" kern="1200">
                          <a:solidFill>
                            <a:schemeClr val="tx1">
                              <a:lumMod val="95000"/>
                              <a:lumOff val="5000"/>
                            </a:schemeClr>
                          </a:solidFill>
                          <a:effectLst/>
                          <a:latin typeface="Consolas" panose="020B0609020204030204" pitchFamily="49" charset="0"/>
                        </a:rPr>
                        <a:t>from nltk import word_tokenize</a:t>
                      </a:r>
                    </a:p>
                    <a:p>
                      <a:r>
                        <a:rPr lang="en-US" sz="1600" b="0" kern="1200">
                          <a:solidFill>
                            <a:schemeClr val="tx1">
                              <a:lumMod val="95000"/>
                              <a:lumOff val="5000"/>
                            </a:schemeClr>
                          </a:solidFill>
                          <a:effectLst/>
                          <a:latin typeface="Consolas" panose="020B0609020204030204" pitchFamily="49" charset="0"/>
                        </a:rPr>
                        <a:t>from collections import defaultdict</a:t>
                      </a:r>
                    </a:p>
                    <a:p>
                      <a:r>
                        <a:rPr lang="en-US" sz="1600" b="0" kern="1200">
                          <a:solidFill>
                            <a:schemeClr val="tx1">
                              <a:lumMod val="95000"/>
                              <a:lumOff val="5000"/>
                            </a:schemeClr>
                          </a:solidFill>
                          <a:effectLst/>
                          <a:latin typeface="Consolas" panose="020B0609020204030204" pitchFamily="49" charset="0"/>
                        </a:rPr>
                        <a:t>from nltk import FreqDist</a:t>
                      </a:r>
                    </a:p>
                    <a:p>
                      <a:r>
                        <a:rPr lang="en-US" sz="1600" b="0" kern="1200">
                          <a:solidFill>
                            <a:schemeClr val="tx1">
                              <a:lumMod val="95000"/>
                              <a:lumOff val="5000"/>
                            </a:schemeClr>
                          </a:solidFill>
                          <a:effectLst/>
                          <a:latin typeface="Consolas" panose="020B0609020204030204" pitchFamily="49" charset="0"/>
                        </a:rPr>
                        <a:t>from nltk.corpus import stopwords</a:t>
                      </a:r>
                    </a:p>
                    <a:p>
                      <a:r>
                        <a:rPr lang="en-US" sz="1600" b="0" kern="1200">
                          <a:solidFill>
                            <a:schemeClr val="tx1">
                              <a:lumMod val="95000"/>
                              <a:lumOff val="5000"/>
                            </a:schemeClr>
                          </a:solidFill>
                          <a:effectLst/>
                          <a:latin typeface="Consolas" panose="020B0609020204030204" pitchFamily="49" charset="0"/>
                        </a:rPr>
                        <a:t>from sklearn.feature_extraction.text import TfidfVectorizer</a:t>
                      </a:r>
                    </a:p>
                    <a:p>
                      <a:r>
                        <a:rPr lang="en-US" sz="1600" b="0" kern="1200">
                          <a:solidFill>
                            <a:schemeClr val="tx1">
                              <a:lumMod val="95000"/>
                              <a:lumOff val="5000"/>
                            </a:schemeClr>
                          </a:solidFill>
                          <a:effectLst/>
                          <a:latin typeface="Consolas" panose="020B0609020204030204" pitchFamily="49" charset="0"/>
                        </a:rPr>
                        <a:t>from sklearn.feature_extraction.text import CountVectorizer</a:t>
                      </a:r>
                    </a:p>
                    <a:p>
                      <a:r>
                        <a:rPr lang="en-US" sz="1600" b="0" kern="1200">
                          <a:solidFill>
                            <a:schemeClr val="tx1">
                              <a:lumMod val="95000"/>
                              <a:lumOff val="5000"/>
                            </a:schemeClr>
                          </a:solidFill>
                          <a:effectLst/>
                          <a:latin typeface="Consolas" panose="020B0609020204030204" pitchFamily="49" charset="0"/>
                        </a:rPr>
                        <a:t>from sklearn.naive_bayes import MultinomialNB</a:t>
                      </a:r>
                    </a:p>
                    <a:p>
                      <a:r>
                        <a:rPr lang="en-US" sz="1600" b="0" kern="1200">
                          <a:solidFill>
                            <a:schemeClr val="tx1">
                              <a:lumMod val="95000"/>
                              <a:lumOff val="5000"/>
                            </a:schemeClr>
                          </a:solidFill>
                          <a:effectLst/>
                          <a:latin typeface="Consolas" panose="020B0609020204030204" pitchFamily="49" charset="0"/>
                        </a:rPr>
                        <a:t>from sklearn import metrics</a:t>
                      </a:r>
                    </a:p>
                    <a:p>
                      <a:r>
                        <a:rPr lang="en-US" sz="1600" b="0" kern="1200">
                          <a:solidFill>
                            <a:schemeClr val="tx1">
                              <a:lumMod val="95000"/>
                              <a:lumOff val="5000"/>
                            </a:schemeClr>
                          </a:solidFill>
                          <a:effectLst/>
                          <a:latin typeface="Consolas" panose="020B0609020204030204" pitchFamily="49" charset="0"/>
                        </a:rPr>
                        <a:t>import pickle</a:t>
                      </a:r>
                    </a:p>
                  </a:txBody>
                  <a:tcPr>
                    <a:solidFill>
                      <a:schemeClr val="bg1">
                        <a:lumMod val="85000"/>
                      </a:schemeClr>
                    </a:solidFill>
                  </a:tcPr>
                </a:tc>
                <a:extLst>
                  <a:ext uri="{0D108BD9-81ED-4DB2-BD59-A6C34878D82A}">
                    <a16:rowId xmlns:a16="http://schemas.microsoft.com/office/drawing/2014/main" val="2308241931"/>
                  </a:ext>
                </a:extLst>
              </a:tr>
            </a:tbl>
          </a:graphicData>
        </a:graphic>
      </p:graphicFrame>
    </p:spTree>
    <p:extLst>
      <p:ext uri="{BB962C8B-B14F-4D97-AF65-F5344CB8AC3E}">
        <p14:creationId xmlns:p14="http://schemas.microsoft.com/office/powerpoint/2010/main" val="3540525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8" name="TextBox 7"/>
          <p:cNvSpPr txBox="1"/>
          <p:nvPr/>
        </p:nvSpPr>
        <p:spPr>
          <a:xfrm>
            <a:off x="514985" y="927140"/>
            <a:ext cx="7128019"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2: THIẾT KẾ VÀ CÀI ĐẶT</a:t>
            </a:r>
          </a:p>
        </p:txBody>
      </p:sp>
      <p:sp>
        <p:nvSpPr>
          <p:cNvPr id="14" name="TextBox 13"/>
          <p:cNvSpPr txBox="1"/>
          <p:nvPr/>
        </p:nvSpPr>
        <p:spPr>
          <a:xfrm>
            <a:off x="514984" y="1874322"/>
            <a:ext cx="7128019"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Danh sách stopword </a:t>
            </a:r>
          </a:p>
        </p:txBody>
      </p:sp>
      <p:pic>
        <p:nvPicPr>
          <p:cNvPr id="3" name="Picture 2"/>
          <p:cNvPicPr>
            <a:picLocks noChangeAspect="1"/>
          </p:cNvPicPr>
          <p:nvPr/>
        </p:nvPicPr>
        <p:blipFill>
          <a:blip r:embed="rId2"/>
          <a:stretch>
            <a:fillRect/>
          </a:stretch>
        </p:blipFill>
        <p:spPr>
          <a:xfrm>
            <a:off x="3033418" y="2721906"/>
            <a:ext cx="5980706" cy="1105383"/>
          </a:xfrm>
          <a:prstGeom prst="rect">
            <a:avLst/>
          </a:prstGeom>
        </p:spPr>
      </p:pic>
      <p:sp>
        <p:nvSpPr>
          <p:cNvPr id="9" name="TextBox 8"/>
          <p:cNvSpPr txBox="1"/>
          <p:nvPr/>
        </p:nvSpPr>
        <p:spPr>
          <a:xfrm>
            <a:off x="514984" y="4253814"/>
            <a:ext cx="7128019"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Tạo đường dẫn và danh sách các nhãn cần phân loại </a:t>
            </a:r>
          </a:p>
        </p:txBody>
      </p:sp>
      <p:pic>
        <p:nvPicPr>
          <p:cNvPr id="4" name="Picture 3"/>
          <p:cNvPicPr>
            <a:picLocks noChangeAspect="1"/>
          </p:cNvPicPr>
          <p:nvPr/>
        </p:nvPicPr>
        <p:blipFill>
          <a:blip r:embed="rId3"/>
          <a:stretch>
            <a:fillRect/>
          </a:stretch>
        </p:blipFill>
        <p:spPr>
          <a:xfrm>
            <a:off x="1342016" y="5142004"/>
            <a:ext cx="9367227" cy="885943"/>
          </a:xfrm>
          <a:prstGeom prst="rect">
            <a:avLst/>
          </a:prstGeom>
        </p:spPr>
      </p:pic>
    </p:spTree>
    <p:extLst>
      <p:ext uri="{BB962C8B-B14F-4D97-AF65-F5344CB8AC3E}">
        <p14:creationId xmlns:p14="http://schemas.microsoft.com/office/powerpoint/2010/main" val="1470761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8" name="TextBox 7"/>
          <p:cNvSpPr txBox="1"/>
          <p:nvPr/>
        </p:nvSpPr>
        <p:spPr>
          <a:xfrm>
            <a:off x="514985" y="927140"/>
            <a:ext cx="7128019"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2: THIẾT KẾ VÀ CÀI ĐẶT</a:t>
            </a:r>
          </a:p>
        </p:txBody>
      </p:sp>
      <p:sp>
        <p:nvSpPr>
          <p:cNvPr id="14" name="TextBox 13"/>
          <p:cNvSpPr txBox="1"/>
          <p:nvPr/>
        </p:nvSpPr>
        <p:spPr>
          <a:xfrm>
            <a:off x="514985" y="1729747"/>
            <a:ext cx="7128019"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Đọc bộ dữ liệu </a:t>
            </a:r>
          </a:p>
        </p:txBody>
      </p:sp>
      <p:pic>
        <p:nvPicPr>
          <p:cNvPr id="3" name="Picture 2"/>
          <p:cNvPicPr>
            <a:picLocks noChangeAspect="1"/>
          </p:cNvPicPr>
          <p:nvPr/>
        </p:nvPicPr>
        <p:blipFill>
          <a:blip r:embed="rId2"/>
          <a:stretch>
            <a:fillRect/>
          </a:stretch>
        </p:blipFill>
        <p:spPr>
          <a:xfrm>
            <a:off x="3448237" y="2191412"/>
            <a:ext cx="5151067" cy="1766080"/>
          </a:xfrm>
          <a:prstGeom prst="rect">
            <a:avLst/>
          </a:prstGeom>
        </p:spPr>
      </p:pic>
      <p:sp>
        <p:nvSpPr>
          <p:cNvPr id="9" name="TextBox 8"/>
          <p:cNvSpPr txBox="1"/>
          <p:nvPr/>
        </p:nvSpPr>
        <p:spPr>
          <a:xfrm>
            <a:off x="514984" y="4102237"/>
            <a:ext cx="7128019"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Làm sạch văn bản và tách từ</a:t>
            </a:r>
          </a:p>
        </p:txBody>
      </p:sp>
      <p:pic>
        <p:nvPicPr>
          <p:cNvPr id="4" name="Picture 3"/>
          <p:cNvPicPr>
            <a:picLocks noChangeAspect="1"/>
          </p:cNvPicPr>
          <p:nvPr/>
        </p:nvPicPr>
        <p:blipFill>
          <a:blip r:embed="rId3"/>
          <a:stretch>
            <a:fillRect/>
          </a:stretch>
        </p:blipFill>
        <p:spPr>
          <a:xfrm>
            <a:off x="2975207" y="4708648"/>
            <a:ext cx="6097125" cy="1901781"/>
          </a:xfrm>
          <a:prstGeom prst="rect">
            <a:avLst/>
          </a:prstGeom>
        </p:spPr>
      </p:pic>
    </p:spTree>
    <p:extLst>
      <p:ext uri="{BB962C8B-B14F-4D97-AF65-F5344CB8AC3E}">
        <p14:creationId xmlns:p14="http://schemas.microsoft.com/office/powerpoint/2010/main" val="1284380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8" name="TextBox 7"/>
          <p:cNvSpPr txBox="1"/>
          <p:nvPr/>
        </p:nvSpPr>
        <p:spPr>
          <a:xfrm>
            <a:off x="514985" y="927140"/>
            <a:ext cx="7128019"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2: THIẾT KẾ VÀ CÀI ĐẶT</a:t>
            </a:r>
          </a:p>
        </p:txBody>
      </p:sp>
      <p:sp>
        <p:nvSpPr>
          <p:cNvPr id="14" name="TextBox 13"/>
          <p:cNvSpPr txBox="1"/>
          <p:nvPr/>
        </p:nvSpPr>
        <p:spPr>
          <a:xfrm>
            <a:off x="1317146" y="1973704"/>
            <a:ext cx="3709007" cy="830997"/>
          </a:xfrm>
          <a:prstGeom prst="rect">
            <a:avLst/>
          </a:prstGeom>
          <a:noFill/>
        </p:spPr>
        <p:txBody>
          <a:bodyPr wrap="square" rtlCol="0">
            <a:spAutoFit/>
          </a:bodyPr>
          <a:lstStyle/>
          <a:p>
            <a:pPr algn="ctr"/>
            <a:r>
              <a:rPr lang="en-US" sz="2400" i="1">
                <a:latin typeface="Times New Roman" panose="02020603050405020304" pitchFamily="18" charset="0"/>
                <a:cs typeface="Times New Roman" panose="02020603050405020304" pitchFamily="18" charset="0"/>
              </a:rPr>
              <a:t>Tính tần suất xuất hiện của </a:t>
            </a:r>
          </a:p>
          <a:p>
            <a:pPr algn="ctr"/>
            <a:r>
              <a:rPr lang="en-US" sz="2400" i="1">
                <a:latin typeface="Times New Roman" panose="02020603050405020304" pitchFamily="18" charset="0"/>
                <a:cs typeface="Times New Roman" panose="02020603050405020304" pitchFamily="18" charset="0"/>
              </a:rPr>
              <a:t>từ trong mỗi nhãn</a:t>
            </a:r>
          </a:p>
        </p:txBody>
      </p:sp>
      <p:pic>
        <p:nvPicPr>
          <p:cNvPr id="3" name="Picture 2"/>
          <p:cNvPicPr>
            <a:picLocks noChangeAspect="1"/>
          </p:cNvPicPr>
          <p:nvPr/>
        </p:nvPicPr>
        <p:blipFill>
          <a:blip r:embed="rId2"/>
          <a:stretch>
            <a:fillRect/>
          </a:stretch>
        </p:blipFill>
        <p:spPr>
          <a:xfrm>
            <a:off x="319529" y="3283522"/>
            <a:ext cx="5704242" cy="2668704"/>
          </a:xfrm>
          <a:prstGeom prst="rect">
            <a:avLst/>
          </a:prstGeom>
        </p:spPr>
      </p:pic>
      <p:pic>
        <p:nvPicPr>
          <p:cNvPr id="4" name="Picture 3"/>
          <p:cNvPicPr>
            <a:picLocks noChangeAspect="1"/>
          </p:cNvPicPr>
          <p:nvPr/>
        </p:nvPicPr>
        <p:blipFill>
          <a:blip r:embed="rId3"/>
          <a:stretch>
            <a:fillRect/>
          </a:stretch>
        </p:blipFill>
        <p:spPr>
          <a:xfrm>
            <a:off x="7258334" y="3283522"/>
            <a:ext cx="3956005" cy="2995971"/>
          </a:xfrm>
          <a:prstGeom prst="rect">
            <a:avLst/>
          </a:prstGeom>
        </p:spPr>
      </p:pic>
      <p:sp>
        <p:nvSpPr>
          <p:cNvPr id="9" name="TextBox 8"/>
          <p:cNvSpPr txBox="1"/>
          <p:nvPr/>
        </p:nvSpPr>
        <p:spPr>
          <a:xfrm>
            <a:off x="7381832" y="1973704"/>
            <a:ext cx="3709007" cy="461665"/>
          </a:xfrm>
          <a:prstGeom prst="rect">
            <a:avLst/>
          </a:prstGeom>
          <a:noFill/>
        </p:spPr>
        <p:txBody>
          <a:bodyPr wrap="square" rtlCol="0">
            <a:spAutoFit/>
          </a:bodyPr>
          <a:lstStyle/>
          <a:p>
            <a:pPr algn="ctr"/>
            <a:r>
              <a:rPr lang="en-US" sz="2400" i="1">
                <a:latin typeface="Times New Roman" panose="02020603050405020304" pitchFamily="18" charset="0"/>
                <a:cs typeface="Times New Roman" panose="02020603050405020304" pitchFamily="18" charset="0"/>
              </a:rPr>
              <a:t>Chia tập dữ liệu</a:t>
            </a:r>
          </a:p>
        </p:txBody>
      </p:sp>
    </p:spTree>
    <p:extLst>
      <p:ext uri="{BB962C8B-B14F-4D97-AF65-F5344CB8AC3E}">
        <p14:creationId xmlns:p14="http://schemas.microsoft.com/office/powerpoint/2010/main" val="1226590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8" name="TextBox 7"/>
          <p:cNvSpPr txBox="1"/>
          <p:nvPr/>
        </p:nvSpPr>
        <p:spPr>
          <a:xfrm>
            <a:off x="514985" y="927140"/>
            <a:ext cx="7128019"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2: THIẾT KẾ VÀ CÀI ĐẶT</a:t>
            </a:r>
          </a:p>
        </p:txBody>
      </p:sp>
      <p:sp>
        <p:nvSpPr>
          <p:cNvPr id="14" name="TextBox 13"/>
          <p:cNvSpPr txBox="1"/>
          <p:nvPr/>
        </p:nvSpPr>
        <p:spPr>
          <a:xfrm>
            <a:off x="514985" y="1729747"/>
            <a:ext cx="7128019"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Huấn luyện mô hình</a:t>
            </a:r>
          </a:p>
        </p:txBody>
      </p:sp>
      <p:pic>
        <p:nvPicPr>
          <p:cNvPr id="3" name="Picture 2"/>
          <p:cNvPicPr>
            <a:picLocks noChangeAspect="1"/>
          </p:cNvPicPr>
          <p:nvPr/>
        </p:nvPicPr>
        <p:blipFill>
          <a:blip r:embed="rId2"/>
          <a:stretch>
            <a:fillRect/>
          </a:stretch>
        </p:blipFill>
        <p:spPr>
          <a:xfrm>
            <a:off x="807294" y="2609845"/>
            <a:ext cx="10432953" cy="3672876"/>
          </a:xfrm>
          <a:prstGeom prst="rect">
            <a:avLst/>
          </a:prstGeom>
        </p:spPr>
      </p:pic>
    </p:spTree>
    <p:extLst>
      <p:ext uri="{BB962C8B-B14F-4D97-AF65-F5344CB8AC3E}">
        <p14:creationId xmlns:p14="http://schemas.microsoft.com/office/powerpoint/2010/main" val="1630588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8" name="TextBox 7"/>
          <p:cNvSpPr txBox="1"/>
          <p:nvPr/>
        </p:nvSpPr>
        <p:spPr>
          <a:xfrm>
            <a:off x="514985" y="927140"/>
            <a:ext cx="7128019"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2: THIẾT KẾ VÀ CÀI ĐẶT</a:t>
            </a:r>
          </a:p>
        </p:txBody>
      </p:sp>
      <p:sp>
        <p:nvSpPr>
          <p:cNvPr id="14" name="TextBox 13"/>
          <p:cNvSpPr txBox="1"/>
          <p:nvPr/>
        </p:nvSpPr>
        <p:spPr>
          <a:xfrm>
            <a:off x="825536" y="2610020"/>
            <a:ext cx="7128019"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Đánh giá mô hình</a:t>
            </a:r>
          </a:p>
        </p:txBody>
      </p:sp>
      <p:pic>
        <p:nvPicPr>
          <p:cNvPr id="4" name="Picture 3"/>
          <p:cNvPicPr>
            <a:picLocks noChangeAspect="1"/>
          </p:cNvPicPr>
          <p:nvPr/>
        </p:nvPicPr>
        <p:blipFill>
          <a:blip r:embed="rId2"/>
          <a:stretch>
            <a:fillRect/>
          </a:stretch>
        </p:blipFill>
        <p:spPr>
          <a:xfrm>
            <a:off x="4758685" y="2013288"/>
            <a:ext cx="5979903" cy="1944243"/>
          </a:xfrm>
          <a:prstGeom prst="rect">
            <a:avLst/>
          </a:prstGeom>
        </p:spPr>
      </p:pic>
      <p:pic>
        <p:nvPicPr>
          <p:cNvPr id="5" name="Picture 4"/>
          <p:cNvPicPr>
            <a:picLocks noChangeAspect="1"/>
          </p:cNvPicPr>
          <p:nvPr/>
        </p:nvPicPr>
        <p:blipFill>
          <a:blip r:embed="rId3"/>
          <a:stretch>
            <a:fillRect/>
          </a:stretch>
        </p:blipFill>
        <p:spPr>
          <a:xfrm>
            <a:off x="3844858" y="4475799"/>
            <a:ext cx="7807559" cy="1873242"/>
          </a:xfrm>
          <a:prstGeom prst="rect">
            <a:avLst/>
          </a:prstGeom>
        </p:spPr>
      </p:pic>
      <p:sp>
        <p:nvSpPr>
          <p:cNvPr id="9" name="TextBox 8"/>
          <p:cNvSpPr txBox="1"/>
          <p:nvPr/>
        </p:nvSpPr>
        <p:spPr>
          <a:xfrm>
            <a:off x="514985" y="5181587"/>
            <a:ext cx="3092080"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Hàm phân loại văn bản</a:t>
            </a:r>
          </a:p>
        </p:txBody>
      </p:sp>
    </p:spTree>
    <p:extLst>
      <p:ext uri="{BB962C8B-B14F-4D97-AF65-F5344CB8AC3E}">
        <p14:creationId xmlns:p14="http://schemas.microsoft.com/office/powerpoint/2010/main" val="2215874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931653"/>
            <a:ext cx="11830373" cy="5769502"/>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KẾT LUẬN</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14" name="TextBox 13"/>
          <p:cNvSpPr txBox="1"/>
          <p:nvPr/>
        </p:nvSpPr>
        <p:spPr>
          <a:xfrm>
            <a:off x="514985" y="1153257"/>
            <a:ext cx="7128019" cy="461665"/>
          </a:xfrm>
          <a:prstGeom prst="rect">
            <a:avLst/>
          </a:prstGeom>
          <a:noFill/>
        </p:spPr>
        <p:txBody>
          <a:bodyPr wrap="square" rtlCol="0">
            <a:spAutoFit/>
          </a:bodyPr>
          <a:lstStyle/>
          <a:p>
            <a:r>
              <a:rPr lang="en-US" sz="2400" i="1">
                <a:latin typeface="Times New Roman" panose="02020603050405020304" pitchFamily="18" charset="0"/>
                <a:cs typeface="Times New Roman" panose="02020603050405020304" pitchFamily="18" charset="0"/>
              </a:rPr>
              <a:t>Kết luận</a:t>
            </a:r>
          </a:p>
        </p:txBody>
      </p:sp>
    </p:spTree>
    <p:extLst>
      <p:ext uri="{BB962C8B-B14F-4D97-AF65-F5344CB8AC3E}">
        <p14:creationId xmlns:p14="http://schemas.microsoft.com/office/powerpoint/2010/main" val="197371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2708695"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1. HỌC MÁY</a:t>
            </a:r>
          </a:p>
        </p:txBody>
      </p:sp>
      <p:sp>
        <p:nvSpPr>
          <p:cNvPr id="7" name="TextBox 6"/>
          <p:cNvSpPr txBox="1"/>
          <p:nvPr/>
        </p:nvSpPr>
        <p:spPr>
          <a:xfrm>
            <a:off x="514985" y="2408001"/>
            <a:ext cx="11165181" cy="4573688"/>
          </a:xfrm>
          <a:prstGeom prst="rect">
            <a:avLst/>
          </a:prstGeom>
          <a:noFill/>
        </p:spPr>
        <p:txBody>
          <a:bodyPr wrap="square" rtlCol="0">
            <a:spAutoFit/>
          </a:bodyPr>
          <a:lstStyle/>
          <a:p>
            <a:pPr>
              <a:lnSpc>
                <a:spcPct val="150000"/>
              </a:lnSpc>
            </a:pPr>
            <a:r>
              <a:rPr lang="en-US" sz="2000">
                <a:latin typeface="Times New Roman" panose="02020603050405020304" pitchFamily="18" charset="0"/>
                <a:cs typeface="Times New Roman" panose="02020603050405020304" pitchFamily="18" charset="0"/>
              </a:rPr>
              <a:t>1.1 Định nghĩa</a:t>
            </a:r>
          </a:p>
          <a:p>
            <a:pPr>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r>
              <a:rPr lang="en-US" sz="2000">
                <a:latin typeface="Times New Roman" panose="02020603050405020304" pitchFamily="18" charset="0"/>
                <a:cs typeface="Times New Roman" panose="02020603050405020304" pitchFamily="18" charset="0"/>
              </a:rPr>
              <a:t>Học máy là thuật ngữ chỉ các hành động dạy máy tính để cải thiện một nhiệm vụ mà đang thực hiện. Cụ thể khả năng của học máy là sử dụng các thuật toán để phân tích những thông tin sẵn có, sau đó học hỏi và đưa ra những quyết định, dự đoán về những thứ có liên quan. Thay vì phải lập trình ra một phần mềm với các hành động, hướng dẫn chi tiết để thực hiện một nhiệm vụ thì máy tính sẽ được học cách thực hiện các nhiệm vụ đó thông qua một lượng dữ liệu và các thuật toán. </a:t>
            </a:r>
          </a:p>
          <a:p>
            <a:pPr algn="just">
              <a:lnSpc>
                <a:spcPct val="150000"/>
              </a:lnSpc>
            </a:pPr>
            <a:endParaRPr lang="en-US" sz="2000">
              <a:latin typeface="Times New Roman" panose="02020603050405020304" pitchFamily="18" charset="0"/>
              <a:cs typeface="Times New Roman" panose="02020603050405020304" pitchFamily="18" charset="0"/>
            </a:endParaRPr>
          </a:p>
          <a:p>
            <a:pPr algn="just">
              <a:lnSpc>
                <a:spcPct val="150000"/>
              </a:lnSpc>
            </a:pPr>
            <a:r>
              <a:rPr lang="en-US" sz="2000">
                <a:latin typeface="Times New Roman" panose="02020603050405020304" pitchFamily="18" charset="0"/>
                <a:cs typeface="Times New Roman" panose="02020603050405020304" pitchFamily="18" charset="0"/>
              </a:rPr>
              <a:t>	</a:t>
            </a:r>
            <a:endParaRPr lang="en-US"/>
          </a:p>
          <a:p>
            <a:pPr>
              <a:lnSpc>
                <a:spcPct val="150000"/>
              </a:lnSpc>
            </a:pPr>
            <a:endParaRPr lang="en-US"/>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2708695"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1. HỌC MÁY</a:t>
            </a:r>
          </a:p>
        </p:txBody>
      </p:sp>
      <p:sp>
        <p:nvSpPr>
          <p:cNvPr id="7" name="TextBox 6"/>
          <p:cNvSpPr txBox="1"/>
          <p:nvPr/>
        </p:nvSpPr>
        <p:spPr>
          <a:xfrm>
            <a:off x="497409" y="2239945"/>
            <a:ext cx="11286274" cy="4247317"/>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cs typeface="Times New Roman" panose="02020603050405020304" pitchFamily="18" charset="0"/>
              </a:rPr>
              <a:t>1.2 Các phương pháp học máy cơ bản</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Học có giám sát</a:t>
            </a:r>
          </a:p>
          <a:p>
            <a:pPr algn="just">
              <a:lnSpc>
                <a:spcPct val="150000"/>
              </a:lnSpc>
            </a:pPr>
            <a:r>
              <a:rPr lang="en-US" sz="2000">
                <a:latin typeface="Times New Roman" panose="02020603050405020304" pitchFamily="18" charset="0"/>
                <a:cs typeface="Times New Roman" panose="02020603050405020304" pitchFamily="18" charset="0"/>
              </a:rPr>
              <a:t>Học máy có giám sát, hay còn gọi là học có giám sát, là phương pháp sử dụng các tập dữ liệu được gắn nhãn để huấn luyện các thuật toán phân loại dữ liệu hoặc dự đoán kết quả một cách chính xác.</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Học không giám sát</a:t>
            </a:r>
          </a:p>
          <a:p>
            <a:pPr algn="just">
              <a:lnSpc>
                <a:spcPct val="150000"/>
              </a:lnSpc>
            </a:pPr>
            <a:r>
              <a:rPr lang="en-US" sz="2000">
                <a:latin typeface="Times New Roman" panose="02020603050405020304" pitchFamily="18" charset="0"/>
                <a:cs typeface="Times New Roman" panose="02020603050405020304" pitchFamily="18" charset="0"/>
              </a:rPr>
              <a:t>Học máy không giám sát là phương pháp sử dụng các thuật toán máy học để phân tích và phân cụm các tập dữ liệu không được gắn nhãn. Không yêu cầu sự can thiệp của con người, các thuật toán này có khả năng phát hiện mẫu hoặc nhóm dữ liệu ẩn, làm cho chúng lý tưởng cho việc phân tích dữ liệu khám phá và nhận diện hình ảnh và mẫu.</a:t>
            </a: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extLst>
      <p:ext uri="{BB962C8B-B14F-4D97-AF65-F5344CB8AC3E}">
        <p14:creationId xmlns:p14="http://schemas.microsoft.com/office/powerpoint/2010/main" val="334608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2708695"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1. HỌC MÁY</a:t>
            </a:r>
          </a:p>
        </p:txBody>
      </p:sp>
      <p:sp>
        <p:nvSpPr>
          <p:cNvPr id="7" name="TextBox 6"/>
          <p:cNvSpPr txBox="1"/>
          <p:nvPr/>
        </p:nvSpPr>
        <p:spPr>
          <a:xfrm>
            <a:off x="514985" y="2239945"/>
            <a:ext cx="11260072" cy="3785652"/>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cs typeface="Times New Roman" panose="02020603050405020304" pitchFamily="18" charset="0"/>
              </a:rPr>
              <a:t>1.2 Các phương pháp học máy cơ bản</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Học bán giám sát</a:t>
            </a:r>
          </a:p>
          <a:p>
            <a:pPr algn="just">
              <a:lnSpc>
                <a:spcPct val="150000"/>
              </a:lnSpc>
            </a:pPr>
            <a:r>
              <a:rPr lang="en-US" sz="2000">
                <a:latin typeface="Times New Roman" panose="02020603050405020304" pitchFamily="18" charset="0"/>
                <a:cs typeface="Times New Roman" panose="02020603050405020304" pitchFamily="18" charset="0"/>
              </a:rPr>
              <a:t>Học máy bán giám sát cung cấp một phương pháp hiệu quả giữa học máy có giám sát và không giám sát. Trong quá trình đào tạo, sử dụng một tập dữ liệu có nhãn nhỏ hơn để hướng dẫn phân loại và trích xuất tính năng từ một tập dữ liệu lớn hơn, không được gắn nhãn.</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Học tăng cường</a:t>
            </a:r>
          </a:p>
          <a:p>
            <a:pPr algn="just">
              <a:lnSpc>
                <a:spcPct val="150000"/>
              </a:lnSpc>
            </a:pPr>
            <a:r>
              <a:rPr lang="en-US" sz="2000">
                <a:latin typeface="Times New Roman" panose="02020603050405020304" pitchFamily="18" charset="0"/>
                <a:cs typeface="Times New Roman" panose="02020603050405020304" pitchFamily="18" charset="0"/>
              </a:rPr>
              <a:t>Học tăng cường là kỹ thuật máy học giúp đào tạo phần mềm đưa ra quyết định nhằm thu về kết quả tối ưu nhất. Kỹ thuật này bắt chước quy trình học thử và sai mà con người sử dụng để đạt được mục tiêu đã đặt ra.</a:t>
            </a: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extLst>
      <p:ext uri="{BB962C8B-B14F-4D97-AF65-F5344CB8AC3E}">
        <p14:creationId xmlns:p14="http://schemas.microsoft.com/office/powerpoint/2010/main" val="71818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2708695"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1. HỌC MÁY</a:t>
            </a:r>
          </a:p>
        </p:txBody>
      </p:sp>
      <p:sp>
        <p:nvSpPr>
          <p:cNvPr id="7" name="TextBox 6"/>
          <p:cNvSpPr txBox="1"/>
          <p:nvPr/>
        </p:nvSpPr>
        <p:spPr>
          <a:xfrm>
            <a:off x="514985" y="2457156"/>
            <a:ext cx="10619117" cy="30162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1.3 Quy trình hoạt động</a:t>
            </a:r>
          </a:p>
          <a:p>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Data collection</a:t>
            </a: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Preparing data</a:t>
            </a: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Training model</a:t>
            </a: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Evaluating model</a:t>
            </a: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Improving model</a:t>
            </a: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pic>
        <p:nvPicPr>
          <p:cNvPr id="9" name="Picture 8" descr="A blue squares with white text&#10;&#10;Description automatically generated"/>
          <p:cNvPicPr/>
          <p:nvPr/>
        </p:nvPicPr>
        <p:blipFill>
          <a:blip r:embed="rId2">
            <a:extLst>
              <a:ext uri="{28A0092B-C50C-407E-A947-70E740481C1C}">
                <a14:useLocalDpi xmlns:a14="http://schemas.microsoft.com/office/drawing/2010/main" val="0"/>
              </a:ext>
            </a:extLst>
          </a:blip>
          <a:stretch>
            <a:fillRect/>
          </a:stretch>
        </p:blipFill>
        <p:spPr>
          <a:xfrm>
            <a:off x="3467819" y="2562273"/>
            <a:ext cx="8471139" cy="2805975"/>
          </a:xfrm>
          <a:prstGeom prst="rect">
            <a:avLst/>
          </a:prstGeom>
        </p:spPr>
      </p:pic>
    </p:spTree>
    <p:extLst>
      <p:ext uri="{BB962C8B-B14F-4D97-AF65-F5344CB8AC3E}">
        <p14:creationId xmlns:p14="http://schemas.microsoft.com/office/powerpoint/2010/main" val="3033334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2708695"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1. HỌC MÁY</a:t>
            </a:r>
          </a:p>
        </p:txBody>
      </p:sp>
      <p:sp>
        <p:nvSpPr>
          <p:cNvPr id="7" name="TextBox 6"/>
          <p:cNvSpPr txBox="1"/>
          <p:nvPr/>
        </p:nvSpPr>
        <p:spPr>
          <a:xfrm>
            <a:off x="445975" y="2288401"/>
            <a:ext cx="4824766" cy="4401205"/>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1.4 Các thuật toán học máy cơ bản</a:t>
            </a: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Mạng</a:t>
            </a:r>
            <a:r>
              <a:rPr lang="vi-VN" sz="2000">
                <a:latin typeface="Times New Roman" panose="02020603050405020304" pitchFamily="18" charset="0"/>
                <a:cs typeface="Times New Roman" panose="02020603050405020304" pitchFamily="18" charset="0"/>
              </a:rPr>
              <a:t> nơ – ron nhân tạo</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Hồi quy tuyến tính</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Hồi quy logistic</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Gôm cụm</a:t>
            </a:r>
            <a:endParaRPr lang="en-US" sz="2000">
              <a:latin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Cây quyết định</a:t>
            </a:r>
            <a:endParaRPr lang="en-US" sz="2000">
              <a:latin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Thuật toán SVM</a:t>
            </a:r>
            <a:endParaRPr lang="en-US" sz="2000">
              <a:latin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K – Lân cận</a:t>
            </a:r>
            <a:endParaRPr lang="en-US" sz="2000">
              <a:latin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Giải thuật phân loại Bayes</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extLst>
      <p:ext uri="{BB962C8B-B14F-4D97-AF65-F5344CB8AC3E}">
        <p14:creationId xmlns:p14="http://schemas.microsoft.com/office/powerpoint/2010/main" val="773324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85000">
              <a:srgbClr val="BCD6EE">
                <a:alpha val="100000"/>
              </a:srgbClr>
            </a:gs>
            <a:gs pos="88000">
              <a:srgbClr val="C2DAEF">
                <a:alpha val="100000"/>
              </a:srgbClr>
            </a:gs>
            <a:gs pos="0">
              <a:schemeClr val="accent1">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10" name="Round Diagonal Corner Rectangle 9"/>
          <p:cNvSpPr/>
          <p:nvPr/>
        </p:nvSpPr>
        <p:spPr>
          <a:xfrm>
            <a:off x="108585" y="1667571"/>
            <a:ext cx="11830373" cy="5033584"/>
          </a:xfrm>
          <a:prstGeom prst="round2DiagRect">
            <a:avLst/>
          </a:prstGeom>
        </p:spPr>
        <p:style>
          <a:lnRef idx="3">
            <a:schemeClr val="accent1"/>
          </a:lnRef>
          <a:fillRef idx="0">
            <a:srgbClr val="FFFFFF"/>
          </a:fillRef>
          <a:effectRef idx="0">
            <a:srgbClr val="FFFFFF"/>
          </a:effectRef>
          <a:fontRef idx="minor">
            <a:schemeClr val="dk1"/>
          </a:fontRef>
        </p:style>
        <p:txBody>
          <a:bodyPr rtlCol="0" anchor="ctr"/>
          <a:lstStyle/>
          <a:p>
            <a:pPr algn="ctr"/>
            <a:r>
              <a:rPr lang="vi-VN" altLang="en-US"/>
              <a:t>.</a:t>
            </a:r>
          </a:p>
        </p:txBody>
      </p:sp>
      <p:sp>
        <p:nvSpPr>
          <p:cNvPr id="2" name="Text Box 1"/>
          <p:cNvSpPr txBox="1"/>
          <p:nvPr/>
        </p:nvSpPr>
        <p:spPr>
          <a:xfrm>
            <a:off x="514985" y="156845"/>
            <a:ext cx="4565650" cy="553085"/>
          </a:xfrm>
          <a:prstGeom prst="rect">
            <a:avLst/>
          </a:prstGeom>
          <a:noFill/>
        </p:spPr>
        <p:txBody>
          <a:bodyPr wrap="square" rtlCol="0">
            <a:spAutoFit/>
          </a:bodyPr>
          <a:lstStyle/>
          <a:p>
            <a:r>
              <a:rPr lang="en-US" altLang="en-US" sz="3000" b="1">
                <a:effectLst>
                  <a:reflection blurRad="6350" stA="55000" endA="300" endPos="45500" dir="5400000" sy="-100000" algn="bl" rotWithShape="0"/>
                </a:effectLst>
                <a:latin typeface="Times New Roman" panose="02020603050405020304" charset="0"/>
                <a:cs typeface="Times New Roman" panose="02020603050405020304" charset="0"/>
              </a:rPr>
              <a:t>PHẦN NỘI DUNG</a:t>
            </a:r>
            <a:endParaRPr lang="vi-VN" altLang="en-US" sz="3000" b="1">
              <a:effectLst>
                <a:reflection blurRad="6350" stA="55000" endA="300" endPos="45500" dir="5400000" sy="-100000" algn="bl" rotWithShape="0"/>
              </a:effectLst>
              <a:latin typeface="Times New Roman" panose="02020603050405020304" charset="0"/>
              <a:cs typeface="Times New Roman" panose="02020603050405020304" charset="0"/>
            </a:endParaRPr>
          </a:p>
        </p:txBody>
      </p:sp>
      <p:sp>
        <p:nvSpPr>
          <p:cNvPr id="5" name="TextBox 4"/>
          <p:cNvSpPr txBox="1"/>
          <p:nvPr/>
        </p:nvSpPr>
        <p:spPr>
          <a:xfrm>
            <a:off x="514985" y="1839835"/>
            <a:ext cx="2708695"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1. HỌC MÁY</a:t>
            </a:r>
          </a:p>
        </p:txBody>
      </p:sp>
      <p:sp>
        <p:nvSpPr>
          <p:cNvPr id="7" name="TextBox 6"/>
          <p:cNvSpPr txBox="1"/>
          <p:nvPr/>
        </p:nvSpPr>
        <p:spPr>
          <a:xfrm>
            <a:off x="514985" y="2408001"/>
            <a:ext cx="10619117" cy="3323987"/>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1.5 Ứng dụng của học máy</a:t>
            </a:r>
          </a:p>
          <a:p>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vi-VN" sz="2000">
                <a:latin typeface="+mj-lt"/>
              </a:rPr>
              <a:t>Nhận diện giọng nói</a:t>
            </a:r>
            <a:endParaRPr lang="en-US" sz="2000">
              <a:latin typeface="+mj-lt"/>
            </a:endParaRPr>
          </a:p>
          <a:p>
            <a:pPr marL="342900" indent="-342900">
              <a:lnSpc>
                <a:spcPct val="150000"/>
              </a:lnSpc>
              <a:buFont typeface="Arial" panose="020B0604020202020204" pitchFamily="34" charset="0"/>
              <a:buChar char="•"/>
            </a:pPr>
            <a:r>
              <a:rPr lang="vi-VN" sz="2000">
                <a:latin typeface="+mj-lt"/>
              </a:rPr>
              <a:t>Chăm sóc khách hàng</a:t>
            </a:r>
            <a:endParaRPr lang="en-US" sz="2000">
              <a:latin typeface="+mj-lt"/>
            </a:endParaRPr>
          </a:p>
          <a:p>
            <a:pPr marL="342900" indent="-342900">
              <a:lnSpc>
                <a:spcPct val="150000"/>
              </a:lnSpc>
              <a:buFont typeface="Arial" panose="020B0604020202020204" pitchFamily="34" charset="0"/>
              <a:buChar char="•"/>
            </a:pPr>
            <a:r>
              <a:rPr lang="vi-VN" sz="2000">
                <a:latin typeface="+mj-lt"/>
              </a:rPr>
              <a:t>Thị giác máy tính</a:t>
            </a:r>
            <a:endParaRPr lang="en-US" sz="2000">
              <a:latin typeface="+mj-lt"/>
            </a:endParaRPr>
          </a:p>
          <a:p>
            <a:pPr marL="342900" indent="-342900">
              <a:lnSpc>
                <a:spcPct val="150000"/>
              </a:lnSpc>
              <a:buFont typeface="Arial" panose="020B0604020202020204" pitchFamily="34" charset="0"/>
              <a:buChar char="•"/>
            </a:pPr>
            <a:r>
              <a:rPr lang="vi-VN" sz="2000">
                <a:latin typeface="+mj-lt"/>
              </a:rPr>
              <a:t>Công cụ gợi ý</a:t>
            </a:r>
            <a:endParaRPr lang="en-US" sz="2000">
              <a:latin typeface="+mj-lt"/>
            </a:endParaRPr>
          </a:p>
          <a:p>
            <a:pPr marL="342900" indent="-342900">
              <a:lnSpc>
                <a:spcPct val="150000"/>
              </a:lnSpc>
              <a:buFont typeface="Arial" panose="020B0604020202020204" pitchFamily="34" charset="0"/>
              <a:buChar char="•"/>
            </a:pPr>
            <a:r>
              <a:rPr lang="vi-VN" sz="2000">
                <a:latin typeface="+mj-lt"/>
              </a:rPr>
              <a:t>Phát hiện gian lận</a:t>
            </a:r>
            <a:endParaRPr lang="en-US" sz="2000">
              <a:latin typeface="+mj-lt"/>
            </a:endParaRPr>
          </a:p>
          <a:p>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514985" y="927140"/>
            <a:ext cx="5609770"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CHƯƠNG 1: CƠ SỞ LÍ THUYẾT</a:t>
            </a:r>
          </a:p>
        </p:txBody>
      </p:sp>
    </p:spTree>
    <p:extLst>
      <p:ext uri="{BB962C8B-B14F-4D97-AF65-F5344CB8AC3E}">
        <p14:creationId xmlns:p14="http://schemas.microsoft.com/office/powerpoint/2010/main" val="3008491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3046</Words>
  <Application>Microsoft Office PowerPoint</Application>
  <PresentationFormat>Widescreen</PresentationFormat>
  <Paragraphs>370</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nguye</dc:creator>
  <cp:lastModifiedBy>Huu Le</cp:lastModifiedBy>
  <cp:revision>112</cp:revision>
  <dcterms:created xsi:type="dcterms:W3CDTF">2023-11-14T08:55:00Z</dcterms:created>
  <dcterms:modified xsi:type="dcterms:W3CDTF">2024-05-01T02:41:04Z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75191177D9CA43A88071D1888E8C1EDC_13</vt:lpwstr>
  </property>
  <property fmtid="{D5CDD505-2E9C-101B-9397-08002B2CF9AE}" pid="3" name="KSOProductBuildVer">
    <vt:lpwstr>1033-12.2.0.13306</vt:lpwstr>
  </property>
</Properties>
</file>