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74" r:id="rId4"/>
    <p:sldId id="275" r:id="rId5"/>
    <p:sldId id="292" r:id="rId6"/>
    <p:sldId id="293" r:id="rId7"/>
    <p:sldId id="294" r:id="rId8"/>
    <p:sldId id="278" r:id="rId9"/>
    <p:sldId id="276" r:id="rId10"/>
    <p:sldId id="281" r:id="rId11"/>
    <p:sldId id="280" r:id="rId12"/>
    <p:sldId id="279" r:id="rId13"/>
    <p:sldId id="286" r:id="rId14"/>
    <p:sldId id="287" r:id="rId15"/>
    <p:sldId id="288" r:id="rId16"/>
    <p:sldId id="289" r:id="rId17"/>
    <p:sldId id="291" r:id="rId18"/>
    <p:sldId id="290"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7BAC"/>
    <a:srgbClr val="4DB3ED"/>
    <a:srgbClr val="42E5F8"/>
    <a:srgbClr val="0C4D72"/>
    <a:srgbClr val="0B457B"/>
    <a:srgbClr val="256D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charset="0"/>
          <a:ea typeface="+mj-ea"/>
          <a:cs typeface="Times New Roman" panose="020206030504050203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Times New Roman" panose="02020603050405020304" charset="0"/>
          <a:ea typeface="+mn-ea"/>
          <a:cs typeface="Times New Roman" panose="020206030504050203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charset="0"/>
          <a:ea typeface="+mn-ea"/>
          <a:cs typeface="Times New Roman" panose="020206030504050203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charset="0"/>
          <a:ea typeface="+mn-ea"/>
          <a:cs typeface="Times New Roman" panose="020206030504050203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charset="0"/>
          <a:ea typeface="+mn-ea"/>
          <a:cs typeface="Times New Roman" panose="020206030504050203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charset="0"/>
          <a:ea typeface="+mn-ea"/>
          <a:cs typeface="Times New Roman" panose="020206030504050203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BCD6EE"/>
            </a:gs>
            <a:gs pos="80000">
              <a:srgbClr val="C2DAEF"/>
            </a:gs>
            <a:gs pos="0">
              <a:schemeClr val="accent1">
                <a:lumMod val="0"/>
                <a:lumOff val="100000"/>
              </a:schemeClr>
            </a:gs>
            <a:gs pos="62000">
              <a:schemeClr val="accent1">
                <a:lumMod val="45000"/>
                <a:lumOff val="55000"/>
              </a:schemeClr>
            </a:gs>
            <a:gs pos="50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00" name="Picture 99"/>
          <p:cNvPicPr/>
          <p:nvPr/>
        </p:nvPicPr>
        <p:blipFill>
          <a:blip r:embed="rId2"/>
          <a:stretch>
            <a:fillRect/>
          </a:stretch>
        </p:blipFill>
        <p:spPr>
          <a:xfrm>
            <a:off x="0" y="-635"/>
            <a:ext cx="5012690" cy="6858635"/>
          </a:xfrm>
          <a:prstGeom prst="rect">
            <a:avLst/>
          </a:prstGeom>
          <a:noFill/>
          <a:ln w="9525">
            <a:noFill/>
          </a:ln>
        </p:spPr>
      </p:pic>
      <p:sp>
        <p:nvSpPr>
          <p:cNvPr id="4" name="Text Box 3"/>
          <p:cNvSpPr txBox="1"/>
          <p:nvPr/>
        </p:nvSpPr>
        <p:spPr>
          <a:xfrm>
            <a:off x="5076825" y="2713990"/>
            <a:ext cx="7243445" cy="2176780"/>
          </a:xfrm>
          <a:prstGeom prst="rect">
            <a:avLst/>
          </a:prstGeom>
          <a:noFill/>
        </p:spPr>
        <p:txBody>
          <a:bodyPr wrap="square" rtlCol="0">
            <a:noAutofit/>
            <a:scene3d>
              <a:camera prst="orthographicFront"/>
              <a:lightRig rig="threePt" dir="t"/>
            </a:scene3d>
          </a:bodyPr>
          <a:lstStyle/>
          <a:p>
            <a:pPr algn="ctr"/>
            <a:r>
              <a:rPr lang="vi-VN" altLang="en-US" sz="4400" b="1">
                <a:gradFill>
                  <a:gsLst>
                    <a:gs pos="0">
                      <a:schemeClr val="accent5">
                        <a:lumMod val="50000"/>
                      </a:schemeClr>
                    </a:gs>
                    <a:gs pos="50000">
                      <a:schemeClr val="accent5"/>
                    </a:gs>
                    <a:gs pos="100000">
                      <a:schemeClr val="accent5">
                        <a:lumMod val="60000"/>
                        <a:lumOff val="40000"/>
                      </a:schemeClr>
                    </a:gs>
                  </a:gsLst>
                  <a:lin ang="5400000"/>
                </a:gradFill>
                <a:effectLst>
                  <a:glow rad="63500">
                    <a:schemeClr val="accent3">
                      <a:satMod val="175000"/>
                      <a:alpha val="40000"/>
                    </a:schemeClr>
                  </a:glow>
                  <a:reflection blurRad="69850" stA="65000" endA="300" endPos="30500" dir="5400000" sy="-100000" algn="bl" rotWithShape="0"/>
                </a:effectLst>
                <a:latin typeface="Times New Roman" panose="02020603050405020304" charset="0"/>
                <a:cs typeface="Times New Roman" panose="02020603050405020304" charset="0"/>
              </a:rPr>
              <a:t>TÌM HIỂU VỀ GA VÀ ỨNG DỤNG </a:t>
            </a:r>
          </a:p>
        </p:txBody>
      </p:sp>
      <p:sp>
        <p:nvSpPr>
          <p:cNvPr id="6" name="Text Box 5"/>
          <p:cNvSpPr txBox="1"/>
          <p:nvPr/>
        </p:nvSpPr>
        <p:spPr>
          <a:xfrm>
            <a:off x="5425000" y="203616"/>
            <a:ext cx="6199749" cy="646331"/>
          </a:xfrm>
          <a:prstGeom prst="rect">
            <a:avLst/>
          </a:prstGeom>
          <a:noFill/>
        </p:spPr>
        <p:txBody>
          <a:bodyPr wrap="square" rtlCol="0">
            <a:spAutoFit/>
          </a:bodyPr>
          <a:lstStyle/>
          <a:p>
            <a:pPr algn="ctr"/>
            <a:r>
              <a:rPr lang="vi-VN" altLang="en-US" b="1" dirty="0">
                <a:latin typeface="Times New Roman" panose="02020603050405020304" charset="0"/>
                <a:cs typeface="Times New Roman" panose="02020603050405020304" charset="0"/>
              </a:rPr>
              <a:t>TRƯỜNG ĐẠI HỌC KỸ THUẬT- CÔNG NGHỆ CẦN THƠ</a:t>
            </a:r>
          </a:p>
          <a:p>
            <a:pPr algn="ctr"/>
            <a:r>
              <a:rPr lang="vi-VN" altLang="en-US" b="1" dirty="0">
                <a:latin typeface="Times New Roman" panose="02020603050405020304" charset="0"/>
                <a:cs typeface="Times New Roman" panose="02020603050405020304" charset="0"/>
              </a:rPr>
              <a:t>KHOA CÔNG NGHỆ THÔNG TIN</a:t>
            </a:r>
          </a:p>
        </p:txBody>
      </p:sp>
      <p:sp>
        <p:nvSpPr>
          <p:cNvPr id="7" name="Text Box 6"/>
          <p:cNvSpPr txBox="1"/>
          <p:nvPr/>
        </p:nvSpPr>
        <p:spPr>
          <a:xfrm>
            <a:off x="5194300" y="5104765"/>
            <a:ext cx="5935980" cy="1454785"/>
          </a:xfrm>
          <a:prstGeom prst="rect">
            <a:avLst/>
          </a:prstGeom>
          <a:noFill/>
        </p:spPr>
        <p:txBody>
          <a:bodyPr wrap="square" rtlCol="0">
            <a:noAutofit/>
          </a:bodyPr>
          <a:lstStyle/>
          <a:p>
            <a:pPr algn="l"/>
            <a:r>
              <a:rPr lang="vi-VN" altLang="en-US" dirty="0">
                <a:latin typeface="Times New Roman" panose="02020603050405020304" charset="0"/>
                <a:cs typeface="Times New Roman" panose="02020603050405020304" charset="0"/>
                <a:sym typeface="+mn-ea"/>
              </a:rPr>
              <a:t>Giảng viên hướng dẫn: </a:t>
            </a:r>
            <a:r>
              <a:rPr lang="vi-VN" altLang="en-US" b="1" dirty="0">
                <a:latin typeface="Times New Roman" panose="02020603050405020304" charset="0"/>
                <a:cs typeface="Times New Roman" panose="02020603050405020304" charset="0"/>
                <a:sym typeface="+mn-ea"/>
              </a:rPr>
              <a:t>Ths. LÊ ANH NHÃ UYÊN</a:t>
            </a:r>
            <a:endParaRPr lang="vi-VN" altLang="en-US" b="1" dirty="0">
              <a:latin typeface="Times New Roman" panose="02020603050405020304" charset="0"/>
              <a:cs typeface="Times New Roman" panose="02020603050405020304" charset="0"/>
            </a:endParaRPr>
          </a:p>
          <a:p>
            <a:pPr algn="l"/>
            <a:endParaRPr lang="vi-VN" altLang="en-US" dirty="0">
              <a:latin typeface="Times New Roman" panose="02020603050405020304" charset="0"/>
              <a:cs typeface="Times New Roman" panose="02020603050405020304" charset="0"/>
            </a:endParaRPr>
          </a:p>
          <a:p>
            <a:pPr algn="l"/>
            <a:r>
              <a:rPr lang="vi-VN" altLang="en-US" dirty="0">
                <a:latin typeface="Times New Roman" panose="02020603050405020304" charset="0"/>
                <a:cs typeface="Times New Roman" panose="02020603050405020304" charset="0"/>
              </a:rPr>
              <a:t>Sinh viên thực hiện:  </a:t>
            </a:r>
            <a:r>
              <a:rPr lang="vi-VN" altLang="en-US" b="1" dirty="0">
                <a:latin typeface="Times New Roman" panose="02020603050405020304" charset="0"/>
                <a:cs typeface="Times New Roman" panose="02020603050405020304" charset="0"/>
              </a:rPr>
              <a:t>NGUYỄN MỸ HẰNG 2101166                		   LÊ PHƯỚC HỮU 2100450</a:t>
            </a:r>
          </a:p>
          <a:p>
            <a:pPr algn="l"/>
            <a:endParaRPr lang="vi-VN" altLang="en-US" dirty="0">
              <a:latin typeface="Times New Roman" panose="02020603050405020304" charset="0"/>
              <a:cs typeface="Times New Roman" panose="02020603050405020304" charset="0"/>
            </a:endParaRPr>
          </a:p>
        </p:txBody>
      </p:sp>
      <p:pic>
        <p:nvPicPr>
          <p:cNvPr id="1983368734" name="Picture 2" descr="A white circle with blue text and a book and a symbol&#10;&#10;Description automatically generated"/>
          <p:cNvPicPr preferRelativeResize="0">
            <a:picLocks noChangeAspect="1"/>
          </p:cNvPicPr>
          <p:nvPr/>
        </p:nvPicPr>
        <p:blipFill>
          <a:blip r:embed="rId3" cstate="print">
            <a:alphaModFix amt="90000"/>
            <a:extLst>
              <a:ext uri="{28A0092B-C50C-407E-A947-70E740481C1C}">
                <a14:useLocalDpi xmlns:a14="http://schemas.microsoft.com/office/drawing/2010/main" val="0"/>
              </a:ext>
            </a:extLst>
          </a:blip>
          <a:stretch>
            <a:fillRect/>
          </a:stretch>
        </p:blipFill>
        <p:spPr>
          <a:xfrm>
            <a:off x="7708265" y="956945"/>
            <a:ext cx="1633220" cy="1543685"/>
          </a:xfrm>
          <a:prstGeom prst="rect">
            <a:avLst/>
          </a:prstGeom>
          <a:noFill/>
          <a:effectLst>
            <a:glow>
              <a:schemeClr val="accent3">
                <a:satMod val="175000"/>
                <a:alpha val="40000"/>
              </a:schemeClr>
            </a:glow>
            <a:innerShdw blurRad="114300">
              <a:prstClr val="black"/>
            </a:innerShdw>
          </a:effectLst>
        </p:spPr>
      </p:pic>
      <p:sp>
        <p:nvSpPr>
          <p:cNvPr id="2" name="Text Box 1"/>
          <p:cNvSpPr txBox="1"/>
          <p:nvPr/>
        </p:nvSpPr>
        <p:spPr>
          <a:xfrm>
            <a:off x="7153275" y="6489700"/>
            <a:ext cx="3091180" cy="368300"/>
          </a:xfrm>
          <a:prstGeom prst="rect">
            <a:avLst/>
          </a:prstGeom>
          <a:noFill/>
        </p:spPr>
        <p:txBody>
          <a:bodyPr wrap="square" rtlCol="0">
            <a:spAutoFit/>
          </a:bodyPr>
          <a:lstStyle/>
          <a:p>
            <a:r>
              <a:rPr lang="vi-VN" altLang="en-US" i="1">
                <a:latin typeface="Times New Roman" panose="02020603050405020304" charset="0"/>
                <a:cs typeface="Times New Roman" panose="02020603050405020304" charset="0"/>
              </a:rPr>
              <a:t>Cần Thơ, Tháng 12, Năm 2023</a:t>
            </a:r>
          </a:p>
        </p:txBody>
      </p:sp>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mph" presetSubtype="0" nodeType="withEffect">
                                  <p:stCondLst>
                                    <p:cond delay="0"/>
                                  </p:stCondLst>
                                  <p:childTnLst>
                                    <p:set>
                                      <p:cBhvr override="childStyle">
                                        <p:cTn id="6" dur="indefinite"/>
                                        <p:tgtEl>
                                          <p:spTgt spid="4">
                                            <p:txEl>
                                              <p:pRg st="0" end="0"/>
                                            </p:txEl>
                                          </p:spTgt>
                                        </p:tgtEl>
                                        <p:attrNameLst>
                                          <p:attrName>style.fontFamily</p:attrName>
                                        </p:attrNameLst>
                                      </p:cBhvr>
                                      <p:to>
                                        <p:strVal val="Times New Roma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0" y="770255"/>
            <a:ext cx="9681210" cy="556895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7" name="Text Box 6"/>
          <p:cNvSpPr txBox="1"/>
          <p:nvPr/>
        </p:nvSpPr>
        <p:spPr>
          <a:xfrm>
            <a:off x="577850" y="179705"/>
            <a:ext cx="6758305" cy="591185"/>
          </a:xfrm>
          <a:prstGeom prst="rect">
            <a:avLst/>
          </a:prstGeom>
          <a:noFill/>
        </p:spPr>
        <p:txBody>
          <a:bodyPr wrap="square" rtlCol="0">
            <a:noAutofit/>
          </a:bodyPr>
          <a:lstStyle/>
          <a:p>
            <a:pPr marL="571500" indent="-571500">
              <a:buFont typeface="+mj-lt"/>
              <a:buAutoNum type="romanUcPeriod" startAt="3"/>
            </a:pPr>
            <a:r>
              <a:rPr lang="vi-VN" altLang="en-US" sz="3000" b="1">
                <a:latin typeface="Times New Roman" panose="02020603050405020304" charset="0"/>
                <a:cs typeface="Times New Roman" panose="02020603050405020304" charset="0"/>
                <a:sym typeface="+mn-ea"/>
              </a:rPr>
              <a:t>PHƯƠNG PHÁP THỰC HIỆN</a:t>
            </a:r>
            <a:endParaRPr lang="vi-VN" altLang="en-US" sz="3000" b="1">
              <a:latin typeface="Times New Roman" panose="02020603050405020304" charset="0"/>
              <a:cs typeface="Times New Roman" panose="02020603050405020304" charset="0"/>
            </a:endParaRPr>
          </a:p>
          <a:p>
            <a:endParaRPr lang="en-US" sz="3000"/>
          </a:p>
        </p:txBody>
      </p:sp>
      <p:sp>
        <p:nvSpPr>
          <p:cNvPr id="9" name="Text Box 8"/>
          <p:cNvSpPr txBox="1"/>
          <p:nvPr/>
        </p:nvSpPr>
        <p:spPr>
          <a:xfrm>
            <a:off x="628650" y="882015"/>
            <a:ext cx="4064000" cy="460375"/>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Tạo chuỗi từ ký tự</a:t>
            </a:r>
          </a:p>
        </p:txBody>
      </p:sp>
      <p:pic>
        <p:nvPicPr>
          <p:cNvPr id="11" name="Picture 10"/>
          <p:cNvPicPr>
            <a:picLocks noChangeAspect="1"/>
          </p:cNvPicPr>
          <p:nvPr/>
        </p:nvPicPr>
        <p:blipFill>
          <a:blip r:embed="rId3"/>
          <a:stretch>
            <a:fillRect/>
          </a:stretch>
        </p:blipFill>
        <p:spPr>
          <a:xfrm>
            <a:off x="131445" y="1342390"/>
            <a:ext cx="8849360" cy="1976120"/>
          </a:xfrm>
          <a:prstGeom prst="rect">
            <a:avLst/>
          </a:prstGeom>
        </p:spPr>
      </p:pic>
      <p:sp>
        <p:nvSpPr>
          <p:cNvPr id="13" name="Text Box 12"/>
          <p:cNvSpPr txBox="1"/>
          <p:nvPr/>
        </p:nvSpPr>
        <p:spPr>
          <a:xfrm>
            <a:off x="699135" y="3422015"/>
            <a:ext cx="6017260" cy="460375"/>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Xây dựng quần thể chuỗi từ chuỗi</a:t>
            </a:r>
          </a:p>
        </p:txBody>
      </p:sp>
      <p:pic>
        <p:nvPicPr>
          <p:cNvPr id="15" name="Picture 14"/>
          <p:cNvPicPr>
            <a:picLocks noChangeAspect="1"/>
          </p:cNvPicPr>
          <p:nvPr/>
        </p:nvPicPr>
        <p:blipFill>
          <a:blip r:embed="rId4"/>
          <a:stretch>
            <a:fillRect/>
          </a:stretch>
        </p:blipFill>
        <p:spPr>
          <a:xfrm>
            <a:off x="130810" y="3890010"/>
            <a:ext cx="8849995" cy="2245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0" y="770255"/>
            <a:ext cx="9681210" cy="5039995"/>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6" name="Text Box 5"/>
          <p:cNvSpPr txBox="1"/>
          <p:nvPr/>
        </p:nvSpPr>
        <p:spPr>
          <a:xfrm>
            <a:off x="557530" y="159385"/>
            <a:ext cx="7185025" cy="610235"/>
          </a:xfrm>
          <a:prstGeom prst="rect">
            <a:avLst/>
          </a:prstGeom>
          <a:noFill/>
        </p:spPr>
        <p:txBody>
          <a:bodyPr wrap="square" rtlCol="0">
            <a:noAutofit/>
          </a:bodyPr>
          <a:lstStyle/>
          <a:p>
            <a:pPr marL="571500" indent="-571500">
              <a:buFont typeface="+mj-lt"/>
              <a:buAutoNum type="romanUcPeriod" startAt="3"/>
            </a:pPr>
            <a:r>
              <a:rPr lang="vi-VN" altLang="en-US" sz="3000" b="1">
                <a:latin typeface="Times New Roman" panose="02020603050405020304" charset="0"/>
                <a:cs typeface="Times New Roman" panose="02020603050405020304" charset="0"/>
                <a:sym typeface="+mn-ea"/>
              </a:rPr>
              <a:t>PHƯƠNG PHÁP THỰC HIỆN</a:t>
            </a:r>
            <a:endParaRPr lang="vi-VN" altLang="en-US" sz="3000" b="1">
              <a:latin typeface="Times New Roman" panose="02020603050405020304" charset="0"/>
              <a:cs typeface="Times New Roman" panose="02020603050405020304" charset="0"/>
            </a:endParaRPr>
          </a:p>
          <a:p>
            <a:endParaRPr lang="en-US" sz="3000"/>
          </a:p>
        </p:txBody>
      </p:sp>
      <p:sp>
        <p:nvSpPr>
          <p:cNvPr id="7" name="Text Box 6"/>
          <p:cNvSpPr txBox="1"/>
          <p:nvPr/>
        </p:nvSpPr>
        <p:spPr>
          <a:xfrm>
            <a:off x="740410" y="1125220"/>
            <a:ext cx="8872855" cy="829945"/>
          </a:xfrm>
          <a:prstGeom prst="rect">
            <a:avLst/>
          </a:prstGeom>
          <a:noFill/>
        </p:spPr>
        <p:txBody>
          <a:bodyPr wrap="square" rtlCol="0">
            <a:spAutoFit/>
          </a:bodyPr>
          <a:lstStyle/>
          <a:p>
            <a:pPr algn="l"/>
            <a:r>
              <a:rPr lang="vi-VN" altLang="en-US" sz="2400">
                <a:latin typeface="Times New Roman" panose="02020603050405020304" charset="0"/>
                <a:cs typeface="Times New Roman" panose="02020603050405020304" charset="0"/>
              </a:rPr>
              <a:t>Chúng ta sử dụng lại hàm Create_Chromosome() để tạo ra quần thể chuỗi với các chuỗi được tạo ra mang tính ngẫu nhiên.</a:t>
            </a:r>
          </a:p>
        </p:txBody>
      </p:sp>
      <p:pic>
        <p:nvPicPr>
          <p:cNvPr id="8" name="Picture 7"/>
          <p:cNvPicPr>
            <a:picLocks noChangeAspect="1"/>
          </p:cNvPicPr>
          <p:nvPr/>
        </p:nvPicPr>
        <p:blipFill>
          <a:blip r:embed="rId3"/>
          <a:stretch>
            <a:fillRect/>
          </a:stretch>
        </p:blipFill>
        <p:spPr>
          <a:xfrm>
            <a:off x="161290" y="2096770"/>
            <a:ext cx="8990965" cy="30708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0" y="770255"/>
            <a:ext cx="9681210" cy="5039995"/>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813435" y="169545"/>
            <a:ext cx="8253730" cy="601345"/>
          </a:xfrm>
          <a:prstGeom prst="rect">
            <a:avLst/>
          </a:prstGeom>
          <a:noFill/>
        </p:spPr>
        <p:txBody>
          <a:bodyPr wrap="square" rtlCol="0">
            <a:noAutofit/>
          </a:bodyPr>
          <a:lstStyle/>
          <a:p>
            <a:pPr marL="571500" indent="-571500">
              <a:buFont typeface="+mj-lt"/>
              <a:buAutoNum type="romanUcPeriod" startAt="3"/>
            </a:pPr>
            <a:r>
              <a:rPr lang="vi-VN" altLang="en-US" sz="3000" b="1">
                <a:latin typeface="Times New Roman" panose="02020603050405020304" charset="0"/>
                <a:cs typeface="Times New Roman" panose="02020603050405020304" charset="0"/>
                <a:sym typeface="+mn-ea"/>
              </a:rPr>
              <a:t>PHƯƠNG PHÁP THỰC HIỆN</a:t>
            </a:r>
            <a:endParaRPr lang="vi-VN" altLang="en-US" sz="3000" b="1">
              <a:latin typeface="Times New Roman" panose="02020603050405020304" charset="0"/>
              <a:cs typeface="Times New Roman" panose="02020603050405020304" charset="0"/>
            </a:endParaRPr>
          </a:p>
          <a:p>
            <a:endParaRPr lang="en-US" sz="3000"/>
          </a:p>
        </p:txBody>
      </p:sp>
      <p:sp>
        <p:nvSpPr>
          <p:cNvPr id="3" name="Text Box 2"/>
          <p:cNvSpPr txBox="1"/>
          <p:nvPr/>
        </p:nvSpPr>
        <p:spPr>
          <a:xfrm>
            <a:off x="630555" y="932180"/>
            <a:ext cx="7225665" cy="460375"/>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Ứng dụng phương pháp Absolute Fitness</a:t>
            </a:r>
          </a:p>
        </p:txBody>
      </p:sp>
      <p:pic>
        <p:nvPicPr>
          <p:cNvPr id="5" name="Picture 4"/>
          <p:cNvPicPr>
            <a:picLocks noChangeAspect="1"/>
          </p:cNvPicPr>
          <p:nvPr/>
        </p:nvPicPr>
        <p:blipFill>
          <a:blip r:embed="rId3"/>
          <a:stretch>
            <a:fillRect/>
          </a:stretch>
        </p:blipFill>
        <p:spPr>
          <a:xfrm>
            <a:off x="377190" y="1392555"/>
            <a:ext cx="8813165" cy="40538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0" y="770255"/>
            <a:ext cx="9681210" cy="5039995"/>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813435" y="169545"/>
            <a:ext cx="8253730" cy="601345"/>
          </a:xfrm>
          <a:prstGeom prst="rect">
            <a:avLst/>
          </a:prstGeom>
          <a:noFill/>
        </p:spPr>
        <p:txBody>
          <a:bodyPr wrap="square" rtlCol="0">
            <a:noAutofit/>
          </a:bodyPr>
          <a:lstStyle/>
          <a:p>
            <a:pPr marL="571500" indent="-571500">
              <a:buFont typeface="+mj-lt"/>
              <a:buAutoNum type="romanUcPeriod" startAt="3"/>
            </a:pPr>
            <a:r>
              <a:rPr lang="vi-VN" altLang="en-US" sz="3000" b="1">
                <a:latin typeface="Times New Roman" panose="02020603050405020304" charset="0"/>
                <a:cs typeface="Times New Roman" panose="02020603050405020304" charset="0"/>
                <a:sym typeface="+mn-ea"/>
              </a:rPr>
              <a:t>PHƯƠNG PHÁP THỰC HIỆN</a:t>
            </a:r>
            <a:endParaRPr lang="vi-VN" altLang="en-US" sz="3000" b="1">
              <a:latin typeface="Times New Roman" panose="02020603050405020304" charset="0"/>
              <a:cs typeface="Times New Roman" panose="02020603050405020304" charset="0"/>
            </a:endParaRPr>
          </a:p>
          <a:p>
            <a:endParaRPr lang="en-US" sz="3000"/>
          </a:p>
        </p:txBody>
      </p:sp>
      <p:sp>
        <p:nvSpPr>
          <p:cNvPr id="3" name="Text Box 2"/>
          <p:cNvSpPr txBox="1"/>
          <p:nvPr/>
        </p:nvSpPr>
        <p:spPr>
          <a:xfrm>
            <a:off x="467360" y="1207135"/>
            <a:ext cx="7225665" cy="460375"/>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Ứng dụng phương pháp Rank – Based Selection</a:t>
            </a:r>
          </a:p>
        </p:txBody>
      </p:sp>
      <p:pic>
        <p:nvPicPr>
          <p:cNvPr id="6" name="Picture 5"/>
          <p:cNvPicPr>
            <a:picLocks noChangeAspect="1"/>
          </p:cNvPicPr>
          <p:nvPr/>
        </p:nvPicPr>
        <p:blipFill>
          <a:blip r:embed="rId3"/>
          <a:stretch>
            <a:fillRect/>
          </a:stretch>
        </p:blipFill>
        <p:spPr>
          <a:xfrm>
            <a:off x="219710" y="2246630"/>
            <a:ext cx="8846820" cy="17449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0" y="770255"/>
            <a:ext cx="9681210" cy="5039995"/>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813435" y="169545"/>
            <a:ext cx="8253730" cy="601345"/>
          </a:xfrm>
          <a:prstGeom prst="rect">
            <a:avLst/>
          </a:prstGeom>
          <a:noFill/>
        </p:spPr>
        <p:txBody>
          <a:bodyPr wrap="square" rtlCol="0">
            <a:noAutofit/>
          </a:bodyPr>
          <a:lstStyle/>
          <a:p>
            <a:pPr marL="571500" indent="-571500">
              <a:buFont typeface="+mj-lt"/>
              <a:buAutoNum type="romanUcPeriod" startAt="3"/>
            </a:pPr>
            <a:r>
              <a:rPr lang="vi-VN" altLang="en-US" sz="3000" b="1">
                <a:latin typeface="Times New Roman" panose="02020603050405020304" charset="0"/>
                <a:cs typeface="Times New Roman" panose="02020603050405020304" charset="0"/>
                <a:sym typeface="+mn-ea"/>
              </a:rPr>
              <a:t>PHƯƠNG PHÁP THỰC HIỆN</a:t>
            </a:r>
            <a:endParaRPr lang="vi-VN" altLang="en-US" sz="3000" b="1">
              <a:latin typeface="Times New Roman" panose="02020603050405020304" charset="0"/>
              <a:cs typeface="Times New Roman" panose="02020603050405020304" charset="0"/>
            </a:endParaRPr>
          </a:p>
          <a:p>
            <a:endParaRPr lang="en-US" sz="3000"/>
          </a:p>
        </p:txBody>
      </p:sp>
      <p:sp>
        <p:nvSpPr>
          <p:cNvPr id="3" name="Text Box 2"/>
          <p:cNvSpPr txBox="1"/>
          <p:nvPr/>
        </p:nvSpPr>
        <p:spPr>
          <a:xfrm>
            <a:off x="630555" y="932180"/>
            <a:ext cx="7225665" cy="525780"/>
          </a:xfrm>
          <a:prstGeom prst="rect">
            <a:avLst/>
          </a:prstGeom>
          <a:noFill/>
        </p:spPr>
        <p:txBody>
          <a:bodyPr wrap="square" rtlCol="0">
            <a:noAutofit/>
          </a:bodyPr>
          <a:lstStyle/>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Ứng dụng phương pháp Elitist Selection</a:t>
            </a:r>
          </a:p>
          <a:p>
            <a:pPr indent="0">
              <a:buFont typeface="Arial" panose="020B0604020202020204" pitchFamily="34" charset="0"/>
              <a:buNone/>
            </a:pPr>
            <a:r>
              <a:rPr lang="en-US" sz="2400">
                <a:latin typeface="Times New Roman" panose="02020603050405020304" charset="0"/>
                <a:cs typeface="Times New Roman" panose="02020603050405020304" charset="0"/>
              </a:rPr>
              <a:t>    </a:t>
            </a:r>
          </a:p>
        </p:txBody>
      </p:sp>
      <p:pic>
        <p:nvPicPr>
          <p:cNvPr id="6" name="Picture 5"/>
          <p:cNvPicPr>
            <a:picLocks noChangeAspect="1"/>
          </p:cNvPicPr>
          <p:nvPr/>
        </p:nvPicPr>
        <p:blipFill>
          <a:blip r:embed="rId3"/>
          <a:stretch>
            <a:fillRect/>
          </a:stretch>
        </p:blipFill>
        <p:spPr>
          <a:xfrm>
            <a:off x="201930" y="1504950"/>
            <a:ext cx="9011920" cy="3848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20320" y="770890"/>
            <a:ext cx="9681210" cy="554736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813435" y="169545"/>
            <a:ext cx="8253730" cy="601345"/>
          </a:xfrm>
          <a:prstGeom prst="rect">
            <a:avLst/>
          </a:prstGeom>
          <a:noFill/>
        </p:spPr>
        <p:txBody>
          <a:bodyPr wrap="square" rtlCol="0">
            <a:noAutofit/>
          </a:bodyPr>
          <a:lstStyle/>
          <a:p>
            <a:pPr marL="571500" indent="-571500">
              <a:buFont typeface="+mj-lt"/>
              <a:buAutoNum type="romanUcPeriod" startAt="3"/>
            </a:pPr>
            <a:r>
              <a:rPr lang="vi-VN" altLang="en-US" sz="3000" b="1">
                <a:latin typeface="Times New Roman" panose="02020603050405020304" charset="0"/>
                <a:cs typeface="Times New Roman" panose="02020603050405020304" charset="0"/>
                <a:sym typeface="+mn-ea"/>
              </a:rPr>
              <a:t>PHƯƠNG PHÁP THỰC HIỆN</a:t>
            </a:r>
            <a:endParaRPr lang="vi-VN" altLang="en-US" sz="3000" b="1">
              <a:latin typeface="Times New Roman" panose="02020603050405020304" charset="0"/>
              <a:cs typeface="Times New Roman" panose="02020603050405020304" charset="0"/>
            </a:endParaRPr>
          </a:p>
          <a:p>
            <a:endParaRPr lang="en-US" sz="3000"/>
          </a:p>
        </p:txBody>
      </p:sp>
      <p:sp>
        <p:nvSpPr>
          <p:cNvPr id="3" name="Text Box 2"/>
          <p:cNvSpPr txBox="1"/>
          <p:nvPr/>
        </p:nvSpPr>
        <p:spPr>
          <a:xfrm>
            <a:off x="630555" y="770255"/>
            <a:ext cx="7225665" cy="460375"/>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Ứng dụng phương pháp Uniform Crossover</a:t>
            </a:r>
          </a:p>
        </p:txBody>
      </p:sp>
      <p:pic>
        <p:nvPicPr>
          <p:cNvPr id="6" name="Picture 5"/>
          <p:cNvPicPr>
            <a:picLocks noChangeAspect="1"/>
          </p:cNvPicPr>
          <p:nvPr/>
        </p:nvPicPr>
        <p:blipFill>
          <a:blip r:embed="rId3"/>
          <a:stretch>
            <a:fillRect/>
          </a:stretch>
        </p:blipFill>
        <p:spPr>
          <a:xfrm>
            <a:off x="268605" y="1230630"/>
            <a:ext cx="8542655" cy="2192020"/>
          </a:xfrm>
          <a:prstGeom prst="rect">
            <a:avLst/>
          </a:prstGeom>
        </p:spPr>
      </p:pic>
      <p:pic>
        <p:nvPicPr>
          <p:cNvPr id="7" name="Picture 6"/>
          <p:cNvPicPr>
            <a:picLocks noChangeAspect="1"/>
          </p:cNvPicPr>
          <p:nvPr/>
        </p:nvPicPr>
        <p:blipFill>
          <a:blip r:embed="rId4"/>
          <a:stretch>
            <a:fillRect/>
          </a:stretch>
        </p:blipFill>
        <p:spPr>
          <a:xfrm>
            <a:off x="267970" y="3241040"/>
            <a:ext cx="8543290" cy="26219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0" y="770255"/>
            <a:ext cx="9681210" cy="549783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813435" y="169545"/>
            <a:ext cx="8253730" cy="601345"/>
          </a:xfrm>
          <a:prstGeom prst="rect">
            <a:avLst/>
          </a:prstGeom>
          <a:noFill/>
        </p:spPr>
        <p:txBody>
          <a:bodyPr wrap="square" rtlCol="0">
            <a:noAutofit/>
          </a:bodyPr>
          <a:lstStyle/>
          <a:p>
            <a:pPr marL="571500" indent="-571500">
              <a:buFont typeface="+mj-lt"/>
              <a:buAutoNum type="romanUcPeriod" startAt="3"/>
            </a:pPr>
            <a:r>
              <a:rPr lang="vi-VN" altLang="en-US" sz="3000" b="1">
                <a:latin typeface="Times New Roman" panose="02020603050405020304" charset="0"/>
                <a:cs typeface="Times New Roman" panose="02020603050405020304" charset="0"/>
                <a:sym typeface="+mn-ea"/>
              </a:rPr>
              <a:t> PHƯƠNG PHÁP THỰC HIỆN</a:t>
            </a:r>
            <a:endParaRPr lang="vi-VN" altLang="en-US" sz="3000" b="1">
              <a:latin typeface="Times New Roman" panose="02020603050405020304" charset="0"/>
              <a:cs typeface="Times New Roman" panose="02020603050405020304" charset="0"/>
            </a:endParaRPr>
          </a:p>
          <a:p>
            <a:endParaRPr lang="en-US" sz="3000"/>
          </a:p>
        </p:txBody>
      </p:sp>
      <p:sp>
        <p:nvSpPr>
          <p:cNvPr id="3" name="Text Box 2"/>
          <p:cNvSpPr txBox="1"/>
          <p:nvPr/>
        </p:nvSpPr>
        <p:spPr>
          <a:xfrm>
            <a:off x="630555" y="932180"/>
            <a:ext cx="8811895" cy="1521460"/>
          </a:xfrm>
          <a:prstGeom prst="rect">
            <a:avLst/>
          </a:prstGeom>
          <a:noFill/>
        </p:spPr>
        <p:txBody>
          <a:bodyPr wrap="square" rtlCol="0">
            <a:noAutofit/>
          </a:bodyPr>
          <a:lstStyle/>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Ứng dụng phương pháp Shuffle Mutation  </a:t>
            </a:r>
          </a:p>
          <a:p>
            <a:pPr indent="0" algn="just">
              <a:buFont typeface="Arial" panose="020B0604020202020204" pitchFamily="34" charset="0"/>
              <a:buNone/>
            </a:pPr>
            <a:r>
              <a:rPr lang="vi-VN" altLang="en-US" sz="2400">
                <a:latin typeface="Times New Roman" panose="02020603050405020304" charset="0"/>
                <a:cs typeface="Times New Roman" panose="02020603050405020304" charset="0"/>
              </a:rPr>
              <a:t>C</a:t>
            </a:r>
            <a:r>
              <a:rPr lang="en-US" sz="2400">
                <a:latin typeface="Times New Roman" panose="02020603050405020304" charset="0"/>
                <a:cs typeface="Times New Roman" panose="02020603050405020304" charset="0"/>
              </a:rPr>
              <a:t>họn ngẫu nhiên một chữ cái, con số, ký tự đặc biệt trong bộ gen đã có sẵn, sau đó các ký tự này sẽ được sắp xếp thành các chuỗi bằng cách đưa vào quá trình Create_Chromosome().  </a:t>
            </a:r>
          </a:p>
        </p:txBody>
      </p:sp>
      <p:pic>
        <p:nvPicPr>
          <p:cNvPr id="5" name="Picture 4"/>
          <p:cNvPicPr>
            <a:picLocks noChangeAspect="1"/>
          </p:cNvPicPr>
          <p:nvPr/>
        </p:nvPicPr>
        <p:blipFill>
          <a:blip r:embed="rId3"/>
          <a:stretch>
            <a:fillRect/>
          </a:stretch>
        </p:blipFill>
        <p:spPr>
          <a:xfrm>
            <a:off x="731520" y="2453640"/>
            <a:ext cx="7876540" cy="1701800"/>
          </a:xfrm>
          <a:prstGeom prst="rect">
            <a:avLst/>
          </a:prstGeom>
        </p:spPr>
      </p:pic>
      <p:pic>
        <p:nvPicPr>
          <p:cNvPr id="11" name="Picture 10"/>
          <p:cNvPicPr>
            <a:picLocks noChangeAspect="1"/>
          </p:cNvPicPr>
          <p:nvPr/>
        </p:nvPicPr>
        <p:blipFill>
          <a:blip r:embed="rId4"/>
          <a:stretch>
            <a:fillRect/>
          </a:stretch>
        </p:blipFill>
        <p:spPr>
          <a:xfrm>
            <a:off x="731520" y="4155440"/>
            <a:ext cx="7876540" cy="18694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0" y="770255"/>
            <a:ext cx="9681210" cy="5039995"/>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813435" y="169545"/>
            <a:ext cx="8253730" cy="601345"/>
          </a:xfrm>
          <a:prstGeom prst="rect">
            <a:avLst/>
          </a:prstGeom>
          <a:noFill/>
        </p:spPr>
        <p:txBody>
          <a:bodyPr wrap="square" rtlCol="0">
            <a:noAutofit/>
          </a:bodyPr>
          <a:lstStyle/>
          <a:p>
            <a:r>
              <a:rPr lang="vi-VN" altLang="en-US" sz="3000" b="1">
                <a:latin typeface="Times New Roman" panose="02020603050405020304" charset="0"/>
                <a:cs typeface="Times New Roman" panose="02020603050405020304" charset="0"/>
              </a:rPr>
              <a:t>IV. KẾT QUẢ</a:t>
            </a:r>
          </a:p>
        </p:txBody>
      </p:sp>
      <p:sp>
        <p:nvSpPr>
          <p:cNvPr id="3" name="Text Box 2"/>
          <p:cNvSpPr txBox="1"/>
          <p:nvPr/>
        </p:nvSpPr>
        <p:spPr>
          <a:xfrm>
            <a:off x="630555" y="932180"/>
            <a:ext cx="8811895" cy="505460"/>
          </a:xfrm>
          <a:prstGeom prst="rect">
            <a:avLst/>
          </a:prstGeom>
          <a:noFill/>
        </p:spPr>
        <p:txBody>
          <a:bodyPr wrap="square" rtlCol="0">
            <a:noAutofit/>
          </a:bodyPr>
          <a:lstStyle/>
          <a:p>
            <a:pPr indent="0">
              <a:buFont typeface="Arial" panose="020B0604020202020204" pitchFamily="34" charset="0"/>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0" y="770255"/>
            <a:ext cx="9681210" cy="5039995"/>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813435" y="169545"/>
            <a:ext cx="8253730" cy="601345"/>
          </a:xfrm>
          <a:prstGeom prst="rect">
            <a:avLst/>
          </a:prstGeom>
          <a:noFill/>
        </p:spPr>
        <p:txBody>
          <a:bodyPr wrap="square" rtlCol="0">
            <a:noAutofit/>
          </a:bodyPr>
          <a:lstStyle/>
          <a:p>
            <a:r>
              <a:rPr lang="vi-VN" altLang="en-US" sz="3000" b="1">
                <a:latin typeface="Times New Roman" panose="02020603050405020304" charset="0"/>
                <a:cs typeface="Times New Roman" panose="02020603050405020304" charset="0"/>
              </a:rPr>
              <a:t>V. ĐÁNH GIÁ VÀ KẾT KUẬN</a:t>
            </a:r>
          </a:p>
        </p:txBody>
      </p:sp>
      <p:sp>
        <p:nvSpPr>
          <p:cNvPr id="3" name="Text Box 2"/>
          <p:cNvSpPr txBox="1"/>
          <p:nvPr/>
        </p:nvSpPr>
        <p:spPr>
          <a:xfrm>
            <a:off x="630555" y="932180"/>
            <a:ext cx="8811895" cy="505460"/>
          </a:xfrm>
          <a:prstGeom prst="rect">
            <a:avLst/>
          </a:prstGeom>
          <a:noFill/>
        </p:spPr>
        <p:txBody>
          <a:bodyPr wrap="square" rtlCol="0">
            <a:noAutofit/>
          </a:bodyPr>
          <a:lstStyle/>
          <a:p>
            <a:pPr indent="0">
              <a:buFont typeface="Arial" panose="020B0604020202020204" pitchFamily="34" charset="0"/>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111125" y="586154"/>
            <a:ext cx="9448165" cy="5924061"/>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14" name="Text Box 13"/>
          <p:cNvSpPr txBox="1"/>
          <p:nvPr/>
        </p:nvSpPr>
        <p:spPr>
          <a:xfrm>
            <a:off x="3874135" y="1616075"/>
            <a:ext cx="7827010" cy="3298825"/>
          </a:xfrm>
          <a:prstGeom prst="rect">
            <a:avLst/>
          </a:prstGeom>
          <a:noFill/>
        </p:spPr>
        <p:txBody>
          <a:bodyPr wrap="square" rtlCol="0">
            <a:noAutofit/>
          </a:bodyPr>
          <a:lstStyle/>
          <a:p>
            <a:pPr marL="514350" indent="-514350">
              <a:buFont typeface="+mj-lt"/>
              <a:buAutoNum type="romanUcPeriod"/>
            </a:pPr>
            <a:r>
              <a:rPr lang="vi-VN" altLang="en-US" sz="2400" b="1">
                <a:latin typeface="Times New Roman" panose="02020603050405020304" charset="0"/>
                <a:cs typeface="Times New Roman" panose="02020603050405020304" charset="0"/>
              </a:rPr>
              <a:t>GIỚI THIỆU TỔNG QUAN</a:t>
            </a:r>
          </a:p>
          <a:p>
            <a:pPr marL="514350" indent="-514350">
              <a:buFont typeface="+mj-lt"/>
              <a:buAutoNum type="romanUcPeriod"/>
            </a:pPr>
            <a:endParaRPr lang="vi-VN" altLang="en-US" sz="2400" b="1">
              <a:latin typeface="Times New Roman" panose="02020603050405020304" charset="0"/>
              <a:cs typeface="Times New Roman" panose="02020603050405020304" charset="0"/>
            </a:endParaRPr>
          </a:p>
          <a:p>
            <a:pPr marL="514350" indent="-514350">
              <a:buFont typeface="+mj-lt"/>
              <a:buAutoNum type="romanUcPeriod"/>
            </a:pPr>
            <a:r>
              <a:rPr lang="vi-VN" altLang="en-US" sz="2400" b="1">
                <a:latin typeface="Times New Roman" panose="02020603050405020304" charset="0"/>
                <a:cs typeface="Times New Roman" panose="02020603050405020304" charset="0"/>
              </a:rPr>
              <a:t>CƠ SỞ LÝ THUYẾT</a:t>
            </a:r>
          </a:p>
          <a:p>
            <a:pPr marL="514350" indent="-514350">
              <a:buFont typeface="+mj-lt"/>
              <a:buAutoNum type="romanUcPeriod"/>
            </a:pPr>
            <a:endParaRPr lang="vi-VN" altLang="en-US" sz="2400" b="1">
              <a:latin typeface="Times New Roman" panose="02020603050405020304" charset="0"/>
              <a:cs typeface="Times New Roman" panose="02020603050405020304" charset="0"/>
            </a:endParaRPr>
          </a:p>
          <a:p>
            <a:pPr marL="514350" indent="-514350">
              <a:buFont typeface="+mj-lt"/>
              <a:buAutoNum type="romanUcPeriod"/>
            </a:pPr>
            <a:r>
              <a:rPr lang="vi-VN" altLang="en-US" sz="2400" b="1">
                <a:latin typeface="Times New Roman" panose="02020603050405020304" charset="0"/>
                <a:cs typeface="Times New Roman" panose="02020603050405020304" charset="0"/>
              </a:rPr>
              <a:t>PHƯƠNG PHÁP THỰC HIỆN</a:t>
            </a:r>
          </a:p>
          <a:p>
            <a:pPr marL="514350" indent="-514350">
              <a:buFont typeface="+mj-lt"/>
              <a:buAutoNum type="romanUcPeriod"/>
            </a:pPr>
            <a:endParaRPr lang="vi-VN" altLang="en-US" sz="2400" b="1">
              <a:latin typeface="Times New Roman" panose="02020603050405020304" charset="0"/>
              <a:cs typeface="Times New Roman" panose="02020603050405020304" charset="0"/>
            </a:endParaRPr>
          </a:p>
          <a:p>
            <a:pPr marL="514350" indent="-514350">
              <a:buFont typeface="+mj-lt"/>
              <a:buAutoNum type="romanUcPeriod"/>
            </a:pPr>
            <a:r>
              <a:rPr lang="vi-VN" altLang="en-US" sz="2400" b="1">
                <a:latin typeface="Times New Roman" panose="02020603050405020304" charset="0"/>
                <a:cs typeface="Times New Roman" panose="02020603050405020304" charset="0"/>
              </a:rPr>
              <a:t>KẾT QUẢ </a:t>
            </a:r>
          </a:p>
          <a:p>
            <a:pPr marL="514350" indent="-514350">
              <a:buFont typeface="+mj-lt"/>
              <a:buAutoNum type="romanUcPeriod"/>
            </a:pPr>
            <a:endParaRPr lang="vi-VN" altLang="en-US" sz="2400" b="1">
              <a:latin typeface="Times New Roman" panose="02020603050405020304" charset="0"/>
              <a:cs typeface="Times New Roman" panose="02020603050405020304" charset="0"/>
            </a:endParaRPr>
          </a:p>
          <a:p>
            <a:pPr marL="514350" indent="-514350">
              <a:buFont typeface="+mj-lt"/>
              <a:buAutoNum type="romanUcPeriod"/>
            </a:pPr>
            <a:r>
              <a:rPr lang="vi-VN" altLang="en-US" sz="2400" b="1">
                <a:latin typeface="Times New Roman" panose="02020603050405020304" charset="0"/>
                <a:cs typeface="Times New Roman" panose="02020603050405020304" charset="0"/>
              </a:rPr>
              <a:t>ĐÁNH GIÁ VÀ KẾT LUẬN</a:t>
            </a:r>
          </a:p>
        </p:txBody>
      </p:sp>
      <p:sp>
        <p:nvSpPr>
          <p:cNvPr id="16" name="Hexagon 15"/>
          <p:cNvSpPr/>
          <p:nvPr/>
        </p:nvSpPr>
        <p:spPr>
          <a:xfrm>
            <a:off x="261620" y="1767840"/>
            <a:ext cx="3486150" cy="3147060"/>
          </a:xfrm>
          <a:prstGeom prst="hexagon">
            <a:avLst/>
          </a:prstGeom>
          <a:ln w="12700" cmpd="sng">
            <a:solidFill>
              <a:schemeClr val="accent1">
                <a:shade val="50000"/>
              </a:schemeClr>
            </a:solidFill>
            <a:prstDash val="solid"/>
          </a:ln>
        </p:spPr>
        <p:style>
          <a:lnRef idx="0">
            <a:srgbClr val="FFFFFF"/>
          </a:lnRef>
          <a:fillRef idx="2">
            <a:schemeClr val="accent1"/>
          </a:fillRef>
          <a:effectRef idx="0">
            <a:srgbClr val="FFFFFF"/>
          </a:effectRef>
          <a:fontRef idx="minor">
            <a:schemeClr val="lt1"/>
          </a:fontRef>
        </p:style>
        <p:txBody>
          <a:bodyPr rtlCol="0" anchor="ctr"/>
          <a:lstStyle/>
          <a:p>
            <a:pPr algn="ctr"/>
            <a:r>
              <a:rPr lang="vi-VN" altLang="en-US" sz="3000" b="1">
                <a:latin typeface="Times New Roman" panose="02020603050405020304" charset="0"/>
                <a:cs typeface="Times New Roman" panose="02020603050405020304" charset="0"/>
                <a:sym typeface="+mn-ea"/>
              </a:rPr>
              <a:t>NỘI DUNG BÁO CÁO</a:t>
            </a:r>
            <a:r>
              <a:rPr lang="vi-VN" altLang="en-US" sz="2400" b="1">
                <a:latin typeface="Times New Roman" panose="02020603050405020304" charset="0"/>
                <a:cs typeface="Times New Roman" panose="02020603050405020304" charset="0"/>
                <a:sym typeface="+mn-ea"/>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90805" y="770255"/>
            <a:ext cx="9479280" cy="5039995"/>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endParaRPr lang="en-US" altLang="en-US">
              <a:latin typeface="Times New Roman" panose="02020603050405020304" charset="0"/>
              <a:cs typeface="Times New Roman" panose="02020603050405020304" charset="0"/>
              <a:sym typeface="Wingdings" panose="05000000000000000000" charset="0"/>
            </a:endParaRPr>
          </a:p>
        </p:txBody>
      </p:sp>
      <p:sp>
        <p:nvSpPr>
          <p:cNvPr id="2" name="Text Box 1"/>
          <p:cNvSpPr txBox="1"/>
          <p:nvPr/>
        </p:nvSpPr>
        <p:spPr>
          <a:xfrm>
            <a:off x="607060" y="181610"/>
            <a:ext cx="5488940" cy="553085"/>
          </a:xfrm>
          <a:prstGeom prst="rect">
            <a:avLst/>
          </a:prstGeom>
          <a:noFill/>
        </p:spPr>
        <p:txBody>
          <a:bodyPr wrap="square" rtlCol="0">
            <a:spAutoFit/>
          </a:bodyPr>
          <a:lstStyle/>
          <a:p>
            <a:pPr marL="571500" indent="-571500">
              <a:buFont typeface="+mj-lt"/>
              <a:buAutoNum type="romanUcPeriod"/>
            </a:pPr>
            <a:r>
              <a:rPr lang="vi-VN" altLang="en-US" sz="3000" b="1" dirty="0">
                <a:latin typeface="Times New Roman" panose="02020603050405020304" charset="0"/>
                <a:cs typeface="Times New Roman" panose="02020603050405020304" charset="0"/>
              </a:rPr>
              <a:t>GIỚI THIỆU TỔNG QUAN</a:t>
            </a:r>
          </a:p>
        </p:txBody>
      </p:sp>
      <p:sp>
        <p:nvSpPr>
          <p:cNvPr id="3" name="Text Box 2"/>
          <p:cNvSpPr txBox="1"/>
          <p:nvPr/>
        </p:nvSpPr>
        <p:spPr>
          <a:xfrm>
            <a:off x="400050" y="1518920"/>
            <a:ext cx="529590" cy="511810"/>
          </a:xfrm>
          <a:prstGeom prst="rect">
            <a:avLst/>
          </a:prstGeom>
          <a:noFill/>
        </p:spPr>
        <p:txBody>
          <a:bodyPr wrap="none" rtlCol="0" anchor="t">
            <a:noAutofit/>
          </a:bodyPr>
          <a:lstStyle/>
          <a:p>
            <a:endParaRPr lang="en-US">
              <a:cs typeface="Times New Roman" panose="02020603050405020304" charset="0"/>
              <a:sym typeface="Wingdings" panose="05000000000000000000" charset="0"/>
            </a:endParaRPr>
          </a:p>
        </p:txBody>
      </p:sp>
      <p:sp>
        <p:nvSpPr>
          <p:cNvPr id="21" name="Round Diagonal Corner Rectangle 20"/>
          <p:cNvSpPr/>
          <p:nvPr/>
        </p:nvSpPr>
        <p:spPr>
          <a:xfrm>
            <a:off x="433611" y="4002845"/>
            <a:ext cx="3877896" cy="1115060"/>
          </a:xfrm>
          <a:prstGeom prst="round2DiagRect">
            <a:avLst/>
          </a:prstGeom>
          <a:ln w="12700" cmpd="sng">
            <a:solidFill>
              <a:schemeClr val="accent1">
                <a:shade val="50000"/>
              </a:schemeClr>
            </a:solidFill>
            <a:prstDash val="solid"/>
          </a:ln>
        </p:spPr>
        <p:style>
          <a:lnRef idx="2">
            <a:schemeClr val="accent1"/>
          </a:lnRef>
          <a:fillRef idx="2">
            <a:schemeClr val="accent1"/>
          </a:fillRef>
          <a:effectRef idx="0">
            <a:srgbClr val="FFFFFF"/>
          </a:effectRef>
          <a:fontRef idx="minor">
            <a:schemeClr val="lt1"/>
          </a:fontRef>
        </p:style>
        <p:txBody>
          <a:bodyPr rtlCol="0" anchor="ctr"/>
          <a:lstStyle/>
          <a:p>
            <a:pPr algn="ctr"/>
            <a:r>
              <a:rPr lang="vi-VN" altLang="en-US" sz="2400" dirty="0">
                <a:latin typeface="Times New Roman" panose="02020603050405020304" charset="0"/>
                <a:cs typeface="Times New Roman" panose="02020603050405020304" charset="0"/>
              </a:rPr>
              <a:t>ĐỐI TƯỢNG VÀ PHẠM VI</a:t>
            </a:r>
          </a:p>
        </p:txBody>
      </p:sp>
      <p:sp>
        <p:nvSpPr>
          <p:cNvPr id="5" name="Round Diagonal Corner Rectangle 20">
            <a:extLst>
              <a:ext uri="{FF2B5EF4-FFF2-40B4-BE49-F238E27FC236}">
                <a16:creationId xmlns:a16="http://schemas.microsoft.com/office/drawing/2014/main" id="{18D15EBC-ABB7-92C4-A3C9-2527127B3CC9}"/>
              </a:ext>
            </a:extLst>
          </p:cNvPr>
          <p:cNvSpPr/>
          <p:nvPr/>
        </p:nvSpPr>
        <p:spPr>
          <a:xfrm>
            <a:off x="433611" y="1473200"/>
            <a:ext cx="3877896" cy="1115060"/>
          </a:xfrm>
          <a:prstGeom prst="round2DiagRect">
            <a:avLst/>
          </a:prstGeom>
          <a:ln w="12700" cmpd="sng">
            <a:solidFill>
              <a:schemeClr val="accent1">
                <a:shade val="50000"/>
              </a:schemeClr>
            </a:solidFill>
            <a:prstDash val="solid"/>
          </a:ln>
        </p:spPr>
        <p:style>
          <a:lnRef idx="2">
            <a:schemeClr val="accent1"/>
          </a:lnRef>
          <a:fillRef idx="2">
            <a:schemeClr val="accent1"/>
          </a:fillRef>
          <a:effectRef idx="0">
            <a:srgbClr val="FFFFFF"/>
          </a:effectRef>
          <a:fontRef idx="minor">
            <a:schemeClr val="lt1"/>
          </a:fontRef>
        </p:style>
        <p:txBody>
          <a:bodyPr rtlCol="0" anchor="ctr"/>
          <a:lstStyle/>
          <a:p>
            <a:pPr algn="ctr"/>
            <a:r>
              <a:rPr lang="vi-VN" altLang="en-US" sz="2400" dirty="0">
                <a:latin typeface="Times New Roman" panose="02020603050405020304" charset="0"/>
                <a:cs typeface="Times New Roman" panose="02020603050405020304" charset="0"/>
              </a:rPr>
              <a:t>LÝ DO CHỌN ĐỀ TÀI</a:t>
            </a:r>
          </a:p>
        </p:txBody>
      </p:sp>
      <p:sp>
        <p:nvSpPr>
          <p:cNvPr id="6" name="Round Diagonal Corner Rectangle 20">
            <a:extLst>
              <a:ext uri="{FF2B5EF4-FFF2-40B4-BE49-F238E27FC236}">
                <a16:creationId xmlns:a16="http://schemas.microsoft.com/office/drawing/2014/main" id="{24B14C1C-FC49-5FF9-B2B9-A07C58A1ECCC}"/>
              </a:ext>
            </a:extLst>
          </p:cNvPr>
          <p:cNvSpPr/>
          <p:nvPr/>
        </p:nvSpPr>
        <p:spPr>
          <a:xfrm>
            <a:off x="5361356" y="4002845"/>
            <a:ext cx="3877896" cy="1115060"/>
          </a:xfrm>
          <a:prstGeom prst="round2DiagRect">
            <a:avLst/>
          </a:prstGeom>
          <a:ln w="12700" cmpd="sng">
            <a:solidFill>
              <a:schemeClr val="accent1">
                <a:shade val="50000"/>
              </a:schemeClr>
            </a:solidFill>
            <a:prstDash val="solid"/>
          </a:ln>
        </p:spPr>
        <p:style>
          <a:lnRef idx="2">
            <a:schemeClr val="accent1"/>
          </a:lnRef>
          <a:fillRef idx="2">
            <a:schemeClr val="accent1"/>
          </a:fillRef>
          <a:effectRef idx="0">
            <a:srgbClr val="FFFFFF"/>
          </a:effectRef>
          <a:fontRef idx="minor">
            <a:schemeClr val="lt1"/>
          </a:fontRef>
        </p:style>
        <p:txBody>
          <a:bodyPr rtlCol="0" anchor="ctr"/>
          <a:lstStyle/>
          <a:p>
            <a:pPr algn="ctr"/>
            <a:r>
              <a:rPr lang="vi-VN" altLang="en-US" sz="2400" dirty="0">
                <a:latin typeface="Times New Roman" panose="02020603050405020304" charset="0"/>
                <a:cs typeface="Times New Roman" panose="02020603050405020304" charset="0"/>
              </a:rPr>
              <a:t>GIỚI THIỆU DEMO</a:t>
            </a:r>
          </a:p>
        </p:txBody>
      </p:sp>
      <p:sp>
        <p:nvSpPr>
          <p:cNvPr id="7" name="Round Diagonal Corner Rectangle 20">
            <a:extLst>
              <a:ext uri="{FF2B5EF4-FFF2-40B4-BE49-F238E27FC236}">
                <a16:creationId xmlns:a16="http://schemas.microsoft.com/office/drawing/2014/main" id="{7A6EE2E5-C7DA-8D84-A5AF-E7BD15A47005}"/>
              </a:ext>
            </a:extLst>
          </p:cNvPr>
          <p:cNvSpPr/>
          <p:nvPr/>
        </p:nvSpPr>
        <p:spPr>
          <a:xfrm>
            <a:off x="5361356" y="1473200"/>
            <a:ext cx="3877896" cy="1115060"/>
          </a:xfrm>
          <a:prstGeom prst="round2DiagRect">
            <a:avLst/>
          </a:prstGeom>
          <a:ln w="12700" cmpd="sng">
            <a:solidFill>
              <a:schemeClr val="accent1">
                <a:shade val="50000"/>
              </a:schemeClr>
            </a:solidFill>
            <a:prstDash val="solid"/>
          </a:ln>
        </p:spPr>
        <p:style>
          <a:lnRef idx="2">
            <a:schemeClr val="accent1"/>
          </a:lnRef>
          <a:fillRef idx="2">
            <a:schemeClr val="accent1"/>
          </a:fillRef>
          <a:effectRef idx="0">
            <a:srgbClr val="FFFFFF"/>
          </a:effectRef>
          <a:fontRef idx="minor">
            <a:schemeClr val="lt1"/>
          </a:fontRef>
        </p:style>
        <p:txBody>
          <a:bodyPr rtlCol="0" anchor="ctr"/>
          <a:lstStyle/>
          <a:p>
            <a:pPr algn="ctr"/>
            <a:r>
              <a:rPr lang="vi-VN" altLang="en-US" sz="2400" dirty="0">
                <a:latin typeface="Times New Roman" panose="02020603050405020304" charset="0"/>
                <a:cs typeface="Times New Roman" panose="02020603050405020304" charset="0"/>
              </a:rPr>
              <a:t>MỤC TIÊU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108585" y="770255"/>
            <a:ext cx="9501505" cy="593090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pPr marL="571500" indent="-571500">
              <a:buFont typeface="+mj-lt"/>
              <a:buAutoNum type="romanUcPeriod" startAt="2"/>
            </a:pPr>
            <a:r>
              <a:rPr lang="vi-VN" altLang="en-US" sz="3000" b="1">
                <a:latin typeface="Times New Roman" panose="02020603050405020304" charset="0"/>
                <a:cs typeface="Times New Roman" panose="02020603050405020304" charset="0"/>
              </a:rPr>
              <a:t>CƠ SỞ LÝ THUYẾT</a:t>
            </a:r>
          </a:p>
        </p:txBody>
      </p:sp>
      <p:sp>
        <p:nvSpPr>
          <p:cNvPr id="6" name="Round Diagonal Corner Rectangle 5"/>
          <p:cNvSpPr/>
          <p:nvPr/>
        </p:nvSpPr>
        <p:spPr>
          <a:xfrm>
            <a:off x="2485145" y="1962346"/>
            <a:ext cx="4760083" cy="1115060"/>
          </a:xfrm>
          <a:prstGeom prst="round2DiagRect">
            <a:avLst/>
          </a:prstGeom>
          <a:ln w="12700" cmpd="sng">
            <a:solidFill>
              <a:schemeClr val="accent1">
                <a:shade val="50000"/>
              </a:schemeClr>
            </a:solidFill>
            <a:prstDash val="solid"/>
          </a:ln>
        </p:spPr>
        <p:style>
          <a:lnRef idx="2">
            <a:schemeClr val="accent1"/>
          </a:lnRef>
          <a:fillRef idx="2">
            <a:schemeClr val="accent1"/>
          </a:fillRef>
          <a:effectRef idx="0">
            <a:srgbClr val="FFFFFF"/>
          </a:effectRef>
          <a:fontRef idx="minor">
            <a:schemeClr val="lt1"/>
          </a:fontRef>
        </p:style>
        <p:txBody>
          <a:bodyPr rtlCol="0" anchor="ctr"/>
          <a:lstStyle/>
          <a:p>
            <a:pPr algn="ctr"/>
            <a:r>
              <a:rPr lang="vi-VN" altLang="en-US" sz="2400" dirty="0">
                <a:latin typeface="Times New Roman" panose="02020603050405020304" charset="0"/>
                <a:cs typeface="Times New Roman" panose="02020603050405020304" charset="0"/>
                <a:sym typeface="+mn-ea"/>
              </a:rPr>
              <a:t> DI TRUYỀN TRONG TỰ NHIÊN</a:t>
            </a:r>
          </a:p>
        </p:txBody>
      </p:sp>
      <p:sp>
        <p:nvSpPr>
          <p:cNvPr id="3" name="Round Diagonal Corner Rectangle 5">
            <a:extLst>
              <a:ext uri="{FF2B5EF4-FFF2-40B4-BE49-F238E27FC236}">
                <a16:creationId xmlns:a16="http://schemas.microsoft.com/office/drawing/2014/main" id="{F923F85E-3DD2-B855-6841-32486E917248}"/>
              </a:ext>
            </a:extLst>
          </p:cNvPr>
          <p:cNvSpPr/>
          <p:nvPr/>
        </p:nvSpPr>
        <p:spPr>
          <a:xfrm>
            <a:off x="2479295" y="4451546"/>
            <a:ext cx="4760083" cy="1115060"/>
          </a:xfrm>
          <a:prstGeom prst="round2DiagRect">
            <a:avLst/>
          </a:prstGeom>
          <a:ln w="12700" cmpd="sng">
            <a:solidFill>
              <a:schemeClr val="accent1">
                <a:shade val="50000"/>
              </a:schemeClr>
            </a:solidFill>
            <a:prstDash val="solid"/>
          </a:ln>
        </p:spPr>
        <p:style>
          <a:lnRef idx="2">
            <a:schemeClr val="accent1"/>
          </a:lnRef>
          <a:fillRef idx="2">
            <a:schemeClr val="accent1"/>
          </a:fillRef>
          <a:effectRef idx="0">
            <a:srgbClr val="FFFFFF"/>
          </a:effectRef>
          <a:fontRef idx="minor">
            <a:schemeClr val="lt1"/>
          </a:fontRef>
        </p:style>
        <p:txBody>
          <a:bodyPr rtlCol="0" anchor="ctr"/>
          <a:lstStyle/>
          <a:p>
            <a:pPr algn="ctr"/>
            <a:r>
              <a:rPr lang="vi-VN" altLang="en-US" sz="2400" dirty="0">
                <a:latin typeface="Times New Roman" panose="02020603050405020304" charset="0"/>
                <a:cs typeface="Times New Roman" panose="02020603050405020304" charset="0"/>
                <a:sym typeface="+mn-ea"/>
              </a:rPr>
              <a:t>GIẢI THUẬT DI TRUYỀN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108585" y="770255"/>
            <a:ext cx="9501505" cy="593090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pPr marL="571500" indent="-571500">
              <a:buFont typeface="+mj-lt"/>
              <a:buAutoNum type="romanUcPeriod" startAt="2"/>
            </a:pPr>
            <a:r>
              <a:rPr lang="vi-VN" altLang="en-US" sz="3000" b="1" dirty="0">
                <a:latin typeface="Times New Roman" panose="02020603050405020304" charset="0"/>
                <a:cs typeface="Times New Roman" panose="02020603050405020304" charset="0"/>
              </a:rPr>
              <a:t>CƠ SỞ LÝ THUYẾT</a:t>
            </a:r>
          </a:p>
        </p:txBody>
      </p:sp>
      <p:sp>
        <p:nvSpPr>
          <p:cNvPr id="3" name="Text Box 2">
            <a:extLst>
              <a:ext uri="{FF2B5EF4-FFF2-40B4-BE49-F238E27FC236}">
                <a16:creationId xmlns:a16="http://schemas.microsoft.com/office/drawing/2014/main" id="{69D3598A-03FC-5317-9C71-50466C0A6E4C}"/>
              </a:ext>
            </a:extLst>
          </p:cNvPr>
          <p:cNvSpPr txBox="1"/>
          <p:nvPr/>
        </p:nvSpPr>
        <p:spPr>
          <a:xfrm>
            <a:off x="140335" y="1308734"/>
            <a:ext cx="9465945" cy="2322987"/>
          </a:xfrm>
          <a:prstGeom prst="rect">
            <a:avLst/>
          </a:prstGeom>
          <a:noFill/>
        </p:spPr>
        <p:txBody>
          <a:bodyPr wrap="square" rtlCol="0">
            <a:noAutofit/>
          </a:bodyPr>
          <a:lstStyle/>
          <a:p>
            <a:pPr marL="342900" indent="-342900" algn="l">
              <a:lnSpc>
                <a:spcPct val="150000"/>
              </a:lnSpc>
              <a:buFont typeface="Wingdings" panose="05000000000000000000" charset="0"/>
              <a:buChar char="v"/>
            </a:pPr>
            <a:r>
              <a:rPr lang="vi-VN" altLang="en-US" sz="2400" b="1" dirty="0">
                <a:latin typeface="Times New Roman" panose="02020603050405020304" charset="0"/>
                <a:cs typeface="Times New Roman" panose="02020603050405020304" charset="0"/>
              </a:rPr>
              <a:t>Di truyền trong tự nhiên</a:t>
            </a:r>
            <a:endParaRPr lang="vi-VN" altLang="en-US" sz="2400" dirty="0">
              <a:latin typeface="Times New Roman" panose="02020603050405020304" charset="0"/>
              <a:cs typeface="Times New Roman" panose="02020603050405020304" charset="0"/>
            </a:endParaRPr>
          </a:p>
          <a:p>
            <a:pPr algn="just">
              <a:lnSpc>
                <a:spcPct val="150000"/>
              </a:lnSpc>
            </a:pPr>
            <a:r>
              <a:rPr lang="vi-VN" altLang="en-US" sz="2400" dirty="0">
                <a:latin typeface="Times New Roman" panose="02020603050405020304" charset="0"/>
                <a:cs typeface="Times New Roman" panose="02020603050405020304" charset="0"/>
              </a:rPr>
              <a:t>    Di truyền là quá trình di chuyển những đặc trưng sinh học từ một cá thể cha mẹ đến cá thể con cái và đồng nghĩa với việc di chuyển các gen, gen thừa nhận mang thông tin sinh học (hay thông tin di truyền).</a:t>
            </a:r>
            <a:endParaRPr lang="vi-VN" altLang="en-US" sz="2400" b="1" dirty="0">
              <a:latin typeface="Times New Roman" panose="02020603050405020304" charset="0"/>
              <a:cs typeface="Times New Roman" panose="02020603050405020304" charset="0"/>
            </a:endParaRPr>
          </a:p>
        </p:txBody>
      </p:sp>
      <p:sp>
        <p:nvSpPr>
          <p:cNvPr id="5" name="Rounded Rectangle 52">
            <a:extLst>
              <a:ext uri="{FF2B5EF4-FFF2-40B4-BE49-F238E27FC236}">
                <a16:creationId xmlns:a16="http://schemas.microsoft.com/office/drawing/2014/main" id="{5693BB88-1575-0A60-6F5F-45A8D314FEC5}"/>
              </a:ext>
            </a:extLst>
          </p:cNvPr>
          <p:cNvSpPr/>
          <p:nvPr/>
        </p:nvSpPr>
        <p:spPr>
          <a:xfrm>
            <a:off x="1653558" y="3856924"/>
            <a:ext cx="2542240" cy="848000"/>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vi-VN" sz="2400" b="1" dirty="0">
                <a:latin typeface="Times New Roman" panose="02020603050405020304" charset="0"/>
                <a:cs typeface="Times New Roman" panose="02020603050405020304" charset="0"/>
                <a:sym typeface="+mn-ea"/>
              </a:rPr>
              <a:t>Population</a:t>
            </a:r>
            <a:endParaRPr lang="en-US" sz="2400" b="1" dirty="0"/>
          </a:p>
        </p:txBody>
      </p:sp>
      <p:sp>
        <p:nvSpPr>
          <p:cNvPr id="6" name="Rounded Rectangle 52">
            <a:extLst>
              <a:ext uri="{FF2B5EF4-FFF2-40B4-BE49-F238E27FC236}">
                <a16:creationId xmlns:a16="http://schemas.microsoft.com/office/drawing/2014/main" id="{AF775C81-1B56-56A3-590A-B5D89E4BEC8C}"/>
              </a:ext>
            </a:extLst>
          </p:cNvPr>
          <p:cNvSpPr/>
          <p:nvPr/>
        </p:nvSpPr>
        <p:spPr>
          <a:xfrm>
            <a:off x="5296979" y="3856924"/>
            <a:ext cx="2542240" cy="848000"/>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Natural Selection</a:t>
            </a:r>
            <a:endParaRPr lang="en-US" sz="2400" b="1" dirty="0"/>
          </a:p>
        </p:txBody>
      </p:sp>
      <p:sp>
        <p:nvSpPr>
          <p:cNvPr id="7" name="Rounded Rectangle 52">
            <a:extLst>
              <a:ext uri="{FF2B5EF4-FFF2-40B4-BE49-F238E27FC236}">
                <a16:creationId xmlns:a16="http://schemas.microsoft.com/office/drawing/2014/main" id="{302214DD-14D3-3905-AC3C-28D55DB17815}"/>
              </a:ext>
            </a:extLst>
          </p:cNvPr>
          <p:cNvSpPr/>
          <p:nvPr/>
        </p:nvSpPr>
        <p:spPr>
          <a:xfrm>
            <a:off x="1653558" y="5384058"/>
            <a:ext cx="2542240" cy="848000"/>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Mutation</a:t>
            </a:r>
            <a:endParaRPr lang="en-US" sz="2400" b="1" dirty="0"/>
          </a:p>
        </p:txBody>
      </p:sp>
      <p:sp>
        <p:nvSpPr>
          <p:cNvPr id="8" name="Rounded Rectangle 52">
            <a:extLst>
              <a:ext uri="{FF2B5EF4-FFF2-40B4-BE49-F238E27FC236}">
                <a16:creationId xmlns:a16="http://schemas.microsoft.com/office/drawing/2014/main" id="{8F83B8DC-5E18-F26E-9992-F338E11B66F4}"/>
              </a:ext>
            </a:extLst>
          </p:cNvPr>
          <p:cNvSpPr/>
          <p:nvPr/>
        </p:nvSpPr>
        <p:spPr>
          <a:xfrm>
            <a:off x="5296979" y="5384058"/>
            <a:ext cx="2542240" cy="848000"/>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Evolution</a:t>
            </a:r>
            <a:endParaRPr lang="en-US" sz="2400" b="1" dirty="0"/>
          </a:p>
        </p:txBody>
      </p:sp>
    </p:spTree>
    <p:extLst>
      <p:ext uri="{BB962C8B-B14F-4D97-AF65-F5344CB8AC3E}">
        <p14:creationId xmlns:p14="http://schemas.microsoft.com/office/powerpoint/2010/main" val="318078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108585" y="770255"/>
            <a:ext cx="9501505" cy="593090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pPr marL="571500" indent="-571500">
              <a:buFont typeface="+mj-lt"/>
              <a:buAutoNum type="romanUcPeriod" startAt="2"/>
            </a:pPr>
            <a:r>
              <a:rPr lang="vi-VN" altLang="en-US" sz="3000" b="1" dirty="0">
                <a:latin typeface="Times New Roman" panose="02020603050405020304" charset="0"/>
                <a:cs typeface="Times New Roman" panose="02020603050405020304" charset="0"/>
              </a:rPr>
              <a:t>CƠ SỞ LÝ THUYẾT</a:t>
            </a:r>
          </a:p>
        </p:txBody>
      </p:sp>
      <p:sp>
        <p:nvSpPr>
          <p:cNvPr id="3" name="Text Box 2">
            <a:extLst>
              <a:ext uri="{FF2B5EF4-FFF2-40B4-BE49-F238E27FC236}">
                <a16:creationId xmlns:a16="http://schemas.microsoft.com/office/drawing/2014/main" id="{69D3598A-03FC-5317-9C71-50466C0A6E4C}"/>
              </a:ext>
            </a:extLst>
          </p:cNvPr>
          <p:cNvSpPr txBox="1"/>
          <p:nvPr/>
        </p:nvSpPr>
        <p:spPr>
          <a:xfrm>
            <a:off x="140335" y="1308734"/>
            <a:ext cx="9465945" cy="2966282"/>
          </a:xfrm>
          <a:prstGeom prst="rect">
            <a:avLst/>
          </a:prstGeom>
          <a:noFill/>
        </p:spPr>
        <p:txBody>
          <a:bodyPr wrap="square" rtlCol="0">
            <a:noAutofit/>
          </a:bodyPr>
          <a:lstStyle/>
          <a:p>
            <a:pPr marL="342900" indent="-342900" algn="l">
              <a:lnSpc>
                <a:spcPct val="150000"/>
              </a:lnSpc>
              <a:buFont typeface="Wingdings" panose="05000000000000000000" charset="0"/>
              <a:buChar char="v"/>
            </a:pPr>
            <a:r>
              <a:rPr lang="vi-VN" altLang="en-US" sz="2400" b="1" dirty="0">
                <a:latin typeface="Times New Roman" panose="02020603050405020304" charset="0"/>
                <a:cs typeface="Times New Roman" panose="02020603050405020304" charset="0"/>
              </a:rPr>
              <a:t>Giải thuật di truyền</a:t>
            </a:r>
          </a:p>
          <a:p>
            <a:pPr algn="just">
              <a:lnSpc>
                <a:spcPct val="150000"/>
              </a:lnSpc>
            </a:pPr>
            <a:r>
              <a:rPr lang="vi-VN" altLang="en-US" sz="2400" dirty="0">
                <a:latin typeface="Times New Roman" panose="02020603050405020304" charset="0"/>
                <a:cs typeface="Times New Roman" panose="02020603050405020304" charset="0"/>
              </a:rPr>
              <a:t>    Giải thuật di truyền là một kỹ thuật trong chuyên ngành khoa học máy tính nhằm tìm kiếm giải pháp thích hợp nhất trong tập hợp các giải pháp cho bài toán tối ưu tổ hợp (Combinatorial Optimization).</a:t>
            </a:r>
          </a:p>
          <a:p>
            <a:pPr algn="l">
              <a:lnSpc>
                <a:spcPct val="150000"/>
              </a:lnSpc>
            </a:pPr>
            <a:endParaRPr lang="vi-VN" altLang="en-US" sz="2400" b="1"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09740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108585" y="770255"/>
            <a:ext cx="9501505" cy="593090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pPr marL="571500" indent="-571500">
              <a:buFont typeface="+mj-lt"/>
              <a:buAutoNum type="romanUcPeriod" startAt="2"/>
            </a:pPr>
            <a:r>
              <a:rPr lang="vi-VN" altLang="en-US" sz="3000" b="1" dirty="0">
                <a:latin typeface="Times New Roman" panose="02020603050405020304" charset="0"/>
                <a:cs typeface="Times New Roman" panose="02020603050405020304" charset="0"/>
              </a:rPr>
              <a:t>CƠ SỞ LÝ THUYẾT</a:t>
            </a:r>
          </a:p>
        </p:txBody>
      </p:sp>
      <p:sp>
        <p:nvSpPr>
          <p:cNvPr id="30" name="Rounded Rectangle 52">
            <a:extLst>
              <a:ext uri="{FF2B5EF4-FFF2-40B4-BE49-F238E27FC236}">
                <a16:creationId xmlns:a16="http://schemas.microsoft.com/office/drawing/2014/main" id="{CF401B3B-532C-8B72-909A-443A8735AC32}"/>
              </a:ext>
            </a:extLst>
          </p:cNvPr>
          <p:cNvSpPr/>
          <p:nvPr/>
        </p:nvSpPr>
        <p:spPr>
          <a:xfrm>
            <a:off x="259083" y="1661274"/>
            <a:ext cx="1914772"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vi-VN" sz="2400" b="1" dirty="0">
                <a:latin typeface="Times New Roman" panose="02020603050405020304" charset="0"/>
                <a:cs typeface="Times New Roman" panose="02020603050405020304" charset="0"/>
                <a:sym typeface="+mn-ea"/>
              </a:rPr>
              <a:t>Initialization</a:t>
            </a:r>
            <a:endParaRPr lang="en-US" sz="2400" b="1" dirty="0"/>
          </a:p>
        </p:txBody>
      </p:sp>
      <p:sp>
        <p:nvSpPr>
          <p:cNvPr id="15" name="Rounded Rectangle 52">
            <a:extLst>
              <a:ext uri="{FF2B5EF4-FFF2-40B4-BE49-F238E27FC236}">
                <a16:creationId xmlns:a16="http://schemas.microsoft.com/office/drawing/2014/main" id="{BB66842B-0CEA-506C-D25B-E19DBA657A3D}"/>
              </a:ext>
            </a:extLst>
          </p:cNvPr>
          <p:cNvSpPr/>
          <p:nvPr/>
        </p:nvSpPr>
        <p:spPr>
          <a:xfrm>
            <a:off x="2693978" y="1667750"/>
            <a:ext cx="1914772"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Population</a:t>
            </a:r>
            <a:endParaRPr lang="en-US" sz="2400" b="1" dirty="0"/>
          </a:p>
        </p:txBody>
      </p:sp>
      <p:sp>
        <p:nvSpPr>
          <p:cNvPr id="16" name="Rounded Rectangle 52">
            <a:extLst>
              <a:ext uri="{FF2B5EF4-FFF2-40B4-BE49-F238E27FC236}">
                <a16:creationId xmlns:a16="http://schemas.microsoft.com/office/drawing/2014/main" id="{FA5B6BAC-3B77-1E7D-1506-9FF4B409211F}"/>
              </a:ext>
            </a:extLst>
          </p:cNvPr>
          <p:cNvSpPr/>
          <p:nvPr/>
        </p:nvSpPr>
        <p:spPr>
          <a:xfrm>
            <a:off x="7583250" y="1667750"/>
            <a:ext cx="1914772"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Gen</a:t>
            </a:r>
            <a:endParaRPr lang="en-US" sz="2400" b="1" dirty="0"/>
          </a:p>
        </p:txBody>
      </p:sp>
      <p:sp>
        <p:nvSpPr>
          <p:cNvPr id="17" name="Rounded Rectangle 52">
            <a:extLst>
              <a:ext uri="{FF2B5EF4-FFF2-40B4-BE49-F238E27FC236}">
                <a16:creationId xmlns:a16="http://schemas.microsoft.com/office/drawing/2014/main" id="{7DA309AB-0E80-5825-647E-0D5CB6B55C28}"/>
              </a:ext>
            </a:extLst>
          </p:cNvPr>
          <p:cNvSpPr/>
          <p:nvPr/>
        </p:nvSpPr>
        <p:spPr>
          <a:xfrm>
            <a:off x="5169875" y="1661274"/>
            <a:ext cx="1995579"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Chromosome</a:t>
            </a:r>
            <a:endParaRPr lang="en-US" sz="2400" b="1" dirty="0"/>
          </a:p>
        </p:txBody>
      </p:sp>
      <p:sp>
        <p:nvSpPr>
          <p:cNvPr id="18" name="Rounded Rectangle 52">
            <a:extLst>
              <a:ext uri="{FF2B5EF4-FFF2-40B4-BE49-F238E27FC236}">
                <a16:creationId xmlns:a16="http://schemas.microsoft.com/office/drawing/2014/main" id="{BD487916-2D8F-0F95-BA5F-ACE291D86EBA}"/>
              </a:ext>
            </a:extLst>
          </p:cNvPr>
          <p:cNvSpPr/>
          <p:nvPr/>
        </p:nvSpPr>
        <p:spPr>
          <a:xfrm>
            <a:off x="259083" y="2725361"/>
            <a:ext cx="1914772"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Fitness</a:t>
            </a:r>
            <a:endParaRPr lang="en-US" sz="2400" b="1" dirty="0"/>
          </a:p>
        </p:txBody>
      </p:sp>
      <p:sp>
        <p:nvSpPr>
          <p:cNvPr id="19" name="Rounded Rectangle 52">
            <a:extLst>
              <a:ext uri="{FF2B5EF4-FFF2-40B4-BE49-F238E27FC236}">
                <a16:creationId xmlns:a16="http://schemas.microsoft.com/office/drawing/2014/main" id="{1026B17E-EB8C-F807-41FF-502219CDC84D}"/>
              </a:ext>
            </a:extLst>
          </p:cNvPr>
          <p:cNvSpPr/>
          <p:nvPr/>
        </p:nvSpPr>
        <p:spPr>
          <a:xfrm>
            <a:off x="2693978" y="2725361"/>
            <a:ext cx="2431728"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Absolute Fitness</a:t>
            </a:r>
            <a:endParaRPr lang="en-US" sz="2400" b="1" dirty="0"/>
          </a:p>
        </p:txBody>
      </p:sp>
      <p:sp>
        <p:nvSpPr>
          <p:cNvPr id="20" name="Rounded Rectangle 52">
            <a:extLst>
              <a:ext uri="{FF2B5EF4-FFF2-40B4-BE49-F238E27FC236}">
                <a16:creationId xmlns:a16="http://schemas.microsoft.com/office/drawing/2014/main" id="{14418B45-AFA9-2C5A-0F19-9AEBF8333A79}"/>
              </a:ext>
            </a:extLst>
          </p:cNvPr>
          <p:cNvSpPr/>
          <p:nvPr/>
        </p:nvSpPr>
        <p:spPr>
          <a:xfrm>
            <a:off x="259083" y="3783798"/>
            <a:ext cx="1914772"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Selection</a:t>
            </a:r>
            <a:endParaRPr lang="en-US" sz="2400" b="1" dirty="0"/>
          </a:p>
        </p:txBody>
      </p:sp>
      <p:sp>
        <p:nvSpPr>
          <p:cNvPr id="21" name="Rounded Rectangle 52">
            <a:extLst>
              <a:ext uri="{FF2B5EF4-FFF2-40B4-BE49-F238E27FC236}">
                <a16:creationId xmlns:a16="http://schemas.microsoft.com/office/drawing/2014/main" id="{8F7B67E5-62B9-5E72-8E29-8C2E5E01ED8E}"/>
              </a:ext>
            </a:extLst>
          </p:cNvPr>
          <p:cNvSpPr/>
          <p:nvPr/>
        </p:nvSpPr>
        <p:spPr>
          <a:xfrm>
            <a:off x="2693978" y="3397767"/>
            <a:ext cx="3337291"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Rank – Based Selection</a:t>
            </a:r>
            <a:endParaRPr lang="en-US" sz="2400" b="1" dirty="0"/>
          </a:p>
        </p:txBody>
      </p:sp>
      <p:sp>
        <p:nvSpPr>
          <p:cNvPr id="22" name="Rounded Rectangle 52">
            <a:extLst>
              <a:ext uri="{FF2B5EF4-FFF2-40B4-BE49-F238E27FC236}">
                <a16:creationId xmlns:a16="http://schemas.microsoft.com/office/drawing/2014/main" id="{91F0A354-1B53-5FE0-381D-775F80893EBD}"/>
              </a:ext>
            </a:extLst>
          </p:cNvPr>
          <p:cNvSpPr/>
          <p:nvPr/>
        </p:nvSpPr>
        <p:spPr>
          <a:xfrm>
            <a:off x="2696148" y="4295262"/>
            <a:ext cx="2297500"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Elitist Selection</a:t>
            </a:r>
            <a:endParaRPr lang="en-US" sz="2400" b="1" dirty="0"/>
          </a:p>
        </p:txBody>
      </p:sp>
      <p:sp>
        <p:nvSpPr>
          <p:cNvPr id="23" name="Rounded Rectangle 52">
            <a:extLst>
              <a:ext uri="{FF2B5EF4-FFF2-40B4-BE49-F238E27FC236}">
                <a16:creationId xmlns:a16="http://schemas.microsoft.com/office/drawing/2014/main" id="{044D7B20-8E47-CD4A-2399-E7AE4E92A4CD}"/>
              </a:ext>
            </a:extLst>
          </p:cNvPr>
          <p:cNvSpPr/>
          <p:nvPr/>
        </p:nvSpPr>
        <p:spPr>
          <a:xfrm>
            <a:off x="259083" y="5940814"/>
            <a:ext cx="1914772"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Mutation</a:t>
            </a:r>
            <a:endParaRPr lang="en-US" sz="2400" b="1" dirty="0"/>
          </a:p>
        </p:txBody>
      </p:sp>
      <p:sp>
        <p:nvSpPr>
          <p:cNvPr id="24" name="Rounded Rectangle 52">
            <a:extLst>
              <a:ext uri="{FF2B5EF4-FFF2-40B4-BE49-F238E27FC236}">
                <a16:creationId xmlns:a16="http://schemas.microsoft.com/office/drawing/2014/main" id="{2B300C32-8B61-3028-FF74-112C3754570C}"/>
              </a:ext>
            </a:extLst>
          </p:cNvPr>
          <p:cNvSpPr/>
          <p:nvPr/>
        </p:nvSpPr>
        <p:spPr>
          <a:xfrm>
            <a:off x="2693978" y="5940814"/>
            <a:ext cx="2496032"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Shuffle Mutation</a:t>
            </a:r>
            <a:endParaRPr lang="en-US" sz="2400" b="1" dirty="0"/>
          </a:p>
        </p:txBody>
      </p:sp>
      <p:sp>
        <p:nvSpPr>
          <p:cNvPr id="25" name="Rounded Rectangle 52">
            <a:extLst>
              <a:ext uri="{FF2B5EF4-FFF2-40B4-BE49-F238E27FC236}">
                <a16:creationId xmlns:a16="http://schemas.microsoft.com/office/drawing/2014/main" id="{E19007A0-50AE-EDF0-9028-9FC67569CCAB}"/>
              </a:ext>
            </a:extLst>
          </p:cNvPr>
          <p:cNvSpPr/>
          <p:nvPr/>
        </p:nvSpPr>
        <p:spPr>
          <a:xfrm>
            <a:off x="259083" y="5003805"/>
            <a:ext cx="1914772"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Crossover</a:t>
            </a:r>
            <a:endParaRPr lang="en-US" sz="2400" b="1" dirty="0"/>
          </a:p>
        </p:txBody>
      </p:sp>
      <p:sp>
        <p:nvSpPr>
          <p:cNvPr id="37" name="Rounded Rectangle 52">
            <a:extLst>
              <a:ext uri="{FF2B5EF4-FFF2-40B4-BE49-F238E27FC236}">
                <a16:creationId xmlns:a16="http://schemas.microsoft.com/office/drawing/2014/main" id="{1BA08B5F-BD5F-B028-98C3-03419AFCF1A5}"/>
              </a:ext>
            </a:extLst>
          </p:cNvPr>
          <p:cNvSpPr/>
          <p:nvPr/>
        </p:nvSpPr>
        <p:spPr>
          <a:xfrm>
            <a:off x="2693978" y="5021374"/>
            <a:ext cx="2754848"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Uniform Crossover</a:t>
            </a:r>
            <a:endParaRPr lang="en-US" sz="2400" b="1" dirty="0"/>
          </a:p>
        </p:txBody>
      </p:sp>
    </p:spTree>
    <p:extLst>
      <p:ext uri="{BB962C8B-B14F-4D97-AF65-F5344CB8AC3E}">
        <p14:creationId xmlns:p14="http://schemas.microsoft.com/office/powerpoint/2010/main" val="164631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0" y="770255"/>
            <a:ext cx="9681210" cy="555371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14" name="Text Box 13"/>
          <p:cNvSpPr txBox="1"/>
          <p:nvPr/>
        </p:nvSpPr>
        <p:spPr>
          <a:xfrm>
            <a:off x="330200" y="2275205"/>
            <a:ext cx="7004685" cy="368300"/>
          </a:xfrm>
          <a:prstGeom prst="rect">
            <a:avLst/>
          </a:prstGeom>
          <a:noFill/>
        </p:spPr>
        <p:txBody>
          <a:bodyPr wrap="square" rtlCol="0">
            <a:spAutoFit/>
          </a:bodyPr>
          <a:lstStyle/>
          <a:p>
            <a:endParaRPr lang="en-US"/>
          </a:p>
        </p:txBody>
      </p:sp>
      <p:sp>
        <p:nvSpPr>
          <p:cNvPr id="2" name="Flowchart: Terminator 1"/>
          <p:cNvSpPr/>
          <p:nvPr/>
        </p:nvSpPr>
        <p:spPr>
          <a:xfrm>
            <a:off x="7455535" y="1035685"/>
            <a:ext cx="1223010" cy="459740"/>
          </a:xfrm>
          <a:prstGeom prst="flowChartTerminator">
            <a:avLst/>
          </a:prstGeom>
          <a:solidFill>
            <a:schemeClr val="accent1"/>
          </a:solidFill>
        </p:spPr>
        <p:style>
          <a:lnRef idx="2">
            <a:schemeClr val="accent1"/>
          </a:lnRef>
          <a:fillRef idx="0">
            <a:srgbClr val="FFFFFF"/>
          </a:fillRef>
          <a:effectRef idx="0">
            <a:srgbClr val="FFFFFF"/>
          </a:effectRef>
          <a:fontRef idx="minor">
            <a:schemeClr val="dk1"/>
          </a:fontRef>
        </p:style>
        <p:txBody>
          <a:bodyPr rtlCol="0" anchor="ctr"/>
          <a:lstStyle/>
          <a:p>
            <a:pPr algn="ctr"/>
            <a:r>
              <a:rPr lang="vi-VN" altLang="en-US">
                <a:solidFill>
                  <a:schemeClr val="bg1"/>
                </a:solidFill>
              </a:rPr>
              <a:t>Gen</a:t>
            </a:r>
          </a:p>
        </p:txBody>
      </p:sp>
      <p:sp>
        <p:nvSpPr>
          <p:cNvPr id="3" name="Flowchart: Terminator 2"/>
          <p:cNvSpPr/>
          <p:nvPr/>
        </p:nvSpPr>
        <p:spPr>
          <a:xfrm>
            <a:off x="5066665" y="1028700"/>
            <a:ext cx="1798320" cy="61785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a:t>Chromosome</a:t>
            </a:r>
          </a:p>
        </p:txBody>
      </p:sp>
      <p:sp>
        <p:nvSpPr>
          <p:cNvPr id="5" name="Flowchart: Terminator 4"/>
          <p:cNvSpPr/>
          <p:nvPr/>
        </p:nvSpPr>
        <p:spPr>
          <a:xfrm>
            <a:off x="2678430" y="2025650"/>
            <a:ext cx="1798320" cy="61785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a:t>Fitness</a:t>
            </a:r>
          </a:p>
        </p:txBody>
      </p:sp>
      <p:sp>
        <p:nvSpPr>
          <p:cNvPr id="6" name="Flowchart: Terminator 5"/>
          <p:cNvSpPr/>
          <p:nvPr/>
        </p:nvSpPr>
        <p:spPr>
          <a:xfrm>
            <a:off x="2610485" y="3073400"/>
            <a:ext cx="1798320" cy="61785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a:t>Selection</a:t>
            </a:r>
          </a:p>
        </p:txBody>
      </p:sp>
      <p:sp>
        <p:nvSpPr>
          <p:cNvPr id="7" name="Flowchart: Terminator 6"/>
          <p:cNvSpPr/>
          <p:nvPr/>
        </p:nvSpPr>
        <p:spPr>
          <a:xfrm>
            <a:off x="2610485" y="4140835"/>
            <a:ext cx="1798320" cy="61785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a:t>Crossover</a:t>
            </a:r>
          </a:p>
        </p:txBody>
      </p:sp>
      <p:sp>
        <p:nvSpPr>
          <p:cNvPr id="9" name="Flowchart: Terminator 8"/>
          <p:cNvSpPr/>
          <p:nvPr/>
        </p:nvSpPr>
        <p:spPr>
          <a:xfrm>
            <a:off x="175260" y="2025650"/>
            <a:ext cx="1798320" cy="61785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a:t>Chromosome forget</a:t>
            </a:r>
          </a:p>
        </p:txBody>
      </p:sp>
      <p:sp>
        <p:nvSpPr>
          <p:cNvPr id="11" name="Flowchart: Terminator 10"/>
          <p:cNvSpPr/>
          <p:nvPr/>
        </p:nvSpPr>
        <p:spPr>
          <a:xfrm>
            <a:off x="2678430" y="5208270"/>
            <a:ext cx="1798320" cy="61785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a:t>Mutotions</a:t>
            </a:r>
          </a:p>
        </p:txBody>
      </p:sp>
      <p:sp>
        <p:nvSpPr>
          <p:cNvPr id="13" name="Flowchart: Terminator 12"/>
          <p:cNvSpPr/>
          <p:nvPr/>
        </p:nvSpPr>
        <p:spPr>
          <a:xfrm>
            <a:off x="2678430" y="1035685"/>
            <a:ext cx="1798320" cy="61785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dirty="0"/>
              <a:t>Population</a:t>
            </a:r>
          </a:p>
        </p:txBody>
      </p:sp>
      <p:sp>
        <p:nvSpPr>
          <p:cNvPr id="25" name="Left Arrow 24"/>
          <p:cNvSpPr/>
          <p:nvPr/>
        </p:nvSpPr>
        <p:spPr>
          <a:xfrm>
            <a:off x="6896100" y="1250315"/>
            <a:ext cx="546735" cy="7556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6" name="Left Arrow 25"/>
          <p:cNvSpPr/>
          <p:nvPr/>
        </p:nvSpPr>
        <p:spPr>
          <a:xfrm>
            <a:off x="4514215" y="1282700"/>
            <a:ext cx="514350" cy="7556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7" name="Down Arrow 26"/>
          <p:cNvSpPr/>
          <p:nvPr/>
        </p:nvSpPr>
        <p:spPr>
          <a:xfrm>
            <a:off x="3471545" y="1654810"/>
            <a:ext cx="75565" cy="35052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8" name="Down Arrow 27"/>
          <p:cNvSpPr/>
          <p:nvPr/>
        </p:nvSpPr>
        <p:spPr>
          <a:xfrm>
            <a:off x="3471545" y="2689860"/>
            <a:ext cx="75565" cy="35052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9" name="Down Arrow 28"/>
          <p:cNvSpPr/>
          <p:nvPr/>
        </p:nvSpPr>
        <p:spPr>
          <a:xfrm>
            <a:off x="3471545" y="3724275"/>
            <a:ext cx="75565" cy="35052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0" name="Down Arrow 29"/>
          <p:cNvSpPr/>
          <p:nvPr/>
        </p:nvSpPr>
        <p:spPr>
          <a:xfrm>
            <a:off x="3471545" y="4824730"/>
            <a:ext cx="75565" cy="35052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1" name="Right Arrow 30"/>
          <p:cNvSpPr/>
          <p:nvPr/>
        </p:nvSpPr>
        <p:spPr>
          <a:xfrm>
            <a:off x="2041525" y="2344420"/>
            <a:ext cx="568960" cy="7683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cxnSp>
        <p:nvCxnSpPr>
          <p:cNvPr id="33" name="Elbow Connector 32"/>
          <p:cNvCxnSpPr>
            <a:stCxn id="11" idx="3"/>
            <a:endCxn id="5" idx="3"/>
          </p:cNvCxnSpPr>
          <p:nvPr/>
        </p:nvCxnSpPr>
        <p:spPr>
          <a:xfrm flipV="1">
            <a:off x="4476750" y="2334895"/>
            <a:ext cx="3175" cy="3182620"/>
          </a:xfrm>
          <a:prstGeom prst="bentConnector3">
            <a:avLst>
              <a:gd name="adj1" fmla="val 7500000"/>
            </a:avLst>
          </a:prstGeom>
          <a:ln>
            <a:tailEnd type="arrow"/>
          </a:ln>
        </p:spPr>
        <p:style>
          <a:lnRef idx="2">
            <a:schemeClr val="accent1"/>
          </a:lnRef>
          <a:fillRef idx="0">
            <a:srgbClr val="FFFFFF"/>
          </a:fillRef>
          <a:effectRef idx="0">
            <a:srgbClr val="FFFFFF"/>
          </a:effectRef>
          <a:fontRef idx="minor">
            <a:schemeClr val="tx1"/>
          </a:fontRef>
        </p:style>
      </p:cxnSp>
      <p:sp>
        <p:nvSpPr>
          <p:cNvPr id="34" name="Text Box 33"/>
          <p:cNvSpPr txBox="1"/>
          <p:nvPr/>
        </p:nvSpPr>
        <p:spPr>
          <a:xfrm>
            <a:off x="328930" y="232410"/>
            <a:ext cx="7125970" cy="521970"/>
          </a:xfrm>
          <a:prstGeom prst="rect">
            <a:avLst/>
          </a:prstGeom>
          <a:noFill/>
        </p:spPr>
        <p:txBody>
          <a:bodyPr wrap="square" rtlCol="0">
            <a:spAutoFit/>
          </a:bodyPr>
          <a:lstStyle/>
          <a:p>
            <a:r>
              <a:rPr lang="vi-VN" altLang="en-US" sz="2800" b="1">
                <a:latin typeface="Times New Roman" panose="02020603050405020304" charset="0"/>
                <a:cs typeface="Times New Roman" panose="02020603050405020304" charset="0"/>
              </a:rPr>
              <a:t>QUY TRÌNH TÌM CHUỖI MỤC TIÊU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0" y="770255"/>
            <a:ext cx="9681210" cy="547624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3" name="Text Box 2"/>
          <p:cNvSpPr txBox="1"/>
          <p:nvPr/>
        </p:nvSpPr>
        <p:spPr>
          <a:xfrm>
            <a:off x="298450" y="1038860"/>
            <a:ext cx="7482840" cy="555625"/>
          </a:xfrm>
          <a:prstGeom prst="rect">
            <a:avLst/>
          </a:prstGeom>
          <a:noFill/>
        </p:spPr>
        <p:txBody>
          <a:bodyPr wrap="square" rtlCol="0">
            <a:noAutofit/>
          </a:bodyPr>
          <a:lstStyle/>
          <a:p>
            <a:pPr marL="342900" indent="-342900">
              <a:buFont typeface="Arial" panose="020B0604020202020204" pitchFamily="34" charset="0"/>
              <a:buChar char="•"/>
            </a:pPr>
            <a:r>
              <a:rPr lang="en-US" sz="2400">
                <a:latin typeface="Times New Roman" panose="02020603050405020304" charset="0"/>
                <a:cs typeface="Times New Roman" panose="02020603050405020304" charset="0"/>
                <a:sym typeface="+mn-ea"/>
              </a:rPr>
              <a:t>Initialization</a:t>
            </a:r>
            <a:r>
              <a:rPr lang="vi-VN" altLang="en-US" sz="2400">
                <a:latin typeface="Times New Roman" panose="02020603050405020304" charset="0"/>
                <a:cs typeface="Times New Roman" panose="02020603050405020304" charset="0"/>
                <a:sym typeface="+mn-ea"/>
              </a:rPr>
              <a:t>( Khởi tạo kích thước quần thể)</a:t>
            </a:r>
          </a:p>
          <a:p>
            <a:pPr indent="0">
              <a:buFont typeface="Arial" panose="020B0604020202020204" pitchFamily="34" charset="0"/>
              <a:buNone/>
            </a:pP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vi-VN" altLang="en-US" sz="2400">
              <a:latin typeface="Times New Roman" panose="02020603050405020304" charset="0"/>
              <a:cs typeface="Times New Roman" panose="02020603050405020304" charset="0"/>
            </a:endParaRPr>
          </a:p>
        </p:txBody>
      </p:sp>
      <p:sp>
        <p:nvSpPr>
          <p:cNvPr id="13" name="Text Box 12"/>
          <p:cNvSpPr txBox="1"/>
          <p:nvPr/>
        </p:nvSpPr>
        <p:spPr>
          <a:xfrm>
            <a:off x="465455" y="230505"/>
            <a:ext cx="7124065" cy="553085"/>
          </a:xfrm>
          <a:prstGeom prst="rect">
            <a:avLst/>
          </a:prstGeom>
          <a:noFill/>
        </p:spPr>
        <p:txBody>
          <a:bodyPr wrap="square" rtlCol="0">
            <a:spAutoFit/>
          </a:bodyPr>
          <a:lstStyle/>
          <a:p>
            <a:pPr marL="571500" indent="-571500">
              <a:buFont typeface="+mj-lt"/>
              <a:buAutoNum type="romanUcPeriod" startAt="3"/>
            </a:pPr>
            <a:r>
              <a:rPr lang="vi-VN" altLang="en-US" sz="3000" b="1">
                <a:latin typeface="Times New Roman" panose="02020603050405020304" charset="0"/>
                <a:cs typeface="Times New Roman" panose="02020603050405020304" charset="0"/>
              </a:rPr>
              <a:t>PHƯƠNG PHÁP THỰC HIỆN</a:t>
            </a:r>
          </a:p>
        </p:txBody>
      </p:sp>
      <p:pic>
        <p:nvPicPr>
          <p:cNvPr id="15" name="Picture 14"/>
          <p:cNvPicPr>
            <a:picLocks noChangeAspect="1"/>
          </p:cNvPicPr>
          <p:nvPr/>
        </p:nvPicPr>
        <p:blipFill>
          <a:blip r:embed="rId3"/>
          <a:stretch>
            <a:fillRect/>
          </a:stretch>
        </p:blipFill>
        <p:spPr>
          <a:xfrm>
            <a:off x="113030" y="1513840"/>
            <a:ext cx="8833485" cy="1409700"/>
          </a:xfrm>
          <a:prstGeom prst="rect">
            <a:avLst/>
          </a:prstGeom>
        </p:spPr>
      </p:pic>
      <p:sp>
        <p:nvSpPr>
          <p:cNvPr id="17" name="Text Box 16"/>
          <p:cNvSpPr txBox="1"/>
          <p:nvPr/>
        </p:nvSpPr>
        <p:spPr>
          <a:xfrm>
            <a:off x="374015" y="2924810"/>
            <a:ext cx="4064000" cy="460375"/>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Tạo bộ ký tự</a:t>
            </a:r>
          </a:p>
        </p:txBody>
      </p:sp>
      <p:pic>
        <p:nvPicPr>
          <p:cNvPr id="18" name="Picture 17"/>
          <p:cNvPicPr>
            <a:picLocks noChangeAspect="1"/>
          </p:cNvPicPr>
          <p:nvPr/>
        </p:nvPicPr>
        <p:blipFill>
          <a:blip r:embed="rId4"/>
          <a:stretch>
            <a:fillRect/>
          </a:stretch>
        </p:blipFill>
        <p:spPr>
          <a:xfrm>
            <a:off x="113030" y="3385185"/>
            <a:ext cx="8832850" cy="25190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453</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nguye</dc:creator>
  <cp:lastModifiedBy>Huu Le</cp:lastModifiedBy>
  <cp:revision>24</cp:revision>
  <dcterms:created xsi:type="dcterms:W3CDTF">2023-11-14T08:55:00Z</dcterms:created>
  <dcterms:modified xsi:type="dcterms:W3CDTF">2023-11-17T14:32:32Z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7FC5423B2F404822B206EF3E559AA4AE_11</vt:lpwstr>
  </property>
  <property fmtid="{D5CDD505-2E9C-101B-9397-08002B2CF9AE}" pid="3" name="KSOProductBuildVer">
    <vt:lpwstr>1033-12.2.0.13306</vt:lpwstr>
  </property>
</Properties>
</file>