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74" r:id="rId4"/>
    <p:sldId id="275" r:id="rId5"/>
    <p:sldId id="292" r:id="rId6"/>
    <p:sldId id="293" r:id="rId7"/>
    <p:sldId id="294" r:id="rId8"/>
    <p:sldId id="295" r:id="rId9"/>
    <p:sldId id="296" r:id="rId10"/>
    <p:sldId id="297" r:id="rId11"/>
    <p:sldId id="298" r:id="rId12"/>
    <p:sldId id="299" r:id="rId13"/>
    <p:sldId id="300" r:id="rId14"/>
    <p:sldId id="286" r:id="rId15"/>
    <p:sldId id="287" r:id="rId16"/>
    <p:sldId id="288" r:id="rId17"/>
    <p:sldId id="289" r:id="rId18"/>
    <p:sldId id="291" r:id="rId19"/>
    <p:sldId id="290"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7BAC"/>
    <a:srgbClr val="4DB3ED"/>
    <a:srgbClr val="42E5F8"/>
    <a:srgbClr val="0C4D72"/>
    <a:srgbClr val="0B457B"/>
    <a:srgbClr val="256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charset="0"/>
          <a:ea typeface="+mj-ea"/>
          <a:cs typeface="Times New Roman" panose="020206030504050203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charset="0"/>
          <a:ea typeface="+mn-ea"/>
          <a:cs typeface="Times New Roman" panose="020206030504050203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charset="0"/>
          <a:ea typeface="+mn-ea"/>
          <a:cs typeface="Times New Roman" panose="020206030504050203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BCD6EE"/>
            </a:gs>
            <a:gs pos="80000">
              <a:srgbClr val="C2DAEF"/>
            </a:gs>
            <a:gs pos="0">
              <a:schemeClr val="accent1">
                <a:lumMod val="0"/>
                <a:lumOff val="100000"/>
              </a:schemeClr>
            </a:gs>
            <a:gs pos="62000">
              <a:schemeClr val="accent1">
                <a:lumMod val="45000"/>
                <a:lumOff val="55000"/>
              </a:schemeClr>
            </a:gs>
            <a:gs pos="50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0" y="-635"/>
            <a:ext cx="5012690" cy="6858635"/>
          </a:xfrm>
          <a:prstGeom prst="rect">
            <a:avLst/>
          </a:prstGeom>
          <a:noFill/>
          <a:ln w="9525">
            <a:noFill/>
          </a:ln>
        </p:spPr>
      </p:pic>
      <p:sp>
        <p:nvSpPr>
          <p:cNvPr id="4" name="Text Box 3"/>
          <p:cNvSpPr txBox="1"/>
          <p:nvPr/>
        </p:nvSpPr>
        <p:spPr>
          <a:xfrm>
            <a:off x="5076825" y="2713990"/>
            <a:ext cx="7243445" cy="2176780"/>
          </a:xfrm>
          <a:prstGeom prst="rect">
            <a:avLst/>
          </a:prstGeom>
          <a:noFill/>
        </p:spPr>
        <p:txBody>
          <a:bodyPr wrap="square" rtlCol="0">
            <a:noAutofit/>
            <a:scene3d>
              <a:camera prst="orthographicFront"/>
              <a:lightRig rig="threePt" dir="t"/>
            </a:scene3d>
          </a:bodyPr>
          <a:lstStyle/>
          <a:p>
            <a:pPr algn="ctr"/>
            <a:r>
              <a:rPr lang="vi-VN" altLang="en-US" sz="4400" b="1">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3">
                      <a:satMod val="175000"/>
                      <a:alpha val="40000"/>
                    </a:schemeClr>
                  </a:glow>
                  <a:reflection blurRad="69850" stA="65000" endA="300" endPos="30500" dir="5400000" sy="-100000" algn="bl" rotWithShape="0"/>
                </a:effectLst>
                <a:latin typeface="Times New Roman" panose="02020603050405020304" charset="0"/>
                <a:cs typeface="Times New Roman" panose="02020603050405020304" charset="0"/>
              </a:rPr>
              <a:t>TÌM HIỂU VỀ GA VÀ ỨNG DỤNG </a:t>
            </a:r>
          </a:p>
        </p:txBody>
      </p:sp>
      <p:sp>
        <p:nvSpPr>
          <p:cNvPr id="6" name="Text Box 5"/>
          <p:cNvSpPr txBox="1"/>
          <p:nvPr/>
        </p:nvSpPr>
        <p:spPr>
          <a:xfrm>
            <a:off x="5425000" y="203616"/>
            <a:ext cx="6199749" cy="646331"/>
          </a:xfrm>
          <a:prstGeom prst="rect">
            <a:avLst/>
          </a:prstGeom>
          <a:noFill/>
        </p:spPr>
        <p:txBody>
          <a:bodyPr wrap="square" rtlCol="0">
            <a:spAutoFit/>
          </a:bodyPr>
          <a:lstStyle/>
          <a:p>
            <a:pPr algn="ctr"/>
            <a:r>
              <a:rPr lang="vi-VN" altLang="en-US" b="1" dirty="0">
                <a:latin typeface="Times New Roman" panose="02020603050405020304" charset="0"/>
                <a:cs typeface="Times New Roman" panose="02020603050405020304" charset="0"/>
              </a:rPr>
              <a:t>TRƯỜNG ĐẠI HỌC KỸ THUẬT- CÔNG NGHỆ CẦN THƠ</a:t>
            </a:r>
          </a:p>
          <a:p>
            <a:pPr algn="ctr"/>
            <a:r>
              <a:rPr lang="vi-VN" altLang="en-US" b="1" dirty="0">
                <a:latin typeface="Times New Roman" panose="02020603050405020304" charset="0"/>
                <a:cs typeface="Times New Roman" panose="02020603050405020304" charset="0"/>
              </a:rPr>
              <a:t>KHOA CÔNG NGHỆ THÔNG TIN</a:t>
            </a:r>
          </a:p>
        </p:txBody>
      </p:sp>
      <p:sp>
        <p:nvSpPr>
          <p:cNvPr id="7" name="Text Box 6"/>
          <p:cNvSpPr txBox="1"/>
          <p:nvPr/>
        </p:nvSpPr>
        <p:spPr>
          <a:xfrm>
            <a:off x="5076825" y="4716576"/>
            <a:ext cx="5935980" cy="1454785"/>
          </a:xfrm>
          <a:prstGeom prst="rect">
            <a:avLst/>
          </a:prstGeom>
          <a:noFill/>
        </p:spPr>
        <p:txBody>
          <a:bodyPr wrap="square" rtlCol="0">
            <a:noAutofit/>
          </a:bodyPr>
          <a:lstStyle/>
          <a:p>
            <a:pPr algn="l"/>
            <a:r>
              <a:rPr lang="vi-VN" altLang="en-US" dirty="0">
                <a:latin typeface="Times New Roman" panose="02020603050405020304" charset="0"/>
                <a:cs typeface="Times New Roman" panose="02020603050405020304" charset="0"/>
                <a:sym typeface="+mn-ea"/>
              </a:rPr>
              <a:t>Giảng viên hướng dẫn: </a:t>
            </a:r>
            <a:r>
              <a:rPr lang="vi-VN" altLang="en-US" b="1" dirty="0">
                <a:latin typeface="Times New Roman" panose="02020603050405020304" charset="0"/>
                <a:cs typeface="Times New Roman" panose="02020603050405020304" charset="0"/>
                <a:sym typeface="+mn-ea"/>
              </a:rPr>
              <a:t>Ths. LÊ ANH NHÃ UYÊN</a:t>
            </a:r>
            <a:endParaRPr lang="vi-VN" altLang="en-US" b="1" dirty="0">
              <a:latin typeface="Times New Roman" panose="02020603050405020304" charset="0"/>
              <a:cs typeface="Times New Roman" panose="02020603050405020304" charset="0"/>
            </a:endParaRPr>
          </a:p>
          <a:p>
            <a:pPr algn="l"/>
            <a:endParaRPr lang="vi-VN" altLang="en-US" dirty="0">
              <a:latin typeface="Times New Roman" panose="02020603050405020304" charset="0"/>
              <a:cs typeface="Times New Roman" panose="02020603050405020304" charset="0"/>
            </a:endParaRPr>
          </a:p>
          <a:p>
            <a:pPr algn="l"/>
            <a:r>
              <a:rPr lang="vi-VN" altLang="en-US" dirty="0">
                <a:latin typeface="Times New Roman" panose="02020603050405020304" charset="0"/>
                <a:cs typeface="Times New Roman" panose="02020603050405020304" charset="0"/>
              </a:rPr>
              <a:t>Sinh viên thực hiện:  </a:t>
            </a:r>
            <a:r>
              <a:rPr lang="vi-VN" altLang="en-US" b="1" dirty="0">
                <a:latin typeface="Times New Roman" panose="02020603050405020304" charset="0"/>
                <a:cs typeface="Times New Roman" panose="02020603050405020304" charset="0"/>
              </a:rPr>
              <a:t>NGUYỄN MỸ HẰNG 2101166                		   LÊ PHƯỚC HỮU 2100450</a:t>
            </a:r>
          </a:p>
          <a:p>
            <a:pPr algn="l"/>
            <a:endParaRPr lang="vi-VN" altLang="en-US" dirty="0">
              <a:latin typeface="Times New Roman" panose="02020603050405020304" charset="0"/>
              <a:cs typeface="Times New Roman" panose="02020603050405020304" charset="0"/>
            </a:endParaRPr>
          </a:p>
        </p:txBody>
      </p:sp>
      <p:pic>
        <p:nvPicPr>
          <p:cNvPr id="1983368734" name="Picture 2" descr="A white circle with blue text and a book and a symbol&#10;&#10;Description automatically generated"/>
          <p:cNvPicPr preferRelativeResize="0">
            <a:picLocks noChangeAspect="1"/>
          </p:cNvPicPr>
          <p:nvPr/>
        </p:nvPicPr>
        <p:blipFill>
          <a:blip r:embed="rId3" cstate="print">
            <a:alphaModFix amt="90000"/>
            <a:extLst>
              <a:ext uri="{28A0092B-C50C-407E-A947-70E740481C1C}">
                <a14:useLocalDpi xmlns:a14="http://schemas.microsoft.com/office/drawing/2010/main" val="0"/>
              </a:ext>
            </a:extLst>
          </a:blip>
          <a:stretch>
            <a:fillRect/>
          </a:stretch>
        </p:blipFill>
        <p:spPr>
          <a:xfrm>
            <a:off x="7708265" y="956945"/>
            <a:ext cx="1633220" cy="1543685"/>
          </a:xfrm>
          <a:prstGeom prst="rect">
            <a:avLst/>
          </a:prstGeom>
          <a:noFill/>
          <a:effectLst>
            <a:glow>
              <a:schemeClr val="accent3">
                <a:satMod val="175000"/>
                <a:alpha val="40000"/>
              </a:schemeClr>
            </a:glow>
            <a:innerShdw blurRad="114300">
              <a:prstClr val="black"/>
            </a:innerShdw>
          </a:effectLst>
        </p:spPr>
      </p:pic>
      <p:sp>
        <p:nvSpPr>
          <p:cNvPr id="2" name="Text Box 1"/>
          <p:cNvSpPr txBox="1"/>
          <p:nvPr/>
        </p:nvSpPr>
        <p:spPr>
          <a:xfrm>
            <a:off x="7153275" y="6489700"/>
            <a:ext cx="3091180" cy="368300"/>
          </a:xfrm>
          <a:prstGeom prst="rect">
            <a:avLst/>
          </a:prstGeom>
          <a:noFill/>
        </p:spPr>
        <p:txBody>
          <a:bodyPr wrap="square" rtlCol="0">
            <a:spAutoFit/>
          </a:bodyPr>
          <a:lstStyle/>
          <a:p>
            <a:r>
              <a:rPr lang="vi-VN" altLang="en-US" i="1">
                <a:latin typeface="Times New Roman" panose="02020603050405020304" charset="0"/>
                <a:cs typeface="Times New Roman" panose="02020603050405020304" charset="0"/>
              </a:rPr>
              <a:t>Cần Thơ, Tháng 12, Năm 2023</a:t>
            </a:r>
          </a:p>
        </p:txBody>
      </p:sp>
    </p:spTree>
  </p:cSld>
  <p:clrMapOvr>
    <a:masterClrMapping/>
  </p:clrMapOvr>
  <mc:AlternateContent xmlns:mc="http://schemas.openxmlformats.org/markup-compatibility/2006" xmlns:p14="http://schemas.microsoft.com/office/powerpoint/2010/main">
    <mc:Choice Requires="p14">
      <p:transition spd="med"/>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mph" presetSubtype="0" nodeType="withEffect">
                                  <p:stCondLst>
                                    <p:cond delay="0"/>
                                  </p:stCondLst>
                                  <p:childTnLst>
                                    <p:set>
                                      <p:cBhvr override="childStyle">
                                        <p:cTn id="6" dur="indefinite"/>
                                        <p:tgtEl>
                                          <p:spTgt spid="4">
                                            <p:txEl>
                                              <p:pRg st="0" end="0"/>
                                            </p:txEl>
                                          </p:spTgt>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5997958" cy="553998"/>
          </a:xfrm>
          <a:prstGeom prst="rect">
            <a:avLst/>
          </a:prstGeom>
          <a:noFill/>
        </p:spPr>
        <p:txBody>
          <a:bodyPr wrap="square" rtlCol="0">
            <a:spAutoFit/>
          </a:bodyPr>
          <a:lstStyle/>
          <a:p>
            <a:pPr marL="571500" indent="-571500">
              <a:buFont typeface="+mj-lt"/>
              <a:buAutoNum type="romanUcPeriod" startAt="3"/>
            </a:pPr>
            <a:r>
              <a:rPr lang="en-US" altLang="en-US" sz="3000" b="1" dirty="0">
                <a:latin typeface="Times New Roman" panose="02020603050405020304" charset="0"/>
                <a:cs typeface="Times New Roman" panose="02020603050405020304" charset="0"/>
              </a:rPr>
              <a:t> </a:t>
            </a:r>
            <a:r>
              <a:rPr lang="vi-VN" altLang="en-US" sz="3000" b="1" dirty="0">
                <a:latin typeface="Times New Roman" panose="02020603050405020304" charset="0"/>
                <a:cs typeface="Times New Roman" panose="02020603050405020304" charset="0"/>
              </a:rPr>
              <a:t>PHƯƠNG PHÁP THỰC HIỆN</a:t>
            </a:r>
          </a:p>
        </p:txBody>
      </p:sp>
      <p:sp>
        <p:nvSpPr>
          <p:cNvPr id="3" name="Text Box 2">
            <a:extLst>
              <a:ext uri="{FF2B5EF4-FFF2-40B4-BE49-F238E27FC236}">
                <a16:creationId xmlns:a16="http://schemas.microsoft.com/office/drawing/2014/main" id="{29BF4534-DFB0-1735-4D3C-34C85496E785}"/>
              </a:ext>
            </a:extLst>
          </p:cNvPr>
          <p:cNvSpPr txBox="1"/>
          <p:nvPr/>
        </p:nvSpPr>
        <p:spPr>
          <a:xfrm>
            <a:off x="514985" y="953278"/>
            <a:ext cx="5166933" cy="527892"/>
          </a:xfrm>
          <a:prstGeom prst="rect">
            <a:avLst/>
          </a:prstGeom>
          <a:noFill/>
        </p:spPr>
        <p:txBody>
          <a:bodyPr wrap="square" rtlCol="0">
            <a:noAutofit/>
          </a:bodyPr>
          <a:lstStyle/>
          <a:p>
            <a:pPr marL="457200" indent="-457200">
              <a:buFont typeface="+mj-lt"/>
              <a:buAutoNum type="arabicPeriod" startAt="3"/>
            </a:pPr>
            <a:r>
              <a:rPr lang="vi-VN" altLang="en-US" sz="2400" b="1" dirty="0">
                <a:latin typeface="Times New Roman" panose="02020603050405020304" charset="0"/>
                <a:cs typeface="Times New Roman" panose="02020603050405020304" charset="0"/>
                <a:sym typeface="+mn-ea"/>
              </a:rPr>
              <a:t>Tạo chuỗi từ ký tự (Chromosome)</a:t>
            </a:r>
          </a:p>
          <a:p>
            <a:pPr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342900" indent="-342900" algn="l">
              <a:lnSpc>
                <a:spcPct val="150000"/>
              </a:lnSpc>
              <a:buFont typeface="Wingdings" panose="05000000000000000000" charset="0"/>
              <a:buChar char="v"/>
            </a:pPr>
            <a:endParaRPr lang="vi-VN" altLang="en-US" sz="2400" b="1" dirty="0">
              <a:latin typeface="Times New Roman" panose="02020603050405020304" charset="0"/>
              <a:cs typeface="Times New Roman" panose="02020603050405020304" charset="0"/>
            </a:endParaRPr>
          </a:p>
        </p:txBody>
      </p:sp>
      <p:graphicFrame>
        <p:nvGraphicFramePr>
          <p:cNvPr id="7" name="Table 6">
            <a:extLst>
              <a:ext uri="{FF2B5EF4-FFF2-40B4-BE49-F238E27FC236}">
                <a16:creationId xmlns:a16="http://schemas.microsoft.com/office/drawing/2014/main" id="{845B1CD9-47C5-303C-406F-F07A0AADAE2B}"/>
              </a:ext>
            </a:extLst>
          </p:cNvPr>
          <p:cNvGraphicFramePr>
            <a:graphicFrameLocks noGrp="1"/>
          </p:cNvGraphicFramePr>
          <p:nvPr>
            <p:extLst>
              <p:ext uri="{D42A27DB-BD31-4B8C-83A1-F6EECF244321}">
                <p14:modId xmlns:p14="http://schemas.microsoft.com/office/powerpoint/2010/main" val="666944118"/>
              </p:ext>
            </p:extLst>
          </p:nvPr>
        </p:nvGraphicFramePr>
        <p:xfrm>
          <a:off x="795337" y="1742340"/>
          <a:ext cx="8128000" cy="2200783"/>
        </p:xfrm>
        <a:graphic>
          <a:graphicData uri="http://schemas.openxmlformats.org/drawingml/2006/table">
            <a:tbl>
              <a:tblPr firstRow="1" bandRow="1">
                <a:tableStyleId>{0505E3EF-67EA-436B-97B2-0124C06EBD24}</a:tableStyleId>
              </a:tblPr>
              <a:tblGrid>
                <a:gridCol w="8128000">
                  <a:extLst>
                    <a:ext uri="{9D8B030D-6E8A-4147-A177-3AD203B41FA5}">
                      <a16:colId xmlns:a16="http://schemas.microsoft.com/office/drawing/2014/main" val="3864602110"/>
                    </a:ext>
                  </a:extLst>
                </a:gridCol>
              </a:tblGrid>
              <a:tr h="370840">
                <a:tc>
                  <a:txBody>
                    <a:bodyPr/>
                    <a:lstStyle/>
                    <a:p>
                      <a:pPr>
                        <a:lnSpc>
                          <a:spcPct val="130000"/>
                        </a:lnSpc>
                      </a:pPr>
                      <a:r>
                        <a:rPr lang="en-US" sz="1800" b="0" kern="1200" dirty="0">
                          <a:solidFill>
                            <a:schemeClr val="tx1">
                              <a:lumMod val="95000"/>
                              <a:lumOff val="5000"/>
                            </a:schemeClr>
                          </a:solidFill>
                          <a:effectLst/>
                          <a:latin typeface="Consolas" panose="020B0609020204030204" pitchFamily="49" charset="0"/>
                        </a:rPr>
                        <a:t>27. # Create chromosomes</a:t>
                      </a:r>
                    </a:p>
                    <a:p>
                      <a:pPr>
                        <a:lnSpc>
                          <a:spcPct val="130000"/>
                        </a:lnSpc>
                      </a:pPr>
                      <a:r>
                        <a:rPr lang="en-US" sz="1800" b="0" kern="1200" dirty="0">
                          <a:solidFill>
                            <a:schemeClr val="tx1">
                              <a:lumMod val="95000"/>
                              <a:lumOff val="5000"/>
                            </a:schemeClr>
                          </a:solidFill>
                          <a:effectLst/>
                          <a:latin typeface="Consolas" panose="020B0609020204030204" pitchFamily="49" charset="0"/>
                        </a:rPr>
                        <a:t>28. def </a:t>
                      </a:r>
                      <a:r>
                        <a:rPr lang="en-US" sz="1800" b="0" kern="1200" dirty="0" err="1">
                          <a:solidFill>
                            <a:schemeClr val="tx1">
                              <a:lumMod val="95000"/>
                              <a:lumOff val="5000"/>
                            </a:schemeClr>
                          </a:solidFill>
                          <a:effectLst/>
                          <a:latin typeface="Consolas" panose="020B0609020204030204" pitchFamily="49" charset="0"/>
                        </a:rPr>
                        <a:t>Create_Chromosome</a:t>
                      </a:r>
                      <a:r>
                        <a:rPr lang="en-US" sz="1800" b="0" kern="1200" dirty="0">
                          <a:solidFill>
                            <a:schemeClr val="tx1">
                              <a:lumMod val="95000"/>
                              <a:lumOff val="5000"/>
                            </a:schemeClr>
                          </a:solidFill>
                          <a:effectLst/>
                          <a:latin typeface="Consolas" panose="020B0609020204030204" pitchFamily="49" charset="0"/>
                        </a:rPr>
                        <a:t>(self):</a:t>
                      </a:r>
                    </a:p>
                    <a:p>
                      <a:pPr>
                        <a:lnSpc>
                          <a:spcPct val="130000"/>
                        </a:lnSpc>
                      </a:pPr>
                      <a:r>
                        <a:rPr lang="en-US" sz="1800" b="0" kern="1200" dirty="0">
                          <a:solidFill>
                            <a:schemeClr val="tx1">
                              <a:lumMod val="95000"/>
                              <a:lumOff val="5000"/>
                            </a:schemeClr>
                          </a:solidFill>
                          <a:effectLst/>
                          <a:latin typeface="Consolas" panose="020B0609020204030204" pitchFamily="49" charset="0"/>
                        </a:rPr>
                        <a:t>29.      global Target</a:t>
                      </a:r>
                    </a:p>
                    <a:p>
                      <a:pPr>
                        <a:lnSpc>
                          <a:spcPct val="130000"/>
                        </a:lnSpc>
                      </a:pPr>
                      <a:r>
                        <a:rPr lang="en-US" sz="1800" b="0" kern="1200" dirty="0">
                          <a:solidFill>
                            <a:schemeClr val="tx1">
                              <a:lumMod val="95000"/>
                              <a:lumOff val="5000"/>
                            </a:schemeClr>
                          </a:solidFill>
                          <a:effectLst/>
                          <a:latin typeface="Consolas" panose="020B0609020204030204" pitchFamily="49" charset="0"/>
                        </a:rPr>
                        <a:t>30.      </a:t>
                      </a:r>
                      <a:r>
                        <a:rPr lang="en-US" sz="1800" b="0" kern="1200" dirty="0" err="1">
                          <a:solidFill>
                            <a:schemeClr val="tx1">
                              <a:lumMod val="95000"/>
                              <a:lumOff val="5000"/>
                            </a:schemeClr>
                          </a:solidFill>
                          <a:effectLst/>
                          <a:latin typeface="Consolas" panose="020B0609020204030204" pitchFamily="49" charset="0"/>
                        </a:rPr>
                        <a:t>Chromosome_Len</a:t>
                      </a:r>
                      <a:r>
                        <a:rPr lang="en-US" sz="1800" b="0" kern="1200" dirty="0">
                          <a:solidFill>
                            <a:schemeClr val="tx1">
                              <a:lumMod val="95000"/>
                              <a:lumOff val="5000"/>
                            </a:schemeClr>
                          </a:solidFill>
                          <a:effectLst/>
                          <a:latin typeface="Consolas" panose="020B0609020204030204" pitchFamily="49" charset="0"/>
                        </a:rPr>
                        <a:t> = </a:t>
                      </a:r>
                      <a:r>
                        <a:rPr lang="en-US" sz="1800" b="0" kern="1200" dirty="0" err="1">
                          <a:solidFill>
                            <a:schemeClr val="tx1">
                              <a:lumMod val="95000"/>
                              <a:lumOff val="5000"/>
                            </a:schemeClr>
                          </a:solidFill>
                          <a:effectLst/>
                          <a:latin typeface="Consolas" panose="020B0609020204030204" pitchFamily="49" charset="0"/>
                        </a:rPr>
                        <a:t>len</a:t>
                      </a:r>
                      <a:r>
                        <a:rPr lang="en-US" sz="1800" b="0" kern="1200" dirty="0">
                          <a:solidFill>
                            <a:schemeClr val="tx1">
                              <a:lumMod val="95000"/>
                              <a:lumOff val="5000"/>
                            </a:schemeClr>
                          </a:solidFill>
                          <a:effectLst/>
                          <a:latin typeface="Consolas" panose="020B0609020204030204" pitchFamily="49" charset="0"/>
                        </a:rPr>
                        <a:t>(Target)</a:t>
                      </a:r>
                    </a:p>
                    <a:p>
                      <a:pPr>
                        <a:lnSpc>
                          <a:spcPct val="130000"/>
                        </a:lnSpc>
                      </a:pPr>
                      <a:r>
                        <a:rPr lang="en-US" sz="1800" b="0" kern="1200" dirty="0">
                          <a:solidFill>
                            <a:schemeClr val="tx1">
                              <a:lumMod val="95000"/>
                              <a:lumOff val="5000"/>
                            </a:schemeClr>
                          </a:solidFill>
                          <a:effectLst/>
                          <a:latin typeface="Consolas" panose="020B0609020204030204" pitchFamily="49" charset="0"/>
                        </a:rPr>
                        <a:t>31.      return [</a:t>
                      </a:r>
                      <a:r>
                        <a:rPr lang="en-US" sz="1800" b="0" kern="1200" dirty="0" err="1">
                          <a:solidFill>
                            <a:schemeClr val="tx1">
                              <a:lumMod val="95000"/>
                              <a:lumOff val="5000"/>
                            </a:schemeClr>
                          </a:solidFill>
                          <a:effectLst/>
                          <a:latin typeface="Consolas" panose="020B0609020204030204" pitchFamily="49" charset="0"/>
                        </a:rPr>
                        <a:t>self.Gene_Mutation</a:t>
                      </a:r>
                      <a:r>
                        <a:rPr lang="en-US" sz="1800" b="0" kern="1200" dirty="0">
                          <a:solidFill>
                            <a:schemeClr val="tx1">
                              <a:lumMod val="95000"/>
                              <a:lumOff val="5000"/>
                            </a:schemeClr>
                          </a:solidFill>
                          <a:effectLst/>
                          <a:latin typeface="Consolas" panose="020B0609020204030204" pitchFamily="49" charset="0"/>
                        </a:rPr>
                        <a:t>() for _ in range(</a:t>
                      </a:r>
                      <a:r>
                        <a:rPr lang="en-US" sz="1800" b="0" kern="1200" dirty="0" err="1">
                          <a:solidFill>
                            <a:schemeClr val="tx1">
                              <a:lumMod val="95000"/>
                              <a:lumOff val="5000"/>
                            </a:schemeClr>
                          </a:solidFill>
                          <a:effectLst/>
                          <a:latin typeface="Consolas" panose="020B0609020204030204" pitchFamily="49" charset="0"/>
                        </a:rPr>
                        <a:t>Chromosome_Len</a:t>
                      </a:r>
                      <a:r>
                        <a:rPr lang="en-US" sz="1800" b="0" kern="1200" dirty="0">
                          <a:solidFill>
                            <a:schemeClr val="tx1">
                              <a:lumMod val="95000"/>
                              <a:lumOff val="5000"/>
                            </a:schemeClr>
                          </a:solidFill>
                          <a:effectLst/>
                          <a:latin typeface="Consolas" panose="020B0609020204030204" pitchFamily="49" charset="0"/>
                        </a:rPr>
                        <a:t>)]</a:t>
                      </a:r>
                      <a:endParaRPr lang="en-US" sz="1800" b="0" kern="1200" dirty="0">
                        <a:solidFill>
                          <a:schemeClr val="tx1">
                            <a:lumMod val="95000"/>
                            <a:lumOff val="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3583971301"/>
                  </a:ext>
                </a:extLst>
              </a:tr>
            </a:tbl>
          </a:graphicData>
        </a:graphic>
      </p:graphicFrame>
    </p:spTree>
    <p:extLst>
      <p:ext uri="{BB962C8B-B14F-4D97-AF65-F5344CB8AC3E}">
        <p14:creationId xmlns:p14="http://schemas.microsoft.com/office/powerpoint/2010/main" val="215109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5997958" cy="553998"/>
          </a:xfrm>
          <a:prstGeom prst="rect">
            <a:avLst/>
          </a:prstGeom>
          <a:noFill/>
        </p:spPr>
        <p:txBody>
          <a:bodyPr wrap="square" rtlCol="0">
            <a:spAutoFit/>
          </a:bodyPr>
          <a:lstStyle/>
          <a:p>
            <a:pPr marL="571500" indent="-571500">
              <a:buFont typeface="+mj-lt"/>
              <a:buAutoNum type="romanUcPeriod" startAt="3"/>
            </a:pPr>
            <a:r>
              <a:rPr lang="en-US" altLang="en-US" sz="3000" b="1" dirty="0">
                <a:latin typeface="Times New Roman" panose="02020603050405020304" charset="0"/>
                <a:cs typeface="Times New Roman" panose="02020603050405020304" charset="0"/>
              </a:rPr>
              <a:t> </a:t>
            </a:r>
            <a:r>
              <a:rPr lang="vi-VN" altLang="en-US" sz="3000" b="1" dirty="0">
                <a:latin typeface="Times New Roman" panose="02020603050405020304" charset="0"/>
                <a:cs typeface="Times New Roman" panose="02020603050405020304" charset="0"/>
              </a:rPr>
              <a:t>PHƯƠNG PHÁP THỰC HIỆN</a:t>
            </a:r>
          </a:p>
        </p:txBody>
      </p:sp>
      <p:sp>
        <p:nvSpPr>
          <p:cNvPr id="3" name="Text Box 2">
            <a:extLst>
              <a:ext uri="{FF2B5EF4-FFF2-40B4-BE49-F238E27FC236}">
                <a16:creationId xmlns:a16="http://schemas.microsoft.com/office/drawing/2014/main" id="{29BF4534-DFB0-1735-4D3C-34C85496E785}"/>
              </a:ext>
            </a:extLst>
          </p:cNvPr>
          <p:cNvSpPr txBox="1"/>
          <p:nvPr/>
        </p:nvSpPr>
        <p:spPr>
          <a:xfrm>
            <a:off x="514985" y="953278"/>
            <a:ext cx="4272675" cy="527892"/>
          </a:xfrm>
          <a:prstGeom prst="rect">
            <a:avLst/>
          </a:prstGeom>
          <a:noFill/>
        </p:spPr>
        <p:txBody>
          <a:bodyPr wrap="square" rtlCol="0">
            <a:noAutofit/>
          </a:bodyPr>
          <a:lstStyle/>
          <a:p>
            <a:pPr marL="457200" indent="-457200">
              <a:buFont typeface="+mj-lt"/>
              <a:buAutoNum type="arabicPeriod" startAt="4"/>
            </a:pPr>
            <a:r>
              <a:rPr lang="vi-VN" altLang="en-US" sz="2400" b="1" dirty="0">
                <a:latin typeface="Times New Roman" panose="02020603050405020304" charset="0"/>
                <a:cs typeface="Times New Roman" panose="02020603050405020304" charset="0"/>
                <a:sym typeface="+mn-ea"/>
              </a:rPr>
              <a:t>Xây xựng quần thể từ chuỗi</a:t>
            </a:r>
          </a:p>
          <a:p>
            <a:pPr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342900" indent="-342900" algn="l">
              <a:lnSpc>
                <a:spcPct val="150000"/>
              </a:lnSpc>
              <a:buFont typeface="Wingdings" panose="05000000000000000000" charset="0"/>
              <a:buChar char="v"/>
            </a:pPr>
            <a:endParaRPr lang="vi-VN" altLang="en-US" sz="2400" b="1" dirty="0">
              <a:latin typeface="Times New Roman" panose="02020603050405020304" charset="0"/>
              <a:cs typeface="Times New Roman" panose="02020603050405020304" charset="0"/>
            </a:endParaRPr>
          </a:p>
        </p:txBody>
      </p:sp>
      <p:graphicFrame>
        <p:nvGraphicFramePr>
          <p:cNvPr id="7" name="Table 6">
            <a:extLst>
              <a:ext uri="{FF2B5EF4-FFF2-40B4-BE49-F238E27FC236}">
                <a16:creationId xmlns:a16="http://schemas.microsoft.com/office/drawing/2014/main" id="{845B1CD9-47C5-303C-406F-F07A0AADAE2B}"/>
              </a:ext>
            </a:extLst>
          </p:cNvPr>
          <p:cNvGraphicFramePr>
            <a:graphicFrameLocks noGrp="1"/>
          </p:cNvGraphicFramePr>
          <p:nvPr>
            <p:extLst>
              <p:ext uri="{D42A27DB-BD31-4B8C-83A1-F6EECF244321}">
                <p14:modId xmlns:p14="http://schemas.microsoft.com/office/powerpoint/2010/main" val="1316305641"/>
              </p:ext>
            </p:extLst>
          </p:nvPr>
        </p:nvGraphicFramePr>
        <p:xfrm>
          <a:off x="795337" y="1664193"/>
          <a:ext cx="8128000" cy="2557399"/>
        </p:xfrm>
        <a:graphic>
          <a:graphicData uri="http://schemas.openxmlformats.org/drawingml/2006/table">
            <a:tbl>
              <a:tblPr firstRow="1" bandRow="1">
                <a:tableStyleId>{0505E3EF-67EA-436B-97B2-0124C06EBD24}</a:tableStyleId>
              </a:tblPr>
              <a:tblGrid>
                <a:gridCol w="8128000">
                  <a:extLst>
                    <a:ext uri="{9D8B030D-6E8A-4147-A177-3AD203B41FA5}">
                      <a16:colId xmlns:a16="http://schemas.microsoft.com/office/drawing/2014/main" val="3864602110"/>
                    </a:ext>
                  </a:extLst>
                </a:gridCol>
              </a:tblGrid>
              <a:tr h="370840">
                <a:tc>
                  <a:txBody>
                    <a:bodyPr/>
                    <a:lstStyle/>
                    <a:p>
                      <a:pPr>
                        <a:lnSpc>
                          <a:spcPct val="130000"/>
                        </a:lnSpc>
                      </a:pPr>
                      <a:r>
                        <a:rPr lang="en-US" sz="1800" b="0" kern="1200" dirty="0">
                          <a:solidFill>
                            <a:schemeClr val="tx1">
                              <a:lumMod val="95000"/>
                              <a:lumOff val="5000"/>
                            </a:schemeClr>
                          </a:solidFill>
                          <a:effectLst/>
                          <a:latin typeface="Consolas" panose="020B0609020204030204" pitchFamily="49" charset="0"/>
                        </a:rPr>
                        <a:t>9.  # </a:t>
                      </a:r>
                      <a:r>
                        <a:rPr lang="en-US" sz="1800" b="0" kern="1200" dirty="0" err="1">
                          <a:solidFill>
                            <a:schemeClr val="tx1">
                              <a:lumMod val="95000"/>
                              <a:lumOff val="5000"/>
                            </a:schemeClr>
                          </a:solidFill>
                          <a:effectLst/>
                          <a:latin typeface="Consolas" panose="020B0609020204030204" pitchFamily="49" charset="0"/>
                        </a:rPr>
                        <a:t>Initiialization</a:t>
                      </a:r>
                      <a:endParaRPr lang="en-US" sz="1800" b="0" kern="1200" dirty="0">
                        <a:solidFill>
                          <a:schemeClr val="tx1">
                            <a:lumMod val="95000"/>
                            <a:lumOff val="5000"/>
                          </a:schemeClr>
                        </a:solidFill>
                        <a:effectLst/>
                        <a:latin typeface="Consolas" panose="020B0609020204030204" pitchFamily="49" charset="0"/>
                      </a:endParaRPr>
                    </a:p>
                    <a:p>
                      <a:pPr>
                        <a:lnSpc>
                          <a:spcPct val="130000"/>
                        </a:lnSpc>
                      </a:pPr>
                      <a:r>
                        <a:rPr lang="en-US" sz="1800" b="0" kern="1200" dirty="0">
                          <a:solidFill>
                            <a:schemeClr val="tx1">
                              <a:lumMod val="95000"/>
                              <a:lumOff val="5000"/>
                            </a:schemeClr>
                          </a:solidFill>
                          <a:effectLst/>
                          <a:latin typeface="Consolas" panose="020B0609020204030204" pitchFamily="49" charset="0"/>
                        </a:rPr>
                        <a:t>10. for _ in range(</a:t>
                      </a:r>
                      <a:r>
                        <a:rPr lang="en-US" sz="1800" b="0" kern="1200" dirty="0" err="1">
                          <a:solidFill>
                            <a:schemeClr val="tx1">
                              <a:lumMod val="95000"/>
                              <a:lumOff val="5000"/>
                            </a:schemeClr>
                          </a:solidFill>
                          <a:effectLst/>
                          <a:latin typeface="Consolas" panose="020B0609020204030204" pitchFamily="49" charset="0"/>
                        </a:rPr>
                        <a:t>Population_Size</a:t>
                      </a:r>
                      <a:r>
                        <a:rPr lang="en-US" sz="1800" b="0" kern="1200" dirty="0">
                          <a:solidFill>
                            <a:schemeClr val="tx1">
                              <a:lumMod val="95000"/>
                              <a:lumOff val="5000"/>
                            </a:schemeClr>
                          </a:solidFill>
                          <a:effectLst/>
                          <a:latin typeface="Consolas" panose="020B0609020204030204" pitchFamily="49" charset="0"/>
                        </a:rPr>
                        <a:t>):</a:t>
                      </a:r>
                    </a:p>
                    <a:p>
                      <a:pPr>
                        <a:lnSpc>
                          <a:spcPct val="130000"/>
                        </a:lnSpc>
                      </a:pPr>
                      <a:r>
                        <a:rPr lang="en-US" sz="1800" b="0" kern="1200" dirty="0">
                          <a:solidFill>
                            <a:schemeClr val="tx1">
                              <a:lumMod val="95000"/>
                              <a:lumOff val="5000"/>
                            </a:schemeClr>
                          </a:solidFill>
                          <a:effectLst/>
                          <a:latin typeface="Consolas" panose="020B0609020204030204" pitchFamily="49" charset="0"/>
                        </a:rPr>
                        <a:t>11.     # Call the function "</a:t>
                      </a:r>
                      <a:r>
                        <a:rPr lang="en-US" sz="1800" b="0" kern="1200" dirty="0" err="1">
                          <a:solidFill>
                            <a:schemeClr val="tx1">
                              <a:lumMod val="95000"/>
                              <a:lumOff val="5000"/>
                            </a:schemeClr>
                          </a:solidFill>
                          <a:effectLst/>
                          <a:latin typeface="Consolas" panose="020B0609020204030204" pitchFamily="49" charset="0"/>
                        </a:rPr>
                        <a:t>Create_Chromosome</a:t>
                      </a:r>
                      <a:r>
                        <a:rPr lang="en-US" sz="1800" b="0" kern="1200" dirty="0">
                          <a:solidFill>
                            <a:schemeClr val="tx1">
                              <a:lumMod val="95000"/>
                              <a:lumOff val="5000"/>
                            </a:schemeClr>
                          </a:solidFill>
                          <a:effectLst/>
                          <a:latin typeface="Consolas" panose="020B0609020204030204" pitchFamily="49" charset="0"/>
                        </a:rPr>
                        <a:t>" to create chromosomes</a:t>
                      </a:r>
                    </a:p>
                    <a:p>
                      <a:pPr>
                        <a:lnSpc>
                          <a:spcPct val="130000"/>
                        </a:lnSpc>
                      </a:pPr>
                      <a:r>
                        <a:rPr lang="en-US" sz="1800" b="0" kern="1200" dirty="0">
                          <a:solidFill>
                            <a:schemeClr val="tx1">
                              <a:lumMod val="95000"/>
                              <a:lumOff val="5000"/>
                            </a:schemeClr>
                          </a:solidFill>
                          <a:effectLst/>
                          <a:latin typeface="Consolas" panose="020B0609020204030204" pitchFamily="49" charset="0"/>
                        </a:rPr>
                        <a:t>12.     Chromosome = </a:t>
                      </a:r>
                      <a:r>
                        <a:rPr lang="en-US" sz="1800" b="0" kern="1200" dirty="0" err="1">
                          <a:solidFill>
                            <a:schemeClr val="tx1">
                              <a:lumMod val="95000"/>
                              <a:lumOff val="5000"/>
                            </a:schemeClr>
                          </a:solidFill>
                          <a:effectLst/>
                          <a:latin typeface="Consolas" panose="020B0609020204030204" pitchFamily="49" charset="0"/>
                        </a:rPr>
                        <a:t>Individual.Create_Chromosome</a:t>
                      </a:r>
                      <a:r>
                        <a:rPr lang="en-US" sz="1800" b="0" kern="1200" dirty="0">
                          <a:solidFill>
                            <a:schemeClr val="tx1">
                              <a:lumMod val="95000"/>
                              <a:lumOff val="5000"/>
                            </a:schemeClr>
                          </a:solidFill>
                          <a:effectLst/>
                          <a:latin typeface="Consolas" panose="020B0609020204030204" pitchFamily="49" charset="0"/>
                        </a:rPr>
                        <a:t>()</a:t>
                      </a:r>
                    </a:p>
                    <a:p>
                      <a:pPr>
                        <a:lnSpc>
                          <a:spcPct val="130000"/>
                        </a:lnSpc>
                      </a:pPr>
                      <a:r>
                        <a:rPr lang="en-US" sz="1800" b="0" kern="1200" dirty="0">
                          <a:solidFill>
                            <a:schemeClr val="tx1">
                              <a:lumMod val="95000"/>
                              <a:lumOff val="5000"/>
                            </a:schemeClr>
                          </a:solidFill>
                          <a:effectLst/>
                          <a:latin typeface="Consolas" panose="020B0609020204030204" pitchFamily="49" charset="0"/>
                        </a:rPr>
                        <a:t>13.     # Add chromosomes to the "Population" array</a:t>
                      </a:r>
                    </a:p>
                    <a:p>
                      <a:pPr>
                        <a:lnSpc>
                          <a:spcPct val="130000"/>
                        </a:lnSpc>
                      </a:pPr>
                      <a:r>
                        <a:rPr lang="en-US" sz="1800" b="0" kern="1200" dirty="0">
                          <a:solidFill>
                            <a:schemeClr val="tx1">
                              <a:lumMod val="95000"/>
                              <a:lumOff val="5000"/>
                            </a:schemeClr>
                          </a:solidFill>
                          <a:effectLst/>
                          <a:latin typeface="Consolas" panose="020B0609020204030204" pitchFamily="49" charset="0"/>
                        </a:rPr>
                        <a:t>14.     </a:t>
                      </a:r>
                      <a:r>
                        <a:rPr lang="en-US" sz="1800" b="0" kern="1200" dirty="0" err="1">
                          <a:solidFill>
                            <a:schemeClr val="tx1">
                              <a:lumMod val="95000"/>
                              <a:lumOff val="5000"/>
                            </a:schemeClr>
                          </a:solidFill>
                          <a:effectLst/>
                          <a:latin typeface="Consolas" panose="020B0609020204030204" pitchFamily="49" charset="0"/>
                        </a:rPr>
                        <a:t>Population.append</a:t>
                      </a:r>
                      <a:r>
                        <a:rPr lang="en-US" sz="1800" b="0" kern="1200" dirty="0">
                          <a:solidFill>
                            <a:schemeClr val="tx1">
                              <a:lumMod val="95000"/>
                              <a:lumOff val="5000"/>
                            </a:schemeClr>
                          </a:solidFill>
                          <a:effectLst/>
                          <a:latin typeface="Consolas" panose="020B0609020204030204" pitchFamily="49" charset="0"/>
                        </a:rPr>
                        <a:t>(Individual(Chromosome))</a:t>
                      </a:r>
                      <a:endParaRPr lang="en-US" sz="1800" b="0" kern="1200" dirty="0">
                        <a:solidFill>
                          <a:schemeClr val="tx1">
                            <a:lumMod val="95000"/>
                            <a:lumOff val="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3583971301"/>
                  </a:ext>
                </a:extLst>
              </a:tr>
            </a:tbl>
          </a:graphicData>
        </a:graphic>
      </p:graphicFrame>
    </p:spTree>
    <p:extLst>
      <p:ext uri="{BB962C8B-B14F-4D97-AF65-F5344CB8AC3E}">
        <p14:creationId xmlns:p14="http://schemas.microsoft.com/office/powerpoint/2010/main" val="8144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5997958" cy="553998"/>
          </a:xfrm>
          <a:prstGeom prst="rect">
            <a:avLst/>
          </a:prstGeom>
          <a:noFill/>
        </p:spPr>
        <p:txBody>
          <a:bodyPr wrap="square" rtlCol="0">
            <a:spAutoFit/>
          </a:bodyPr>
          <a:lstStyle/>
          <a:p>
            <a:pPr marL="571500" indent="-571500">
              <a:buFont typeface="+mj-lt"/>
              <a:buAutoNum type="romanUcPeriod" startAt="3"/>
            </a:pPr>
            <a:r>
              <a:rPr lang="en-US" altLang="en-US" sz="3000" b="1" dirty="0">
                <a:latin typeface="Times New Roman" panose="02020603050405020304" charset="0"/>
                <a:cs typeface="Times New Roman" panose="02020603050405020304" charset="0"/>
              </a:rPr>
              <a:t> </a:t>
            </a:r>
            <a:r>
              <a:rPr lang="vi-VN" altLang="en-US" sz="3000" b="1" dirty="0">
                <a:latin typeface="Times New Roman" panose="02020603050405020304" charset="0"/>
                <a:cs typeface="Times New Roman" panose="02020603050405020304" charset="0"/>
              </a:rPr>
              <a:t>PHƯƠNG PHÁP THỰC HIỆN</a:t>
            </a:r>
          </a:p>
        </p:txBody>
      </p:sp>
      <p:sp>
        <p:nvSpPr>
          <p:cNvPr id="3" name="Text Box 2">
            <a:extLst>
              <a:ext uri="{FF2B5EF4-FFF2-40B4-BE49-F238E27FC236}">
                <a16:creationId xmlns:a16="http://schemas.microsoft.com/office/drawing/2014/main" id="{29BF4534-DFB0-1735-4D3C-34C85496E785}"/>
              </a:ext>
            </a:extLst>
          </p:cNvPr>
          <p:cNvSpPr txBox="1"/>
          <p:nvPr/>
        </p:nvSpPr>
        <p:spPr>
          <a:xfrm>
            <a:off x="514985" y="953278"/>
            <a:ext cx="5997958" cy="527892"/>
          </a:xfrm>
          <a:prstGeom prst="rect">
            <a:avLst/>
          </a:prstGeom>
          <a:noFill/>
        </p:spPr>
        <p:txBody>
          <a:bodyPr wrap="square" rtlCol="0">
            <a:noAutofit/>
          </a:bodyPr>
          <a:lstStyle/>
          <a:p>
            <a:pPr marL="457200" indent="-457200">
              <a:buFont typeface="+mj-lt"/>
              <a:buAutoNum type="arabicPeriod" startAt="5"/>
            </a:pPr>
            <a:r>
              <a:rPr lang="vi-VN" altLang="en-US" sz="2400" b="1" dirty="0">
                <a:latin typeface="Times New Roman" panose="02020603050405020304" charset="0"/>
                <a:cs typeface="Times New Roman" panose="02020603050405020304" charset="0"/>
                <a:sym typeface="+mn-ea"/>
              </a:rPr>
              <a:t>Ứng dụng phương pháp Absolute Fitness</a:t>
            </a:r>
          </a:p>
          <a:p>
            <a:pPr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342900" indent="-342900" algn="l">
              <a:lnSpc>
                <a:spcPct val="150000"/>
              </a:lnSpc>
              <a:buFont typeface="Wingdings" panose="05000000000000000000" charset="0"/>
              <a:buChar char="v"/>
            </a:pPr>
            <a:endParaRPr lang="vi-VN" altLang="en-US" sz="2400" b="1" dirty="0">
              <a:latin typeface="Times New Roman" panose="02020603050405020304" charset="0"/>
              <a:cs typeface="Times New Roman" panose="02020603050405020304" charset="0"/>
            </a:endParaRPr>
          </a:p>
        </p:txBody>
      </p:sp>
      <p:graphicFrame>
        <p:nvGraphicFramePr>
          <p:cNvPr id="7" name="Table 6">
            <a:extLst>
              <a:ext uri="{FF2B5EF4-FFF2-40B4-BE49-F238E27FC236}">
                <a16:creationId xmlns:a16="http://schemas.microsoft.com/office/drawing/2014/main" id="{845B1CD9-47C5-303C-406F-F07A0AADAE2B}"/>
              </a:ext>
            </a:extLst>
          </p:cNvPr>
          <p:cNvGraphicFramePr>
            <a:graphicFrameLocks noGrp="1"/>
          </p:cNvGraphicFramePr>
          <p:nvPr>
            <p:extLst>
              <p:ext uri="{D42A27DB-BD31-4B8C-83A1-F6EECF244321}">
                <p14:modId xmlns:p14="http://schemas.microsoft.com/office/powerpoint/2010/main" val="3432238480"/>
              </p:ext>
            </p:extLst>
          </p:nvPr>
        </p:nvGraphicFramePr>
        <p:xfrm>
          <a:off x="795337" y="1664193"/>
          <a:ext cx="8128000" cy="3627247"/>
        </p:xfrm>
        <a:graphic>
          <a:graphicData uri="http://schemas.openxmlformats.org/drawingml/2006/table">
            <a:tbl>
              <a:tblPr firstRow="1" bandRow="1">
                <a:tableStyleId>{0505E3EF-67EA-436B-97B2-0124C06EBD24}</a:tableStyleId>
              </a:tblPr>
              <a:tblGrid>
                <a:gridCol w="8128000">
                  <a:extLst>
                    <a:ext uri="{9D8B030D-6E8A-4147-A177-3AD203B41FA5}">
                      <a16:colId xmlns:a16="http://schemas.microsoft.com/office/drawing/2014/main" val="3864602110"/>
                    </a:ext>
                  </a:extLst>
                </a:gridCol>
              </a:tblGrid>
              <a:tr h="370840">
                <a:tc>
                  <a:txBody>
                    <a:bodyPr/>
                    <a:lstStyle/>
                    <a:p>
                      <a:pPr>
                        <a:lnSpc>
                          <a:spcPct val="130000"/>
                        </a:lnSpc>
                      </a:pPr>
                      <a:r>
                        <a:rPr lang="en-US" sz="1800" b="0" kern="1200" dirty="0">
                          <a:solidFill>
                            <a:schemeClr val="tx1">
                              <a:lumMod val="95000"/>
                              <a:lumOff val="5000"/>
                            </a:schemeClr>
                          </a:solidFill>
                          <a:effectLst/>
                          <a:latin typeface="Consolas" panose="020B0609020204030204" pitchFamily="49" charset="0"/>
                        </a:rPr>
                        <a:t>50. # Evaluate the fitness of the chromosome, compared to the target sequence</a:t>
                      </a:r>
                    </a:p>
                    <a:p>
                      <a:pPr>
                        <a:lnSpc>
                          <a:spcPct val="130000"/>
                        </a:lnSpc>
                      </a:pPr>
                      <a:r>
                        <a:rPr lang="en-US" sz="1800" b="0" kern="1200" dirty="0">
                          <a:solidFill>
                            <a:schemeClr val="tx1">
                              <a:lumMod val="95000"/>
                              <a:lumOff val="5000"/>
                            </a:schemeClr>
                          </a:solidFill>
                          <a:effectLst/>
                          <a:latin typeface="Consolas" panose="020B0609020204030204" pitchFamily="49" charset="0"/>
                        </a:rPr>
                        <a:t>51. def Fitness(self):</a:t>
                      </a:r>
                    </a:p>
                    <a:p>
                      <a:pPr>
                        <a:lnSpc>
                          <a:spcPct val="130000"/>
                        </a:lnSpc>
                      </a:pPr>
                      <a:r>
                        <a:rPr lang="en-US" sz="1800" b="0" kern="1200" dirty="0">
                          <a:solidFill>
                            <a:schemeClr val="tx1">
                              <a:lumMod val="95000"/>
                              <a:lumOff val="5000"/>
                            </a:schemeClr>
                          </a:solidFill>
                          <a:effectLst/>
                          <a:latin typeface="Consolas" panose="020B0609020204030204" pitchFamily="49" charset="0"/>
                        </a:rPr>
                        <a:t>52.     global Target</a:t>
                      </a:r>
                    </a:p>
                    <a:p>
                      <a:pPr>
                        <a:lnSpc>
                          <a:spcPct val="130000"/>
                        </a:lnSpc>
                      </a:pPr>
                      <a:r>
                        <a:rPr lang="en-US" sz="1800" b="0" kern="1200" dirty="0">
                          <a:solidFill>
                            <a:schemeClr val="tx1">
                              <a:lumMod val="95000"/>
                              <a:lumOff val="5000"/>
                            </a:schemeClr>
                          </a:solidFill>
                          <a:effectLst/>
                          <a:latin typeface="Consolas" panose="020B0609020204030204" pitchFamily="49" charset="0"/>
                        </a:rPr>
                        <a:t>53.     fitness = 0</a:t>
                      </a:r>
                    </a:p>
                    <a:p>
                      <a:pPr>
                        <a:lnSpc>
                          <a:spcPct val="130000"/>
                        </a:lnSpc>
                      </a:pPr>
                      <a:r>
                        <a:rPr lang="en-US" sz="1800" b="0" kern="1200" dirty="0">
                          <a:solidFill>
                            <a:schemeClr val="tx1">
                              <a:lumMod val="95000"/>
                              <a:lumOff val="5000"/>
                            </a:schemeClr>
                          </a:solidFill>
                          <a:effectLst/>
                          <a:latin typeface="Consolas" panose="020B0609020204030204" pitchFamily="49" charset="0"/>
                        </a:rPr>
                        <a:t>54.     for </a:t>
                      </a:r>
                      <a:r>
                        <a:rPr lang="en-US" sz="1800" b="0" kern="1200" dirty="0" err="1">
                          <a:solidFill>
                            <a:schemeClr val="tx1">
                              <a:lumMod val="95000"/>
                              <a:lumOff val="5000"/>
                            </a:schemeClr>
                          </a:solidFill>
                          <a:effectLst/>
                          <a:latin typeface="Consolas" panose="020B0609020204030204" pitchFamily="49" charset="0"/>
                        </a:rPr>
                        <a:t>fitness_Chromosome</a:t>
                      </a:r>
                      <a:r>
                        <a:rPr lang="en-US" sz="1800" b="0" kern="1200" dirty="0">
                          <a:solidFill>
                            <a:schemeClr val="tx1">
                              <a:lumMod val="95000"/>
                              <a:lumOff val="5000"/>
                            </a:schemeClr>
                          </a:solidFill>
                          <a:effectLst/>
                          <a:latin typeface="Consolas" panose="020B0609020204030204" pitchFamily="49" charset="0"/>
                        </a:rPr>
                        <a:t>, </a:t>
                      </a:r>
                      <a:r>
                        <a:rPr lang="en-US" sz="1800" b="0" kern="1200" dirty="0" err="1">
                          <a:solidFill>
                            <a:schemeClr val="tx1">
                              <a:lumMod val="95000"/>
                              <a:lumOff val="5000"/>
                            </a:schemeClr>
                          </a:solidFill>
                          <a:effectLst/>
                          <a:latin typeface="Consolas" panose="020B0609020204030204" pitchFamily="49" charset="0"/>
                        </a:rPr>
                        <a:t>fitness_Target</a:t>
                      </a:r>
                      <a:r>
                        <a:rPr lang="en-US" sz="1800" b="0" kern="1200" dirty="0">
                          <a:solidFill>
                            <a:schemeClr val="tx1">
                              <a:lumMod val="95000"/>
                              <a:lumOff val="5000"/>
                            </a:schemeClr>
                          </a:solidFill>
                          <a:effectLst/>
                          <a:latin typeface="Consolas" panose="020B0609020204030204" pitchFamily="49" charset="0"/>
                        </a:rPr>
                        <a:t> in zip(</a:t>
                      </a:r>
                      <a:r>
                        <a:rPr lang="en-US" sz="1800" b="0" kern="1200" dirty="0" err="1">
                          <a:solidFill>
                            <a:schemeClr val="tx1">
                              <a:lumMod val="95000"/>
                              <a:lumOff val="5000"/>
                            </a:schemeClr>
                          </a:solidFill>
                          <a:effectLst/>
                          <a:latin typeface="Consolas" panose="020B0609020204030204" pitchFamily="49" charset="0"/>
                        </a:rPr>
                        <a:t>self.chromosome</a:t>
                      </a:r>
                      <a:r>
                        <a:rPr lang="en-US" sz="1800" b="0" kern="1200" dirty="0">
                          <a:solidFill>
                            <a:schemeClr val="tx1">
                              <a:lumMod val="95000"/>
                              <a:lumOff val="5000"/>
                            </a:schemeClr>
                          </a:solidFill>
                          <a:effectLst/>
                          <a:latin typeface="Consolas" panose="020B0609020204030204" pitchFamily="49" charset="0"/>
                        </a:rPr>
                        <a:t>, Target):</a:t>
                      </a:r>
                    </a:p>
                    <a:p>
                      <a:pPr>
                        <a:lnSpc>
                          <a:spcPct val="130000"/>
                        </a:lnSpc>
                      </a:pPr>
                      <a:r>
                        <a:rPr lang="en-US" sz="1800" b="0" kern="1200" dirty="0">
                          <a:solidFill>
                            <a:schemeClr val="tx1">
                              <a:lumMod val="95000"/>
                              <a:lumOff val="5000"/>
                            </a:schemeClr>
                          </a:solidFill>
                          <a:effectLst/>
                          <a:latin typeface="Consolas" panose="020B0609020204030204" pitchFamily="49" charset="0"/>
                        </a:rPr>
                        <a:t>55.         if </a:t>
                      </a:r>
                      <a:r>
                        <a:rPr lang="en-US" sz="1800" b="0" kern="1200" dirty="0" err="1">
                          <a:solidFill>
                            <a:schemeClr val="tx1">
                              <a:lumMod val="95000"/>
                              <a:lumOff val="5000"/>
                            </a:schemeClr>
                          </a:solidFill>
                          <a:effectLst/>
                          <a:latin typeface="Consolas" panose="020B0609020204030204" pitchFamily="49" charset="0"/>
                        </a:rPr>
                        <a:t>fitness_Chromosome</a:t>
                      </a:r>
                      <a:r>
                        <a:rPr lang="en-US" sz="1800" b="0" kern="1200" dirty="0">
                          <a:solidFill>
                            <a:schemeClr val="tx1">
                              <a:lumMod val="95000"/>
                              <a:lumOff val="5000"/>
                            </a:schemeClr>
                          </a:solidFill>
                          <a:effectLst/>
                          <a:latin typeface="Consolas" panose="020B0609020204030204" pitchFamily="49" charset="0"/>
                        </a:rPr>
                        <a:t> != </a:t>
                      </a:r>
                      <a:r>
                        <a:rPr lang="en-US" sz="1800" b="0" kern="1200" dirty="0" err="1">
                          <a:solidFill>
                            <a:schemeClr val="tx1">
                              <a:lumMod val="95000"/>
                              <a:lumOff val="5000"/>
                            </a:schemeClr>
                          </a:solidFill>
                          <a:effectLst/>
                          <a:latin typeface="Consolas" panose="020B0609020204030204" pitchFamily="49" charset="0"/>
                        </a:rPr>
                        <a:t>fitness_Target</a:t>
                      </a:r>
                      <a:r>
                        <a:rPr lang="en-US" sz="1800" b="0" kern="1200" dirty="0">
                          <a:solidFill>
                            <a:schemeClr val="tx1">
                              <a:lumMod val="95000"/>
                              <a:lumOff val="5000"/>
                            </a:schemeClr>
                          </a:solidFill>
                          <a:effectLst/>
                          <a:latin typeface="Consolas" panose="020B0609020204030204" pitchFamily="49" charset="0"/>
                        </a:rPr>
                        <a:t>:</a:t>
                      </a:r>
                    </a:p>
                    <a:p>
                      <a:pPr>
                        <a:lnSpc>
                          <a:spcPct val="130000"/>
                        </a:lnSpc>
                      </a:pPr>
                      <a:r>
                        <a:rPr lang="en-US" sz="1800" b="0" kern="1200" dirty="0">
                          <a:solidFill>
                            <a:schemeClr val="tx1">
                              <a:lumMod val="95000"/>
                              <a:lumOff val="5000"/>
                            </a:schemeClr>
                          </a:solidFill>
                          <a:effectLst/>
                          <a:latin typeface="Consolas" panose="020B0609020204030204" pitchFamily="49" charset="0"/>
                        </a:rPr>
                        <a:t>56.             fitness += 1</a:t>
                      </a:r>
                    </a:p>
                    <a:p>
                      <a:pPr>
                        <a:lnSpc>
                          <a:spcPct val="130000"/>
                        </a:lnSpc>
                      </a:pPr>
                      <a:r>
                        <a:rPr lang="en-US" sz="1800" b="0" kern="1200" dirty="0">
                          <a:solidFill>
                            <a:schemeClr val="tx1">
                              <a:lumMod val="95000"/>
                              <a:lumOff val="5000"/>
                            </a:schemeClr>
                          </a:solidFill>
                          <a:effectLst/>
                          <a:latin typeface="Consolas" panose="020B0609020204030204" pitchFamily="49" charset="0"/>
                        </a:rPr>
                        <a:t>57.       return fitness</a:t>
                      </a:r>
                      <a:endParaRPr lang="en-US" sz="1800" b="0" kern="1200" dirty="0">
                        <a:solidFill>
                          <a:schemeClr val="tx1">
                            <a:lumMod val="95000"/>
                            <a:lumOff val="5000"/>
                          </a:schemeClr>
                        </a:solidFill>
                        <a:effectLst/>
                        <a:latin typeface="Consolas" panose="020B0609020204030204" pitchFamily="49" charset="0"/>
                        <a:ea typeface="+mn-ea"/>
                        <a:cs typeface="+mn-cs"/>
                      </a:endParaRPr>
                    </a:p>
                  </a:txBody>
                  <a:tcPr/>
                </a:tc>
                <a:extLst>
                  <a:ext uri="{0D108BD9-81ED-4DB2-BD59-A6C34878D82A}">
                    <a16:rowId xmlns:a16="http://schemas.microsoft.com/office/drawing/2014/main" val="3583971301"/>
                  </a:ext>
                </a:extLst>
              </a:tr>
            </a:tbl>
          </a:graphicData>
        </a:graphic>
      </p:graphicFrame>
    </p:spTree>
    <p:extLst>
      <p:ext uri="{BB962C8B-B14F-4D97-AF65-F5344CB8AC3E}">
        <p14:creationId xmlns:p14="http://schemas.microsoft.com/office/powerpoint/2010/main" val="60237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5997958" cy="553998"/>
          </a:xfrm>
          <a:prstGeom prst="rect">
            <a:avLst/>
          </a:prstGeom>
          <a:noFill/>
        </p:spPr>
        <p:txBody>
          <a:bodyPr wrap="square" rtlCol="0">
            <a:spAutoFit/>
          </a:bodyPr>
          <a:lstStyle/>
          <a:p>
            <a:pPr marL="571500" indent="-571500">
              <a:buFont typeface="+mj-lt"/>
              <a:buAutoNum type="romanUcPeriod" startAt="3"/>
            </a:pPr>
            <a:r>
              <a:rPr lang="en-US" altLang="en-US" sz="3000" b="1" dirty="0">
                <a:latin typeface="Times New Roman" panose="02020603050405020304" charset="0"/>
                <a:cs typeface="Times New Roman" panose="02020603050405020304" charset="0"/>
              </a:rPr>
              <a:t> </a:t>
            </a:r>
            <a:r>
              <a:rPr lang="vi-VN" altLang="en-US" sz="3000" b="1" dirty="0">
                <a:latin typeface="Times New Roman" panose="02020603050405020304" charset="0"/>
                <a:cs typeface="Times New Roman" panose="02020603050405020304" charset="0"/>
              </a:rPr>
              <a:t>PHƯƠNG PHÁP THỰC HIỆN</a:t>
            </a:r>
          </a:p>
        </p:txBody>
      </p:sp>
      <p:sp>
        <p:nvSpPr>
          <p:cNvPr id="3" name="Text Box 2">
            <a:extLst>
              <a:ext uri="{FF2B5EF4-FFF2-40B4-BE49-F238E27FC236}">
                <a16:creationId xmlns:a16="http://schemas.microsoft.com/office/drawing/2014/main" id="{29BF4534-DFB0-1735-4D3C-34C85496E785}"/>
              </a:ext>
            </a:extLst>
          </p:cNvPr>
          <p:cNvSpPr txBox="1"/>
          <p:nvPr/>
        </p:nvSpPr>
        <p:spPr>
          <a:xfrm>
            <a:off x="514984" y="953278"/>
            <a:ext cx="7222910" cy="527892"/>
          </a:xfrm>
          <a:prstGeom prst="rect">
            <a:avLst/>
          </a:prstGeom>
          <a:noFill/>
        </p:spPr>
        <p:txBody>
          <a:bodyPr wrap="square" rtlCol="0">
            <a:noAutofit/>
          </a:bodyPr>
          <a:lstStyle/>
          <a:p>
            <a:pPr marL="457200" indent="-457200">
              <a:buFont typeface="+mj-lt"/>
              <a:buAutoNum type="arabicPeriod" startAt="6"/>
            </a:pPr>
            <a:r>
              <a:rPr lang="en-US" sz="2400" b="1" dirty="0" err="1">
                <a:latin typeface="Times New Roman" panose="02020603050405020304" charset="0"/>
                <a:cs typeface="Times New Roman" panose="02020603050405020304" charset="0"/>
              </a:rPr>
              <a:t>Ứng</a:t>
            </a:r>
            <a:r>
              <a:rPr lang="en-US" sz="2400" b="1" dirty="0">
                <a:latin typeface="Times New Roman" panose="02020603050405020304" charset="0"/>
                <a:cs typeface="Times New Roman" panose="02020603050405020304" charset="0"/>
              </a:rPr>
              <a:t> </a:t>
            </a:r>
            <a:r>
              <a:rPr lang="en-US" sz="2400" b="1" dirty="0" err="1">
                <a:latin typeface="Times New Roman" panose="02020603050405020304" charset="0"/>
                <a:cs typeface="Times New Roman" panose="02020603050405020304" charset="0"/>
              </a:rPr>
              <a:t>dụng</a:t>
            </a:r>
            <a:r>
              <a:rPr lang="en-US" sz="2400" b="1" dirty="0">
                <a:latin typeface="Times New Roman" panose="02020603050405020304" charset="0"/>
                <a:cs typeface="Times New Roman" panose="02020603050405020304" charset="0"/>
              </a:rPr>
              <a:t> </a:t>
            </a:r>
            <a:r>
              <a:rPr lang="en-US" sz="2400" b="1" dirty="0" err="1">
                <a:latin typeface="Times New Roman" panose="02020603050405020304" charset="0"/>
                <a:cs typeface="Times New Roman" panose="02020603050405020304" charset="0"/>
              </a:rPr>
              <a:t>phương</a:t>
            </a:r>
            <a:r>
              <a:rPr lang="en-US" sz="2400" b="1" dirty="0">
                <a:latin typeface="Times New Roman" panose="02020603050405020304" charset="0"/>
                <a:cs typeface="Times New Roman" panose="02020603050405020304" charset="0"/>
              </a:rPr>
              <a:t> </a:t>
            </a:r>
            <a:r>
              <a:rPr lang="en-US" sz="2400" b="1" dirty="0" err="1">
                <a:latin typeface="Times New Roman" panose="02020603050405020304" charset="0"/>
                <a:cs typeface="Times New Roman" panose="02020603050405020304" charset="0"/>
              </a:rPr>
              <a:t>pháp</a:t>
            </a:r>
            <a:r>
              <a:rPr lang="en-US" sz="2400" b="1" dirty="0">
                <a:latin typeface="Times New Roman" panose="02020603050405020304" charset="0"/>
                <a:cs typeface="Times New Roman" panose="02020603050405020304" charset="0"/>
              </a:rPr>
              <a:t> Rank – Based Selection</a:t>
            </a:r>
          </a:p>
          <a:p>
            <a:pPr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342900" indent="-342900" algn="l">
              <a:lnSpc>
                <a:spcPct val="150000"/>
              </a:lnSpc>
              <a:buFont typeface="Wingdings" panose="05000000000000000000" charset="0"/>
              <a:buChar char="v"/>
            </a:pPr>
            <a:endParaRPr lang="vi-VN" altLang="en-US" sz="2400" b="1" dirty="0">
              <a:latin typeface="Times New Roman" panose="02020603050405020304" charset="0"/>
              <a:cs typeface="Times New Roman" panose="02020603050405020304" charset="0"/>
            </a:endParaRPr>
          </a:p>
        </p:txBody>
      </p:sp>
      <p:graphicFrame>
        <p:nvGraphicFramePr>
          <p:cNvPr id="7" name="Table 6">
            <a:extLst>
              <a:ext uri="{FF2B5EF4-FFF2-40B4-BE49-F238E27FC236}">
                <a16:creationId xmlns:a16="http://schemas.microsoft.com/office/drawing/2014/main" id="{845B1CD9-47C5-303C-406F-F07A0AADAE2B}"/>
              </a:ext>
            </a:extLst>
          </p:cNvPr>
          <p:cNvGraphicFramePr>
            <a:graphicFrameLocks noGrp="1"/>
          </p:cNvGraphicFramePr>
          <p:nvPr>
            <p:extLst>
              <p:ext uri="{D42A27DB-BD31-4B8C-83A1-F6EECF244321}">
                <p14:modId xmlns:p14="http://schemas.microsoft.com/office/powerpoint/2010/main" val="3254317544"/>
              </p:ext>
            </p:extLst>
          </p:nvPr>
        </p:nvGraphicFramePr>
        <p:xfrm>
          <a:off x="795337" y="1664193"/>
          <a:ext cx="8128000" cy="1130935"/>
        </p:xfrm>
        <a:graphic>
          <a:graphicData uri="http://schemas.openxmlformats.org/drawingml/2006/table">
            <a:tbl>
              <a:tblPr firstRow="1" bandRow="1">
                <a:tableStyleId>{0505E3EF-67EA-436B-97B2-0124C06EBD24}</a:tableStyleId>
              </a:tblPr>
              <a:tblGrid>
                <a:gridCol w="8128000">
                  <a:extLst>
                    <a:ext uri="{9D8B030D-6E8A-4147-A177-3AD203B41FA5}">
                      <a16:colId xmlns:a16="http://schemas.microsoft.com/office/drawing/2014/main" val="3864602110"/>
                    </a:ext>
                  </a:extLst>
                </a:gridCol>
              </a:tblGrid>
              <a:tr h="370840">
                <a:tc>
                  <a:txBody>
                    <a:bodyPr/>
                    <a:lstStyle/>
                    <a:p>
                      <a:pPr>
                        <a:lnSpc>
                          <a:spcPct val="130000"/>
                        </a:lnSpc>
                      </a:pPr>
                      <a:r>
                        <a:rPr lang="en-US" sz="1800" b="0" kern="1200" dirty="0">
                          <a:solidFill>
                            <a:schemeClr val="dk1"/>
                          </a:solidFill>
                          <a:effectLst/>
                          <a:latin typeface="Consolas" panose="020B0609020204030204" pitchFamily="49" charset="0"/>
                          <a:ea typeface="+mn-ea"/>
                          <a:cs typeface="+mn-cs"/>
                        </a:rPr>
                        <a:t>17. # Sort chromosomes in ascending order based on fitness score</a:t>
                      </a:r>
                    </a:p>
                    <a:p>
                      <a:pPr>
                        <a:lnSpc>
                          <a:spcPct val="130000"/>
                        </a:lnSpc>
                      </a:pPr>
                      <a:r>
                        <a:rPr lang="en-US" sz="1800" b="0" kern="1200" dirty="0">
                          <a:solidFill>
                            <a:schemeClr val="dk1"/>
                          </a:solidFill>
                          <a:effectLst/>
                          <a:latin typeface="Consolas" panose="020B0609020204030204" pitchFamily="49" charset="0"/>
                          <a:ea typeface="+mn-ea"/>
                          <a:cs typeface="+mn-cs"/>
                        </a:rPr>
                        <a:t>18. Population = sorted(Population, key = lambda x:x.fitness)</a:t>
                      </a:r>
                    </a:p>
                  </a:txBody>
                  <a:tcPr/>
                </a:tc>
                <a:extLst>
                  <a:ext uri="{0D108BD9-81ED-4DB2-BD59-A6C34878D82A}">
                    <a16:rowId xmlns:a16="http://schemas.microsoft.com/office/drawing/2014/main" val="3583971301"/>
                  </a:ext>
                </a:extLst>
              </a:tr>
            </a:tbl>
          </a:graphicData>
        </a:graphic>
      </p:graphicFrame>
    </p:spTree>
    <p:extLst>
      <p:ext uri="{BB962C8B-B14F-4D97-AF65-F5344CB8AC3E}">
        <p14:creationId xmlns:p14="http://schemas.microsoft.com/office/powerpoint/2010/main" val="283952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467360" y="1207135"/>
            <a:ext cx="7225665" cy="460375"/>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Times New Roman" panose="02020603050405020304" charset="0"/>
                <a:cs typeface="Times New Roman" panose="02020603050405020304" charset="0"/>
              </a:rPr>
              <a:t>Ứng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dụng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phương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pháp</a:t>
            </a:r>
            <a:r>
              <a:rPr lang="en-US" sz="2400" dirty="0">
                <a:latin typeface="Times New Roman" panose="02020603050405020304" charset="0"/>
                <a:cs typeface="Times New Roman" panose="02020603050405020304" charset="0"/>
              </a:rPr>
              <a:t> Rank – Based Selection</a:t>
            </a:r>
          </a:p>
        </p:txBody>
      </p:sp>
      <p:pic>
        <p:nvPicPr>
          <p:cNvPr id="6" name="Picture 5"/>
          <p:cNvPicPr>
            <a:picLocks noChangeAspect="1"/>
          </p:cNvPicPr>
          <p:nvPr/>
        </p:nvPicPr>
        <p:blipFill>
          <a:blip r:embed="rId3"/>
          <a:stretch>
            <a:fillRect/>
          </a:stretch>
        </p:blipFill>
        <p:spPr>
          <a:xfrm>
            <a:off x="219710" y="2246630"/>
            <a:ext cx="8846820" cy="17449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630555" y="932180"/>
            <a:ext cx="7225665" cy="525780"/>
          </a:xfrm>
          <a:prstGeom prst="rect">
            <a:avLst/>
          </a:prstGeom>
          <a:noFill/>
        </p:spPr>
        <p:txBody>
          <a:bodyPr wrap="square" rtlCol="0">
            <a:no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Ứng dụng phương pháp Elitist Selection</a:t>
            </a:r>
          </a:p>
          <a:p>
            <a:pPr indent="0">
              <a:buFont typeface="Arial" panose="020B0604020202020204" pitchFamily="34" charset="0"/>
              <a:buNone/>
            </a:pPr>
            <a:r>
              <a:rPr lang="en-US" sz="2400">
                <a:latin typeface="Times New Roman" panose="02020603050405020304" charset="0"/>
                <a:cs typeface="Times New Roman" panose="02020603050405020304" charset="0"/>
              </a:rPr>
              <a:t>    </a:t>
            </a:r>
          </a:p>
        </p:txBody>
      </p:sp>
      <p:pic>
        <p:nvPicPr>
          <p:cNvPr id="6" name="Picture 5"/>
          <p:cNvPicPr>
            <a:picLocks noChangeAspect="1"/>
          </p:cNvPicPr>
          <p:nvPr/>
        </p:nvPicPr>
        <p:blipFill>
          <a:blip r:embed="rId3"/>
          <a:stretch>
            <a:fillRect/>
          </a:stretch>
        </p:blipFill>
        <p:spPr>
          <a:xfrm>
            <a:off x="201930" y="1504950"/>
            <a:ext cx="9011920" cy="3848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20320" y="770890"/>
            <a:ext cx="9681210" cy="554736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630555" y="770255"/>
            <a:ext cx="7225665" cy="460375"/>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Ứng dụng phương pháp Uniform Crossover</a:t>
            </a:r>
          </a:p>
        </p:txBody>
      </p:sp>
      <p:pic>
        <p:nvPicPr>
          <p:cNvPr id="6" name="Picture 5"/>
          <p:cNvPicPr>
            <a:picLocks noChangeAspect="1"/>
          </p:cNvPicPr>
          <p:nvPr/>
        </p:nvPicPr>
        <p:blipFill>
          <a:blip r:embed="rId3"/>
          <a:stretch>
            <a:fillRect/>
          </a:stretch>
        </p:blipFill>
        <p:spPr>
          <a:xfrm>
            <a:off x="268605" y="1230630"/>
            <a:ext cx="8542655" cy="2192020"/>
          </a:xfrm>
          <a:prstGeom prst="rect">
            <a:avLst/>
          </a:prstGeom>
        </p:spPr>
      </p:pic>
      <p:pic>
        <p:nvPicPr>
          <p:cNvPr id="7" name="Picture 6"/>
          <p:cNvPicPr>
            <a:picLocks noChangeAspect="1"/>
          </p:cNvPicPr>
          <p:nvPr/>
        </p:nvPicPr>
        <p:blipFill>
          <a:blip r:embed="rId4"/>
          <a:stretch>
            <a:fillRect/>
          </a:stretch>
        </p:blipFill>
        <p:spPr>
          <a:xfrm>
            <a:off x="267970" y="3241040"/>
            <a:ext cx="8543290" cy="26219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49783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pPr marL="571500" indent="-571500">
              <a:buFont typeface="+mj-lt"/>
              <a:buAutoNum type="romanUcPeriod" startAt="3"/>
            </a:pPr>
            <a:r>
              <a:rPr lang="vi-VN" altLang="en-US" sz="3000" b="1">
                <a:latin typeface="Times New Roman" panose="02020603050405020304" charset="0"/>
                <a:cs typeface="Times New Roman" panose="02020603050405020304" charset="0"/>
                <a:sym typeface="+mn-ea"/>
              </a:rPr>
              <a:t> PHƯƠNG PHÁP THỰC HIỆN</a:t>
            </a:r>
            <a:endParaRPr lang="vi-VN" altLang="en-US" sz="3000" b="1">
              <a:latin typeface="Times New Roman" panose="02020603050405020304" charset="0"/>
              <a:cs typeface="Times New Roman" panose="02020603050405020304" charset="0"/>
            </a:endParaRPr>
          </a:p>
          <a:p>
            <a:endParaRPr lang="en-US" sz="3000"/>
          </a:p>
        </p:txBody>
      </p:sp>
      <p:sp>
        <p:nvSpPr>
          <p:cNvPr id="3" name="Text Box 2"/>
          <p:cNvSpPr txBox="1"/>
          <p:nvPr/>
        </p:nvSpPr>
        <p:spPr>
          <a:xfrm>
            <a:off x="630555" y="932180"/>
            <a:ext cx="8811895" cy="1521460"/>
          </a:xfrm>
          <a:prstGeom prst="rect">
            <a:avLst/>
          </a:prstGeom>
          <a:noFill/>
        </p:spPr>
        <p:txBody>
          <a:bodyPr wrap="square" rtlCol="0">
            <a:no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Ứng dụng phương pháp Shuffle Mutation  </a:t>
            </a:r>
          </a:p>
          <a:p>
            <a:pPr indent="0" algn="just">
              <a:buFont typeface="Arial" panose="020B0604020202020204" pitchFamily="34" charset="0"/>
              <a:buNone/>
            </a:pPr>
            <a:r>
              <a:rPr lang="vi-VN" altLang="en-US" sz="2400">
                <a:latin typeface="Times New Roman" panose="02020603050405020304" charset="0"/>
                <a:cs typeface="Times New Roman" panose="02020603050405020304" charset="0"/>
              </a:rPr>
              <a:t>C</a:t>
            </a:r>
            <a:r>
              <a:rPr lang="en-US" sz="2400">
                <a:latin typeface="Times New Roman" panose="02020603050405020304" charset="0"/>
                <a:cs typeface="Times New Roman" panose="02020603050405020304" charset="0"/>
              </a:rPr>
              <a:t>họn ngẫu nhiên một chữ cái, con số, ký tự đặc biệt trong bộ gen đã có sẵn, sau đó các ký tự này sẽ được sắp xếp thành các chuỗi bằng cách đưa vào quá trình Create_Chromosome().  </a:t>
            </a:r>
          </a:p>
        </p:txBody>
      </p:sp>
      <p:pic>
        <p:nvPicPr>
          <p:cNvPr id="5" name="Picture 4"/>
          <p:cNvPicPr>
            <a:picLocks noChangeAspect="1"/>
          </p:cNvPicPr>
          <p:nvPr/>
        </p:nvPicPr>
        <p:blipFill>
          <a:blip r:embed="rId3"/>
          <a:stretch>
            <a:fillRect/>
          </a:stretch>
        </p:blipFill>
        <p:spPr>
          <a:xfrm>
            <a:off x="731520" y="2453640"/>
            <a:ext cx="7876540" cy="1701800"/>
          </a:xfrm>
          <a:prstGeom prst="rect">
            <a:avLst/>
          </a:prstGeom>
        </p:spPr>
      </p:pic>
      <p:pic>
        <p:nvPicPr>
          <p:cNvPr id="11" name="Picture 10"/>
          <p:cNvPicPr>
            <a:picLocks noChangeAspect="1"/>
          </p:cNvPicPr>
          <p:nvPr/>
        </p:nvPicPr>
        <p:blipFill>
          <a:blip r:embed="rId4"/>
          <a:stretch>
            <a:fillRect/>
          </a:stretch>
        </p:blipFill>
        <p:spPr>
          <a:xfrm>
            <a:off x="731520" y="4155440"/>
            <a:ext cx="7876540" cy="18694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r>
              <a:rPr lang="vi-VN" altLang="en-US" sz="3000" b="1">
                <a:latin typeface="Times New Roman" panose="02020603050405020304" charset="0"/>
                <a:cs typeface="Times New Roman" panose="02020603050405020304" charset="0"/>
              </a:rPr>
              <a:t>IV. KẾT QUẢ</a:t>
            </a:r>
          </a:p>
        </p:txBody>
      </p:sp>
      <p:sp>
        <p:nvSpPr>
          <p:cNvPr id="3" name="Text Box 2"/>
          <p:cNvSpPr txBox="1"/>
          <p:nvPr/>
        </p:nvSpPr>
        <p:spPr>
          <a:xfrm>
            <a:off x="630555" y="932180"/>
            <a:ext cx="8811895" cy="505460"/>
          </a:xfrm>
          <a:prstGeom prst="rect">
            <a:avLst/>
          </a:prstGeom>
          <a:noFill/>
        </p:spPr>
        <p:txBody>
          <a:bodyPr wrap="square" rtlCol="0">
            <a:noAutofit/>
          </a:bodyPr>
          <a:lstStyle/>
          <a:p>
            <a:pPr indent="0">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0" y="770255"/>
            <a:ext cx="968121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813435" y="169545"/>
            <a:ext cx="8253730" cy="601345"/>
          </a:xfrm>
          <a:prstGeom prst="rect">
            <a:avLst/>
          </a:prstGeom>
          <a:noFill/>
        </p:spPr>
        <p:txBody>
          <a:bodyPr wrap="square" rtlCol="0">
            <a:noAutofit/>
          </a:bodyPr>
          <a:lstStyle/>
          <a:p>
            <a:r>
              <a:rPr lang="vi-VN" altLang="en-US" sz="3000" b="1">
                <a:latin typeface="Times New Roman" panose="02020603050405020304" charset="0"/>
                <a:cs typeface="Times New Roman" panose="02020603050405020304" charset="0"/>
              </a:rPr>
              <a:t>V. ĐÁNH GIÁ VÀ KẾT KUẬN</a:t>
            </a:r>
          </a:p>
        </p:txBody>
      </p:sp>
      <p:sp>
        <p:nvSpPr>
          <p:cNvPr id="3" name="Text Box 2"/>
          <p:cNvSpPr txBox="1"/>
          <p:nvPr/>
        </p:nvSpPr>
        <p:spPr>
          <a:xfrm>
            <a:off x="630555" y="932180"/>
            <a:ext cx="8811895" cy="505460"/>
          </a:xfrm>
          <a:prstGeom prst="rect">
            <a:avLst/>
          </a:prstGeom>
          <a:noFill/>
        </p:spPr>
        <p:txBody>
          <a:bodyPr wrap="square" rtlCol="0">
            <a:noAutofit/>
          </a:bodyPr>
          <a:lstStyle/>
          <a:p>
            <a:pPr indent="0">
              <a:buFont typeface="Arial" panose="020B0604020202020204" pitchFamily="34" charse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11125" y="586154"/>
            <a:ext cx="9448165" cy="5924061"/>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14" name="Text Box 13"/>
          <p:cNvSpPr txBox="1"/>
          <p:nvPr/>
        </p:nvSpPr>
        <p:spPr>
          <a:xfrm>
            <a:off x="3874135" y="1616075"/>
            <a:ext cx="7827010" cy="3298825"/>
          </a:xfrm>
          <a:prstGeom prst="rect">
            <a:avLst/>
          </a:prstGeom>
          <a:noFill/>
        </p:spPr>
        <p:txBody>
          <a:bodyPr wrap="square" rtlCol="0">
            <a:noAutofit/>
          </a:bodyPr>
          <a:lstStyle/>
          <a:p>
            <a:pPr marL="514350" indent="-514350">
              <a:buFont typeface="+mj-lt"/>
              <a:buAutoNum type="romanUcPeriod"/>
            </a:pPr>
            <a:r>
              <a:rPr lang="vi-VN" altLang="en-US" sz="2400" b="1" dirty="0">
                <a:latin typeface="Times New Roman" panose="02020603050405020304" charset="0"/>
                <a:cs typeface="Times New Roman" panose="02020603050405020304" charset="0"/>
              </a:rPr>
              <a:t>GIỚI THIỆU TỔNG QUAN</a:t>
            </a:r>
          </a:p>
          <a:p>
            <a:pPr marL="514350" indent="-514350">
              <a:buFont typeface="+mj-lt"/>
              <a:buAutoNum type="romanUcPeriod"/>
            </a:pPr>
            <a:endParaRPr lang="vi-VN" altLang="en-US" sz="2400" b="1" dirty="0">
              <a:latin typeface="Times New Roman" panose="02020603050405020304" charset="0"/>
              <a:cs typeface="Times New Roman" panose="02020603050405020304" charset="0"/>
            </a:endParaRPr>
          </a:p>
          <a:p>
            <a:pPr marL="514350" indent="-514350">
              <a:buFont typeface="+mj-lt"/>
              <a:buAutoNum type="romanUcPeriod"/>
            </a:pPr>
            <a:r>
              <a:rPr lang="vi-VN" altLang="en-US" sz="2400" b="1" dirty="0">
                <a:latin typeface="Times New Roman" panose="02020603050405020304" charset="0"/>
                <a:cs typeface="Times New Roman" panose="02020603050405020304" charset="0"/>
              </a:rPr>
              <a:t>CƠ SỞ LÝ THUYẾT</a:t>
            </a:r>
          </a:p>
          <a:p>
            <a:pPr marL="514350" indent="-514350">
              <a:buFont typeface="+mj-lt"/>
              <a:buAutoNum type="romanUcPeriod"/>
            </a:pPr>
            <a:endParaRPr lang="vi-VN" altLang="en-US" sz="2400" b="1" dirty="0">
              <a:latin typeface="Times New Roman" panose="02020603050405020304" charset="0"/>
              <a:cs typeface="Times New Roman" panose="02020603050405020304" charset="0"/>
            </a:endParaRPr>
          </a:p>
          <a:p>
            <a:pPr marL="514350" indent="-514350">
              <a:buFont typeface="+mj-lt"/>
              <a:buAutoNum type="romanUcPeriod"/>
            </a:pPr>
            <a:r>
              <a:rPr lang="vi-VN" altLang="en-US" sz="2400" b="1" dirty="0">
                <a:latin typeface="Times New Roman" panose="02020603050405020304" charset="0"/>
                <a:cs typeface="Times New Roman" panose="02020603050405020304" charset="0"/>
              </a:rPr>
              <a:t>PHƯƠNG PHÁP THỰC HIỆN</a:t>
            </a:r>
          </a:p>
          <a:p>
            <a:pPr marL="514350" indent="-514350">
              <a:buFont typeface="+mj-lt"/>
              <a:buAutoNum type="romanUcPeriod"/>
            </a:pPr>
            <a:endParaRPr lang="vi-VN" altLang="en-US" sz="2400" b="1" dirty="0">
              <a:latin typeface="Times New Roman" panose="02020603050405020304" charset="0"/>
              <a:cs typeface="Times New Roman" panose="02020603050405020304" charset="0"/>
            </a:endParaRPr>
          </a:p>
          <a:p>
            <a:pPr marL="514350" indent="-514350">
              <a:buFont typeface="+mj-lt"/>
              <a:buAutoNum type="romanUcPeriod"/>
            </a:pPr>
            <a:r>
              <a:rPr lang="vi-VN" altLang="en-US" sz="2400" b="1" dirty="0">
                <a:latin typeface="Times New Roman" panose="02020603050405020304" charset="0"/>
                <a:cs typeface="Times New Roman" panose="02020603050405020304" charset="0"/>
              </a:rPr>
              <a:t>KẾT QUẢ </a:t>
            </a:r>
          </a:p>
          <a:p>
            <a:pPr marL="514350" indent="-514350">
              <a:buFont typeface="+mj-lt"/>
              <a:buAutoNum type="romanUcPeriod"/>
            </a:pPr>
            <a:endParaRPr lang="vi-VN" altLang="en-US" sz="2400" b="1" dirty="0">
              <a:latin typeface="Times New Roman" panose="02020603050405020304" charset="0"/>
              <a:cs typeface="Times New Roman" panose="02020603050405020304" charset="0"/>
            </a:endParaRPr>
          </a:p>
          <a:p>
            <a:pPr marL="514350" indent="-514350">
              <a:buFont typeface="+mj-lt"/>
              <a:buAutoNum type="romanUcPeriod"/>
            </a:pPr>
            <a:r>
              <a:rPr lang="vi-VN" altLang="en-US" sz="2400" b="1" dirty="0">
                <a:latin typeface="Times New Roman" panose="02020603050405020304" charset="0"/>
                <a:cs typeface="Times New Roman" panose="02020603050405020304" charset="0"/>
              </a:rPr>
              <a:t>ĐÁNH GIÁ VÀ KẾT LUẬN</a:t>
            </a:r>
          </a:p>
        </p:txBody>
      </p:sp>
      <p:sp>
        <p:nvSpPr>
          <p:cNvPr id="16" name="Hexagon 15"/>
          <p:cNvSpPr/>
          <p:nvPr/>
        </p:nvSpPr>
        <p:spPr>
          <a:xfrm>
            <a:off x="261620" y="1767840"/>
            <a:ext cx="3486150" cy="3147060"/>
          </a:xfrm>
          <a:prstGeom prst="hexagon">
            <a:avLst/>
          </a:prstGeom>
          <a:ln w="12700" cmpd="sng">
            <a:solidFill>
              <a:schemeClr val="accent1">
                <a:shade val="50000"/>
              </a:schemeClr>
            </a:solidFill>
            <a:prstDash val="solid"/>
          </a:ln>
        </p:spPr>
        <p:style>
          <a:lnRef idx="0">
            <a:srgbClr val="FFFFFF"/>
          </a:lnRef>
          <a:fillRef idx="2">
            <a:schemeClr val="accent1"/>
          </a:fillRef>
          <a:effectRef idx="0">
            <a:srgbClr val="FFFFFF"/>
          </a:effectRef>
          <a:fontRef idx="minor">
            <a:schemeClr val="lt1"/>
          </a:fontRef>
        </p:style>
        <p:txBody>
          <a:bodyPr rtlCol="0" anchor="ctr"/>
          <a:lstStyle/>
          <a:p>
            <a:pPr algn="ctr"/>
            <a:r>
              <a:rPr lang="vi-VN" altLang="en-US" sz="3000" b="1" dirty="0">
                <a:latin typeface="Times New Roman" panose="02020603050405020304" charset="0"/>
                <a:cs typeface="Times New Roman" panose="02020603050405020304" charset="0"/>
                <a:sym typeface="+mn-ea"/>
              </a:rPr>
              <a:t>NỘI DUNG BÁO CÁO</a:t>
            </a:r>
            <a:r>
              <a:rPr lang="vi-VN" altLang="en-US" sz="2400" b="1" dirty="0">
                <a:latin typeface="Times New Roman" panose="02020603050405020304" charset="0"/>
                <a:cs typeface="Times New Roman" panose="02020603050405020304" charset="0"/>
                <a:sym typeface="+mn-ea"/>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fade">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fade">
                                      <p:cBhvr>
                                        <p:cTn id="22" dur="500"/>
                                        <p:tgtEl>
                                          <p:spTgt spid="1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animEffect transition="in" filter="fade">
                                      <p:cBhvr>
                                        <p:cTn id="2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90805" y="770255"/>
            <a:ext cx="9479280" cy="503999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endParaRPr lang="en-US" altLang="en-US">
              <a:latin typeface="Times New Roman" panose="02020603050405020304" charset="0"/>
              <a:cs typeface="Times New Roman" panose="02020603050405020304" charset="0"/>
              <a:sym typeface="Wingdings" panose="05000000000000000000" charset="0"/>
            </a:endParaRPr>
          </a:p>
        </p:txBody>
      </p:sp>
      <p:sp>
        <p:nvSpPr>
          <p:cNvPr id="2" name="Text Box 1"/>
          <p:cNvSpPr txBox="1"/>
          <p:nvPr/>
        </p:nvSpPr>
        <p:spPr>
          <a:xfrm>
            <a:off x="607060" y="181610"/>
            <a:ext cx="5488940" cy="553085"/>
          </a:xfrm>
          <a:prstGeom prst="rect">
            <a:avLst/>
          </a:prstGeom>
          <a:noFill/>
        </p:spPr>
        <p:txBody>
          <a:bodyPr wrap="square" rtlCol="0">
            <a:spAutoFit/>
          </a:bodyPr>
          <a:lstStyle/>
          <a:p>
            <a:pPr marL="571500" indent="-571500">
              <a:buFont typeface="+mj-lt"/>
              <a:buAutoNum type="romanUcPeriod"/>
            </a:pPr>
            <a:r>
              <a:rPr lang="vi-VN" altLang="en-US" sz="3000" b="1" dirty="0">
                <a:latin typeface="Times New Roman" panose="02020603050405020304" charset="0"/>
                <a:cs typeface="Times New Roman" panose="02020603050405020304" charset="0"/>
              </a:rPr>
              <a:t>GIỚI THIỆU TỔNG QUAN</a:t>
            </a:r>
          </a:p>
        </p:txBody>
      </p:sp>
      <p:sp>
        <p:nvSpPr>
          <p:cNvPr id="3" name="Text Box 2"/>
          <p:cNvSpPr txBox="1"/>
          <p:nvPr/>
        </p:nvSpPr>
        <p:spPr>
          <a:xfrm>
            <a:off x="400050" y="1518920"/>
            <a:ext cx="529590" cy="511810"/>
          </a:xfrm>
          <a:prstGeom prst="rect">
            <a:avLst/>
          </a:prstGeom>
          <a:noFill/>
        </p:spPr>
        <p:txBody>
          <a:bodyPr wrap="none" rtlCol="0" anchor="t">
            <a:noAutofit/>
          </a:bodyPr>
          <a:lstStyle/>
          <a:p>
            <a:endParaRPr lang="en-US">
              <a:cs typeface="Times New Roman" panose="02020603050405020304" charset="0"/>
              <a:sym typeface="Wingdings" panose="05000000000000000000" charset="0"/>
            </a:endParaRPr>
          </a:p>
        </p:txBody>
      </p:sp>
      <p:sp>
        <p:nvSpPr>
          <p:cNvPr id="21" name="Round Diagonal Corner Rectangle 20"/>
          <p:cNvSpPr/>
          <p:nvPr/>
        </p:nvSpPr>
        <p:spPr>
          <a:xfrm>
            <a:off x="433611" y="4002845"/>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rPr>
              <a:t>ĐỐI TƯỢNG VÀ PHẠM VI</a:t>
            </a:r>
          </a:p>
        </p:txBody>
      </p:sp>
      <p:sp>
        <p:nvSpPr>
          <p:cNvPr id="5" name="Round Diagonal Corner Rectangle 20">
            <a:extLst>
              <a:ext uri="{FF2B5EF4-FFF2-40B4-BE49-F238E27FC236}">
                <a16:creationId xmlns:a16="http://schemas.microsoft.com/office/drawing/2014/main" id="{18D15EBC-ABB7-92C4-A3C9-2527127B3CC9}"/>
              </a:ext>
            </a:extLst>
          </p:cNvPr>
          <p:cNvSpPr/>
          <p:nvPr/>
        </p:nvSpPr>
        <p:spPr>
          <a:xfrm>
            <a:off x="433611" y="1473200"/>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rPr>
              <a:t>LÝ DO CHỌN ĐỀ TÀI</a:t>
            </a:r>
          </a:p>
        </p:txBody>
      </p:sp>
      <p:sp>
        <p:nvSpPr>
          <p:cNvPr id="6" name="Round Diagonal Corner Rectangle 20">
            <a:extLst>
              <a:ext uri="{FF2B5EF4-FFF2-40B4-BE49-F238E27FC236}">
                <a16:creationId xmlns:a16="http://schemas.microsoft.com/office/drawing/2014/main" id="{24B14C1C-FC49-5FF9-B2B9-A07C58A1ECCC}"/>
              </a:ext>
            </a:extLst>
          </p:cNvPr>
          <p:cNvSpPr/>
          <p:nvPr/>
        </p:nvSpPr>
        <p:spPr>
          <a:xfrm>
            <a:off x="5361356" y="4002845"/>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rPr>
              <a:t>GIỚI THIỆU DEMO</a:t>
            </a:r>
          </a:p>
        </p:txBody>
      </p:sp>
      <p:sp>
        <p:nvSpPr>
          <p:cNvPr id="7" name="Round Diagonal Corner Rectangle 20">
            <a:extLst>
              <a:ext uri="{FF2B5EF4-FFF2-40B4-BE49-F238E27FC236}">
                <a16:creationId xmlns:a16="http://schemas.microsoft.com/office/drawing/2014/main" id="{7A6EE2E5-C7DA-8D84-A5AF-E7BD15A47005}"/>
              </a:ext>
            </a:extLst>
          </p:cNvPr>
          <p:cNvSpPr/>
          <p:nvPr/>
        </p:nvSpPr>
        <p:spPr>
          <a:xfrm>
            <a:off x="5361356" y="1473200"/>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rPr>
              <a:t>MỤC TIÊU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a:latin typeface="Times New Roman" panose="02020603050405020304" charset="0"/>
                <a:cs typeface="Times New Roman" panose="02020603050405020304" charset="0"/>
              </a:rPr>
              <a:t>CƠ SỞ LÝ THUYẾT</a:t>
            </a:r>
          </a:p>
        </p:txBody>
      </p:sp>
      <p:sp>
        <p:nvSpPr>
          <p:cNvPr id="6" name="Round Diagonal Corner Rectangle 5"/>
          <p:cNvSpPr/>
          <p:nvPr/>
        </p:nvSpPr>
        <p:spPr>
          <a:xfrm>
            <a:off x="2485145" y="1962346"/>
            <a:ext cx="4760083"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sym typeface="+mn-ea"/>
              </a:rPr>
              <a:t> DI TRUYỀN TRONG TỰ NHIÊN</a:t>
            </a:r>
          </a:p>
        </p:txBody>
      </p:sp>
      <p:sp>
        <p:nvSpPr>
          <p:cNvPr id="3" name="Round Diagonal Corner Rectangle 5">
            <a:extLst>
              <a:ext uri="{FF2B5EF4-FFF2-40B4-BE49-F238E27FC236}">
                <a16:creationId xmlns:a16="http://schemas.microsoft.com/office/drawing/2014/main" id="{F923F85E-3DD2-B855-6841-32486E917248}"/>
              </a:ext>
            </a:extLst>
          </p:cNvPr>
          <p:cNvSpPr/>
          <p:nvPr/>
        </p:nvSpPr>
        <p:spPr>
          <a:xfrm>
            <a:off x="2479295" y="4451546"/>
            <a:ext cx="4760083"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dirty="0">
                <a:latin typeface="Times New Roman" panose="02020603050405020304" charset="0"/>
                <a:cs typeface="Times New Roman" panose="02020603050405020304" charset="0"/>
                <a:sym typeface="+mn-ea"/>
              </a:rPr>
              <a:t>GIẢI THUẬT DI TRUYỀN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dirty="0">
                <a:latin typeface="Times New Roman" panose="02020603050405020304" charset="0"/>
                <a:cs typeface="Times New Roman" panose="02020603050405020304" charset="0"/>
              </a:rPr>
              <a:t>CƠ SỞ LÝ THUYẾT</a:t>
            </a:r>
          </a:p>
        </p:txBody>
      </p:sp>
      <p:sp>
        <p:nvSpPr>
          <p:cNvPr id="3" name="Text Box 2">
            <a:extLst>
              <a:ext uri="{FF2B5EF4-FFF2-40B4-BE49-F238E27FC236}">
                <a16:creationId xmlns:a16="http://schemas.microsoft.com/office/drawing/2014/main" id="{69D3598A-03FC-5317-9C71-50466C0A6E4C}"/>
              </a:ext>
            </a:extLst>
          </p:cNvPr>
          <p:cNvSpPr txBox="1"/>
          <p:nvPr/>
        </p:nvSpPr>
        <p:spPr>
          <a:xfrm>
            <a:off x="140335" y="1308734"/>
            <a:ext cx="9465945" cy="2322987"/>
          </a:xfrm>
          <a:prstGeom prst="rect">
            <a:avLst/>
          </a:prstGeom>
          <a:noFill/>
        </p:spPr>
        <p:txBody>
          <a:bodyPr wrap="square" rtlCol="0">
            <a:noAutofit/>
          </a:bodyPr>
          <a:lstStyle/>
          <a:p>
            <a:pPr marL="342900" indent="-342900" algn="l">
              <a:lnSpc>
                <a:spcPct val="150000"/>
              </a:lnSpc>
              <a:buFont typeface="Wingdings" panose="05000000000000000000" charset="0"/>
              <a:buChar char="v"/>
            </a:pPr>
            <a:r>
              <a:rPr lang="vi-VN" altLang="en-US" sz="2400" b="1" dirty="0">
                <a:latin typeface="Times New Roman" panose="02020603050405020304" charset="0"/>
                <a:cs typeface="Times New Roman" panose="02020603050405020304" charset="0"/>
              </a:rPr>
              <a:t>Di truyền trong tự nhiên</a:t>
            </a:r>
            <a:endParaRPr lang="vi-VN" altLang="en-US" sz="2400" dirty="0">
              <a:latin typeface="Times New Roman" panose="02020603050405020304" charset="0"/>
              <a:cs typeface="Times New Roman" panose="02020603050405020304" charset="0"/>
            </a:endParaRPr>
          </a:p>
          <a:p>
            <a:pPr algn="just">
              <a:lnSpc>
                <a:spcPct val="150000"/>
              </a:lnSpc>
            </a:pPr>
            <a:r>
              <a:rPr lang="vi-VN" altLang="en-US" sz="2400" dirty="0">
                <a:latin typeface="Times New Roman" panose="02020603050405020304" charset="0"/>
                <a:cs typeface="Times New Roman" panose="02020603050405020304" charset="0"/>
              </a:rPr>
              <a:t>    Di truyền là quá trình di chuyển những đặc trưng sinh học từ một cá thể cha mẹ đến cá thể con cái và đồng nghĩa với việc di chuyển các gen, gen thừa nhận mang thông tin sinh học (hay thông tin di truyền).</a:t>
            </a:r>
            <a:endParaRPr lang="vi-VN" altLang="en-US" sz="2400" b="1" dirty="0">
              <a:latin typeface="Times New Roman" panose="02020603050405020304" charset="0"/>
              <a:cs typeface="Times New Roman" panose="02020603050405020304" charset="0"/>
            </a:endParaRPr>
          </a:p>
        </p:txBody>
      </p:sp>
      <p:sp>
        <p:nvSpPr>
          <p:cNvPr id="5" name="Rounded Rectangle 52">
            <a:extLst>
              <a:ext uri="{FF2B5EF4-FFF2-40B4-BE49-F238E27FC236}">
                <a16:creationId xmlns:a16="http://schemas.microsoft.com/office/drawing/2014/main" id="{5693BB88-1575-0A60-6F5F-45A8D314FEC5}"/>
              </a:ext>
            </a:extLst>
          </p:cNvPr>
          <p:cNvSpPr/>
          <p:nvPr/>
        </p:nvSpPr>
        <p:spPr>
          <a:xfrm>
            <a:off x="1653558" y="3856924"/>
            <a:ext cx="2542240" cy="848000"/>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vi-VN" sz="2400" b="1" dirty="0">
                <a:latin typeface="Times New Roman" panose="02020603050405020304" charset="0"/>
                <a:cs typeface="Times New Roman" panose="02020603050405020304" charset="0"/>
                <a:sym typeface="+mn-ea"/>
              </a:rPr>
              <a:t>Population</a:t>
            </a:r>
            <a:endParaRPr lang="en-US" sz="2400" b="1" dirty="0"/>
          </a:p>
        </p:txBody>
      </p:sp>
      <p:sp>
        <p:nvSpPr>
          <p:cNvPr id="6" name="Rounded Rectangle 52">
            <a:extLst>
              <a:ext uri="{FF2B5EF4-FFF2-40B4-BE49-F238E27FC236}">
                <a16:creationId xmlns:a16="http://schemas.microsoft.com/office/drawing/2014/main" id="{AF775C81-1B56-56A3-590A-B5D89E4BEC8C}"/>
              </a:ext>
            </a:extLst>
          </p:cNvPr>
          <p:cNvSpPr/>
          <p:nvPr/>
        </p:nvSpPr>
        <p:spPr>
          <a:xfrm>
            <a:off x="5296979" y="3856924"/>
            <a:ext cx="2542240" cy="848000"/>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Natural Selection</a:t>
            </a:r>
            <a:endParaRPr lang="en-US" sz="2400" b="1" dirty="0"/>
          </a:p>
        </p:txBody>
      </p:sp>
      <p:sp>
        <p:nvSpPr>
          <p:cNvPr id="7" name="Rounded Rectangle 52">
            <a:extLst>
              <a:ext uri="{FF2B5EF4-FFF2-40B4-BE49-F238E27FC236}">
                <a16:creationId xmlns:a16="http://schemas.microsoft.com/office/drawing/2014/main" id="{302214DD-14D3-3905-AC3C-28D55DB17815}"/>
              </a:ext>
            </a:extLst>
          </p:cNvPr>
          <p:cNvSpPr/>
          <p:nvPr/>
        </p:nvSpPr>
        <p:spPr>
          <a:xfrm>
            <a:off x="1653558" y="5384058"/>
            <a:ext cx="2542240" cy="848000"/>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Mutation</a:t>
            </a:r>
            <a:endParaRPr lang="en-US" sz="2400" b="1" dirty="0"/>
          </a:p>
        </p:txBody>
      </p:sp>
      <p:sp>
        <p:nvSpPr>
          <p:cNvPr id="8" name="Rounded Rectangle 52">
            <a:extLst>
              <a:ext uri="{FF2B5EF4-FFF2-40B4-BE49-F238E27FC236}">
                <a16:creationId xmlns:a16="http://schemas.microsoft.com/office/drawing/2014/main" id="{8F83B8DC-5E18-F26E-9992-F338E11B66F4}"/>
              </a:ext>
            </a:extLst>
          </p:cNvPr>
          <p:cNvSpPr/>
          <p:nvPr/>
        </p:nvSpPr>
        <p:spPr>
          <a:xfrm>
            <a:off x="5296979" y="5384058"/>
            <a:ext cx="2542240" cy="848000"/>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Evolution</a:t>
            </a:r>
            <a:endParaRPr lang="en-US" sz="2400" b="1" dirty="0"/>
          </a:p>
        </p:txBody>
      </p:sp>
    </p:spTree>
    <p:extLst>
      <p:ext uri="{BB962C8B-B14F-4D97-AF65-F5344CB8AC3E}">
        <p14:creationId xmlns:p14="http://schemas.microsoft.com/office/powerpoint/2010/main" val="318078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dirty="0">
                <a:latin typeface="Times New Roman" panose="02020603050405020304" charset="0"/>
                <a:cs typeface="Times New Roman" panose="02020603050405020304" charset="0"/>
              </a:rPr>
              <a:t>CƠ SỞ LÝ THUYẾT</a:t>
            </a:r>
          </a:p>
        </p:txBody>
      </p:sp>
      <p:sp>
        <p:nvSpPr>
          <p:cNvPr id="3" name="Text Box 2">
            <a:extLst>
              <a:ext uri="{FF2B5EF4-FFF2-40B4-BE49-F238E27FC236}">
                <a16:creationId xmlns:a16="http://schemas.microsoft.com/office/drawing/2014/main" id="{69D3598A-03FC-5317-9C71-50466C0A6E4C}"/>
              </a:ext>
            </a:extLst>
          </p:cNvPr>
          <p:cNvSpPr txBox="1"/>
          <p:nvPr/>
        </p:nvSpPr>
        <p:spPr>
          <a:xfrm>
            <a:off x="140335" y="1308734"/>
            <a:ext cx="9465945" cy="2409251"/>
          </a:xfrm>
          <a:prstGeom prst="rect">
            <a:avLst/>
          </a:prstGeom>
          <a:noFill/>
        </p:spPr>
        <p:txBody>
          <a:bodyPr wrap="square" rtlCol="0">
            <a:noAutofit/>
          </a:bodyPr>
          <a:lstStyle/>
          <a:p>
            <a:pPr marL="342900" indent="-342900" algn="l">
              <a:lnSpc>
                <a:spcPct val="150000"/>
              </a:lnSpc>
              <a:buFont typeface="Wingdings" panose="05000000000000000000" charset="0"/>
              <a:buChar char="v"/>
            </a:pPr>
            <a:r>
              <a:rPr lang="vi-VN" altLang="en-US" sz="2400" b="1" dirty="0">
                <a:latin typeface="Times New Roman" panose="02020603050405020304" charset="0"/>
                <a:cs typeface="Times New Roman" panose="02020603050405020304" charset="0"/>
              </a:rPr>
              <a:t>Giải thuật di truyền</a:t>
            </a:r>
          </a:p>
          <a:p>
            <a:pPr algn="just">
              <a:lnSpc>
                <a:spcPct val="150000"/>
              </a:lnSpc>
            </a:pPr>
            <a:r>
              <a:rPr lang="vi-VN" altLang="en-US" sz="2400" dirty="0">
                <a:latin typeface="Times New Roman" panose="02020603050405020304" charset="0"/>
                <a:cs typeface="Times New Roman" panose="02020603050405020304" charset="0"/>
              </a:rPr>
              <a:t>    Giải thuật di truyền là một kỹ thuật trong chuyên ngành khoa học máy tính nhằm tìm kiếm giải pháp thích hợp nhất trong tập hợp các giải pháp cho bài toán tối ưu tổ hợp (Combinatorial Optimization).</a:t>
            </a:r>
          </a:p>
          <a:p>
            <a:pPr algn="l">
              <a:lnSpc>
                <a:spcPct val="150000"/>
              </a:lnSpc>
            </a:pPr>
            <a:endParaRPr lang="vi-VN" altLang="en-US" sz="2400" b="1"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09740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dirty="0">
                <a:latin typeface="Times New Roman" panose="02020603050405020304" charset="0"/>
                <a:cs typeface="Times New Roman" panose="02020603050405020304" charset="0"/>
              </a:rPr>
              <a:t>CƠ SỞ LÝ THUYẾT</a:t>
            </a:r>
          </a:p>
        </p:txBody>
      </p:sp>
      <p:sp>
        <p:nvSpPr>
          <p:cNvPr id="30" name="Rounded Rectangle 52">
            <a:extLst>
              <a:ext uri="{FF2B5EF4-FFF2-40B4-BE49-F238E27FC236}">
                <a16:creationId xmlns:a16="http://schemas.microsoft.com/office/drawing/2014/main" id="{CF401B3B-532C-8B72-909A-443A8735AC32}"/>
              </a:ext>
            </a:extLst>
          </p:cNvPr>
          <p:cNvSpPr/>
          <p:nvPr/>
        </p:nvSpPr>
        <p:spPr>
          <a:xfrm>
            <a:off x="259083" y="1661274"/>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vi-VN" sz="2400" b="1" dirty="0">
                <a:latin typeface="Times New Roman" panose="02020603050405020304" charset="0"/>
                <a:cs typeface="Times New Roman" panose="02020603050405020304" charset="0"/>
                <a:sym typeface="+mn-ea"/>
              </a:rPr>
              <a:t>Initialization</a:t>
            </a:r>
            <a:endParaRPr lang="en-US" sz="2400" b="1" dirty="0"/>
          </a:p>
        </p:txBody>
      </p:sp>
      <p:sp>
        <p:nvSpPr>
          <p:cNvPr id="15" name="Rounded Rectangle 52">
            <a:extLst>
              <a:ext uri="{FF2B5EF4-FFF2-40B4-BE49-F238E27FC236}">
                <a16:creationId xmlns:a16="http://schemas.microsoft.com/office/drawing/2014/main" id="{BB66842B-0CEA-506C-D25B-E19DBA657A3D}"/>
              </a:ext>
            </a:extLst>
          </p:cNvPr>
          <p:cNvSpPr/>
          <p:nvPr/>
        </p:nvSpPr>
        <p:spPr>
          <a:xfrm>
            <a:off x="2666870" y="1661274"/>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Population</a:t>
            </a:r>
            <a:endParaRPr lang="en-US" sz="2400" b="1" dirty="0"/>
          </a:p>
        </p:txBody>
      </p:sp>
      <p:sp>
        <p:nvSpPr>
          <p:cNvPr id="16" name="Rounded Rectangle 52">
            <a:extLst>
              <a:ext uri="{FF2B5EF4-FFF2-40B4-BE49-F238E27FC236}">
                <a16:creationId xmlns:a16="http://schemas.microsoft.com/office/drawing/2014/main" id="{FA5B6BAC-3B77-1E7D-1506-9FF4B409211F}"/>
              </a:ext>
            </a:extLst>
          </p:cNvPr>
          <p:cNvSpPr/>
          <p:nvPr/>
        </p:nvSpPr>
        <p:spPr>
          <a:xfrm>
            <a:off x="5067548" y="1661274"/>
            <a:ext cx="1985838"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Chromosome</a:t>
            </a:r>
            <a:endParaRPr lang="en-US" sz="2400" b="1" dirty="0"/>
          </a:p>
        </p:txBody>
      </p:sp>
      <p:sp>
        <p:nvSpPr>
          <p:cNvPr id="17" name="Rounded Rectangle 52">
            <a:extLst>
              <a:ext uri="{FF2B5EF4-FFF2-40B4-BE49-F238E27FC236}">
                <a16:creationId xmlns:a16="http://schemas.microsoft.com/office/drawing/2014/main" id="{7DA309AB-0E80-5825-647E-0D5CB6B55C28}"/>
              </a:ext>
            </a:extLst>
          </p:cNvPr>
          <p:cNvSpPr/>
          <p:nvPr/>
        </p:nvSpPr>
        <p:spPr>
          <a:xfrm>
            <a:off x="7502443" y="1661274"/>
            <a:ext cx="1995579"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Gen</a:t>
            </a:r>
            <a:endParaRPr lang="en-US" sz="2400" b="1" dirty="0"/>
          </a:p>
        </p:txBody>
      </p:sp>
      <p:sp>
        <p:nvSpPr>
          <p:cNvPr id="18" name="Rounded Rectangle 52">
            <a:extLst>
              <a:ext uri="{FF2B5EF4-FFF2-40B4-BE49-F238E27FC236}">
                <a16:creationId xmlns:a16="http://schemas.microsoft.com/office/drawing/2014/main" id="{BD487916-2D8F-0F95-BA5F-ACE291D86EBA}"/>
              </a:ext>
            </a:extLst>
          </p:cNvPr>
          <p:cNvSpPr/>
          <p:nvPr/>
        </p:nvSpPr>
        <p:spPr>
          <a:xfrm>
            <a:off x="259083" y="2725361"/>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Fitness</a:t>
            </a:r>
            <a:endParaRPr lang="en-US" sz="2400" b="1" dirty="0"/>
          </a:p>
        </p:txBody>
      </p:sp>
      <p:sp>
        <p:nvSpPr>
          <p:cNvPr id="19" name="Rounded Rectangle 52">
            <a:extLst>
              <a:ext uri="{FF2B5EF4-FFF2-40B4-BE49-F238E27FC236}">
                <a16:creationId xmlns:a16="http://schemas.microsoft.com/office/drawing/2014/main" id="{1026B17E-EB8C-F807-41FF-502219CDC84D}"/>
              </a:ext>
            </a:extLst>
          </p:cNvPr>
          <p:cNvSpPr/>
          <p:nvPr/>
        </p:nvSpPr>
        <p:spPr>
          <a:xfrm>
            <a:off x="2693978" y="2725361"/>
            <a:ext cx="2431728"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Absolute Fitness</a:t>
            </a:r>
            <a:endParaRPr lang="en-US" sz="2400" b="1" dirty="0"/>
          </a:p>
        </p:txBody>
      </p:sp>
      <p:sp>
        <p:nvSpPr>
          <p:cNvPr id="20" name="Rounded Rectangle 52">
            <a:extLst>
              <a:ext uri="{FF2B5EF4-FFF2-40B4-BE49-F238E27FC236}">
                <a16:creationId xmlns:a16="http://schemas.microsoft.com/office/drawing/2014/main" id="{14418B45-AFA9-2C5A-0F19-9AEBF8333A79}"/>
              </a:ext>
            </a:extLst>
          </p:cNvPr>
          <p:cNvSpPr/>
          <p:nvPr/>
        </p:nvSpPr>
        <p:spPr>
          <a:xfrm>
            <a:off x="259083" y="3783798"/>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Selection</a:t>
            </a:r>
            <a:endParaRPr lang="en-US" sz="2400" b="1" dirty="0"/>
          </a:p>
        </p:txBody>
      </p:sp>
      <p:sp>
        <p:nvSpPr>
          <p:cNvPr id="21" name="Rounded Rectangle 52">
            <a:extLst>
              <a:ext uri="{FF2B5EF4-FFF2-40B4-BE49-F238E27FC236}">
                <a16:creationId xmlns:a16="http://schemas.microsoft.com/office/drawing/2014/main" id="{8F7B67E5-62B9-5E72-8E29-8C2E5E01ED8E}"/>
              </a:ext>
            </a:extLst>
          </p:cNvPr>
          <p:cNvSpPr/>
          <p:nvPr/>
        </p:nvSpPr>
        <p:spPr>
          <a:xfrm>
            <a:off x="2693978" y="3397767"/>
            <a:ext cx="3337291"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Rank – Based Selection</a:t>
            </a:r>
            <a:endParaRPr lang="en-US" sz="2400" b="1" dirty="0"/>
          </a:p>
        </p:txBody>
      </p:sp>
      <p:sp>
        <p:nvSpPr>
          <p:cNvPr id="22" name="Rounded Rectangle 52">
            <a:extLst>
              <a:ext uri="{FF2B5EF4-FFF2-40B4-BE49-F238E27FC236}">
                <a16:creationId xmlns:a16="http://schemas.microsoft.com/office/drawing/2014/main" id="{91F0A354-1B53-5FE0-381D-775F80893EBD}"/>
              </a:ext>
            </a:extLst>
          </p:cNvPr>
          <p:cNvSpPr/>
          <p:nvPr/>
        </p:nvSpPr>
        <p:spPr>
          <a:xfrm>
            <a:off x="2696148" y="4295262"/>
            <a:ext cx="2297500"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Elitist Selection</a:t>
            </a:r>
            <a:endParaRPr lang="en-US" sz="2400" b="1" dirty="0"/>
          </a:p>
        </p:txBody>
      </p:sp>
      <p:sp>
        <p:nvSpPr>
          <p:cNvPr id="23" name="Rounded Rectangle 52">
            <a:extLst>
              <a:ext uri="{FF2B5EF4-FFF2-40B4-BE49-F238E27FC236}">
                <a16:creationId xmlns:a16="http://schemas.microsoft.com/office/drawing/2014/main" id="{044D7B20-8E47-CD4A-2399-E7AE4E92A4CD}"/>
              </a:ext>
            </a:extLst>
          </p:cNvPr>
          <p:cNvSpPr/>
          <p:nvPr/>
        </p:nvSpPr>
        <p:spPr>
          <a:xfrm>
            <a:off x="259083" y="5940814"/>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Mutation</a:t>
            </a:r>
            <a:endParaRPr lang="en-US" sz="2400" b="1" dirty="0"/>
          </a:p>
        </p:txBody>
      </p:sp>
      <p:sp>
        <p:nvSpPr>
          <p:cNvPr id="24" name="Rounded Rectangle 52">
            <a:extLst>
              <a:ext uri="{FF2B5EF4-FFF2-40B4-BE49-F238E27FC236}">
                <a16:creationId xmlns:a16="http://schemas.microsoft.com/office/drawing/2014/main" id="{2B300C32-8B61-3028-FF74-112C3754570C}"/>
              </a:ext>
            </a:extLst>
          </p:cNvPr>
          <p:cNvSpPr/>
          <p:nvPr/>
        </p:nvSpPr>
        <p:spPr>
          <a:xfrm>
            <a:off x="2693978" y="5940814"/>
            <a:ext cx="249603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Shuffle Mutation</a:t>
            </a:r>
            <a:endParaRPr lang="en-US" sz="2400" b="1" dirty="0"/>
          </a:p>
        </p:txBody>
      </p:sp>
      <p:sp>
        <p:nvSpPr>
          <p:cNvPr id="25" name="Rounded Rectangle 52">
            <a:extLst>
              <a:ext uri="{FF2B5EF4-FFF2-40B4-BE49-F238E27FC236}">
                <a16:creationId xmlns:a16="http://schemas.microsoft.com/office/drawing/2014/main" id="{E19007A0-50AE-EDF0-9028-9FC67569CCAB}"/>
              </a:ext>
            </a:extLst>
          </p:cNvPr>
          <p:cNvSpPr/>
          <p:nvPr/>
        </p:nvSpPr>
        <p:spPr>
          <a:xfrm>
            <a:off x="259083" y="5003805"/>
            <a:ext cx="1914772"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Crossover</a:t>
            </a:r>
            <a:endParaRPr lang="en-US" sz="2400" b="1" dirty="0"/>
          </a:p>
        </p:txBody>
      </p:sp>
      <p:sp>
        <p:nvSpPr>
          <p:cNvPr id="37" name="Rounded Rectangle 52">
            <a:extLst>
              <a:ext uri="{FF2B5EF4-FFF2-40B4-BE49-F238E27FC236}">
                <a16:creationId xmlns:a16="http://schemas.microsoft.com/office/drawing/2014/main" id="{1BA08B5F-BD5F-B028-98C3-03419AFCF1A5}"/>
              </a:ext>
            </a:extLst>
          </p:cNvPr>
          <p:cNvSpPr/>
          <p:nvPr/>
        </p:nvSpPr>
        <p:spPr>
          <a:xfrm>
            <a:off x="2693978" y="5003805"/>
            <a:ext cx="2754848" cy="565996"/>
          </a:xfrm>
          <a:prstGeom prst="round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Times New Roman" panose="02020603050405020304" charset="0"/>
                <a:cs typeface="Times New Roman" panose="02020603050405020304" charset="0"/>
                <a:sym typeface="+mn-ea"/>
              </a:rPr>
              <a:t>Uniform Crossover</a:t>
            </a:r>
            <a:endParaRPr lang="en-US" sz="2400" b="1" dirty="0"/>
          </a:p>
        </p:txBody>
      </p:sp>
      <p:sp>
        <p:nvSpPr>
          <p:cNvPr id="3" name="Text Box 2">
            <a:extLst>
              <a:ext uri="{FF2B5EF4-FFF2-40B4-BE49-F238E27FC236}">
                <a16:creationId xmlns:a16="http://schemas.microsoft.com/office/drawing/2014/main" id="{29BF4534-DFB0-1735-4D3C-34C85496E785}"/>
              </a:ext>
            </a:extLst>
          </p:cNvPr>
          <p:cNvSpPr txBox="1"/>
          <p:nvPr/>
        </p:nvSpPr>
        <p:spPr>
          <a:xfrm>
            <a:off x="259083" y="955057"/>
            <a:ext cx="6046826" cy="527892"/>
          </a:xfrm>
          <a:prstGeom prst="rect">
            <a:avLst/>
          </a:prstGeom>
          <a:noFill/>
        </p:spPr>
        <p:txBody>
          <a:bodyPr wrap="square" rtlCol="0">
            <a:noAutofit/>
          </a:bodyPr>
          <a:lstStyle/>
          <a:p>
            <a:pPr marL="342900" indent="-342900" algn="l">
              <a:lnSpc>
                <a:spcPct val="150000"/>
              </a:lnSpc>
              <a:buFont typeface="Wingdings" panose="05000000000000000000" charset="0"/>
              <a:buChar char="v"/>
            </a:pPr>
            <a:r>
              <a:rPr lang="vi-VN" altLang="en-US" sz="2400" b="1" dirty="0">
                <a:latin typeface="Times New Roman" panose="02020603050405020304" charset="0"/>
                <a:cs typeface="Times New Roman" panose="02020603050405020304" charset="0"/>
              </a:rPr>
              <a:t>Các thành phần trong giải thuật di truyền</a:t>
            </a:r>
          </a:p>
        </p:txBody>
      </p:sp>
      <p:cxnSp>
        <p:nvCxnSpPr>
          <p:cNvPr id="6" name="Straight Arrow Connector 5">
            <a:extLst>
              <a:ext uri="{FF2B5EF4-FFF2-40B4-BE49-F238E27FC236}">
                <a16:creationId xmlns:a16="http://schemas.microsoft.com/office/drawing/2014/main" id="{6558CBE7-D998-9104-A5D7-AD19C8AC5635}"/>
              </a:ext>
            </a:extLst>
          </p:cNvPr>
          <p:cNvCxnSpPr>
            <a:stCxn id="18" idx="3"/>
            <a:endCxn id="19" idx="1"/>
          </p:cNvCxnSpPr>
          <p:nvPr/>
        </p:nvCxnSpPr>
        <p:spPr>
          <a:xfrm>
            <a:off x="2173855" y="3008359"/>
            <a:ext cx="5201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EC4FAB-536A-FF3A-E097-CF092727973F}"/>
              </a:ext>
            </a:extLst>
          </p:cNvPr>
          <p:cNvCxnSpPr>
            <a:stCxn id="20" idx="3"/>
            <a:endCxn id="21" idx="1"/>
          </p:cNvCxnSpPr>
          <p:nvPr/>
        </p:nvCxnSpPr>
        <p:spPr>
          <a:xfrm flipV="1">
            <a:off x="2173855" y="3680765"/>
            <a:ext cx="520123" cy="3860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C3335C9-573F-DF6D-1A23-CBEF41D9A011}"/>
              </a:ext>
            </a:extLst>
          </p:cNvPr>
          <p:cNvCxnSpPr>
            <a:stCxn id="20" idx="3"/>
            <a:endCxn id="22" idx="1"/>
          </p:cNvCxnSpPr>
          <p:nvPr/>
        </p:nvCxnSpPr>
        <p:spPr>
          <a:xfrm>
            <a:off x="2173855" y="4066796"/>
            <a:ext cx="522293" cy="511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5240AFB-1D27-F480-DD67-39C398C556A6}"/>
              </a:ext>
            </a:extLst>
          </p:cNvPr>
          <p:cNvCxnSpPr>
            <a:stCxn id="25" idx="3"/>
            <a:endCxn id="37" idx="1"/>
          </p:cNvCxnSpPr>
          <p:nvPr/>
        </p:nvCxnSpPr>
        <p:spPr>
          <a:xfrm>
            <a:off x="2173855" y="5286803"/>
            <a:ext cx="5201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5D6585-10CB-0A77-8327-77A7F18F39A2}"/>
              </a:ext>
            </a:extLst>
          </p:cNvPr>
          <p:cNvCxnSpPr>
            <a:stCxn id="23" idx="3"/>
            <a:endCxn id="24" idx="1"/>
          </p:cNvCxnSpPr>
          <p:nvPr/>
        </p:nvCxnSpPr>
        <p:spPr>
          <a:xfrm>
            <a:off x="2173855" y="6223812"/>
            <a:ext cx="52012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DD7226-3FE2-CACB-F495-66265395D194}"/>
              </a:ext>
            </a:extLst>
          </p:cNvPr>
          <p:cNvCxnSpPr>
            <a:stCxn id="30" idx="3"/>
            <a:endCxn id="15" idx="1"/>
          </p:cNvCxnSpPr>
          <p:nvPr/>
        </p:nvCxnSpPr>
        <p:spPr>
          <a:xfrm>
            <a:off x="2173855" y="1944272"/>
            <a:ext cx="49301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4CEA8E3-9505-51EF-F0D7-2D8FC17BA591}"/>
              </a:ext>
            </a:extLst>
          </p:cNvPr>
          <p:cNvCxnSpPr>
            <a:cxnSpLocks/>
            <a:stCxn id="16" idx="1"/>
            <a:endCxn id="15" idx="3"/>
          </p:cNvCxnSpPr>
          <p:nvPr/>
        </p:nvCxnSpPr>
        <p:spPr>
          <a:xfrm flipH="1">
            <a:off x="4581642" y="1944272"/>
            <a:ext cx="48590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370770-866E-4E7F-54F0-3FD31B09B465}"/>
              </a:ext>
            </a:extLst>
          </p:cNvPr>
          <p:cNvCxnSpPr>
            <a:cxnSpLocks/>
            <a:stCxn id="17" idx="1"/>
            <a:endCxn id="16" idx="3"/>
          </p:cNvCxnSpPr>
          <p:nvPr/>
        </p:nvCxnSpPr>
        <p:spPr>
          <a:xfrm flipH="1">
            <a:off x="7053386" y="1944272"/>
            <a:ext cx="44905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31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7"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pPr marL="571500" indent="-571500">
              <a:buFont typeface="+mj-lt"/>
              <a:buAutoNum type="romanUcPeriod" startAt="2"/>
            </a:pPr>
            <a:r>
              <a:rPr lang="vi-VN" altLang="en-US" sz="3000" b="1" dirty="0">
                <a:latin typeface="Times New Roman" panose="02020603050405020304" charset="0"/>
                <a:cs typeface="Times New Roman" panose="02020603050405020304" charset="0"/>
              </a:rPr>
              <a:t>CƠ SỞ LÝ THUYẾT</a:t>
            </a:r>
          </a:p>
        </p:txBody>
      </p:sp>
      <p:sp>
        <p:nvSpPr>
          <p:cNvPr id="3" name="Text Box 2">
            <a:extLst>
              <a:ext uri="{FF2B5EF4-FFF2-40B4-BE49-F238E27FC236}">
                <a16:creationId xmlns:a16="http://schemas.microsoft.com/office/drawing/2014/main" id="{29BF4534-DFB0-1735-4D3C-34C85496E785}"/>
              </a:ext>
            </a:extLst>
          </p:cNvPr>
          <p:cNvSpPr txBox="1"/>
          <p:nvPr/>
        </p:nvSpPr>
        <p:spPr>
          <a:xfrm>
            <a:off x="259083" y="955057"/>
            <a:ext cx="5836917" cy="527892"/>
          </a:xfrm>
          <a:prstGeom prst="rect">
            <a:avLst/>
          </a:prstGeom>
          <a:noFill/>
        </p:spPr>
        <p:txBody>
          <a:bodyPr wrap="square" rtlCol="0">
            <a:noAutofit/>
          </a:bodyPr>
          <a:lstStyle/>
          <a:p>
            <a:pPr marL="342900" indent="-342900" algn="l">
              <a:lnSpc>
                <a:spcPct val="150000"/>
              </a:lnSpc>
              <a:buFont typeface="Wingdings" panose="05000000000000000000" charset="0"/>
              <a:buChar char="v"/>
            </a:pPr>
            <a:r>
              <a:rPr lang="vi-VN" altLang="en-US" sz="2400" b="1" dirty="0">
                <a:latin typeface="Times New Roman" panose="02020603050405020304" charset="0"/>
                <a:cs typeface="Times New Roman" panose="02020603050405020304" charset="0"/>
              </a:rPr>
              <a:t>Quy trình thực hiện giải thuật di truyền</a:t>
            </a:r>
          </a:p>
        </p:txBody>
      </p:sp>
      <p:sp>
        <p:nvSpPr>
          <p:cNvPr id="32" name="Flowchart: Terminator 31">
            <a:extLst>
              <a:ext uri="{FF2B5EF4-FFF2-40B4-BE49-F238E27FC236}">
                <a16:creationId xmlns:a16="http://schemas.microsoft.com/office/drawing/2014/main" id="{42D4C35C-DB07-5DC5-C1A0-740EA3E8C219}"/>
              </a:ext>
            </a:extLst>
          </p:cNvPr>
          <p:cNvSpPr/>
          <p:nvPr/>
        </p:nvSpPr>
        <p:spPr>
          <a:xfrm>
            <a:off x="3098839" y="1979554"/>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vi-VN" altLang="en-US" sz="2400" b="1" dirty="0">
                <a:latin typeface="Times New Roman" panose="02020603050405020304" pitchFamily="18" charset="0"/>
                <a:cs typeface="Times New Roman" panose="02020603050405020304" pitchFamily="18" charset="0"/>
              </a:rPr>
              <a:t>Population</a:t>
            </a:r>
          </a:p>
        </p:txBody>
      </p:sp>
      <p:sp>
        <p:nvSpPr>
          <p:cNvPr id="46" name="Flowchart: Terminator 45">
            <a:extLst>
              <a:ext uri="{FF2B5EF4-FFF2-40B4-BE49-F238E27FC236}">
                <a16:creationId xmlns:a16="http://schemas.microsoft.com/office/drawing/2014/main" id="{28C9800B-0AB7-4A4C-0C71-6F56C8302B4A}"/>
              </a:ext>
            </a:extLst>
          </p:cNvPr>
          <p:cNvSpPr/>
          <p:nvPr/>
        </p:nvSpPr>
        <p:spPr>
          <a:xfrm>
            <a:off x="7719734" y="1979554"/>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400" b="1" dirty="0">
                <a:latin typeface="Times New Roman" panose="02020603050405020304" pitchFamily="18" charset="0"/>
                <a:cs typeface="Times New Roman" panose="02020603050405020304" pitchFamily="18" charset="0"/>
              </a:rPr>
              <a:t>Gen</a:t>
            </a:r>
            <a:endParaRPr lang="vi-VN" altLang="en-US" sz="2400" b="1" dirty="0">
              <a:latin typeface="Times New Roman" panose="02020603050405020304" pitchFamily="18" charset="0"/>
              <a:cs typeface="Times New Roman" panose="02020603050405020304" pitchFamily="18" charset="0"/>
            </a:endParaRPr>
          </a:p>
        </p:txBody>
      </p:sp>
      <p:sp>
        <p:nvSpPr>
          <p:cNvPr id="47" name="Flowchart: Terminator 46">
            <a:extLst>
              <a:ext uri="{FF2B5EF4-FFF2-40B4-BE49-F238E27FC236}">
                <a16:creationId xmlns:a16="http://schemas.microsoft.com/office/drawing/2014/main" id="{6384742E-200E-70BD-600C-CCC91E246312}"/>
              </a:ext>
            </a:extLst>
          </p:cNvPr>
          <p:cNvSpPr/>
          <p:nvPr/>
        </p:nvSpPr>
        <p:spPr>
          <a:xfrm>
            <a:off x="665603" y="5401108"/>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400" b="1" dirty="0">
                <a:latin typeface="Times New Roman" panose="02020603050405020304" pitchFamily="18" charset="0"/>
                <a:cs typeface="Times New Roman" panose="02020603050405020304" pitchFamily="18" charset="0"/>
              </a:rPr>
              <a:t>Mutation</a:t>
            </a:r>
            <a:endParaRPr lang="vi-VN" altLang="en-US" sz="2400" b="1" dirty="0">
              <a:latin typeface="Times New Roman" panose="02020603050405020304" pitchFamily="18" charset="0"/>
              <a:cs typeface="Times New Roman" panose="02020603050405020304" pitchFamily="18" charset="0"/>
            </a:endParaRPr>
          </a:p>
        </p:txBody>
      </p:sp>
      <p:sp>
        <p:nvSpPr>
          <p:cNvPr id="48" name="Flowchart: Terminator 47">
            <a:extLst>
              <a:ext uri="{FF2B5EF4-FFF2-40B4-BE49-F238E27FC236}">
                <a16:creationId xmlns:a16="http://schemas.microsoft.com/office/drawing/2014/main" id="{4EAEE134-6429-07DD-C6BA-A20B640E754B}"/>
              </a:ext>
            </a:extLst>
          </p:cNvPr>
          <p:cNvSpPr/>
          <p:nvPr/>
        </p:nvSpPr>
        <p:spPr>
          <a:xfrm>
            <a:off x="3098839" y="3120072"/>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400" b="1" dirty="0">
                <a:latin typeface="Times New Roman" panose="02020603050405020304" pitchFamily="18" charset="0"/>
                <a:cs typeface="Times New Roman" panose="02020603050405020304" pitchFamily="18" charset="0"/>
              </a:rPr>
              <a:t>Fitness</a:t>
            </a:r>
            <a:endParaRPr lang="vi-VN" altLang="en-US" sz="2400" b="1" dirty="0">
              <a:latin typeface="Times New Roman" panose="02020603050405020304" pitchFamily="18" charset="0"/>
              <a:cs typeface="Times New Roman" panose="02020603050405020304" pitchFamily="18" charset="0"/>
            </a:endParaRPr>
          </a:p>
        </p:txBody>
      </p:sp>
      <p:sp>
        <p:nvSpPr>
          <p:cNvPr id="49" name="Flowchart: Terminator 48">
            <a:extLst>
              <a:ext uri="{FF2B5EF4-FFF2-40B4-BE49-F238E27FC236}">
                <a16:creationId xmlns:a16="http://schemas.microsoft.com/office/drawing/2014/main" id="{C06A0880-4F56-CFE8-6C46-4E4BC984930B}"/>
              </a:ext>
            </a:extLst>
          </p:cNvPr>
          <p:cNvSpPr/>
          <p:nvPr/>
        </p:nvSpPr>
        <p:spPr>
          <a:xfrm>
            <a:off x="3098839" y="5401108"/>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400" b="1" dirty="0">
                <a:latin typeface="Times New Roman" panose="02020603050405020304" pitchFamily="18" charset="0"/>
                <a:cs typeface="Times New Roman" panose="02020603050405020304" pitchFamily="18" charset="0"/>
              </a:rPr>
              <a:t>Crossover</a:t>
            </a:r>
            <a:endParaRPr lang="vi-VN" altLang="en-US" sz="2400" b="1" dirty="0">
              <a:latin typeface="Times New Roman" panose="02020603050405020304" pitchFamily="18" charset="0"/>
              <a:cs typeface="Times New Roman" panose="02020603050405020304" pitchFamily="18" charset="0"/>
            </a:endParaRPr>
          </a:p>
        </p:txBody>
      </p:sp>
      <p:sp>
        <p:nvSpPr>
          <p:cNvPr id="50" name="Flowchart: Terminator 49">
            <a:extLst>
              <a:ext uri="{FF2B5EF4-FFF2-40B4-BE49-F238E27FC236}">
                <a16:creationId xmlns:a16="http://schemas.microsoft.com/office/drawing/2014/main" id="{9FA663AB-3F9C-04E3-7FB8-EEDD2F6501E7}"/>
              </a:ext>
            </a:extLst>
          </p:cNvPr>
          <p:cNvSpPr/>
          <p:nvPr/>
        </p:nvSpPr>
        <p:spPr>
          <a:xfrm>
            <a:off x="3098839" y="4260590"/>
            <a:ext cx="1798320"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400" b="1" dirty="0">
                <a:latin typeface="Times New Roman" panose="02020603050405020304" pitchFamily="18" charset="0"/>
                <a:cs typeface="Times New Roman" panose="02020603050405020304" pitchFamily="18" charset="0"/>
              </a:rPr>
              <a:t>Selection</a:t>
            </a:r>
            <a:endParaRPr lang="vi-VN" altLang="en-US" sz="2400" b="1" dirty="0">
              <a:latin typeface="Times New Roman" panose="02020603050405020304" pitchFamily="18" charset="0"/>
              <a:cs typeface="Times New Roman" panose="02020603050405020304" pitchFamily="18" charset="0"/>
            </a:endParaRPr>
          </a:p>
        </p:txBody>
      </p:sp>
      <p:sp>
        <p:nvSpPr>
          <p:cNvPr id="51" name="Flowchart: Terminator 50">
            <a:extLst>
              <a:ext uri="{FF2B5EF4-FFF2-40B4-BE49-F238E27FC236}">
                <a16:creationId xmlns:a16="http://schemas.microsoft.com/office/drawing/2014/main" id="{E8929D43-4B98-4F3A-9E28-25DC2E029ACA}"/>
              </a:ext>
            </a:extLst>
          </p:cNvPr>
          <p:cNvSpPr/>
          <p:nvPr/>
        </p:nvSpPr>
        <p:spPr>
          <a:xfrm>
            <a:off x="5235422" y="1979554"/>
            <a:ext cx="2146048" cy="617855"/>
          </a:xfrm>
          <a:prstGeom prst="flowChartTermina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sz="2400" b="1" dirty="0">
                <a:latin typeface="Times New Roman" panose="02020603050405020304" pitchFamily="18" charset="0"/>
                <a:cs typeface="Times New Roman" panose="02020603050405020304" pitchFamily="18" charset="0"/>
              </a:rPr>
              <a:t>Chromosome</a:t>
            </a:r>
            <a:endParaRPr lang="vi-VN" altLang="en-US" sz="2400" b="1"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6056663C-0FFC-3150-58BA-57AFD729F229}"/>
              </a:ext>
            </a:extLst>
          </p:cNvPr>
          <p:cNvCxnSpPr>
            <a:stCxn id="46" idx="1"/>
            <a:endCxn id="51" idx="3"/>
          </p:cNvCxnSpPr>
          <p:nvPr/>
        </p:nvCxnSpPr>
        <p:spPr>
          <a:xfrm flipH="1">
            <a:off x="7381470" y="2288482"/>
            <a:ext cx="3382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3F9876F-4589-ED25-3292-F583BBE79625}"/>
              </a:ext>
            </a:extLst>
          </p:cNvPr>
          <p:cNvCxnSpPr>
            <a:stCxn id="51" idx="1"/>
            <a:endCxn id="32" idx="3"/>
          </p:cNvCxnSpPr>
          <p:nvPr/>
        </p:nvCxnSpPr>
        <p:spPr>
          <a:xfrm flipH="1">
            <a:off x="4897159" y="2288482"/>
            <a:ext cx="3382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FEEF2B-C11E-92B4-3FFA-A48D072E4ACF}"/>
              </a:ext>
            </a:extLst>
          </p:cNvPr>
          <p:cNvCxnSpPr>
            <a:stCxn id="32" idx="2"/>
            <a:endCxn id="48" idx="0"/>
          </p:cNvCxnSpPr>
          <p:nvPr/>
        </p:nvCxnSpPr>
        <p:spPr>
          <a:xfrm>
            <a:off x="3997999" y="2597409"/>
            <a:ext cx="0" cy="5226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B70B90-9E8C-2CAE-3218-1FED69B289ED}"/>
              </a:ext>
            </a:extLst>
          </p:cNvPr>
          <p:cNvCxnSpPr>
            <a:stCxn id="48" idx="2"/>
            <a:endCxn id="50" idx="0"/>
          </p:cNvCxnSpPr>
          <p:nvPr/>
        </p:nvCxnSpPr>
        <p:spPr>
          <a:xfrm>
            <a:off x="3997999" y="3737927"/>
            <a:ext cx="0" cy="5226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375220C-3EDE-BCF8-F932-A6B40BF5E817}"/>
              </a:ext>
            </a:extLst>
          </p:cNvPr>
          <p:cNvCxnSpPr>
            <a:stCxn id="50" idx="2"/>
            <a:endCxn id="49" idx="0"/>
          </p:cNvCxnSpPr>
          <p:nvPr/>
        </p:nvCxnSpPr>
        <p:spPr>
          <a:xfrm>
            <a:off x="3997999" y="4878445"/>
            <a:ext cx="0" cy="5226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09B646-9FD7-C56C-E8D8-52C53D4949A6}"/>
              </a:ext>
            </a:extLst>
          </p:cNvPr>
          <p:cNvCxnSpPr>
            <a:stCxn id="49" idx="1"/>
            <a:endCxn id="47" idx="3"/>
          </p:cNvCxnSpPr>
          <p:nvPr/>
        </p:nvCxnSpPr>
        <p:spPr>
          <a:xfrm flipH="1">
            <a:off x="2463923" y="5710036"/>
            <a:ext cx="6349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2DE2472-4D37-3C53-B56C-90F7C1BD3E4D}"/>
              </a:ext>
            </a:extLst>
          </p:cNvPr>
          <p:cNvCxnSpPr>
            <a:stCxn id="47" idx="0"/>
            <a:endCxn id="48" idx="1"/>
          </p:cNvCxnSpPr>
          <p:nvPr/>
        </p:nvCxnSpPr>
        <p:spPr>
          <a:xfrm rot="5400000" flipH="1" flipV="1">
            <a:off x="1345747" y="3648016"/>
            <a:ext cx="1972108" cy="153407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7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animBg="1"/>
      <p:bldP spid="46" grpId="0" animBg="1"/>
      <p:bldP spid="47" grpId="0" animBg="1"/>
      <p:bldP spid="48" grpId="0" animBg="1"/>
      <p:bldP spid="49" grpId="0" animBg="1"/>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rcRect l="7100" t="362" r="20893" b="3179"/>
          <a:stretch>
            <a:fillRect/>
          </a:stretch>
        </p:blipFill>
        <p:spPr>
          <a:xfrm>
            <a:off x="9701530" y="0"/>
            <a:ext cx="2490470" cy="6858000"/>
          </a:xfrm>
          <a:prstGeom prst="rect">
            <a:avLst/>
          </a:prstGeom>
        </p:spPr>
      </p:pic>
      <p:sp>
        <p:nvSpPr>
          <p:cNvPr id="10" name="Round Diagonal Corner Rectangle 9"/>
          <p:cNvSpPr/>
          <p:nvPr/>
        </p:nvSpPr>
        <p:spPr>
          <a:xfrm>
            <a:off x="108585" y="770255"/>
            <a:ext cx="9501505"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5997958" cy="553998"/>
          </a:xfrm>
          <a:prstGeom prst="rect">
            <a:avLst/>
          </a:prstGeom>
          <a:noFill/>
        </p:spPr>
        <p:txBody>
          <a:bodyPr wrap="square" rtlCol="0">
            <a:spAutoFit/>
          </a:bodyPr>
          <a:lstStyle/>
          <a:p>
            <a:pPr marL="571500" indent="-571500">
              <a:buFont typeface="+mj-lt"/>
              <a:buAutoNum type="romanUcPeriod" startAt="3"/>
            </a:pPr>
            <a:r>
              <a:rPr lang="en-US" altLang="en-US" sz="3000" b="1" dirty="0">
                <a:latin typeface="Times New Roman" panose="02020603050405020304" charset="0"/>
                <a:cs typeface="Times New Roman" panose="02020603050405020304" charset="0"/>
              </a:rPr>
              <a:t> </a:t>
            </a:r>
            <a:r>
              <a:rPr lang="vi-VN" altLang="en-US" sz="3000" b="1" dirty="0">
                <a:latin typeface="Times New Roman" panose="02020603050405020304" charset="0"/>
                <a:cs typeface="Times New Roman" panose="02020603050405020304" charset="0"/>
              </a:rPr>
              <a:t>PHƯƠNG PHÁP THỰC HIỆN</a:t>
            </a:r>
          </a:p>
        </p:txBody>
      </p:sp>
      <p:sp>
        <p:nvSpPr>
          <p:cNvPr id="3" name="Text Box 2">
            <a:extLst>
              <a:ext uri="{FF2B5EF4-FFF2-40B4-BE49-F238E27FC236}">
                <a16:creationId xmlns:a16="http://schemas.microsoft.com/office/drawing/2014/main" id="{29BF4534-DFB0-1735-4D3C-34C85496E785}"/>
              </a:ext>
            </a:extLst>
          </p:cNvPr>
          <p:cNvSpPr txBox="1"/>
          <p:nvPr/>
        </p:nvSpPr>
        <p:spPr>
          <a:xfrm>
            <a:off x="259082" y="955057"/>
            <a:ext cx="6642049" cy="527892"/>
          </a:xfrm>
          <a:prstGeom prst="rect">
            <a:avLst/>
          </a:prstGeom>
          <a:noFill/>
        </p:spPr>
        <p:txBody>
          <a:bodyPr wrap="square" rtlCol="0">
            <a:noAutofit/>
          </a:bodyPr>
          <a:lstStyle/>
          <a:p>
            <a:pPr marL="457200" indent="-457200">
              <a:buFont typeface="+mj-lt"/>
              <a:buAutoNum type="arabicPeriod"/>
            </a:pPr>
            <a:r>
              <a:rPr lang="vi-VN" altLang="en-US" sz="2400" b="1" dirty="0">
                <a:latin typeface="Times New Roman" panose="02020603050405020304" charset="0"/>
                <a:cs typeface="Times New Roman" panose="02020603050405020304" charset="0"/>
                <a:sym typeface="+mn-ea"/>
              </a:rPr>
              <a:t>Khởi tạo kích thước quần thể (</a:t>
            </a:r>
            <a:r>
              <a:rPr lang="en-US" sz="2400" b="1" dirty="0">
                <a:latin typeface="Times New Roman" panose="02020603050405020304" charset="0"/>
                <a:cs typeface="Times New Roman" panose="02020603050405020304" charset="0"/>
                <a:sym typeface="+mn-ea"/>
              </a:rPr>
              <a:t>Initialization</a:t>
            </a:r>
            <a:r>
              <a:rPr lang="vi-VN" altLang="en-US" sz="2400" b="1" dirty="0">
                <a:latin typeface="Times New Roman" panose="02020603050405020304" charset="0"/>
                <a:cs typeface="Times New Roman" panose="02020603050405020304" charset="0"/>
                <a:sym typeface="+mn-ea"/>
              </a:rPr>
              <a:t>)</a:t>
            </a:r>
          </a:p>
          <a:p>
            <a:pPr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342900" indent="-342900" algn="l">
              <a:lnSpc>
                <a:spcPct val="150000"/>
              </a:lnSpc>
              <a:buFont typeface="Wingdings" panose="05000000000000000000" charset="0"/>
              <a:buChar char="v"/>
            </a:pPr>
            <a:endParaRPr lang="vi-VN" altLang="en-US" sz="2400" b="1" dirty="0">
              <a:latin typeface="Times New Roman" panose="02020603050405020304" charset="0"/>
              <a:cs typeface="Times New Roman" panose="02020603050405020304" charset="0"/>
            </a:endParaRPr>
          </a:p>
        </p:txBody>
      </p:sp>
      <p:sp>
        <p:nvSpPr>
          <p:cNvPr id="5" name="Text Box 2">
            <a:extLst>
              <a:ext uri="{FF2B5EF4-FFF2-40B4-BE49-F238E27FC236}">
                <a16:creationId xmlns:a16="http://schemas.microsoft.com/office/drawing/2014/main" id="{A988DB04-9528-7634-BAF6-373291BC7A4F}"/>
              </a:ext>
            </a:extLst>
          </p:cNvPr>
          <p:cNvSpPr txBox="1"/>
          <p:nvPr/>
        </p:nvSpPr>
        <p:spPr>
          <a:xfrm>
            <a:off x="192939" y="3954174"/>
            <a:ext cx="6642049" cy="527892"/>
          </a:xfrm>
          <a:prstGeom prst="rect">
            <a:avLst/>
          </a:prstGeom>
          <a:noFill/>
        </p:spPr>
        <p:txBody>
          <a:bodyPr wrap="square" rtlCol="0">
            <a:noAutofit/>
          </a:bodyPr>
          <a:lstStyle/>
          <a:p>
            <a:pPr marL="457200" indent="-457200">
              <a:buFont typeface="+mj-lt"/>
              <a:buAutoNum type="arabicPeriod"/>
            </a:pPr>
            <a:endParaRPr lang="vi-VN" altLang="en-US" sz="2400" b="1" dirty="0">
              <a:latin typeface="Times New Roman" panose="02020603050405020304" charset="0"/>
              <a:cs typeface="Times New Roman" panose="02020603050405020304" charset="0"/>
              <a:sym typeface="+mn-ea"/>
            </a:endParaRPr>
          </a:p>
          <a:p>
            <a:pPr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342900" indent="-342900" algn="l">
              <a:lnSpc>
                <a:spcPct val="150000"/>
              </a:lnSpc>
              <a:buFont typeface="Wingdings" panose="05000000000000000000" charset="0"/>
              <a:buChar char="v"/>
            </a:pPr>
            <a:endParaRPr lang="vi-VN" altLang="en-US" sz="2400" b="1" dirty="0">
              <a:latin typeface="Times New Roman" panose="02020603050405020304" charset="0"/>
              <a:cs typeface="Times New Roman" panose="02020603050405020304" charset="0"/>
            </a:endParaRPr>
          </a:p>
        </p:txBody>
      </p:sp>
      <p:sp>
        <p:nvSpPr>
          <p:cNvPr id="6" name="Text Box 2">
            <a:extLst>
              <a:ext uri="{FF2B5EF4-FFF2-40B4-BE49-F238E27FC236}">
                <a16:creationId xmlns:a16="http://schemas.microsoft.com/office/drawing/2014/main" id="{173814D0-F6B3-D133-92B3-003A7DE5BB19}"/>
              </a:ext>
            </a:extLst>
          </p:cNvPr>
          <p:cNvSpPr txBox="1"/>
          <p:nvPr/>
        </p:nvSpPr>
        <p:spPr>
          <a:xfrm>
            <a:off x="276472" y="3047349"/>
            <a:ext cx="3237491" cy="527892"/>
          </a:xfrm>
          <a:prstGeom prst="rect">
            <a:avLst/>
          </a:prstGeom>
          <a:noFill/>
        </p:spPr>
        <p:txBody>
          <a:bodyPr wrap="square" rtlCol="0">
            <a:noAutofit/>
          </a:bodyPr>
          <a:lstStyle/>
          <a:p>
            <a:pPr marL="457200" indent="-457200">
              <a:buFont typeface="+mj-lt"/>
              <a:buAutoNum type="arabicPeriod" startAt="2"/>
            </a:pPr>
            <a:r>
              <a:rPr lang="vi-VN" altLang="en-US" sz="2400" b="1" dirty="0">
                <a:latin typeface="Times New Roman" panose="02020603050405020304" charset="0"/>
                <a:cs typeface="Times New Roman" panose="02020603050405020304" charset="0"/>
                <a:sym typeface="+mn-ea"/>
              </a:rPr>
              <a:t>Tạo bộ ký tự (Gen)</a:t>
            </a:r>
          </a:p>
          <a:p>
            <a:pPr indent="0">
              <a:buFont typeface="Arial" panose="020B0604020202020204" pitchFamily="34" charset="0"/>
              <a:buNone/>
            </a:pPr>
            <a:endParaRPr lang="en-US" sz="2400" dirty="0">
              <a:latin typeface="Times New Roman" panose="02020603050405020304" charset="0"/>
              <a:cs typeface="Times New Roman" panose="02020603050405020304" charset="0"/>
            </a:endParaRPr>
          </a:p>
          <a:p>
            <a:pPr marL="342900" indent="-342900" algn="l">
              <a:lnSpc>
                <a:spcPct val="150000"/>
              </a:lnSpc>
              <a:buFont typeface="Wingdings" panose="05000000000000000000" charset="0"/>
              <a:buChar char="v"/>
            </a:pPr>
            <a:endParaRPr lang="vi-VN" altLang="en-US" sz="2400" b="1" dirty="0">
              <a:latin typeface="Times New Roman" panose="02020603050405020304" charset="0"/>
              <a:cs typeface="Times New Roman" panose="02020603050405020304" charset="0"/>
            </a:endParaRPr>
          </a:p>
        </p:txBody>
      </p:sp>
      <p:graphicFrame>
        <p:nvGraphicFramePr>
          <p:cNvPr id="13" name="Table 12">
            <a:extLst>
              <a:ext uri="{FF2B5EF4-FFF2-40B4-BE49-F238E27FC236}">
                <a16:creationId xmlns:a16="http://schemas.microsoft.com/office/drawing/2014/main" id="{C12CD36F-0DD3-446C-19A4-F77AC410E267}"/>
              </a:ext>
            </a:extLst>
          </p:cNvPr>
          <p:cNvGraphicFramePr>
            <a:graphicFrameLocks noGrp="1"/>
          </p:cNvGraphicFramePr>
          <p:nvPr>
            <p:extLst>
              <p:ext uri="{D42A27DB-BD31-4B8C-83A1-F6EECF244321}">
                <p14:modId xmlns:p14="http://schemas.microsoft.com/office/powerpoint/2010/main" val="3435836261"/>
              </p:ext>
            </p:extLst>
          </p:nvPr>
        </p:nvGraphicFramePr>
        <p:xfrm>
          <a:off x="795337" y="1492751"/>
          <a:ext cx="8128000" cy="1130935"/>
        </p:xfrm>
        <a:graphic>
          <a:graphicData uri="http://schemas.openxmlformats.org/drawingml/2006/table">
            <a:tbl>
              <a:tblPr firstRow="1" bandRow="1">
                <a:tableStyleId>{0505E3EF-67EA-436B-97B2-0124C06EBD24}</a:tableStyleId>
              </a:tblPr>
              <a:tblGrid>
                <a:gridCol w="8128000">
                  <a:extLst>
                    <a:ext uri="{9D8B030D-6E8A-4147-A177-3AD203B41FA5}">
                      <a16:colId xmlns:a16="http://schemas.microsoft.com/office/drawing/2014/main" val="986539614"/>
                    </a:ext>
                  </a:extLst>
                </a:gridCol>
              </a:tblGrid>
              <a:tr h="370840">
                <a:tc>
                  <a:txBody>
                    <a:bodyPr/>
                    <a:lstStyle/>
                    <a:p>
                      <a:pPr>
                        <a:lnSpc>
                          <a:spcPct val="130000"/>
                        </a:lnSpc>
                      </a:pPr>
                      <a:r>
                        <a:rPr lang="en-US" sz="1800" b="0" dirty="0">
                          <a:solidFill>
                            <a:schemeClr val="tx1">
                              <a:lumMod val="95000"/>
                              <a:lumOff val="5000"/>
                            </a:schemeClr>
                          </a:solidFill>
                          <a:latin typeface="Consolas" panose="020B0609020204030204" pitchFamily="49" charset="0"/>
                        </a:rPr>
                        <a:t>3. # The variable '</a:t>
                      </a:r>
                      <a:r>
                        <a:rPr lang="en-US" sz="1800" b="0" dirty="0" err="1">
                          <a:solidFill>
                            <a:schemeClr val="tx1">
                              <a:lumMod val="95000"/>
                              <a:lumOff val="5000"/>
                            </a:schemeClr>
                          </a:solidFill>
                          <a:latin typeface="Consolas" panose="020B0609020204030204" pitchFamily="49" charset="0"/>
                        </a:rPr>
                        <a:t>Population_Size</a:t>
                      </a:r>
                      <a:r>
                        <a:rPr lang="en-US" sz="1800" b="0" dirty="0">
                          <a:solidFill>
                            <a:schemeClr val="tx1">
                              <a:lumMod val="95000"/>
                              <a:lumOff val="5000"/>
                            </a:schemeClr>
                          </a:solidFill>
                          <a:latin typeface="Consolas" panose="020B0609020204030204" pitchFamily="49" charset="0"/>
                        </a:rPr>
                        <a:t>' creates a population of the specified number</a:t>
                      </a:r>
                    </a:p>
                    <a:p>
                      <a:pPr>
                        <a:lnSpc>
                          <a:spcPct val="130000"/>
                        </a:lnSpc>
                      </a:pPr>
                      <a:r>
                        <a:rPr lang="en-US" sz="1800" b="0" dirty="0">
                          <a:solidFill>
                            <a:schemeClr val="tx1">
                              <a:lumMod val="95000"/>
                              <a:lumOff val="5000"/>
                            </a:schemeClr>
                          </a:solidFill>
                          <a:latin typeface="Consolas" panose="020B0609020204030204" pitchFamily="49" charset="0"/>
                        </a:rPr>
                        <a:t>4. </a:t>
                      </a:r>
                      <a:r>
                        <a:rPr lang="en-US" sz="1800" b="0" dirty="0" err="1">
                          <a:solidFill>
                            <a:schemeClr val="tx1">
                              <a:lumMod val="95000"/>
                              <a:lumOff val="5000"/>
                            </a:schemeClr>
                          </a:solidFill>
                          <a:latin typeface="Consolas" panose="020B0609020204030204" pitchFamily="49" charset="0"/>
                        </a:rPr>
                        <a:t>Population_Size</a:t>
                      </a:r>
                      <a:r>
                        <a:rPr lang="en-US" sz="1800" b="0" dirty="0">
                          <a:solidFill>
                            <a:schemeClr val="tx1">
                              <a:lumMod val="95000"/>
                              <a:lumOff val="5000"/>
                            </a:schemeClr>
                          </a:solidFill>
                          <a:latin typeface="Consolas" panose="020B0609020204030204" pitchFamily="49" charset="0"/>
                        </a:rPr>
                        <a:t> : int = 100</a:t>
                      </a:r>
                    </a:p>
                  </a:txBody>
                  <a:tcPr/>
                </a:tc>
                <a:extLst>
                  <a:ext uri="{0D108BD9-81ED-4DB2-BD59-A6C34878D82A}">
                    <a16:rowId xmlns:a16="http://schemas.microsoft.com/office/drawing/2014/main" val="3418147895"/>
                  </a:ext>
                </a:extLst>
              </a:tr>
            </a:tbl>
          </a:graphicData>
        </a:graphic>
      </p:graphicFrame>
      <p:graphicFrame>
        <p:nvGraphicFramePr>
          <p:cNvPr id="15" name="Table 14">
            <a:extLst>
              <a:ext uri="{FF2B5EF4-FFF2-40B4-BE49-F238E27FC236}">
                <a16:creationId xmlns:a16="http://schemas.microsoft.com/office/drawing/2014/main" id="{6BF3B14C-843A-D78F-23CA-C9F8C2846143}"/>
              </a:ext>
            </a:extLst>
          </p:cNvPr>
          <p:cNvGraphicFramePr>
            <a:graphicFrameLocks noGrp="1"/>
          </p:cNvGraphicFramePr>
          <p:nvPr>
            <p:extLst>
              <p:ext uri="{D42A27DB-BD31-4B8C-83A1-F6EECF244321}">
                <p14:modId xmlns:p14="http://schemas.microsoft.com/office/powerpoint/2010/main" val="230965607"/>
              </p:ext>
            </p:extLst>
          </p:nvPr>
        </p:nvGraphicFramePr>
        <p:xfrm>
          <a:off x="795337" y="3565745"/>
          <a:ext cx="8128000" cy="2914015"/>
        </p:xfrm>
        <a:graphic>
          <a:graphicData uri="http://schemas.openxmlformats.org/drawingml/2006/table">
            <a:tbl>
              <a:tblPr firstRow="1" bandRow="1">
                <a:tableStyleId>{0505E3EF-67EA-436B-97B2-0124C06EBD24}</a:tableStyleId>
              </a:tblPr>
              <a:tblGrid>
                <a:gridCol w="8128000">
                  <a:extLst>
                    <a:ext uri="{9D8B030D-6E8A-4147-A177-3AD203B41FA5}">
                      <a16:colId xmlns:a16="http://schemas.microsoft.com/office/drawing/2014/main" val="2417772567"/>
                    </a:ext>
                  </a:extLst>
                </a:gridCol>
              </a:tblGrid>
              <a:tr h="370840">
                <a:tc>
                  <a:txBody>
                    <a:bodyPr/>
                    <a:lstStyle/>
                    <a:p>
                      <a:pPr>
                        <a:lnSpc>
                          <a:spcPct val="130000"/>
                        </a:lnSpc>
                      </a:pPr>
                      <a:r>
                        <a:rPr lang="en-US" sz="1800" b="0" dirty="0">
                          <a:solidFill>
                            <a:schemeClr val="tx1">
                              <a:lumMod val="95000"/>
                              <a:lumOff val="5000"/>
                            </a:schemeClr>
                          </a:solidFill>
                          <a:latin typeface="Consolas" panose="020B0609020204030204" pitchFamily="49" charset="0"/>
                        </a:rPr>
                        <a:t> 5. # Declare variable 'Genes'</a:t>
                      </a:r>
                    </a:p>
                    <a:p>
                      <a:pPr>
                        <a:lnSpc>
                          <a:spcPct val="130000"/>
                        </a:lnSpc>
                      </a:pPr>
                      <a:r>
                        <a:rPr lang="en-US" sz="1800" b="0" dirty="0">
                          <a:solidFill>
                            <a:schemeClr val="tx1">
                              <a:lumMod val="95000"/>
                              <a:lumOff val="5000"/>
                            </a:schemeClr>
                          </a:solidFill>
                          <a:latin typeface="Consolas" panose="020B0609020204030204" pitchFamily="49" charset="0"/>
                        </a:rPr>
                        <a:t> 6. Genes = '''</a:t>
                      </a:r>
                      <a:r>
                        <a:rPr lang="en-US" sz="1800" b="0" dirty="0" err="1">
                          <a:solidFill>
                            <a:schemeClr val="tx1">
                              <a:lumMod val="95000"/>
                              <a:lumOff val="5000"/>
                            </a:schemeClr>
                          </a:solidFill>
                          <a:latin typeface="Consolas" panose="020B0609020204030204" pitchFamily="49" charset="0"/>
                        </a:rPr>
                        <a:t>aáàảãạâấầẩẫậăắằẳẵặ</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bcd</a:t>
                      </a:r>
                      <a:r>
                        <a:rPr lang="en-US" sz="1800" b="0" dirty="0">
                          <a:solidFill>
                            <a:schemeClr val="tx1">
                              <a:lumMod val="95000"/>
                              <a:lumOff val="5000"/>
                            </a:schemeClr>
                          </a:solidFill>
                          <a:latin typeface="Consolas" panose="020B0609020204030204" pitchFamily="49" charset="0"/>
                        </a:rPr>
                        <a:t> đ </a:t>
                      </a:r>
                      <a:r>
                        <a:rPr lang="en-US" sz="1800" b="0" dirty="0" err="1">
                          <a:solidFill>
                            <a:schemeClr val="tx1">
                              <a:lumMod val="95000"/>
                              <a:lumOff val="5000"/>
                            </a:schemeClr>
                          </a:solidFill>
                          <a:latin typeface="Consolas" panose="020B0609020204030204" pitchFamily="49" charset="0"/>
                        </a:rPr>
                        <a:t>eéèẻẽẹ</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êếềểễệ</a:t>
                      </a:r>
                      <a:endParaRPr lang="en-US" sz="1800" b="0" dirty="0">
                        <a:solidFill>
                          <a:schemeClr val="tx1">
                            <a:lumMod val="95000"/>
                            <a:lumOff val="5000"/>
                          </a:schemeClr>
                        </a:solidFill>
                        <a:latin typeface="Consolas" panose="020B0609020204030204" pitchFamily="49" charset="0"/>
                      </a:endParaRPr>
                    </a:p>
                    <a:p>
                      <a:pPr>
                        <a:lnSpc>
                          <a:spcPct val="130000"/>
                        </a:lnSpc>
                      </a:pPr>
                      <a:r>
                        <a:rPr lang="en-US" sz="1800" b="0" dirty="0">
                          <a:solidFill>
                            <a:schemeClr val="tx1">
                              <a:lumMod val="95000"/>
                              <a:lumOff val="5000"/>
                            </a:schemeClr>
                          </a:solidFill>
                          <a:latin typeface="Consolas" panose="020B0609020204030204" pitchFamily="49" charset="0"/>
                        </a:rPr>
                        <a:t> 7.            </a:t>
                      </a:r>
                      <a:r>
                        <a:rPr lang="en-US" sz="1800" b="0" dirty="0" err="1">
                          <a:solidFill>
                            <a:schemeClr val="tx1">
                              <a:lumMod val="95000"/>
                              <a:lumOff val="5000"/>
                            </a:schemeClr>
                          </a:solidFill>
                          <a:latin typeface="Consolas" panose="020B0609020204030204" pitchFamily="49" charset="0"/>
                        </a:rPr>
                        <a:t>fgh</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iíìỉĩị</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jklmn</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oóòỏõọơớờởỡợôốồổỗộ</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pq</a:t>
                      </a:r>
                      <a:endParaRPr lang="en-US" sz="1800" b="0" dirty="0">
                        <a:solidFill>
                          <a:schemeClr val="tx1">
                            <a:lumMod val="95000"/>
                            <a:lumOff val="5000"/>
                          </a:schemeClr>
                        </a:solidFill>
                        <a:latin typeface="Consolas" panose="020B0609020204030204" pitchFamily="49" charset="0"/>
                      </a:endParaRPr>
                    </a:p>
                    <a:p>
                      <a:pPr>
                        <a:lnSpc>
                          <a:spcPct val="130000"/>
                        </a:lnSpc>
                      </a:pPr>
                      <a:r>
                        <a:rPr lang="en-US" sz="1800" b="0" dirty="0">
                          <a:solidFill>
                            <a:schemeClr val="tx1">
                              <a:lumMod val="95000"/>
                              <a:lumOff val="5000"/>
                            </a:schemeClr>
                          </a:solidFill>
                          <a:latin typeface="Consolas" panose="020B0609020204030204" pitchFamily="49" charset="0"/>
                        </a:rPr>
                        <a:t> 8.            </a:t>
                      </a:r>
                      <a:r>
                        <a:rPr lang="en-US" sz="1800" b="0" dirty="0" err="1">
                          <a:solidFill>
                            <a:schemeClr val="tx1">
                              <a:lumMod val="95000"/>
                              <a:lumOff val="5000"/>
                            </a:schemeClr>
                          </a:solidFill>
                          <a:latin typeface="Consolas" panose="020B0609020204030204" pitchFamily="49" charset="0"/>
                        </a:rPr>
                        <a:t>rst</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uúùủũụưứừửữự</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vwx</a:t>
                      </a:r>
                      <a:r>
                        <a:rPr lang="en-US" sz="1800" b="0" dirty="0">
                          <a:solidFill>
                            <a:schemeClr val="tx1">
                              <a:lumMod val="95000"/>
                              <a:lumOff val="5000"/>
                            </a:schemeClr>
                          </a:solidFill>
                          <a:latin typeface="Consolas" panose="020B0609020204030204" pitchFamily="49" charset="0"/>
                        </a:rPr>
                        <a:t> </a:t>
                      </a:r>
                      <a:r>
                        <a:rPr lang="en-US" sz="1800" b="0" dirty="0" err="1">
                          <a:solidFill>
                            <a:schemeClr val="tx1">
                              <a:lumMod val="95000"/>
                              <a:lumOff val="5000"/>
                            </a:schemeClr>
                          </a:solidFill>
                          <a:latin typeface="Consolas" panose="020B0609020204030204" pitchFamily="49" charset="0"/>
                        </a:rPr>
                        <a:t>yýỳỷỹỵ</a:t>
                      </a:r>
                      <a:r>
                        <a:rPr lang="en-US" sz="1800" b="0" dirty="0">
                          <a:solidFill>
                            <a:schemeClr val="tx1">
                              <a:lumMod val="95000"/>
                              <a:lumOff val="5000"/>
                            </a:schemeClr>
                          </a:solidFill>
                          <a:latin typeface="Consolas" panose="020B0609020204030204" pitchFamily="49" charset="0"/>
                        </a:rPr>
                        <a:t> z AÁÀẢÃẠÂẤ</a:t>
                      </a:r>
                    </a:p>
                    <a:p>
                      <a:pPr>
                        <a:lnSpc>
                          <a:spcPct val="130000"/>
                        </a:lnSpc>
                      </a:pPr>
                      <a:r>
                        <a:rPr lang="en-US" sz="1800" b="0" dirty="0">
                          <a:solidFill>
                            <a:schemeClr val="tx1">
                              <a:lumMod val="95000"/>
                              <a:lumOff val="5000"/>
                            </a:schemeClr>
                          </a:solidFill>
                          <a:latin typeface="Consolas" panose="020B0609020204030204" pitchFamily="49" charset="0"/>
                        </a:rPr>
                        <a:t> 9.            ẦẨẪẬĂẮẰẲẴẶ BCD Đ EÉÈẺẼẸ ÊẾỀỂỄỆ FGH IÍÌ</a:t>
                      </a:r>
                    </a:p>
                    <a:p>
                      <a:pPr>
                        <a:lnSpc>
                          <a:spcPct val="130000"/>
                        </a:lnSpc>
                      </a:pPr>
                      <a:r>
                        <a:rPr lang="en-US" sz="1800" b="0" dirty="0">
                          <a:solidFill>
                            <a:schemeClr val="tx1">
                              <a:lumMod val="95000"/>
                              <a:lumOff val="5000"/>
                            </a:schemeClr>
                          </a:solidFill>
                          <a:latin typeface="Consolas" panose="020B0609020204030204" pitchFamily="49" charset="0"/>
                        </a:rPr>
                        <a:t>10.            ỈĨỊ JKLMN OÓÒỎÕỌƠỚỜỞỠỢÔỐỒỔỖỘ PQRST UÚÙ</a:t>
                      </a:r>
                    </a:p>
                    <a:p>
                      <a:pPr>
                        <a:lnSpc>
                          <a:spcPct val="130000"/>
                        </a:lnSpc>
                      </a:pPr>
                      <a:r>
                        <a:rPr lang="en-US" sz="1800" b="0" dirty="0">
                          <a:solidFill>
                            <a:schemeClr val="tx1">
                              <a:lumMod val="95000"/>
                              <a:lumOff val="5000"/>
                            </a:schemeClr>
                          </a:solidFill>
                          <a:latin typeface="Consolas" panose="020B0609020204030204" pitchFamily="49" charset="0"/>
                        </a:rPr>
                        <a:t>11.            ỦŨỤƯỨỪỬỮỰ VWX YÝỲỶỸỴ Z0123456789,.-;:_</a:t>
                      </a:r>
                    </a:p>
                    <a:p>
                      <a:pPr>
                        <a:lnSpc>
                          <a:spcPct val="130000"/>
                        </a:lnSpc>
                      </a:pPr>
                      <a:r>
                        <a:rPr lang="en-US" sz="1800" b="0" dirty="0">
                          <a:solidFill>
                            <a:schemeClr val="tx1">
                              <a:lumMod val="95000"/>
                              <a:lumOff val="5000"/>
                            </a:schemeClr>
                          </a:solidFill>
                          <a:latin typeface="Consolas" panose="020B0609020204030204" pitchFamily="49" charset="0"/>
                        </a:rPr>
                        <a:t>12.            !"#%&amp;/()=?@${[]}'''</a:t>
                      </a:r>
                    </a:p>
                  </a:txBody>
                  <a:tcPr/>
                </a:tc>
                <a:extLst>
                  <a:ext uri="{0D108BD9-81ED-4DB2-BD59-A6C34878D82A}">
                    <a16:rowId xmlns:a16="http://schemas.microsoft.com/office/drawing/2014/main" val="372955199"/>
                  </a:ext>
                </a:extLst>
              </a:tr>
            </a:tbl>
          </a:graphicData>
        </a:graphic>
      </p:graphicFrame>
    </p:spTree>
    <p:extLst>
      <p:ext uri="{BB962C8B-B14F-4D97-AF65-F5344CB8AC3E}">
        <p14:creationId xmlns:p14="http://schemas.microsoft.com/office/powerpoint/2010/main" val="379880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39DB7EE-26B9-4F81-9D72-433A643BB78E}">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846</TotalTime>
  <Words>755</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nguye</dc:creator>
  <cp:lastModifiedBy>Huu Le</cp:lastModifiedBy>
  <cp:revision>47</cp:revision>
  <dcterms:created xsi:type="dcterms:W3CDTF">2023-11-14T08:55:00Z</dcterms:created>
  <dcterms:modified xsi:type="dcterms:W3CDTF">2023-11-20T08:00:55Z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7FC5423B2F404822B206EF3E559AA4AE_11</vt:lpwstr>
  </property>
  <property fmtid="{D5CDD505-2E9C-101B-9397-08002B2CF9AE}" pid="3" name="KSOProductBuildVer">
    <vt:lpwstr>1033-12.2.0.13306</vt:lpwstr>
  </property>
</Properties>
</file>