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2" r:id="rId13"/>
    <p:sldId id="260" r:id="rId14"/>
    <p:sldId id="268" r:id="rId15"/>
    <p:sldId id="269" r:id="rId16"/>
    <p:sldId id="280" r:id="rId17"/>
    <p:sldId id="281" r:id="rId18"/>
    <p:sldId id="283" r:id="rId19"/>
    <p:sldId id="282" r:id="rId20"/>
    <p:sldId id="273" r:id="rId21"/>
    <p:sldId id="279" r:id="rId22"/>
    <p:sldId id="284" r:id="rId23"/>
    <p:sldId id="286" r:id="rId24"/>
    <p:sldId id="287" r:id="rId25"/>
    <p:sldId id="285" r:id="rId26"/>
    <p:sldId id="288" r:id="rId27"/>
    <p:sldId id="289" r:id="rId28"/>
    <p:sldId id="290" r:id="rId29"/>
    <p:sldId id="276" r:id="rId30"/>
    <p:sldId id="274" r:id="rId31"/>
    <p:sldId id="278" r:id="rId32"/>
    <p:sldId id="277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  <p14:sldId id="257"/>
            <p14:sldId id="258"/>
            <p14:sldId id="259"/>
            <p14:sldId id="261"/>
            <p14:sldId id="263"/>
            <p14:sldId id="264"/>
            <p14:sldId id="265"/>
            <p14:sldId id="266"/>
            <p14:sldId id="267"/>
            <p14:sldId id="270"/>
            <p14:sldId id="272"/>
            <p14:sldId id="260"/>
            <p14:sldId id="268"/>
            <p14:sldId id="269"/>
            <p14:sldId id="280"/>
            <p14:sldId id="281"/>
            <p14:sldId id="283"/>
            <p14:sldId id="282"/>
            <p14:sldId id="273"/>
            <p14:sldId id="279"/>
            <p14:sldId id="284"/>
            <p14:sldId id="286"/>
            <p14:sldId id="287"/>
            <p14:sldId id="285"/>
            <p14:sldId id="288"/>
            <p14:sldId id="289"/>
            <p14:sldId id="290"/>
            <p14:sldId id="276"/>
            <p14:sldId id="274"/>
            <p14:sldId id="278"/>
            <p14:sldId id="27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/body-pars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1788454"/>
            <a:ext cx="9715500" cy="2098226"/>
          </a:xfrm>
        </p:spPr>
        <p:txBody>
          <a:bodyPr/>
          <a:lstStyle/>
          <a:p>
            <a:r>
              <a:rPr lang="en-US" dirty="0" smtClean="0"/>
              <a:t>NODE.JS+</a:t>
            </a:r>
            <a:r>
              <a:rPr lang="en-US" dirty="0" smtClean="0"/>
              <a:t>Express</a:t>
            </a:r>
            <a:r>
              <a:rPr lang="en-US" dirty="0" smtClean="0"/>
              <a:t> 4.x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/>
              <a:t>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</a:t>
            </a:r>
            <a:r>
              <a:rPr lang="uk-UA" dirty="0" err="1"/>
              <a:t>фреймворк</a:t>
            </a:r>
            <a:r>
              <a:rPr lang="uk-UA" dirty="0"/>
              <a:t> </a:t>
            </a:r>
            <a:r>
              <a:rPr lang="en-US" dirty="0"/>
              <a:t>Express</a:t>
            </a:r>
            <a:br>
              <a:rPr lang="en-US" dirty="0"/>
            </a:br>
            <a:r>
              <a:rPr lang="uk-UA" dirty="0" smtClean="0"/>
              <a:t>Директорія із статичними файлами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528491"/>
            <a:ext cx="104584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 smtClean="0">
              <a:solidFill>
                <a:srgbClr val="9872A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'path'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9A9B99"/>
                </a:solidFill>
                <a:latin typeface="Consolas" panose="020B0609020204030204" pitchFamily="49" charset="0"/>
              </a:rPr>
              <a:t>встановлюємо директорію для віддачі статичного контенту (каталог проекту)</a:t>
            </a:r>
            <a:endParaRPr lang="uk-UA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'public'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app.use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express.static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path.join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(__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, 'static')))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7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0088"/>
          </a:xfrm>
        </p:spPr>
        <p:txBody>
          <a:bodyPr/>
          <a:lstStyle/>
          <a:p>
            <a:r>
              <a:rPr lang="uk-UA" dirty="0" smtClean="0"/>
              <a:t>Запит (</a:t>
            </a:r>
            <a:r>
              <a:rPr lang="en-US" dirty="0" smtClean="0"/>
              <a:t>request</a:t>
            </a:r>
            <a:r>
              <a:rPr lang="uk-UA" dirty="0" smtClean="0"/>
              <a:t>)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828889"/>
              </p:ext>
            </p:extLst>
          </p:nvPr>
        </p:nvGraphicFramePr>
        <p:xfrm>
          <a:off x="1371600" y="1514475"/>
          <a:ext cx="9601200" cy="3648902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1304484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27203961"/>
                    </a:ext>
                  </a:extLst>
                </a:gridCol>
              </a:tblGrid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solidFill>
                            <a:srgbClr val="353535"/>
                          </a:solidFill>
                          <a:effectLst/>
                        </a:rPr>
                        <a:t>Метод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>
                          <a:solidFill>
                            <a:srgbClr val="353535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44520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>
                          <a:solidFill>
                            <a:srgbClr val="259DFF"/>
                          </a:solidFill>
                          <a:effectLst/>
                        </a:rPr>
                        <a:t>req.body</a:t>
                      </a:r>
                      <a:endParaRPr lang="en-US" sz="2000" u="none" strike="noStrike" kern="1200" dirty="0" smtClean="0">
                        <a:solidFill>
                          <a:srgbClr val="259D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Тіло запиту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125001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err="1" smtClean="0">
                          <a:solidFill>
                            <a:srgbClr val="259D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req.cookies</a:t>
                      </a:r>
                      <a:endParaRPr lang="en-US" sz="2000" u="none" strike="noStrike" kern="1200" dirty="0" smtClean="0">
                        <a:solidFill>
                          <a:srgbClr val="259D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Куки запиту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840488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 smtClean="0">
                          <a:solidFill>
                            <a:srgbClr val="259DFF"/>
                          </a:solidFill>
                          <a:effectLst/>
                        </a:rPr>
                        <a:t>req.method</a:t>
                      </a:r>
                      <a:endParaRPr lang="en-US" sz="2000" u="none" strike="noStrike" kern="1200" dirty="0">
                        <a:solidFill>
                          <a:srgbClr val="259D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 smtClean="0">
                          <a:effectLst/>
                        </a:rPr>
                        <a:t>Метод</a:t>
                      </a:r>
                      <a:r>
                        <a:rPr lang="ru-RU" sz="2000" baseline="0" dirty="0" smtClean="0">
                          <a:effectLst/>
                        </a:rPr>
                        <a:t> </a:t>
                      </a:r>
                      <a:r>
                        <a:rPr lang="uk-UA" sz="2000" baseline="0" noProof="0" dirty="0" smtClean="0">
                          <a:effectLst/>
                        </a:rPr>
                        <a:t>запиту</a:t>
                      </a:r>
                      <a:r>
                        <a:rPr lang="uk-UA" sz="2000" dirty="0" smtClean="0">
                          <a:effectLst/>
                        </a:rPr>
                        <a:t>.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32693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 smtClean="0">
                          <a:solidFill>
                            <a:srgbClr val="259DFF"/>
                          </a:solidFill>
                          <a:effectLst/>
                        </a:rPr>
                        <a:t>req.originalUrl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Оригінальний</a:t>
                      </a:r>
                      <a:r>
                        <a:rPr lang="uk-UA" sz="2000" baseline="0" dirty="0" smtClean="0">
                          <a:effectLst/>
                        </a:rPr>
                        <a:t> запит відповіді</a:t>
                      </a:r>
                      <a:r>
                        <a:rPr lang="uk-UA" sz="2000" dirty="0" smtClean="0">
                          <a:effectLst/>
                        </a:rPr>
                        <a:t>.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76292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 smtClean="0">
                          <a:solidFill>
                            <a:srgbClr val="259DFF"/>
                          </a:solidFill>
                          <a:effectLst/>
                        </a:rPr>
                        <a:t>req.query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Параметри</a:t>
                      </a:r>
                      <a:r>
                        <a:rPr lang="uk-UA" sz="2000" baseline="0" dirty="0" smtClean="0">
                          <a:effectLst/>
                        </a:rPr>
                        <a:t> стрічки запиту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16048"/>
                  </a:ext>
                </a:extLst>
              </a:tr>
              <a:tr h="472070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 smtClean="0">
                          <a:solidFill>
                            <a:srgbClr val="259DFF"/>
                          </a:solidFill>
                          <a:effectLst/>
                        </a:rPr>
                        <a:t>req.params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Параметри</a:t>
                      </a:r>
                      <a:r>
                        <a:rPr lang="uk-UA" sz="2000" baseline="0" dirty="0" smtClean="0">
                          <a:effectLst/>
                        </a:rPr>
                        <a:t> маршруту.</a:t>
                      </a:r>
                      <a:endParaRPr lang="ru-RU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34232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 smtClean="0">
                          <a:solidFill>
                            <a:srgbClr val="259DFF"/>
                          </a:solidFill>
                          <a:effectLst/>
                        </a:rPr>
                        <a:t>req.get</a:t>
                      </a:r>
                      <a:r>
                        <a:rPr lang="en-US" sz="2000" u="none" strike="noStrike" dirty="0" smtClean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Знайти </a:t>
                      </a:r>
                      <a:r>
                        <a:rPr lang="en-US" sz="2000" dirty="0" smtClean="0">
                          <a:effectLst/>
                        </a:rPr>
                        <a:t>HTTP</a:t>
                      </a:r>
                      <a:r>
                        <a:rPr lang="uk-UA" sz="2000" dirty="0" smtClean="0">
                          <a:effectLst/>
                        </a:rPr>
                        <a:t> заголовок.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407033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smtClean="0">
                          <a:solidFill>
                            <a:srgbClr val="259DFF"/>
                          </a:solidFill>
                          <a:effectLst/>
                        </a:rPr>
                        <a:t>res.is()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Перевірка типу</a:t>
                      </a:r>
                      <a:r>
                        <a:rPr lang="uk-UA" sz="2000" baseline="0" dirty="0" smtClean="0">
                          <a:effectLst/>
                        </a:rPr>
                        <a:t> контенту</a:t>
                      </a:r>
                      <a:r>
                        <a:rPr lang="uk-UA" sz="2000" dirty="0" smtClean="0">
                          <a:effectLst/>
                        </a:rPr>
                        <a:t>.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1996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166692" y="-323165"/>
            <a:ext cx="20525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53003" y="5722491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/>
              <a:t>npm</a:t>
            </a:r>
            <a:r>
              <a:rPr lang="uk-UA" dirty="0"/>
              <a:t> </a:t>
            </a:r>
            <a:r>
              <a:rPr lang="uk-UA" dirty="0" err="1"/>
              <a:t>install</a:t>
            </a:r>
            <a:r>
              <a:rPr lang="uk-UA" dirty="0"/>
              <a:t> </a:t>
            </a:r>
            <a:r>
              <a:rPr lang="uk-UA" dirty="0" err="1"/>
              <a:t>body-parser</a:t>
            </a:r>
            <a:r>
              <a:rPr lang="uk-UA" dirty="0"/>
              <a:t> --</a:t>
            </a:r>
            <a:r>
              <a:rPr lang="uk-UA" dirty="0" err="1"/>
              <a:t>save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53003" y="6091823"/>
            <a:ext cx="7082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http://expressjs.com/en/resources/middleware/body-parser.html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792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0088"/>
          </a:xfrm>
        </p:spPr>
        <p:txBody>
          <a:bodyPr/>
          <a:lstStyle/>
          <a:p>
            <a:r>
              <a:rPr lang="uk-UA" dirty="0" smtClean="0"/>
              <a:t>Відповідь (</a:t>
            </a:r>
            <a:r>
              <a:rPr lang="en-US" dirty="0" smtClean="0"/>
              <a:t>response</a:t>
            </a:r>
            <a:r>
              <a:rPr lang="uk-UA" dirty="0" smtClean="0"/>
              <a:t>)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478272"/>
              </p:ext>
            </p:extLst>
          </p:nvPr>
        </p:nvGraphicFramePr>
        <p:xfrm>
          <a:off x="1371600" y="1514475"/>
          <a:ext cx="9601200" cy="4562803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1304484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27203961"/>
                    </a:ext>
                  </a:extLst>
                </a:gridCol>
              </a:tblGrid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solidFill>
                            <a:srgbClr val="353535"/>
                          </a:solidFill>
                          <a:effectLst/>
                        </a:rPr>
                        <a:t>Метод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solidFill>
                            <a:srgbClr val="353535"/>
                          </a:solidFill>
                          <a:effectLst/>
                        </a:rPr>
                        <a:t>Опис</a:t>
                      </a:r>
                      <a:endParaRPr lang="uk-UA" sz="2000" dirty="0">
                        <a:solidFill>
                          <a:srgbClr val="353535"/>
                        </a:solidFill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44520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res.download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u="none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Завантаження файлу.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32693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res.end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Завершення процесу відповіді.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76292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res.json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Відповідь</a:t>
                      </a:r>
                      <a:r>
                        <a:rPr lang="uk-UA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JSON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16048"/>
                  </a:ext>
                </a:extLst>
              </a:tr>
              <a:tr h="472070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res.jsonp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Відповідь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JSON </a:t>
                      </a:r>
                      <a:r>
                        <a:rPr lang="uk-UA" sz="2000" noProof="0" dirty="0" smtClean="0">
                          <a:effectLst/>
                        </a:rPr>
                        <a:t>із</a:t>
                      </a:r>
                      <a:r>
                        <a:rPr lang="uk-UA" sz="2000" baseline="0" noProof="0" dirty="0" smtClean="0">
                          <a:effectLst/>
                        </a:rPr>
                        <a:t> підтримкою</a:t>
                      </a:r>
                      <a:r>
                        <a:rPr lang="ru-RU" sz="2000" baseline="0" dirty="0" smtClean="0">
                          <a:effectLst/>
                        </a:rPr>
                        <a:t> </a:t>
                      </a:r>
                      <a:r>
                        <a:rPr lang="ru-RU" sz="2000" dirty="0" smtClean="0">
                          <a:effectLst/>
                        </a:rPr>
                        <a:t>JSONP</a:t>
                      </a:r>
                      <a:r>
                        <a:rPr lang="ru-RU" sz="2000" dirty="0">
                          <a:effectLst/>
                        </a:rPr>
                        <a:t>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34232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res.redirect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Переспрямування запиту.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407033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res.render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Вивід</a:t>
                      </a:r>
                      <a:r>
                        <a:rPr lang="uk-UA" sz="2000" baseline="0" dirty="0" smtClean="0">
                          <a:effectLst/>
                        </a:rPr>
                        <a:t> шаблону</a:t>
                      </a:r>
                      <a:r>
                        <a:rPr lang="uk-UA" sz="2000" dirty="0" smtClean="0">
                          <a:effectLst/>
                        </a:rPr>
                        <a:t>.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199600"/>
                  </a:ext>
                </a:extLst>
              </a:tr>
              <a:tr h="534135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res.send()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 smtClean="0">
                          <a:effectLst/>
                        </a:rPr>
                        <a:t>Відповідь</a:t>
                      </a:r>
                      <a:r>
                        <a:rPr lang="uk-UA" sz="2000" baseline="0" dirty="0" smtClean="0">
                          <a:effectLst/>
                        </a:rPr>
                        <a:t> із довільним типом</a:t>
                      </a:r>
                      <a:r>
                        <a:rPr lang="uk-UA" sz="2000" dirty="0" smtClean="0">
                          <a:effectLst/>
                        </a:rPr>
                        <a:t>.</a:t>
                      </a:r>
                      <a:endParaRPr lang="uk-UA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740864"/>
                  </a:ext>
                </a:extLst>
              </a:tr>
              <a:tr h="472070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 smtClean="0">
                          <a:solidFill>
                            <a:srgbClr val="259DFF"/>
                          </a:solidFill>
                          <a:effectLst/>
                        </a:rPr>
                        <a:t>res.sendFile</a:t>
                      </a:r>
                      <a:r>
                        <a:rPr lang="en-US" sz="2000" u="none" strike="noStrike" dirty="0" smtClean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noProof="0" dirty="0" smtClean="0">
                          <a:effectLst/>
                        </a:rPr>
                        <a:t>Відправити</a:t>
                      </a:r>
                      <a:r>
                        <a:rPr lang="uk-UA" sz="2000" baseline="0" noProof="0" dirty="0" smtClean="0">
                          <a:effectLst/>
                        </a:rPr>
                        <a:t> файл як потік пакетів</a:t>
                      </a:r>
                      <a:endParaRPr lang="uk-UA" sz="2000" noProof="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091684"/>
                  </a:ext>
                </a:extLst>
              </a:tr>
              <a:tr h="661952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res.sendStatus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noProof="0" dirty="0" smtClean="0">
                          <a:effectLst/>
                        </a:rPr>
                        <a:t>Встановлення та відправлення статусу</a:t>
                      </a:r>
                      <a:r>
                        <a:rPr lang="uk-UA" sz="2000" baseline="0" noProof="0" dirty="0" smtClean="0">
                          <a:effectLst/>
                        </a:rPr>
                        <a:t> виконання запиту</a:t>
                      </a:r>
                      <a:endParaRPr lang="uk-UA" sz="2000" noProof="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2439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166692" y="-323165"/>
            <a:ext cx="20525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</a:t>
            </a:r>
            <a:r>
              <a:rPr lang="uk-UA" dirty="0" err="1"/>
              <a:t>фреймворк</a:t>
            </a:r>
            <a:r>
              <a:rPr lang="uk-UA" dirty="0"/>
              <a:t>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Routing/</a:t>
            </a:r>
            <a:r>
              <a:rPr lang="uk-UA" dirty="0"/>
              <a:t>Маршрутизація </a:t>
            </a:r>
            <a:r>
              <a:rPr lang="uk-UA" dirty="0" smtClean="0"/>
              <a:t>0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Маршрутизація визначає, як додаток відповідає на клієнтський запит до конкретної адреси (URI)</a:t>
            </a:r>
            <a:endParaRPr lang="uk-UA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1615" y="3214291"/>
            <a:ext cx="104584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'Hello World!'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'Got a POST request'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'Got a PUT request at 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'Got a DELETE request at 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3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all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171700"/>
            <a:ext cx="98155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'/secret'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'/secret/:token'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7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</a:t>
            </a:r>
            <a:r>
              <a:rPr lang="uk-UA" dirty="0" smtClean="0"/>
              <a:t>Параметри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3214686"/>
            <a:ext cx="9815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'/users/: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/books/: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2323861"/>
            <a:ext cx="9815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HANDLER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4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</a:t>
            </a:r>
            <a:r>
              <a:rPr lang="uk-UA" dirty="0" smtClean="0"/>
              <a:t>Параметри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586036"/>
            <a:ext cx="9815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'/entity/: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type.:id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1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</a:t>
            </a:r>
            <a:r>
              <a:rPr lang="uk-UA" dirty="0" smtClean="0"/>
              <a:t>Параметри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-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586036"/>
            <a:ext cx="98155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'/reports/turnover/:from-:to'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0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</a:t>
            </a:r>
            <a:r>
              <a:rPr lang="uk-UA" dirty="0" smtClean="0"/>
              <a:t>Параметри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app.param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428873"/>
            <a:ext cx="9815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'/user/:id'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'/user/:id'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2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</a:t>
            </a:r>
            <a:r>
              <a:rPr lang="uk-UA" dirty="0" smtClean="0"/>
              <a:t>Параметри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app.param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586036"/>
            <a:ext cx="9815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'page'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'/user/:id/:page'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'/user/:id/:page'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8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Веб-фреймворк </a:t>
            </a:r>
            <a:r>
              <a:rPr lang="en-US" dirty="0" smtClean="0"/>
              <a:t>Express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Express - </a:t>
            </a:r>
            <a:r>
              <a:rPr lang="uk-UA" sz="2800" dirty="0"/>
              <a:t>це </a:t>
            </a:r>
            <a:r>
              <a:rPr lang="uk-UA" sz="2800" dirty="0"/>
              <a:t>мінімалістичний</a:t>
            </a:r>
            <a:r>
              <a:rPr lang="uk-UA" sz="2800" dirty="0"/>
              <a:t> і гнучкий веб-фреймворк для додатків </a:t>
            </a:r>
            <a:r>
              <a:rPr lang="en-US" sz="2800" dirty="0"/>
              <a:t>Node.js, </a:t>
            </a:r>
            <a:r>
              <a:rPr lang="uk-UA" sz="2800" dirty="0"/>
              <a:t>що надає великий набір функцій для мобільних і веб-додатків</a:t>
            </a:r>
            <a:r>
              <a:rPr lang="uk-UA" sz="2800" dirty="0" smtClean="0"/>
              <a:t>.</a:t>
            </a:r>
            <a:r>
              <a:rPr lang="en-US" sz="2800" dirty="0" smtClean="0"/>
              <a:t> [</a:t>
            </a:r>
            <a:r>
              <a:rPr lang="uk-UA" sz="2800" dirty="0" smtClean="0"/>
              <a:t>оф. сайт</a:t>
            </a:r>
            <a:r>
              <a:rPr lang="en-US" sz="2800" dirty="0" smtClean="0"/>
              <a:t>].</a:t>
            </a:r>
          </a:p>
          <a:p>
            <a:endParaRPr lang="uk-UA" dirty="0" smtClean="0"/>
          </a:p>
          <a:p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smtClean="0">
                <a:latin typeface="Consolas" panose="020B0609020204030204" pitchFamily="49" charset="0"/>
              </a:rPr>
              <a:t>mkdir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appname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$ </a:t>
            </a:r>
            <a:r>
              <a:rPr lang="en-US" b="1" dirty="0" smtClean="0">
                <a:latin typeface="Consolas" panose="020B0609020204030204" pitchFamily="49" charset="0"/>
              </a:rPr>
              <a:t>npm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init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$ </a:t>
            </a:r>
            <a:r>
              <a:rPr lang="en-US" b="1" dirty="0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express --</a:t>
            </a:r>
            <a:r>
              <a:rPr lang="en-US" b="1" dirty="0" smtClean="0">
                <a:latin typeface="Consolas" panose="020B0609020204030204" pitchFamily="49" charset="0"/>
              </a:rPr>
              <a:t>save</a:t>
            </a:r>
            <a:endParaRPr lang="uk-UA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 </a:t>
            </a:r>
            <a:r>
              <a:rPr lang="en-US" dirty="0" err="1" smtClean="0">
                <a:solidFill>
                  <a:srgbClr val="0070C0"/>
                </a:solidFill>
              </a:rPr>
              <a:t>app.route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0500" y="2262186"/>
            <a:ext cx="9815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urlencoded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({ extended: 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}))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`Get a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`Add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`Update the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{ 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`Update the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4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 </a:t>
            </a:r>
            <a:r>
              <a:rPr lang="en-US" dirty="0" err="1" smtClean="0">
                <a:solidFill>
                  <a:srgbClr val="0070C0"/>
                </a:solidFill>
              </a:rPr>
              <a:t>app.route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295" y="2171700"/>
            <a:ext cx="9815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urlencoded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({ extended: 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}))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`Get a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`Add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`Update the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{ 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`Update the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6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 </a:t>
            </a:r>
            <a:r>
              <a:rPr lang="uk-UA" dirty="0" smtClean="0"/>
              <a:t>Завантаження файлів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60500" y="2262186"/>
            <a:ext cx="98155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'/download/report'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download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'./file/path/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f.ext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f.ext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9872A2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9A9B99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9A9B99"/>
                </a:solidFill>
                <a:latin typeface="Consolas" panose="020B0609020204030204" pitchFamily="49" charset="0"/>
              </a:rPr>
              <a:t>// Handle error, but keep in mind the response may be partially-sent</a:t>
            </a:r>
            <a:endParaRPr lang="en-US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9A9B99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9A9B99"/>
                </a:solidFill>
                <a:latin typeface="Consolas" panose="020B0609020204030204" pitchFamily="49" charset="0"/>
              </a:rPr>
              <a:t>// so check </a:t>
            </a:r>
            <a:r>
              <a:rPr lang="en-US" dirty="0" smtClean="0">
                <a:solidFill>
                  <a:srgbClr val="9A9B99"/>
                </a:solidFill>
                <a:latin typeface="Consolas" panose="020B0609020204030204" pitchFamily="49" charset="0"/>
              </a:rPr>
              <a:t>res.headersSent</a:t>
            </a:r>
            <a:endParaRPr lang="en-US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 smtClean="0">
                <a:solidFill>
                  <a:srgbClr val="9A9B99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9A9B99"/>
                </a:solidFill>
                <a:latin typeface="Consolas" panose="020B0609020204030204" pitchFamily="49" charset="0"/>
              </a:rPr>
              <a:t>// decrement a download credit, etc.</a:t>
            </a:r>
            <a:endParaRPr lang="en-US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5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 </a:t>
            </a:r>
            <a:r>
              <a:rPr lang="uk-UA" dirty="0" smtClean="0"/>
              <a:t>Переспрямування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60500" y="2262186"/>
            <a:ext cx="98155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 smtClean="0">
              <a:solidFill>
                <a:srgbClr val="6089B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'User 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'/admin'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redirect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endParaRPr lang="uk-UA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 </a:t>
            </a:r>
            <a:r>
              <a:rPr lang="uk-UA" dirty="0" smtClean="0"/>
              <a:t>Повернення назад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60500" y="2262186"/>
            <a:ext cx="98155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'Home'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'User 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A path value of “back” has a special meaning, it refers to the URL specified in the </a:t>
            </a:r>
            <a:r>
              <a:rPr lang="en-US" dirty="0" err="1">
                <a:solidFill>
                  <a:srgbClr val="9A9B99"/>
                </a:solidFill>
                <a:latin typeface="Consolas" panose="020B0609020204030204" pitchFamily="49" charset="0"/>
              </a:rPr>
              <a:t>Referer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 header of the request.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If the </a:t>
            </a:r>
            <a:r>
              <a:rPr lang="en-US" dirty="0" err="1">
                <a:solidFill>
                  <a:srgbClr val="9A9B99"/>
                </a:solidFill>
                <a:latin typeface="Consolas" panose="020B0609020204030204" pitchFamily="49" charset="0"/>
              </a:rPr>
              <a:t>Referer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 header was not specified, it refers to “/”.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</a:rPr>
              <a:t>goingbackwards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redirect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'back'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0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 </a:t>
            </a:r>
            <a:r>
              <a:rPr lang="en-US" dirty="0" err="1" smtClean="0">
                <a:solidFill>
                  <a:srgbClr val="0070C0"/>
                </a:solidFill>
              </a:rPr>
              <a:t>Express.Router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2737574"/>
            <a:ext cx="9601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'Users Home'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91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 </a:t>
            </a:r>
            <a:r>
              <a:rPr lang="en-US" dirty="0" err="1" smtClean="0">
                <a:solidFill>
                  <a:srgbClr val="0070C0"/>
                </a:solidFill>
              </a:rPr>
              <a:t>Express.Router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676523"/>
            <a:ext cx="9815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'./routes/user'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docRoutes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'./routes/docs'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'/doc'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docRoutes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  <a:b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3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86988" cy="1485900"/>
          </a:xfrm>
        </p:spPr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 </a:t>
            </a:r>
            <a:r>
              <a:rPr lang="en-US" dirty="0" err="1" smtClean="0">
                <a:solidFill>
                  <a:srgbClr val="0070C0"/>
                </a:solidFill>
              </a:rPr>
              <a:t>Express.Router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перехоплення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527336"/>
            <a:ext cx="9815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simple logger for this router's requests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all requests to this router will first hit this </a:t>
            </a:r>
            <a:r>
              <a:rPr lang="en-US" dirty="0" smtClean="0">
                <a:solidFill>
                  <a:srgbClr val="9A9B99"/>
                </a:solidFill>
                <a:latin typeface="Consolas" panose="020B0609020204030204" pitchFamily="49" charset="0"/>
              </a:rPr>
              <a:t>middleware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'%s %s %s %s'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B000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'/doc'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docRoutes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5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86988" cy="1485900"/>
          </a:xfrm>
        </p:spPr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Routing: </a:t>
            </a:r>
            <a:r>
              <a:rPr lang="en-US" dirty="0" err="1" smtClean="0">
                <a:solidFill>
                  <a:srgbClr val="0070C0"/>
                </a:solidFill>
              </a:rPr>
              <a:t>Express.Router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помилки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633661"/>
            <a:ext cx="98155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simple logger for this router's requests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all requests to this router will first hit this </a:t>
            </a:r>
            <a:r>
              <a:rPr lang="en-US" dirty="0" smtClean="0">
                <a:solidFill>
                  <a:srgbClr val="9A9B99"/>
                </a:solidFill>
                <a:latin typeface="Consolas" panose="020B0609020204030204" pitchFamily="49" charset="0"/>
              </a:rPr>
              <a:t>middleware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C7444A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872A2"/>
                </a:solidFill>
                <a:latin typeface="Consolas" panose="020B0609020204030204" pitchFamily="49" charset="0"/>
              </a:rPr>
              <a:t>error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872A2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status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'Something broke!'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 smtClean="0">
                <a:solidFill>
                  <a:srgbClr val="CE67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'/doc'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6089B4"/>
                </a:solidFill>
                <a:latin typeface="Consolas" panose="020B0609020204030204" pitchFamily="49" charset="0"/>
              </a:rPr>
              <a:t>docRoutes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8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Middleware</a:t>
            </a:r>
            <a:r>
              <a:rPr lang="uk-UA" dirty="0" smtClean="0"/>
              <a:t> (проміжні обробники)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pPr algn="just"/>
            <a:r>
              <a:rPr lang="en-US" sz="2400" dirty="0" smtClean="0"/>
              <a:t>Express </a:t>
            </a:r>
            <a:r>
              <a:rPr lang="en-US" sz="2400" dirty="0"/>
              <a:t>- </a:t>
            </a:r>
            <a:r>
              <a:rPr lang="uk-UA" sz="2400" dirty="0"/>
              <a:t>це веб-фреймворк маршрутизації і проміжного опрацювання з мінімальною власною функціональністю: додаток </a:t>
            </a:r>
            <a:r>
              <a:rPr lang="en-US" sz="2400" dirty="0"/>
              <a:t>Express, </a:t>
            </a:r>
            <a:r>
              <a:rPr lang="uk-UA" sz="2400" dirty="0"/>
              <a:t>по суті, являє собою серію викликів функцій проміжного </a:t>
            </a:r>
            <a:r>
              <a:rPr lang="uk-UA" sz="2400" dirty="0" smtClean="0"/>
              <a:t>опрацювання </a:t>
            </a:r>
            <a:r>
              <a:rPr lang="en-US" sz="2400" dirty="0"/>
              <a:t>[</a:t>
            </a:r>
            <a:r>
              <a:rPr lang="uk-UA" sz="2400" dirty="0"/>
              <a:t>оф. сайт</a:t>
            </a:r>
            <a:r>
              <a:rPr lang="en-US" sz="2400" dirty="0" smtClean="0"/>
              <a:t>].</a:t>
            </a:r>
            <a:endParaRPr lang="en-US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742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Веб-фреймворк </a:t>
            </a:r>
            <a:r>
              <a:rPr lang="en-US" dirty="0" smtClean="0"/>
              <a:t>Express</a:t>
            </a:r>
            <a:br>
              <a:rPr lang="en-US" dirty="0" smtClean="0"/>
            </a:br>
            <a:r>
              <a:rPr lang="uk-UA" dirty="0" smtClean="0"/>
              <a:t>ключові можливості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Написання обробники для запитів з різними HTTP методами на різних шляхах URL-адрес (маршрутах</a:t>
            </a:r>
            <a:r>
              <a:rPr lang="ru-RU" dirty="0" smtClean="0"/>
              <a:t> (</a:t>
            </a:r>
            <a:r>
              <a:rPr lang="en-US" dirty="0" smtClean="0"/>
              <a:t>routes</a:t>
            </a:r>
            <a:r>
              <a:rPr lang="ru-RU" dirty="0" smtClean="0"/>
              <a:t>)</a:t>
            </a:r>
            <a:r>
              <a:rPr lang="uk-UA" dirty="0" smtClean="0"/>
              <a:t>).</a:t>
            </a:r>
            <a:endParaRPr lang="en-US" dirty="0" smtClean="0"/>
          </a:p>
          <a:p>
            <a:r>
              <a:rPr lang="uk-UA" dirty="0" smtClean="0"/>
              <a:t>Інтегрування з</a:t>
            </a:r>
            <a:r>
              <a:rPr lang="ru-RU" dirty="0" smtClean="0"/>
              <a:t> </a:t>
            </a:r>
            <a:r>
              <a:rPr lang="uk-UA" dirty="0" smtClean="0"/>
              <a:t>рушіями (</a:t>
            </a:r>
            <a:r>
              <a:rPr lang="en-US" dirty="0" smtClean="0"/>
              <a:t>engines</a:t>
            </a:r>
            <a:r>
              <a:rPr lang="uk-UA" dirty="0" smtClean="0"/>
              <a:t>) "</a:t>
            </a:r>
            <a:r>
              <a:rPr lang="uk-UA" dirty="0" smtClean="0"/>
              <a:t>view</a:t>
            </a:r>
            <a:r>
              <a:rPr lang="uk-UA" dirty="0" smtClean="0"/>
              <a:t>", щоб генерувати відповіді, вставляючи дані в шаблони.</a:t>
            </a:r>
          </a:p>
          <a:p>
            <a:r>
              <a:rPr lang="uk-UA" dirty="0" smtClean="0"/>
              <a:t>Встановлення загальних налаштувань </a:t>
            </a:r>
            <a:r>
              <a:rPr lang="uk-UA" dirty="0"/>
              <a:t>веб-додатків, </a:t>
            </a:r>
            <a:r>
              <a:rPr lang="uk-UA" dirty="0" smtClean="0"/>
              <a:t>таких </a:t>
            </a:r>
            <a:r>
              <a:rPr lang="uk-UA" dirty="0"/>
              <a:t>як </a:t>
            </a:r>
            <a:r>
              <a:rPr lang="uk-UA" dirty="0" smtClean="0"/>
              <a:t>порт та </a:t>
            </a:r>
            <a:r>
              <a:rPr lang="uk-UA" dirty="0" smtClean="0"/>
              <a:t>хост</a:t>
            </a:r>
            <a:r>
              <a:rPr lang="uk-UA" dirty="0" smtClean="0"/>
              <a:t> </a:t>
            </a:r>
            <a:r>
              <a:rPr lang="uk-UA" dirty="0"/>
              <a:t>для підключення, та розташування шаблонів, які використовуються для відображення відповіді</a:t>
            </a:r>
            <a:r>
              <a:rPr lang="uk-UA" dirty="0" smtClean="0"/>
              <a:t>.</a:t>
            </a:r>
          </a:p>
          <a:p>
            <a:r>
              <a:rPr lang="uk-UA" dirty="0" smtClean="0"/>
              <a:t>Задання</a:t>
            </a:r>
            <a:r>
              <a:rPr lang="ru-RU" dirty="0" smtClean="0"/>
              <a:t> </a:t>
            </a:r>
            <a:r>
              <a:rPr lang="uk-UA" dirty="0" smtClean="0"/>
              <a:t>додаткової</a:t>
            </a:r>
            <a:r>
              <a:rPr lang="ru-RU" dirty="0" smtClean="0"/>
              <a:t> </a:t>
            </a:r>
            <a:r>
              <a:rPr lang="uk-UA" dirty="0" smtClean="0"/>
              <a:t>обробки</a:t>
            </a:r>
            <a:r>
              <a:rPr lang="ru-RU" dirty="0" smtClean="0"/>
              <a:t> </a:t>
            </a:r>
            <a:r>
              <a:rPr lang="uk-UA" dirty="0" smtClean="0"/>
              <a:t>запитів</a:t>
            </a:r>
            <a:r>
              <a:rPr lang="ru-RU" dirty="0" smtClean="0"/>
              <a:t> "</a:t>
            </a:r>
            <a:r>
              <a:rPr lang="en-US" dirty="0" smtClean="0"/>
              <a:t>middleware</a:t>
            </a:r>
            <a:r>
              <a:rPr lang="ru-RU" dirty="0" smtClean="0"/>
              <a:t>" </a:t>
            </a:r>
            <a:r>
              <a:rPr lang="uk-UA" dirty="0" smtClean="0"/>
              <a:t>у будь-яку точку конвеєра обробки запитів</a:t>
            </a:r>
            <a:r>
              <a:rPr lang="ru-RU" dirty="0" smtClean="0"/>
              <a:t> (</a:t>
            </a:r>
            <a:r>
              <a:rPr lang="en-US" dirty="0" smtClean="0"/>
              <a:t>pipeline</a:t>
            </a:r>
            <a:r>
              <a:rPr lang="ru-RU" dirty="0" smtClean="0"/>
              <a:t>).</a:t>
            </a:r>
            <a:endParaRPr lang="uk-UA" dirty="0" smtClean="0"/>
          </a:p>
          <a:p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29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 smtClean="0"/>
              <a:t>Express</a:t>
            </a:r>
            <a:br>
              <a:rPr lang="en-US" dirty="0" smtClean="0"/>
            </a:br>
            <a:r>
              <a:rPr lang="en-US" dirty="0" smtClean="0"/>
              <a:t>Middleware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2189971"/>
            <a:ext cx="10593601" cy="3753638"/>
          </a:xfrm>
        </p:spPr>
      </p:pic>
    </p:spTree>
    <p:extLst>
      <p:ext uri="{BB962C8B-B14F-4D97-AF65-F5344CB8AC3E}">
        <p14:creationId xmlns:p14="http://schemas.microsoft.com/office/powerpoint/2010/main" val="213869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Middleware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577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sz="2400" dirty="0" smtClean="0"/>
              <a:t>Функції проміжного опрацювання можуть виконувати такі завдання:</a:t>
            </a:r>
          </a:p>
          <a:p>
            <a:pPr algn="just"/>
            <a:r>
              <a:rPr lang="uk-UA" sz="2400" dirty="0"/>
              <a:t>Виконання будь-якого коду.</a:t>
            </a:r>
            <a:endParaRPr lang="uk-UA" sz="2400" dirty="0" smtClean="0"/>
          </a:p>
          <a:p>
            <a:pPr algn="just"/>
            <a:r>
              <a:rPr lang="uk-UA" sz="2400" dirty="0" smtClean="0"/>
              <a:t>Внесення змін до об'єктів запитів і відповідей.</a:t>
            </a:r>
          </a:p>
          <a:p>
            <a:pPr algn="just"/>
            <a:r>
              <a:rPr lang="uk-UA" sz="2400" dirty="0" smtClean="0"/>
              <a:t>Завершення </a:t>
            </a:r>
            <a:r>
              <a:rPr lang="uk-UA" sz="2400" dirty="0"/>
              <a:t>циклу "запит-відповідь</a:t>
            </a:r>
            <a:r>
              <a:rPr lang="uk-UA" sz="2400" dirty="0" smtClean="0"/>
              <a:t>".</a:t>
            </a:r>
          </a:p>
          <a:p>
            <a:pPr algn="just"/>
            <a:r>
              <a:rPr lang="uk-UA" sz="2400" dirty="0" smtClean="0"/>
              <a:t>Виклик наступної функції проміжного опрацювання із стеку.</a:t>
            </a:r>
          </a:p>
          <a:p>
            <a:pPr algn="just"/>
            <a:endParaRPr lang="uk-UA" sz="2400" dirty="0" smtClean="0"/>
          </a:p>
          <a:p>
            <a:pPr marL="0" indent="0" algn="just">
              <a:buNone/>
            </a:pPr>
            <a:r>
              <a:rPr lang="uk-UA" b="1" dirty="0" smtClean="0">
                <a:solidFill>
                  <a:srgbClr val="FF0000"/>
                </a:solidFill>
              </a:rPr>
              <a:t>*</a:t>
            </a:r>
            <a:r>
              <a:rPr lang="uk-UA" b="1" dirty="0" smtClean="0"/>
              <a:t> Якщо поточна функція проміжного опрацювання не завершує цикл "запит-відповідь", то вона повинна викликати </a:t>
            </a:r>
            <a:r>
              <a:rPr lang="en-US" b="1" dirty="0" smtClean="0">
                <a:solidFill>
                  <a:srgbClr val="0070C0"/>
                </a:solidFill>
              </a:rPr>
              <a:t>next()</a:t>
            </a:r>
            <a:r>
              <a:rPr lang="en-US" b="1" dirty="0" smtClean="0"/>
              <a:t> </a:t>
            </a:r>
            <a:r>
              <a:rPr lang="uk-UA" b="1" dirty="0" smtClean="0"/>
              <a:t>для передачі управління наступній функції проміжного опрацювання. В протилежному випадку запит зависне.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546179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Middleware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sz="2400" dirty="0" smtClean="0"/>
              <a:t>Типи функцій проміжного опрацювання (проміжних обробників):</a:t>
            </a:r>
          </a:p>
          <a:p>
            <a:pPr algn="just"/>
            <a:r>
              <a:rPr lang="uk-UA" sz="2400" dirty="0"/>
              <a:t>Проміжний обробник рівня </a:t>
            </a:r>
            <a:r>
              <a:rPr lang="uk-UA" sz="2400" dirty="0" smtClean="0"/>
              <a:t>застосунку.</a:t>
            </a:r>
          </a:p>
          <a:p>
            <a:pPr algn="just"/>
            <a:r>
              <a:rPr lang="uk-UA" sz="2400" dirty="0"/>
              <a:t>Проміжний обробник рівня маршрутизатора.</a:t>
            </a:r>
            <a:endParaRPr lang="uk-UA" sz="2400" dirty="0" smtClean="0"/>
          </a:p>
          <a:p>
            <a:pPr algn="just"/>
            <a:r>
              <a:rPr lang="uk-UA" sz="2400" dirty="0" smtClean="0"/>
              <a:t>Проміжний </a:t>
            </a:r>
            <a:r>
              <a:rPr lang="uk-UA" sz="2400" smtClean="0"/>
              <a:t>обробник рівня помилок</a:t>
            </a:r>
            <a:r>
              <a:rPr lang="uk-UA" sz="2400" dirty="0" smtClean="0"/>
              <a:t>.</a:t>
            </a:r>
          </a:p>
          <a:p>
            <a:pPr algn="just"/>
            <a:r>
              <a:rPr lang="uk-UA" sz="2400" dirty="0"/>
              <a:t>Вбудовані проміжні обробники</a:t>
            </a:r>
            <a:r>
              <a:rPr lang="uk-UA" sz="2400" dirty="0" smtClean="0"/>
              <a:t>.</a:t>
            </a:r>
          </a:p>
          <a:p>
            <a:pPr algn="just"/>
            <a:r>
              <a:rPr lang="uk-UA" sz="2400" dirty="0" smtClean="0"/>
              <a:t>Проміжні обробники сторонніх постачальників ПО</a:t>
            </a:r>
            <a:r>
              <a:rPr lang="ru-RU" sz="2400" dirty="0" smtClean="0"/>
              <a:t>.</a:t>
            </a:r>
            <a:endParaRPr lang="uk-UA" sz="2400" dirty="0" smtClean="0"/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8808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33" y="1905000"/>
            <a:ext cx="8021432" cy="3924300"/>
          </a:xfrm>
        </p:spPr>
      </p:pic>
    </p:spTree>
    <p:extLst>
      <p:ext uri="{BB962C8B-B14F-4D97-AF65-F5344CB8AC3E}">
        <p14:creationId xmlns:p14="http://schemas.microsoft.com/office/powerpoint/2010/main" val="9629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 smtClean="0"/>
              <a:t>HelloWorld App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2324100"/>
            <a:ext cx="9093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9872A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'Hello World!'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'HelloWorld app listening on port localhost:8080!'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 smtClean="0"/>
              <a:t>Express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Node </a:t>
            </a:r>
            <a:r>
              <a:rPr lang="uk-UA" dirty="0" smtClean="0"/>
              <a:t>змінні оточення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uk-UA" sz="2800" dirty="0" smtClean="0"/>
          </a:p>
          <a:p>
            <a:pPr algn="just"/>
            <a:r>
              <a:rPr lang="uk-UA" sz="2800" dirty="0" smtClean="0"/>
              <a:t>У </a:t>
            </a:r>
            <a:r>
              <a:rPr lang="en-US" sz="2800" dirty="0"/>
              <a:t>N</a:t>
            </a:r>
            <a:r>
              <a:rPr lang="en-US" sz="2800" dirty="0" smtClean="0"/>
              <a:t>ode.js </a:t>
            </a:r>
            <a:r>
              <a:rPr lang="uk-UA" sz="2800" dirty="0"/>
              <a:t>є глобальний об'єкт </a:t>
            </a:r>
            <a:r>
              <a:rPr lang="en-US" sz="2800" b="1" dirty="0"/>
              <a:t>process</a:t>
            </a:r>
            <a:r>
              <a:rPr lang="en-US" sz="2800" dirty="0"/>
              <a:t> (</a:t>
            </a:r>
            <a:r>
              <a:rPr lang="uk-UA" sz="2800" dirty="0"/>
              <a:t>доступний з будь-якого місця програми, як </a:t>
            </a:r>
            <a:r>
              <a:rPr lang="en-US" sz="2800" i="1" dirty="0"/>
              <a:t>window</a:t>
            </a:r>
            <a:r>
              <a:rPr lang="en-US" sz="2800" dirty="0"/>
              <a:t> </a:t>
            </a:r>
            <a:r>
              <a:rPr lang="uk-UA" sz="2800" dirty="0"/>
              <a:t>в браузері), який зберігає інформацію про поточний процес. У цього об'єкта є властивість </a:t>
            </a:r>
            <a:r>
              <a:rPr lang="en-US" sz="2800" b="1" dirty="0"/>
              <a:t>env</a:t>
            </a:r>
            <a:r>
              <a:rPr lang="en-US" sz="2800" dirty="0"/>
              <a:t> - </a:t>
            </a:r>
            <a:r>
              <a:rPr lang="uk-UA" sz="2800" dirty="0"/>
              <a:t>воно і дає доступ до змінних оточення.</a:t>
            </a:r>
          </a:p>
        </p:txBody>
      </p:sp>
    </p:spTree>
    <p:extLst>
      <p:ext uri="{BB962C8B-B14F-4D97-AF65-F5344CB8AC3E}">
        <p14:creationId xmlns:p14="http://schemas.microsoft.com/office/powerpoint/2010/main" val="12704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 smtClean="0"/>
              <a:t>Express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Node </a:t>
            </a:r>
            <a:r>
              <a:rPr lang="uk-UA" dirty="0" smtClean="0"/>
              <a:t>змінні оточення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171700"/>
            <a:ext cx="99583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9872A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'localhost'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8080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HOST=localhost1 PORT=8090 node 0_env.js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SET HOST=localhost1 \\ SET PORT=8090 \\ node 0_env.js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$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env:HOST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="localhost1"; $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env:PORT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=8090; node 0_env.js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Node </a:t>
            </a:r>
            <a:r>
              <a:rPr lang="uk-UA" dirty="0"/>
              <a:t>змінні </a:t>
            </a:r>
            <a:r>
              <a:rPr lang="uk-UA" dirty="0" smtClean="0"/>
              <a:t>оточення</a:t>
            </a:r>
            <a:r>
              <a:rPr lang="en-US" dirty="0" smtClean="0"/>
              <a:t> </a:t>
            </a:r>
            <a:r>
              <a:rPr lang="en-US" dirty="0" err="1" smtClean="0"/>
              <a:t>dotenv</a:t>
            </a:r>
            <a:r>
              <a:rPr lang="en-US" dirty="0" smtClean="0"/>
              <a:t>(.</a:t>
            </a:r>
            <a:r>
              <a:rPr lang="en-US" dirty="0" err="1" smtClean="0"/>
              <a:t>env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dotenv</a:t>
            </a:r>
            <a:r>
              <a:rPr lang="en-US" dirty="0"/>
              <a:t> --save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1" y="3740150"/>
            <a:ext cx="3925121" cy="163195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5611043" y="4241800"/>
            <a:ext cx="1612900" cy="673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104" y="3740150"/>
            <a:ext cx="4163196" cy="1669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104" y="322565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uk-UA" dirty="0" smtClean="0"/>
              <a:t>файл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06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</a:t>
            </a:r>
            <a:r>
              <a:rPr lang="uk-UA" dirty="0" err="1"/>
              <a:t>фреймворк</a:t>
            </a:r>
            <a:r>
              <a:rPr lang="uk-UA" dirty="0"/>
              <a:t> </a:t>
            </a:r>
            <a:r>
              <a:rPr lang="en-US" dirty="0"/>
              <a:t>Express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Node </a:t>
            </a:r>
            <a:r>
              <a:rPr lang="uk-UA" dirty="0"/>
              <a:t>змінні оточення</a:t>
            </a:r>
            <a:r>
              <a:rPr lang="en-US" dirty="0"/>
              <a:t> </a:t>
            </a:r>
            <a:r>
              <a:rPr lang="en-US" dirty="0" err="1"/>
              <a:t>dotenv</a:t>
            </a:r>
            <a:r>
              <a:rPr lang="en-US" dirty="0"/>
              <a:t>(.</a:t>
            </a:r>
            <a:r>
              <a:rPr lang="en-US" dirty="0" err="1"/>
              <a:t>env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1616" y="2599929"/>
            <a:ext cx="8394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NODE_ENV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!==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'production'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  const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dotenv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dotenv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6089B4"/>
                </a:solidFill>
                <a:latin typeface="Consolas" panose="020B0609020204030204" pitchFamily="49" charset="0"/>
              </a:rPr>
              <a:t>dotenv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CE67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 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  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616" y="217170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config.js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338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Node </a:t>
            </a:r>
            <a:r>
              <a:rPr lang="uk-UA" dirty="0"/>
              <a:t>змінні оточення</a:t>
            </a:r>
            <a:r>
              <a:rPr lang="en-US" dirty="0"/>
              <a:t> </a:t>
            </a:r>
            <a:r>
              <a:rPr lang="en-US" dirty="0" err="1"/>
              <a:t>dotenv</a:t>
            </a:r>
            <a:r>
              <a:rPr lang="en-US" dirty="0"/>
              <a:t>(.</a:t>
            </a:r>
            <a:r>
              <a:rPr lang="en-US" dirty="0" err="1"/>
              <a:t>env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1616" y="2599929"/>
            <a:ext cx="8394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616" y="217170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config.js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23169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9173</TotalTime>
  <Words>610</Words>
  <Application>Microsoft Office PowerPoint</Application>
  <PresentationFormat>Широкоэкранный</PresentationFormat>
  <Paragraphs>289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Consolas</vt:lpstr>
      <vt:lpstr>Franklin Gothic Book</vt:lpstr>
      <vt:lpstr>Crop</vt:lpstr>
      <vt:lpstr>NODE.JS+Express 4.x</vt:lpstr>
      <vt:lpstr>Веб-фреймворк Express</vt:lpstr>
      <vt:lpstr>Веб-фреймворк Express ключові можливості</vt:lpstr>
      <vt:lpstr>Веб-фреймворк Express HelloWorld App</vt:lpstr>
      <vt:lpstr>Веб-фреймворк Express Node змінні оточення</vt:lpstr>
      <vt:lpstr>Веб-фреймворк Express Node змінні оточення</vt:lpstr>
      <vt:lpstr>Веб-фреймворк Express Node змінні оточення dotenv(.env)</vt:lpstr>
      <vt:lpstr>Веб-фреймворк Express Node змінні оточення dotenv(.env)</vt:lpstr>
      <vt:lpstr>Веб-фреймворк Express Node змінні оточення dotenv(.env)</vt:lpstr>
      <vt:lpstr>Веб-фреймворк Express Директорія із статичними файлами</vt:lpstr>
      <vt:lpstr>Запит (request)</vt:lpstr>
      <vt:lpstr>Відповідь (response)</vt:lpstr>
      <vt:lpstr>Веб-фреймворк Express Routing/Маршрутизація 0</vt:lpstr>
      <vt:lpstr>Веб-фреймворк Express Routing all</vt:lpstr>
      <vt:lpstr>Веб-фреймворк Express Routing:Параметри</vt:lpstr>
      <vt:lpstr>Веб-фреймворк Express Routing:Параметри .</vt:lpstr>
      <vt:lpstr>Веб-фреймворк Express Routing:Параметри -</vt:lpstr>
      <vt:lpstr>Веб-фреймворк Express Routing:Параметри app.param()</vt:lpstr>
      <vt:lpstr>Веб-фреймворк Express Routing:Параметри app.param()</vt:lpstr>
      <vt:lpstr>Веб-фреймворк Express Routing: app.route</vt:lpstr>
      <vt:lpstr>Веб-фреймворк Express Routing: app.route</vt:lpstr>
      <vt:lpstr>Веб-фреймворк Express Routing: Завантаження файлів</vt:lpstr>
      <vt:lpstr>Веб-фреймворк Express Routing: Переспрямування</vt:lpstr>
      <vt:lpstr>Веб-фреймворк Express Routing: Повернення назад</vt:lpstr>
      <vt:lpstr>Веб-фреймворк Express Routing: Express.Router</vt:lpstr>
      <vt:lpstr>Веб-фреймворк Express Routing: Express.Router</vt:lpstr>
      <vt:lpstr>Веб-фреймворк Express Routing: Express.Router перехоплення</vt:lpstr>
      <vt:lpstr>Веб-фреймворк Express Routing: Express.Router помилки</vt:lpstr>
      <vt:lpstr>Веб-фреймворк Express Middleware (проміжні обробники)</vt:lpstr>
      <vt:lpstr>Веб-фреймворк Express Middleware</vt:lpstr>
      <vt:lpstr>Веб-фреймворк Express Middleware</vt:lpstr>
      <vt:lpstr>Веб-фреймворк Express Middleware</vt:lpstr>
      <vt:lpstr>JSONP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Користувач</cp:lastModifiedBy>
  <cp:revision>494</cp:revision>
  <dcterms:created xsi:type="dcterms:W3CDTF">2019-02-25T02:19:32Z</dcterms:created>
  <dcterms:modified xsi:type="dcterms:W3CDTF">2019-03-27T13:41:07Z</dcterms:modified>
</cp:coreProperties>
</file>