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72" r:id="rId12"/>
    <p:sldId id="268" r:id="rId13"/>
    <p:sldId id="269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docs/Web/JavaScript/Reference/Global_Objects/Date/valueO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Лекція 1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47906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Основи</a:t>
            </a:r>
            <a:r>
              <a:rPr lang="en-US" dirty="0"/>
              <a:t>: </a:t>
            </a:r>
            <a:r>
              <a:rPr lang="uk-UA" dirty="0" smtClean="0"/>
              <a:t>типи даних </a:t>
            </a:r>
            <a:r>
              <a:rPr lang="en-US" dirty="0" smtClean="0"/>
              <a:t>/ </a:t>
            </a:r>
            <a:r>
              <a:rPr lang="uk-UA" dirty="0" smtClean="0"/>
              <a:t>примітиви </a:t>
            </a:r>
            <a:r>
              <a:rPr lang="en-US" dirty="0" smtClean="0"/>
              <a:t>/ </a:t>
            </a:r>
            <a:r>
              <a:rPr lang="en-US" dirty="0" smtClean="0">
                <a:solidFill>
                  <a:srgbClr val="0070C0"/>
                </a:solidFill>
              </a:rPr>
              <a:t>Date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При виклику конструктора </a:t>
            </a:r>
            <a:r>
              <a:rPr lang="en-US" dirty="0" smtClean="0">
                <a:solidFill>
                  <a:srgbClr val="0070C0"/>
                </a:solidFill>
              </a:rPr>
              <a:t>new Date()</a:t>
            </a:r>
            <a:r>
              <a:rPr lang="uk-UA" dirty="0" smtClean="0"/>
              <a:t> </a:t>
            </a:r>
            <a:r>
              <a:rPr lang="uk-UA" dirty="0" err="1" smtClean="0"/>
              <a:t>в</a:t>
            </a:r>
            <a:r>
              <a:rPr lang="uk-UA" dirty="0" err="1" smtClean="0"/>
              <a:t>икоистовує</a:t>
            </a:r>
            <a:r>
              <a:rPr lang="uk-UA" dirty="0" smtClean="0"/>
              <a:t> </a:t>
            </a:r>
            <a:r>
              <a:rPr lang="en-US" dirty="0" smtClean="0"/>
              <a:t>Unix Time Stamp </a:t>
            </a:r>
            <a:r>
              <a:rPr lang="uk-UA" dirty="0" smtClean="0"/>
              <a:t>за основу</a:t>
            </a:r>
            <a:endParaRPr lang="uk-UA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get*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– </a:t>
            </a:r>
            <a:r>
              <a:rPr lang="uk-UA" dirty="0" smtClean="0">
                <a:solidFill>
                  <a:schemeClr val="tx1"/>
                </a:solidFill>
                <a:latin typeface="Consolas" panose="020B0609020204030204" pitchFamily="49" charset="0"/>
              </a:rPr>
              <a:t>методи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set*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- </a:t>
            </a:r>
            <a:r>
              <a:rPr lang="uk-UA" dirty="0" smtClean="0">
                <a:solidFill>
                  <a:schemeClr val="tx1"/>
                </a:solidFill>
                <a:latin typeface="Consolas" panose="020B0609020204030204" pitchFamily="49" charset="0"/>
              </a:rPr>
              <a:t>методи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o*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- </a:t>
            </a:r>
            <a:r>
              <a:rPr lang="uk-UA" dirty="0" smtClean="0">
                <a:solidFill>
                  <a:schemeClr val="tx1"/>
                </a:solidFill>
                <a:latin typeface="Consolas" panose="020B0609020204030204" pitchFamily="49" charset="0"/>
              </a:rPr>
              <a:t>методи</a:t>
            </a: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70C0"/>
                </a:solidFill>
              </a:rPr>
              <a:t>dateInstance.valueOf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Date.now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Date.parse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endParaRPr lang="en-US" i="0" dirty="0">
              <a:solidFill>
                <a:srgbClr val="0070C0"/>
              </a:solidFill>
            </a:endParaRPr>
          </a:p>
          <a:p>
            <a:pPr lvl="1"/>
            <a:endParaRPr lang="en-US" i="0" dirty="0" smtClean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22675" y="6550223"/>
            <a:ext cx="740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400" b="1" dirty="0" smtClean="0"/>
              <a:t>літерал</a:t>
            </a:r>
            <a:r>
              <a:rPr lang="uk-UA" sz="1400" dirty="0" smtClean="0"/>
              <a:t> - постійне значення певного типу даних</a:t>
            </a:r>
            <a:r>
              <a:rPr lang="ru-RU" sz="1400" dirty="0" smtClean="0"/>
              <a:t>, </a:t>
            </a:r>
            <a:r>
              <a:rPr lang="uk-UA" sz="1400" dirty="0" smtClean="0"/>
              <a:t>записане</a:t>
            </a:r>
            <a:r>
              <a:rPr lang="ru-RU" sz="1400" dirty="0" smtClean="0"/>
              <a:t> у</a:t>
            </a:r>
            <a:r>
              <a:rPr lang="uk-UA" sz="1400" dirty="0" smtClean="0"/>
              <a:t> вихідному коді програми</a:t>
            </a:r>
            <a:endParaRPr lang="uk-UA" sz="1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2"/>
              </a:rPr>
              <a:t>valueOf</a:t>
            </a:r>
            <a:r>
              <a:rPr kumimoji="0" lang="uk-UA" altLang="uk-UA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4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Основи</a:t>
            </a:r>
            <a:r>
              <a:rPr lang="en-US" dirty="0"/>
              <a:t>: </a:t>
            </a:r>
            <a:r>
              <a:rPr lang="uk-UA" dirty="0" smtClean="0"/>
              <a:t>типи даних </a:t>
            </a:r>
            <a:r>
              <a:rPr lang="en-US" dirty="0" smtClean="0"/>
              <a:t>/ </a:t>
            </a:r>
            <a:r>
              <a:rPr lang="uk-UA" dirty="0" smtClean="0"/>
              <a:t>примітиви </a:t>
            </a:r>
            <a:r>
              <a:rPr lang="en-US" dirty="0" smtClean="0"/>
              <a:t>/ </a:t>
            </a:r>
            <a:r>
              <a:rPr lang="en-US" dirty="0" smtClean="0">
                <a:solidFill>
                  <a:srgbClr val="0070C0"/>
                </a:solidFill>
              </a:rPr>
              <a:t>String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Т</a:t>
            </a:r>
            <a:r>
              <a:rPr lang="uk-UA" dirty="0" smtClean="0"/>
              <a:t>ексові </a:t>
            </a:r>
            <a:r>
              <a:rPr lang="uk-UA" dirty="0"/>
              <a:t>дані (</a:t>
            </a:r>
            <a:r>
              <a:rPr lang="en-US" dirty="0"/>
              <a:t>UTF-16 | 16-</a:t>
            </a:r>
            <a:r>
              <a:rPr lang="uk-UA" dirty="0"/>
              <a:t>біт) </a:t>
            </a:r>
            <a:endParaRPr lang="en-US" dirty="0" smtClean="0"/>
          </a:p>
          <a:p>
            <a:r>
              <a:rPr lang="uk-UA" dirty="0" smtClean="0">
                <a:latin typeface="Consolas" panose="020B0609020204030204" pitchFamily="49" charset="0"/>
              </a:rPr>
              <a:t>Множина елементів із індексами 0</a:t>
            </a:r>
            <a:r>
              <a:rPr lang="en-US" dirty="0" smtClean="0">
                <a:latin typeface="Consolas" panose="020B0609020204030204" pitchFamily="49" charset="0"/>
              </a:rPr>
              <a:t>,1,…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uk-UA" dirty="0" smtClean="0">
                <a:solidFill>
                  <a:schemeClr val="tx1"/>
                </a:solidFill>
              </a:rPr>
              <a:t>Літерали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‘’, “”, ``</a:t>
            </a:r>
            <a:endParaRPr lang="uk-UA" i="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/>
            <a:endParaRPr lang="en-US" i="0" dirty="0" smtClean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22675" y="6550223"/>
            <a:ext cx="740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400" b="1" dirty="0" smtClean="0"/>
              <a:t>літерал</a:t>
            </a:r>
            <a:r>
              <a:rPr lang="uk-UA" sz="1400" dirty="0" smtClean="0"/>
              <a:t> - постійне значення певного типу даних</a:t>
            </a:r>
            <a:r>
              <a:rPr lang="ru-RU" sz="1400" dirty="0" smtClean="0"/>
              <a:t>, </a:t>
            </a:r>
            <a:r>
              <a:rPr lang="uk-UA" sz="1400" dirty="0" smtClean="0"/>
              <a:t>записане</a:t>
            </a:r>
            <a:r>
              <a:rPr lang="ru-RU" sz="1400" dirty="0" smtClean="0"/>
              <a:t> у</a:t>
            </a:r>
            <a:r>
              <a:rPr lang="uk-UA" sz="1400" dirty="0" smtClean="0"/>
              <a:t> вихідному коді програми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24995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Основи</a:t>
            </a:r>
            <a:r>
              <a:rPr lang="en-US" dirty="0"/>
              <a:t>: </a:t>
            </a:r>
            <a:r>
              <a:rPr lang="uk-UA" dirty="0" smtClean="0"/>
              <a:t>управлінн</a:t>
            </a:r>
            <a:r>
              <a:rPr lang="uk-UA" dirty="0" smtClean="0"/>
              <a:t>я потоком виконання</a:t>
            </a:r>
            <a:r>
              <a:rPr lang="uk-UA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if/else/switch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71211" y="2108201"/>
            <a:ext cx="4447786" cy="35814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if (condition_1)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statement_1;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} else if (condition_2)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statement_2;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} else if (</a:t>
            </a:r>
            <a:r>
              <a:rPr lang="en-US" dirty="0" err="1">
                <a:solidFill>
                  <a:srgbClr val="0070C0"/>
                </a:solidFill>
              </a:rPr>
              <a:t>condition_n</a:t>
            </a:r>
            <a:r>
              <a:rPr lang="en-US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 err="1">
                <a:solidFill>
                  <a:srgbClr val="0070C0"/>
                </a:solidFill>
              </a:rPr>
              <a:t>statement_n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} else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 err="1">
                <a:solidFill>
                  <a:srgbClr val="0070C0"/>
                </a:solidFill>
              </a:rPr>
              <a:t>statement_last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} </a:t>
            </a:r>
            <a:endParaRPr lang="en-US" i="0" dirty="0">
              <a:solidFill>
                <a:srgbClr val="0070C0"/>
              </a:solidFill>
            </a:endParaRPr>
          </a:p>
          <a:p>
            <a:pPr lvl="1"/>
            <a:endParaRPr lang="en-US" i="0" dirty="0" smtClean="0">
              <a:solidFill>
                <a:srgbClr val="0070C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6019800" y="2108201"/>
            <a:ext cx="4953389" cy="4013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switch (expression)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case label_1: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statements_1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[break;]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case label_2: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statements_2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[break;]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...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default: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statements_def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[break;]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22675" y="6550223"/>
            <a:ext cx="740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400" b="1" dirty="0" smtClean="0"/>
              <a:t>літерал</a:t>
            </a:r>
            <a:r>
              <a:rPr lang="uk-UA" sz="1400" dirty="0" smtClean="0"/>
              <a:t> - постійне значення певного типу даних</a:t>
            </a:r>
            <a:r>
              <a:rPr lang="ru-RU" sz="1400" dirty="0" smtClean="0"/>
              <a:t>, </a:t>
            </a:r>
            <a:r>
              <a:rPr lang="uk-UA" sz="1400" dirty="0" smtClean="0"/>
              <a:t>записане</a:t>
            </a:r>
            <a:r>
              <a:rPr lang="ru-RU" sz="1400" dirty="0" smtClean="0"/>
              <a:t> у</a:t>
            </a:r>
            <a:r>
              <a:rPr lang="uk-UA" sz="1400" dirty="0" smtClean="0"/>
              <a:t> вихідному коді програми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119174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Основи</a:t>
            </a:r>
            <a:r>
              <a:rPr lang="en-US" dirty="0"/>
              <a:t>: </a:t>
            </a:r>
            <a:r>
              <a:rPr lang="uk-UA" dirty="0"/>
              <a:t>управління потоком виконання </a:t>
            </a:r>
            <a:r>
              <a:rPr lang="en-US" dirty="0" smtClean="0">
                <a:solidFill>
                  <a:srgbClr val="0070C0"/>
                </a:solidFill>
              </a:rPr>
              <a:t>try/catch/finally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try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console.log('in try')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throw new Error('error')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} catch(e)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console.log('in catch')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} finally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console.log('in finally')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}</a:t>
            </a:r>
            <a:endParaRPr lang="uk-U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377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Основи</a:t>
            </a:r>
            <a:r>
              <a:rPr lang="en-US" dirty="0" smtClean="0"/>
              <a:t>: </a:t>
            </a:r>
            <a:r>
              <a:rPr lang="uk-UA" dirty="0" smtClean="0"/>
              <a:t>Цикли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</a:t>
            </a:r>
            <a:r>
              <a:rPr lang="en-US" dirty="0" smtClean="0">
                <a:solidFill>
                  <a:srgbClr val="0070C0"/>
                </a:solidFill>
              </a:rPr>
              <a:t>or ([</a:t>
            </a:r>
            <a:r>
              <a:rPr lang="en-US" dirty="0" err="1" smtClean="0">
                <a:solidFill>
                  <a:srgbClr val="0070C0"/>
                </a:solidFill>
              </a:rPr>
              <a:t>initExpr</a:t>
            </a:r>
            <a:r>
              <a:rPr lang="en-US" dirty="0" smtClean="0">
                <a:solidFill>
                  <a:srgbClr val="0070C0"/>
                </a:solidFill>
              </a:rPr>
              <a:t>];[condition],[</a:t>
            </a:r>
            <a:r>
              <a:rPr lang="en-US" dirty="0" err="1" smtClean="0">
                <a:solidFill>
                  <a:srgbClr val="0070C0"/>
                </a:solidFill>
              </a:rPr>
              <a:t>incrementExpr</a:t>
            </a:r>
            <a:r>
              <a:rPr lang="en-US" dirty="0" smtClean="0">
                <a:solidFill>
                  <a:srgbClr val="0070C0"/>
                </a:solidFill>
              </a:rPr>
              <a:t>])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while (condition)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do … while (condition)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break</a:t>
            </a:r>
            <a:r>
              <a:rPr lang="en-US" dirty="0" smtClean="0"/>
              <a:t> </a:t>
            </a:r>
            <a:r>
              <a:rPr lang="uk-UA" dirty="0" smtClean="0"/>
              <a:t>та </a:t>
            </a:r>
            <a:r>
              <a:rPr lang="en-US" dirty="0" smtClean="0">
                <a:solidFill>
                  <a:srgbClr val="0070C0"/>
                </a:solidFill>
              </a:rPr>
              <a:t>continue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for … in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for … of</a:t>
            </a:r>
            <a:endParaRPr lang="uk-U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574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Основи</a:t>
            </a:r>
            <a:r>
              <a:rPr lang="en-US" dirty="0" smtClean="0"/>
              <a:t>: </a:t>
            </a:r>
            <a:r>
              <a:rPr lang="uk-UA" dirty="0" err="1" smtClean="0"/>
              <a:t>Ітератори</a:t>
            </a:r>
            <a:r>
              <a:rPr lang="uk-UA" dirty="0" smtClean="0"/>
              <a:t> та Генератори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yeild</a:t>
            </a:r>
            <a:r>
              <a:rPr lang="en-US" dirty="0" smtClean="0">
                <a:solidFill>
                  <a:srgbClr val="0070C0"/>
                </a:solidFill>
              </a:rPr>
              <a:t> + function *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uk-UA" dirty="0" smtClean="0">
                <a:solidFill>
                  <a:schemeClr val="tx1"/>
                </a:solidFill>
              </a:rPr>
              <a:t>фабрика </a:t>
            </a:r>
            <a:r>
              <a:rPr lang="uk-UA" dirty="0" err="1" smtClean="0">
                <a:solidFill>
                  <a:schemeClr val="tx1"/>
                </a:solidFill>
              </a:rPr>
              <a:t>ітераторів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uk-UA" dirty="0">
                <a:solidFill>
                  <a:schemeClr val="tx1"/>
                </a:solidFill>
              </a:rPr>
              <a:t>Об'єкт є </a:t>
            </a:r>
            <a:r>
              <a:rPr lang="uk-UA" dirty="0" err="1">
                <a:solidFill>
                  <a:schemeClr val="tx1"/>
                </a:solidFill>
              </a:rPr>
              <a:t>ітератором</a:t>
            </a:r>
            <a:r>
              <a:rPr lang="uk-UA" dirty="0">
                <a:solidFill>
                  <a:schemeClr val="tx1"/>
                </a:solidFill>
              </a:rPr>
              <a:t>, якщо він вміє поводитися до елементів колекції по одному за раз, при цьому відслідковуючи своє поточне становище всередині цієї послідовності. В </a:t>
            </a:r>
            <a:r>
              <a:rPr lang="en-US" dirty="0">
                <a:solidFill>
                  <a:schemeClr val="tx1"/>
                </a:solidFill>
              </a:rPr>
              <a:t>JavaScript </a:t>
            </a:r>
            <a:r>
              <a:rPr lang="uk-UA" dirty="0" err="1">
                <a:solidFill>
                  <a:schemeClr val="tx1"/>
                </a:solidFill>
              </a:rPr>
              <a:t>і</a:t>
            </a:r>
            <a:r>
              <a:rPr lang="uk-UA" dirty="0" err="1" smtClean="0">
                <a:solidFill>
                  <a:schemeClr val="tx1"/>
                </a:solidFill>
              </a:rPr>
              <a:t>тератор</a:t>
            </a:r>
            <a:r>
              <a:rPr lang="uk-UA" dirty="0" smtClean="0">
                <a:solidFill>
                  <a:schemeClr val="tx1"/>
                </a:solidFill>
              </a:rPr>
              <a:t> </a:t>
            </a:r>
            <a:r>
              <a:rPr lang="uk-UA" dirty="0">
                <a:solidFill>
                  <a:schemeClr val="tx1"/>
                </a:solidFill>
              </a:rPr>
              <a:t>- це об'єкт, який надає метод </a:t>
            </a:r>
            <a:r>
              <a:rPr lang="en-US" dirty="0" smtClean="0">
                <a:solidFill>
                  <a:srgbClr val="0070C0"/>
                </a:solidFill>
              </a:rPr>
              <a:t>next()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uk-UA" dirty="0">
                <a:solidFill>
                  <a:schemeClr val="tx1"/>
                </a:solidFill>
              </a:rPr>
              <a:t>який повертає наступний елемент послідовності. Цей метод повертає об'єкт з двома властивостями: </a:t>
            </a:r>
            <a:r>
              <a:rPr lang="en-US" dirty="0">
                <a:solidFill>
                  <a:srgbClr val="0070C0"/>
                </a:solidFill>
              </a:rPr>
              <a:t>done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uk-UA" dirty="0">
                <a:solidFill>
                  <a:schemeClr val="tx1"/>
                </a:solidFill>
              </a:rPr>
              <a:t>і </a:t>
            </a:r>
            <a:r>
              <a:rPr lang="en-US" dirty="0">
                <a:solidFill>
                  <a:srgbClr val="0070C0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235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Основи</a:t>
            </a:r>
            <a:r>
              <a:rPr lang="en-US" dirty="0" smtClean="0"/>
              <a:t>: </a:t>
            </a:r>
            <a:r>
              <a:rPr lang="uk-UA" dirty="0" smtClean="0"/>
              <a:t>Функції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function </a:t>
            </a:r>
            <a:r>
              <a:rPr lang="en-US" dirty="0" err="1" smtClean="0">
                <a:solidFill>
                  <a:srgbClr val="0070C0"/>
                </a:solidFill>
              </a:rPr>
              <a:t>fName</a:t>
            </a:r>
            <a:r>
              <a:rPr lang="en-US" dirty="0" smtClean="0">
                <a:solidFill>
                  <a:srgbClr val="0070C0"/>
                </a:solidFill>
              </a:rPr>
              <a:t> (</a:t>
            </a:r>
            <a:r>
              <a:rPr lang="en-US" dirty="0" err="1" smtClean="0">
                <a:solidFill>
                  <a:srgbClr val="0070C0"/>
                </a:solidFill>
              </a:rPr>
              <a:t>params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r>
              <a:rPr lang="uk-UA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{ }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uk-UA" dirty="0" err="1" smtClean="0">
                <a:solidFill>
                  <a:schemeClr val="tx1"/>
                </a:solidFill>
              </a:rPr>
              <a:t>Функціоанальні</a:t>
            </a:r>
            <a:r>
              <a:rPr lang="uk-UA" dirty="0" smtClean="0">
                <a:solidFill>
                  <a:schemeClr val="tx1"/>
                </a:solidFill>
              </a:rPr>
              <a:t> вирази (</a:t>
            </a:r>
            <a:r>
              <a:rPr lang="en-US" dirty="0" smtClean="0">
                <a:solidFill>
                  <a:schemeClr val="tx1"/>
                </a:solidFill>
              </a:rPr>
              <a:t>Function expression</a:t>
            </a:r>
            <a:r>
              <a:rPr lang="uk-UA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uk-UA" dirty="0" smtClean="0">
                <a:solidFill>
                  <a:schemeClr val="tx1"/>
                </a:solidFill>
              </a:rPr>
              <a:t>Вкладені функції та замикання</a:t>
            </a:r>
            <a:r>
              <a:rPr lang="en-US" dirty="0" smtClean="0">
                <a:solidFill>
                  <a:schemeClr val="tx1"/>
                </a:solidFill>
              </a:rPr>
              <a:t> (closures)</a:t>
            </a:r>
          </a:p>
          <a:p>
            <a:r>
              <a:rPr lang="uk-UA" dirty="0" err="1" smtClean="0">
                <a:solidFill>
                  <a:schemeClr val="tx1"/>
                </a:solidFill>
              </a:rPr>
              <a:t>Стрілкові</a:t>
            </a:r>
            <a:r>
              <a:rPr lang="uk-UA" dirty="0" smtClean="0">
                <a:solidFill>
                  <a:schemeClr val="tx1"/>
                </a:solidFill>
              </a:rPr>
              <a:t> функції (</a:t>
            </a:r>
            <a:r>
              <a:rPr lang="en-US" dirty="0" smtClean="0">
                <a:solidFill>
                  <a:schemeClr val="tx1"/>
                </a:solidFill>
              </a:rPr>
              <a:t>arrow functions</a:t>
            </a:r>
            <a:r>
              <a:rPr lang="uk-UA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/>
              <a:t>Self-invoking functions / Immediately Invoked Function Expressions</a:t>
            </a:r>
          </a:p>
          <a:p>
            <a:r>
              <a:rPr lang="en-US"/>
              <a:t>Named function expressions</a:t>
            </a:r>
          </a:p>
          <a:p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76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Основи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739900"/>
            <a:ext cx="9601200" cy="41275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uk-UA" b="1" dirty="0" err="1"/>
              <a:t>JavaScript</a:t>
            </a:r>
            <a:r>
              <a:rPr lang="uk-UA" b="1" dirty="0"/>
              <a:t> (JS)</a:t>
            </a:r>
            <a:r>
              <a:rPr lang="uk-UA" dirty="0"/>
              <a:t> — це </a:t>
            </a:r>
            <a:r>
              <a:rPr lang="uk-UA" dirty="0" err="1" smtClean="0"/>
              <a:t>кросплатформна</a:t>
            </a:r>
            <a:r>
              <a:rPr lang="en-US" dirty="0" smtClean="0"/>
              <a:t>, </a:t>
            </a:r>
            <a:r>
              <a:rPr lang="uk-UA" dirty="0" smtClean="0"/>
              <a:t>об'єктно-орієнтована (</a:t>
            </a:r>
            <a:r>
              <a:rPr lang="uk-UA" dirty="0" err="1" smtClean="0"/>
              <a:t>прототипна</a:t>
            </a:r>
            <a:r>
              <a:rPr lang="uk-UA" dirty="0" smtClean="0"/>
              <a:t>) невибаглива </a:t>
            </a:r>
            <a:r>
              <a:rPr lang="uk-UA" dirty="0"/>
              <a:t>до ресурсів </a:t>
            </a:r>
            <a:r>
              <a:rPr lang="uk-UA" dirty="0" err="1"/>
              <a:t>скриптова</a:t>
            </a:r>
            <a:r>
              <a:rPr lang="uk-UA" dirty="0"/>
              <a:t> мова програмування код якої інтерпретується та компілюється під час виконання. JS було розроблено у </a:t>
            </a:r>
            <a:r>
              <a:rPr lang="uk-UA" dirty="0" err="1"/>
              <a:t>Netscape</a:t>
            </a:r>
            <a:r>
              <a:rPr lang="uk-UA" dirty="0"/>
              <a:t> як універсальний інструмент зв’язку різних частин веб сайтів. Сьогодні використання як </a:t>
            </a:r>
            <a:r>
              <a:rPr lang="uk-UA" dirty="0" err="1"/>
              <a:t>скриптової</a:t>
            </a:r>
            <a:r>
              <a:rPr lang="uk-UA" dirty="0"/>
              <a:t> мови для веб-сторінок надалі залишається однією із основних сфер застосування JS. Проте, окрім цього, мова зайшла широке застосування у таких галузах як:</a:t>
            </a:r>
          </a:p>
          <a:p>
            <a:pPr lvl="0" algn="just"/>
            <a:r>
              <a:rPr lang="uk-UA" dirty="0"/>
              <a:t>розробка сер</a:t>
            </a:r>
            <a:r>
              <a:rPr lang="ru-RU" dirty="0"/>
              <a:t>верно</a:t>
            </a:r>
            <a:r>
              <a:rPr lang="uk-UA" dirty="0"/>
              <a:t>ї частини </a:t>
            </a:r>
            <a:r>
              <a:rPr lang="ru-RU" dirty="0"/>
              <a:t>(</a:t>
            </a:r>
            <a:r>
              <a:rPr lang="en-US" dirty="0"/>
              <a:t>Node</a:t>
            </a:r>
            <a:r>
              <a:rPr lang="ru-RU" dirty="0"/>
              <a:t>.</a:t>
            </a:r>
            <a:r>
              <a:rPr lang="en-US" dirty="0" err="1"/>
              <a:t>js</a:t>
            </a:r>
            <a:r>
              <a:rPr lang="ru-RU" dirty="0"/>
              <a:t>)</a:t>
            </a:r>
            <a:endParaRPr lang="uk-UA" dirty="0"/>
          </a:p>
          <a:p>
            <a:pPr lvl="0" algn="just"/>
            <a:r>
              <a:rPr lang="uk-UA" dirty="0" err="1"/>
              <a:t>десктопних</a:t>
            </a:r>
            <a:r>
              <a:rPr lang="uk-UA" dirty="0"/>
              <a:t> застосунків (</a:t>
            </a:r>
            <a:r>
              <a:rPr lang="ru-RU" dirty="0"/>
              <a:t>Electron.js</a:t>
            </a:r>
            <a:r>
              <a:rPr lang="uk-UA" dirty="0"/>
              <a:t>)</a:t>
            </a:r>
          </a:p>
          <a:p>
            <a:pPr lvl="0" algn="just"/>
            <a:r>
              <a:rPr lang="uk-UA" dirty="0"/>
              <a:t>мобільних застосунків (</a:t>
            </a:r>
            <a:r>
              <a:rPr lang="en-US" dirty="0" err="1"/>
              <a:t>ReactNative</a:t>
            </a:r>
            <a:r>
              <a:rPr lang="en-US" dirty="0"/>
              <a:t>, </a:t>
            </a:r>
            <a:r>
              <a:rPr lang="en-US" dirty="0" err="1"/>
              <a:t>ApacheCordova</a:t>
            </a:r>
            <a:r>
              <a:rPr lang="en-US" dirty="0"/>
              <a:t>, Ionic, Framework 7</a:t>
            </a:r>
            <a:r>
              <a:rPr lang="uk-UA" dirty="0"/>
              <a:t>)</a:t>
            </a:r>
          </a:p>
          <a:p>
            <a:pPr lvl="0" algn="just"/>
            <a:r>
              <a:rPr lang="en-US" dirty="0" smtClean="0"/>
              <a:t>…</a:t>
            </a:r>
            <a:endParaRPr lang="uk-UA" dirty="0"/>
          </a:p>
          <a:p>
            <a:pPr marL="0" indent="0" algn="just">
              <a:buNone/>
            </a:pPr>
            <a:r>
              <a:rPr lang="en-US" dirty="0" smtClean="0"/>
              <a:t>JS </a:t>
            </a:r>
            <a:r>
              <a:rPr lang="uk-UA" dirty="0"/>
              <a:t>є реалізацією стандарту </a:t>
            </a:r>
            <a:r>
              <a:rPr lang="en-US" dirty="0"/>
              <a:t>ECMAScript</a:t>
            </a:r>
            <a:r>
              <a:rPr lang="uk-UA" dirty="0"/>
              <a:t> для </a:t>
            </a:r>
            <a:r>
              <a:rPr lang="uk-UA" dirty="0" err="1"/>
              <a:t>скриптових</a:t>
            </a:r>
            <a:r>
              <a:rPr lang="uk-UA" dirty="0"/>
              <a:t> мов програмування. Найновішою версією стандарту є 9-е видання або ж </a:t>
            </a:r>
            <a:r>
              <a:rPr lang="en-US" dirty="0"/>
              <a:t>ECMAScript</a:t>
            </a:r>
            <a:r>
              <a:rPr lang="uk-UA" dirty="0"/>
              <a:t> 2018.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0236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Основи</a:t>
            </a:r>
            <a:r>
              <a:rPr lang="en-US" dirty="0" smtClean="0"/>
              <a:t>: </a:t>
            </a:r>
            <a:r>
              <a:rPr lang="uk-UA" dirty="0" smtClean="0"/>
              <a:t>граматика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uk-UA" dirty="0"/>
              <a:t>– </a:t>
            </a:r>
            <a:r>
              <a:rPr lang="uk-UA" dirty="0" err="1" smtClean="0"/>
              <a:t>регістро</a:t>
            </a:r>
            <a:r>
              <a:rPr lang="uk-UA" dirty="0" smtClean="0"/>
              <a:t>-залежна мова. Як множину символів використовує </a:t>
            </a:r>
            <a:r>
              <a:rPr lang="en-US" dirty="0" smtClean="0"/>
              <a:t>Unicode.</a:t>
            </a:r>
          </a:p>
          <a:p>
            <a:pPr marL="530352" lvl="1" indent="0">
              <a:buNone/>
            </a:pPr>
            <a:r>
              <a:rPr lang="en-US" i="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varName</a:t>
            </a:r>
            <a:r>
              <a:rPr lang="en-US" i="0" dirty="0" smtClean="0"/>
              <a:t> </a:t>
            </a:r>
            <a:r>
              <a:rPr lang="uk-UA" i="0" dirty="0" smtClean="0"/>
              <a:t>та </a:t>
            </a:r>
            <a:r>
              <a:rPr lang="en-US" i="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varname</a:t>
            </a:r>
            <a:r>
              <a:rPr lang="en-US" dirty="0" smtClean="0"/>
              <a:t> – </a:t>
            </a:r>
            <a:r>
              <a:rPr lang="uk-UA" i="0" dirty="0" smtClean="0"/>
              <a:t>дві різні змінні</a:t>
            </a:r>
            <a:r>
              <a:rPr lang="en-US" i="0" dirty="0" smtClean="0"/>
              <a:t>.</a:t>
            </a:r>
            <a:endParaRPr lang="uk-UA" i="0" dirty="0" smtClean="0"/>
          </a:p>
          <a:p>
            <a:pPr marL="530352" lvl="1" indent="0">
              <a:buNone/>
            </a:pPr>
            <a:r>
              <a:rPr lang="en-US" i="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Func</a:t>
            </a:r>
            <a:r>
              <a:rPr lang="en-US" i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  <a:r>
              <a:rPr lang="en-US" i="0" dirty="0" smtClean="0">
                <a:solidFill>
                  <a:srgbClr val="0070C0"/>
                </a:solidFill>
              </a:rPr>
              <a:t> </a:t>
            </a:r>
            <a:r>
              <a:rPr lang="uk-UA" i="0" dirty="0" smtClean="0"/>
              <a:t>та</a:t>
            </a:r>
            <a:r>
              <a:rPr lang="en-US" i="0" dirty="0" smtClean="0"/>
              <a:t> </a:t>
            </a:r>
            <a:r>
              <a:rPr lang="en-US" i="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</a:t>
            </a:r>
            <a:r>
              <a:rPr lang="en-US" i="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unc</a:t>
            </a:r>
            <a:r>
              <a:rPr lang="en-US" i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  <a:r>
              <a:rPr lang="uk-UA" i="0" dirty="0" smtClean="0">
                <a:solidFill>
                  <a:srgbClr val="0070C0"/>
                </a:solidFill>
              </a:rPr>
              <a:t> </a:t>
            </a:r>
            <a:r>
              <a:rPr lang="en-US" i="0" dirty="0" smtClean="0"/>
              <a:t>– </a:t>
            </a:r>
            <a:r>
              <a:rPr lang="uk-UA" i="0" dirty="0" smtClean="0"/>
              <a:t>виклик двох різних функцій</a:t>
            </a:r>
            <a:r>
              <a:rPr lang="en-US" i="0" dirty="0" smtClean="0"/>
              <a:t>;</a:t>
            </a:r>
          </a:p>
          <a:p>
            <a:r>
              <a:rPr lang="uk-UA" dirty="0" smtClean="0"/>
              <a:t>Коментарі</a:t>
            </a:r>
            <a:endParaRPr lang="uk-UA" i="0" dirty="0"/>
          </a:p>
          <a:p>
            <a:pPr marL="530352" lvl="1" indent="0">
              <a:buNone/>
            </a:pPr>
            <a:r>
              <a:rPr lang="en-US" i="0" dirty="0" smtClean="0">
                <a:solidFill>
                  <a:srgbClr val="009900"/>
                </a:solidFill>
                <a:latin typeface="Lucida Console" panose="020B0609040504020204" pitchFamily="49" charset="0"/>
              </a:rPr>
              <a:t>// </a:t>
            </a:r>
            <a:r>
              <a:rPr lang="uk-UA" i="0" dirty="0" smtClean="0">
                <a:solidFill>
                  <a:srgbClr val="009900"/>
                </a:solidFill>
                <a:latin typeface="Lucida Console" panose="020B0609040504020204" pitchFamily="49" charset="0"/>
              </a:rPr>
              <a:t>Однорядковий коментар</a:t>
            </a:r>
          </a:p>
          <a:p>
            <a:pPr marL="530352" lvl="1" indent="0">
              <a:buNone/>
            </a:pPr>
            <a:r>
              <a:rPr lang="en-US" i="0" dirty="0">
                <a:solidFill>
                  <a:srgbClr val="009900"/>
                </a:solidFill>
                <a:latin typeface="Lucida Console" panose="020B0609040504020204" pitchFamily="49" charset="0"/>
              </a:rPr>
              <a:t>/</a:t>
            </a:r>
            <a:r>
              <a:rPr lang="uk-UA" i="0" dirty="0" smtClean="0">
                <a:solidFill>
                  <a:srgbClr val="009900"/>
                </a:solidFill>
                <a:latin typeface="Lucida Console" panose="020B0609040504020204" pitchFamily="49" charset="0"/>
              </a:rPr>
              <a:t>**</a:t>
            </a:r>
            <a:endParaRPr lang="en-US" i="0" dirty="0" smtClean="0">
              <a:solidFill>
                <a:srgbClr val="009900"/>
              </a:solidFill>
              <a:latin typeface="Lucida Console" panose="020B0609040504020204" pitchFamily="49" charset="0"/>
            </a:endParaRPr>
          </a:p>
          <a:p>
            <a:pPr marL="530352" lvl="1" indent="0">
              <a:buNone/>
            </a:pPr>
            <a:r>
              <a:rPr lang="en-US" i="0" dirty="0">
                <a:solidFill>
                  <a:srgbClr val="009900"/>
                </a:solidFill>
                <a:latin typeface="Lucida Console" panose="020B0609040504020204" pitchFamily="49" charset="0"/>
              </a:rPr>
              <a:t> </a:t>
            </a:r>
            <a:r>
              <a:rPr lang="en-US" i="0" dirty="0" smtClean="0">
                <a:solidFill>
                  <a:srgbClr val="009900"/>
                </a:solidFill>
                <a:latin typeface="Lucida Console" panose="020B0609040504020204" pitchFamily="49" charset="0"/>
              </a:rPr>
              <a:t>* </a:t>
            </a:r>
            <a:r>
              <a:rPr lang="uk-UA" i="0" dirty="0" smtClean="0">
                <a:solidFill>
                  <a:srgbClr val="009900"/>
                </a:solidFill>
                <a:latin typeface="Lucida Console" panose="020B0609040504020204" pitchFamily="49" charset="0"/>
              </a:rPr>
              <a:t>Багаторядковий коментар</a:t>
            </a:r>
            <a:endParaRPr lang="en-US" i="0" dirty="0" smtClean="0">
              <a:solidFill>
                <a:srgbClr val="009900"/>
              </a:solidFill>
              <a:latin typeface="Lucida Console" panose="020B0609040504020204" pitchFamily="49" charset="0"/>
            </a:endParaRPr>
          </a:p>
          <a:p>
            <a:pPr marL="530352" lvl="1" indent="0">
              <a:buNone/>
            </a:pPr>
            <a:r>
              <a:rPr lang="en-US" i="0" dirty="0">
                <a:solidFill>
                  <a:srgbClr val="009900"/>
                </a:solidFill>
                <a:latin typeface="Lucida Console" panose="020B0609040504020204" pitchFamily="49" charset="0"/>
              </a:rPr>
              <a:t> </a:t>
            </a:r>
            <a:r>
              <a:rPr lang="en-US" i="0" dirty="0" smtClean="0">
                <a:solidFill>
                  <a:srgbClr val="009900"/>
                </a:solidFill>
                <a:latin typeface="Lucida Console" panose="020B0609040504020204" pitchFamily="49" charset="0"/>
              </a:rPr>
              <a:t>*/</a:t>
            </a:r>
            <a:endParaRPr lang="en-US" i="0" dirty="0">
              <a:solidFill>
                <a:srgbClr val="009900"/>
              </a:solidFill>
            </a:endParaRPr>
          </a:p>
          <a:p>
            <a:pPr marL="530352" lvl="1" indent="0">
              <a:buNone/>
            </a:pP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64830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Основи</a:t>
            </a:r>
            <a:r>
              <a:rPr lang="en-US" dirty="0" smtClean="0"/>
              <a:t>: </a:t>
            </a:r>
            <a:r>
              <a:rPr lang="uk-UA" dirty="0" smtClean="0"/>
              <a:t>змінн</a:t>
            </a:r>
            <a:r>
              <a:rPr lang="uk-UA" dirty="0"/>
              <a:t>і</a:t>
            </a:r>
            <a:r>
              <a:rPr lang="uk-UA" dirty="0" smtClean="0"/>
              <a:t/>
            </a:r>
            <a:br>
              <a:rPr lang="uk-UA" dirty="0" smtClean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var</a:t>
            </a:r>
            <a:r>
              <a:rPr lang="en-US" dirty="0" smtClean="0"/>
              <a:t> </a:t>
            </a:r>
            <a:r>
              <a:rPr lang="uk-UA" dirty="0" smtClean="0"/>
              <a:t>– стандартне оголошення змінної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let</a:t>
            </a:r>
            <a:r>
              <a:rPr lang="en-US" dirty="0" smtClean="0"/>
              <a:t> – </a:t>
            </a:r>
            <a:r>
              <a:rPr lang="uk-UA" dirty="0" smtClean="0"/>
              <a:t>оголошення змінної із обмеженою областю видимості (блок)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const</a:t>
            </a:r>
            <a:r>
              <a:rPr lang="uk-UA" dirty="0" smtClean="0"/>
              <a:t> – оголошення </a:t>
            </a:r>
            <a:r>
              <a:rPr lang="uk-UA" dirty="0"/>
              <a:t>змінної із обмеженою областю видимості (блок</a:t>
            </a:r>
            <a:r>
              <a:rPr lang="uk-UA" dirty="0" smtClean="0"/>
              <a:t>) із забороною на запис (</a:t>
            </a:r>
            <a:r>
              <a:rPr lang="en-US" dirty="0" err="1" smtClean="0"/>
              <a:t>readonly</a:t>
            </a:r>
            <a:r>
              <a:rPr lang="uk-UA" dirty="0" smtClean="0"/>
              <a:t>)</a:t>
            </a:r>
            <a:endParaRPr lang="en-US" dirty="0" smtClean="0"/>
          </a:p>
          <a:p>
            <a:r>
              <a:rPr lang="uk-UA" dirty="0" smtClean="0"/>
              <a:t>Підняття змінних</a:t>
            </a:r>
            <a:r>
              <a:rPr lang="en-US" dirty="0" smtClean="0"/>
              <a:t> (hoisting)</a:t>
            </a:r>
          </a:p>
          <a:p>
            <a:r>
              <a:rPr lang="uk-UA" dirty="0" smtClean="0"/>
              <a:t>У </a:t>
            </a:r>
            <a:r>
              <a:rPr lang="en-US" dirty="0" smtClean="0"/>
              <a:t>ECMAScript 2015</a:t>
            </a:r>
            <a:r>
              <a:rPr lang="uk-UA" dirty="0" smtClean="0"/>
              <a:t>+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let</a:t>
            </a:r>
            <a:r>
              <a:rPr lang="en-US" dirty="0" smtClean="0"/>
              <a:t> </a:t>
            </a:r>
            <a:r>
              <a:rPr lang="uk-UA" dirty="0" smtClean="0"/>
              <a:t>та </a:t>
            </a:r>
            <a:r>
              <a:rPr lang="en-US" dirty="0" err="1" smtClean="0">
                <a:solidFill>
                  <a:srgbClr val="0070C0"/>
                </a:solidFill>
              </a:rPr>
              <a:t>const</a:t>
            </a:r>
            <a:r>
              <a:rPr lang="en-US" dirty="0" smtClean="0"/>
              <a:t> </a:t>
            </a:r>
            <a:r>
              <a:rPr lang="uk-UA" dirty="0" smtClean="0"/>
              <a:t>не піднімаються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2601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Основи</a:t>
            </a:r>
            <a:r>
              <a:rPr lang="en-US" dirty="0"/>
              <a:t>: </a:t>
            </a:r>
            <a:r>
              <a:rPr lang="uk-UA" dirty="0" smtClean="0"/>
              <a:t>типи даних </a:t>
            </a:r>
            <a:r>
              <a:rPr lang="en-US" dirty="0" smtClean="0"/>
              <a:t>/ </a:t>
            </a:r>
            <a:r>
              <a:rPr lang="uk-UA" dirty="0" smtClean="0"/>
              <a:t>примітиви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Boolean</a:t>
            </a:r>
            <a:r>
              <a:rPr lang="en-US" dirty="0" smtClean="0"/>
              <a:t> – true | false - </a:t>
            </a:r>
            <a:r>
              <a:rPr lang="uk-UA" dirty="0" smtClean="0"/>
              <a:t>літерали</a:t>
            </a:r>
            <a:endParaRPr lang="en-US" dirty="0" smtClean="0"/>
          </a:p>
          <a:p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 smtClean="0">
                <a:solidFill>
                  <a:srgbClr val="0070C0"/>
                </a:solidFill>
              </a:rPr>
              <a:t>ull</a:t>
            </a:r>
            <a:r>
              <a:rPr lang="en-US" dirty="0" smtClean="0"/>
              <a:t> – </a:t>
            </a:r>
            <a:r>
              <a:rPr lang="uk-UA" dirty="0" smtClean="0"/>
              <a:t>спеціальний тип даних, який позначає </a:t>
            </a:r>
            <a:r>
              <a:rPr lang="en-US" dirty="0" smtClean="0"/>
              <a:t>“</a:t>
            </a:r>
            <a:r>
              <a:rPr lang="uk-UA" dirty="0" smtClean="0"/>
              <a:t>порожнє</a:t>
            </a:r>
            <a:r>
              <a:rPr lang="en-US" dirty="0" smtClean="0"/>
              <a:t>”</a:t>
            </a:r>
            <a:r>
              <a:rPr lang="uk-UA" dirty="0" smtClean="0"/>
              <a:t> значення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undefined</a:t>
            </a:r>
            <a:r>
              <a:rPr lang="en-US" dirty="0" smtClean="0"/>
              <a:t> - </a:t>
            </a:r>
            <a:r>
              <a:rPr lang="uk-UA" dirty="0"/>
              <a:t>спеціальний тип даних, який позначає </a:t>
            </a:r>
            <a:r>
              <a:rPr lang="uk-UA" dirty="0" smtClean="0"/>
              <a:t>не задане значення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Number</a:t>
            </a:r>
            <a:r>
              <a:rPr lang="en-US" dirty="0" smtClean="0"/>
              <a:t> – 64</a:t>
            </a:r>
            <a:r>
              <a:rPr lang="uk-UA" dirty="0" smtClean="0"/>
              <a:t>-</a:t>
            </a:r>
            <a:r>
              <a:rPr lang="ru-RU" dirty="0" smtClean="0"/>
              <a:t>б</a:t>
            </a:r>
            <a:r>
              <a:rPr lang="uk-UA" dirty="0" err="1" smtClean="0"/>
              <a:t>ітні</a:t>
            </a:r>
            <a:r>
              <a:rPr lang="uk-UA" dirty="0" smtClean="0"/>
              <a:t> числа, які визначаються стандартом </a:t>
            </a:r>
            <a:r>
              <a:rPr lang="en-US" dirty="0" smtClean="0"/>
              <a:t>IEEE 754.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String</a:t>
            </a:r>
            <a:r>
              <a:rPr lang="en-US" dirty="0" smtClean="0"/>
              <a:t> – </a:t>
            </a:r>
            <a:r>
              <a:rPr lang="uk-UA" dirty="0" smtClean="0"/>
              <a:t>відповідає за тексові дані (</a:t>
            </a:r>
            <a:r>
              <a:rPr lang="en-US" dirty="0" smtClean="0"/>
              <a:t>UTF-16 | 16-</a:t>
            </a:r>
            <a:r>
              <a:rPr lang="uk-UA" dirty="0" smtClean="0"/>
              <a:t>біт)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Symbol</a:t>
            </a:r>
            <a:r>
              <a:rPr lang="en-US" dirty="0" smtClean="0"/>
              <a:t> – </a:t>
            </a:r>
            <a:r>
              <a:rPr lang="uk-UA" dirty="0" smtClean="0"/>
              <a:t>тип даних екземпляри якого унікальні та незмінні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5234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Основи</a:t>
            </a:r>
            <a:r>
              <a:rPr lang="en-US" dirty="0"/>
              <a:t>: </a:t>
            </a:r>
            <a:r>
              <a:rPr lang="uk-UA" dirty="0" smtClean="0"/>
              <a:t>типи даних </a:t>
            </a:r>
            <a:r>
              <a:rPr lang="en-US" dirty="0" smtClean="0"/>
              <a:t>/ </a:t>
            </a:r>
            <a:r>
              <a:rPr lang="uk-UA" dirty="0" smtClean="0"/>
              <a:t>примітиви </a:t>
            </a:r>
            <a:r>
              <a:rPr lang="en-US" dirty="0" smtClean="0"/>
              <a:t>/ </a:t>
            </a:r>
            <a:r>
              <a:rPr lang="en-US" dirty="0" smtClean="0">
                <a:solidFill>
                  <a:srgbClr val="0070C0"/>
                </a:solidFill>
              </a:rPr>
              <a:t>Boolean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Має два літерали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70C0"/>
                </a:solidFill>
              </a:rPr>
              <a:t>true | false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0, -0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null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false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NaN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undefined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rgbClr val="0070C0"/>
                </a:solidFill>
              </a:rPr>
              <a:t>false</a:t>
            </a:r>
            <a:r>
              <a:rPr lang="en-US" dirty="0" smtClean="0"/>
              <a:t>. </a:t>
            </a:r>
            <a:r>
              <a:rPr lang="uk-UA" dirty="0" smtClean="0"/>
              <a:t>Усі інші - </a:t>
            </a:r>
            <a:r>
              <a:rPr lang="en-US" dirty="0" smtClean="0">
                <a:solidFill>
                  <a:srgbClr val="0070C0"/>
                </a:solidFill>
              </a:rPr>
              <a:t>true</a:t>
            </a:r>
          </a:p>
          <a:p>
            <a:r>
              <a:rPr lang="uk-UA" dirty="0" smtClean="0"/>
              <a:t>Приведення значення до </a:t>
            </a:r>
            <a:r>
              <a:rPr lang="en-US" dirty="0" smtClean="0"/>
              <a:t>Boolean: </a:t>
            </a:r>
            <a:r>
              <a:rPr lang="en-US" dirty="0" smtClean="0">
                <a:solidFill>
                  <a:srgbClr val="0070C0"/>
                </a:solidFill>
              </a:rPr>
              <a:t>Boolean(value)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2675" y="6550223"/>
            <a:ext cx="740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400" b="1" dirty="0" smtClean="0"/>
              <a:t>літерал</a:t>
            </a:r>
            <a:r>
              <a:rPr lang="uk-UA" sz="1400" dirty="0" smtClean="0"/>
              <a:t> - постійне значення певного типу даних</a:t>
            </a:r>
            <a:r>
              <a:rPr lang="ru-RU" sz="1400" dirty="0" smtClean="0"/>
              <a:t>, </a:t>
            </a:r>
            <a:r>
              <a:rPr lang="uk-UA" sz="1400" dirty="0" smtClean="0"/>
              <a:t>записане</a:t>
            </a:r>
            <a:r>
              <a:rPr lang="ru-RU" sz="1400" dirty="0" smtClean="0"/>
              <a:t> у</a:t>
            </a:r>
            <a:r>
              <a:rPr lang="uk-UA" sz="1400" dirty="0" smtClean="0"/>
              <a:t> вихідному коді програми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376498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Основи</a:t>
            </a:r>
            <a:r>
              <a:rPr lang="en-US" dirty="0"/>
              <a:t>: </a:t>
            </a:r>
            <a:r>
              <a:rPr lang="uk-UA" dirty="0" smtClean="0"/>
              <a:t>типи даних </a:t>
            </a:r>
            <a:r>
              <a:rPr lang="en-US" dirty="0" smtClean="0"/>
              <a:t>/ </a:t>
            </a:r>
            <a:r>
              <a:rPr lang="uk-UA" dirty="0" smtClean="0"/>
              <a:t>примітиви </a:t>
            </a:r>
            <a:r>
              <a:rPr lang="en-US" dirty="0" smtClean="0"/>
              <a:t>/ </a:t>
            </a:r>
            <a:r>
              <a:rPr lang="en-US" dirty="0" smtClean="0">
                <a:solidFill>
                  <a:srgbClr val="0070C0"/>
                </a:solidFill>
              </a:rPr>
              <a:t>null &amp; undefined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22675" y="6550223"/>
            <a:ext cx="740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400" b="1" dirty="0" smtClean="0"/>
              <a:t>літерал</a:t>
            </a:r>
            <a:r>
              <a:rPr lang="uk-UA" sz="1400" dirty="0" smtClean="0"/>
              <a:t> - постійне значення певного типу даних</a:t>
            </a:r>
            <a:r>
              <a:rPr lang="ru-RU" sz="1400" dirty="0" smtClean="0"/>
              <a:t>, </a:t>
            </a:r>
            <a:r>
              <a:rPr lang="uk-UA" sz="1400" dirty="0" smtClean="0"/>
              <a:t>записане</a:t>
            </a:r>
            <a:r>
              <a:rPr lang="ru-RU" sz="1400" dirty="0" smtClean="0"/>
              <a:t> у</a:t>
            </a:r>
            <a:r>
              <a:rPr lang="uk-UA" sz="1400" dirty="0" smtClean="0"/>
              <a:t> вихідному коді програми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417451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Основи</a:t>
            </a:r>
            <a:r>
              <a:rPr lang="en-US" dirty="0"/>
              <a:t>: </a:t>
            </a:r>
            <a:r>
              <a:rPr lang="uk-UA" dirty="0" smtClean="0"/>
              <a:t>типи даних </a:t>
            </a:r>
            <a:r>
              <a:rPr lang="en-US" dirty="0" smtClean="0"/>
              <a:t>/ </a:t>
            </a:r>
            <a:r>
              <a:rPr lang="uk-UA" dirty="0" smtClean="0"/>
              <a:t>примітиви </a:t>
            </a:r>
            <a:r>
              <a:rPr lang="en-US" dirty="0" smtClean="0"/>
              <a:t>/ </a:t>
            </a:r>
            <a:r>
              <a:rPr lang="en-US" dirty="0" smtClean="0">
                <a:solidFill>
                  <a:srgbClr val="0070C0"/>
                </a:solidFill>
              </a:rPr>
              <a:t>Number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64-бітні</a:t>
            </a:r>
            <a:r>
              <a:rPr lang="en-US" dirty="0" smtClean="0"/>
              <a:t> </a:t>
            </a:r>
            <a:r>
              <a:rPr lang="uk-UA" dirty="0" smtClean="0"/>
              <a:t>числа подвійної точності згідно стандарту </a:t>
            </a:r>
            <a:r>
              <a:rPr lang="en-US" dirty="0" smtClean="0"/>
              <a:t>IEEE 754 (53 </a:t>
            </a:r>
            <a:r>
              <a:rPr lang="uk-UA" dirty="0" smtClean="0"/>
              <a:t>біти числова точність</a:t>
            </a:r>
            <a:r>
              <a:rPr lang="en-US" dirty="0" smtClean="0"/>
              <a:t> (numeric precision))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4, 4.5, 4e-5, 0644, 0xA, 0b111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endParaRPr lang="en-US" i="0" dirty="0">
              <a:solidFill>
                <a:srgbClr val="0070C0"/>
              </a:solidFill>
            </a:endParaRPr>
          </a:p>
          <a:p>
            <a:pPr lvl="1"/>
            <a:endParaRPr lang="en-US" i="0" dirty="0" smtClean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22675" y="6550223"/>
            <a:ext cx="740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400" b="1" dirty="0" smtClean="0"/>
              <a:t>літерал</a:t>
            </a:r>
            <a:r>
              <a:rPr lang="uk-UA" sz="1400" dirty="0" smtClean="0"/>
              <a:t> - постійне значення певного типу даних</a:t>
            </a:r>
            <a:r>
              <a:rPr lang="ru-RU" sz="1400" dirty="0" smtClean="0"/>
              <a:t>, </a:t>
            </a:r>
            <a:r>
              <a:rPr lang="uk-UA" sz="1400" dirty="0" smtClean="0"/>
              <a:t>записане</a:t>
            </a:r>
            <a:r>
              <a:rPr lang="ru-RU" sz="1400" dirty="0" smtClean="0"/>
              <a:t> у</a:t>
            </a:r>
            <a:r>
              <a:rPr lang="uk-UA" sz="1400" dirty="0" smtClean="0"/>
              <a:t> вихідному коді програми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379068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Основи</a:t>
            </a:r>
            <a:r>
              <a:rPr lang="en-US" dirty="0"/>
              <a:t>: </a:t>
            </a:r>
            <a:r>
              <a:rPr lang="uk-UA" dirty="0"/>
              <a:t>типи даних </a:t>
            </a:r>
            <a:r>
              <a:rPr lang="en-US" dirty="0"/>
              <a:t>/ </a:t>
            </a:r>
            <a:r>
              <a:rPr lang="uk-UA" dirty="0"/>
              <a:t>примітиви </a:t>
            </a:r>
            <a:r>
              <a:rPr lang="en-US" dirty="0"/>
              <a:t>/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Методи об'єкта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/>
              <a:t>: </a:t>
            </a:r>
          </a:p>
          <a:p>
            <a:pPr lvl="1"/>
            <a:r>
              <a:rPr lang="en-US" i="0" dirty="0" err="1">
                <a:solidFill>
                  <a:srgbClr val="0070C0"/>
                </a:solidFill>
              </a:rPr>
              <a:t>Number.parseFloat</a:t>
            </a:r>
            <a:endParaRPr lang="en-US" i="0" dirty="0">
              <a:solidFill>
                <a:srgbClr val="0070C0"/>
              </a:solidFill>
            </a:endParaRPr>
          </a:p>
          <a:p>
            <a:pPr lvl="1"/>
            <a:r>
              <a:rPr lang="en-US" i="0" dirty="0" err="1">
                <a:solidFill>
                  <a:srgbClr val="0070C0"/>
                </a:solidFill>
              </a:rPr>
              <a:t>Number.parseInt</a:t>
            </a:r>
            <a:endParaRPr lang="en-US" i="0" dirty="0">
              <a:solidFill>
                <a:srgbClr val="0070C0"/>
              </a:solidFill>
            </a:endParaRPr>
          </a:p>
          <a:p>
            <a:pPr lvl="1"/>
            <a:r>
              <a:rPr lang="en-US" i="0" dirty="0" err="1">
                <a:solidFill>
                  <a:srgbClr val="0070C0"/>
                </a:solidFill>
              </a:rPr>
              <a:t>Number.isFinite</a:t>
            </a:r>
            <a:endParaRPr lang="en-US" i="0" dirty="0">
              <a:solidFill>
                <a:srgbClr val="0070C0"/>
              </a:solidFill>
            </a:endParaRPr>
          </a:p>
          <a:p>
            <a:pPr lvl="1"/>
            <a:r>
              <a:rPr lang="en-US" i="0" dirty="0" err="1">
                <a:solidFill>
                  <a:srgbClr val="0070C0"/>
                </a:solidFill>
              </a:rPr>
              <a:t>Number.isInteger</a:t>
            </a:r>
            <a:endParaRPr lang="en-US" i="0" dirty="0">
              <a:solidFill>
                <a:srgbClr val="0070C0"/>
              </a:solidFill>
            </a:endParaRPr>
          </a:p>
          <a:p>
            <a:pPr lvl="1"/>
            <a:r>
              <a:rPr lang="en-US" i="0" dirty="0" err="1">
                <a:solidFill>
                  <a:srgbClr val="0070C0"/>
                </a:solidFill>
              </a:rPr>
              <a:t>Number.inNaN</a:t>
            </a:r>
            <a:endParaRPr lang="en-US" i="0" dirty="0">
              <a:solidFill>
                <a:srgbClr val="0070C0"/>
              </a:solidFill>
            </a:endParaRPr>
          </a:p>
          <a:p>
            <a:pPr lvl="1"/>
            <a:r>
              <a:rPr lang="en-US" i="0" dirty="0" err="1">
                <a:solidFill>
                  <a:srgbClr val="0070C0"/>
                </a:solidFill>
              </a:rPr>
              <a:t>Number.isSafeInteger</a:t>
            </a:r>
            <a:endParaRPr lang="en-US" i="0" dirty="0">
              <a:solidFill>
                <a:srgbClr val="0070C0"/>
              </a:solidFill>
            </a:endParaRPr>
          </a:p>
          <a:p>
            <a:r>
              <a:rPr lang="uk-UA" dirty="0" smtClean="0"/>
              <a:t>Об'єкт </a:t>
            </a:r>
            <a:r>
              <a:rPr lang="en-US" dirty="0" smtClean="0">
                <a:solidFill>
                  <a:srgbClr val="0070C0"/>
                </a:solidFill>
              </a:rPr>
              <a:t>Math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25402" y="2285999"/>
            <a:ext cx="4714097" cy="3581401"/>
          </a:xfrm>
        </p:spPr>
        <p:txBody>
          <a:bodyPr>
            <a:normAutofit fontScale="85000" lnSpcReduction="20000"/>
          </a:bodyPr>
          <a:lstStyle/>
          <a:p>
            <a:r>
              <a:rPr lang="uk-UA" dirty="0"/>
              <a:t>Методи об'єкта </a:t>
            </a:r>
            <a:r>
              <a:rPr lang="en-US" dirty="0" err="1">
                <a:solidFill>
                  <a:srgbClr val="0070C0"/>
                </a:solidFill>
              </a:rPr>
              <a:t>Number.prototype</a:t>
            </a:r>
            <a:r>
              <a:rPr lang="en-US" dirty="0"/>
              <a:t>: </a:t>
            </a:r>
          </a:p>
          <a:p>
            <a:pPr lvl="1"/>
            <a:r>
              <a:rPr lang="en-US" i="0" dirty="0" err="1">
                <a:solidFill>
                  <a:srgbClr val="0070C0"/>
                </a:solidFill>
              </a:rPr>
              <a:t>Number.toExponential</a:t>
            </a:r>
            <a:endParaRPr lang="en-US" i="0" dirty="0">
              <a:solidFill>
                <a:srgbClr val="0070C0"/>
              </a:solidFill>
            </a:endParaRPr>
          </a:p>
          <a:p>
            <a:pPr lvl="1"/>
            <a:r>
              <a:rPr lang="en-US" i="0" dirty="0" err="1">
                <a:solidFill>
                  <a:srgbClr val="0070C0"/>
                </a:solidFill>
              </a:rPr>
              <a:t>Number.toFixed</a:t>
            </a:r>
            <a:endParaRPr lang="en-US" i="0" dirty="0">
              <a:solidFill>
                <a:srgbClr val="0070C0"/>
              </a:solidFill>
            </a:endParaRPr>
          </a:p>
          <a:p>
            <a:pPr lvl="1"/>
            <a:r>
              <a:rPr lang="en-US" i="0" dirty="0" err="1" smtClean="0">
                <a:solidFill>
                  <a:srgbClr val="0070C0"/>
                </a:solidFill>
              </a:rPr>
              <a:t>Number.toPrecision</a:t>
            </a:r>
            <a:endParaRPr lang="en-US" i="0" dirty="0">
              <a:solidFill>
                <a:srgbClr val="0070C0"/>
              </a:solidFill>
            </a:endParaRPr>
          </a:p>
          <a:p>
            <a:r>
              <a:rPr lang="uk-UA" dirty="0"/>
              <a:t>Константи об'єкта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/>
              <a:t>: </a:t>
            </a:r>
          </a:p>
          <a:p>
            <a:pPr lvl="1"/>
            <a:r>
              <a:rPr lang="en-US" i="0" dirty="0" err="1">
                <a:solidFill>
                  <a:srgbClr val="0070C0"/>
                </a:solidFill>
              </a:rPr>
              <a:t>Number.MAX_VALUE</a:t>
            </a:r>
            <a:endParaRPr lang="en-US" i="0" dirty="0">
              <a:solidFill>
                <a:srgbClr val="0070C0"/>
              </a:solidFill>
            </a:endParaRPr>
          </a:p>
          <a:p>
            <a:pPr lvl="1"/>
            <a:r>
              <a:rPr lang="en-US" i="0" dirty="0" err="1">
                <a:solidFill>
                  <a:srgbClr val="0070C0"/>
                </a:solidFill>
              </a:rPr>
              <a:t>Number.MIN_VALUE</a:t>
            </a:r>
            <a:endParaRPr lang="en-US" i="0" dirty="0">
              <a:solidFill>
                <a:srgbClr val="0070C0"/>
              </a:solidFill>
            </a:endParaRPr>
          </a:p>
          <a:p>
            <a:pPr lvl="1"/>
            <a:r>
              <a:rPr lang="en-US" i="0" dirty="0" err="1">
                <a:solidFill>
                  <a:srgbClr val="0070C0"/>
                </a:solidFill>
              </a:rPr>
              <a:t>Number.NaN</a:t>
            </a:r>
            <a:endParaRPr lang="en-US" i="0" dirty="0">
              <a:solidFill>
                <a:srgbClr val="0070C0"/>
              </a:solidFill>
            </a:endParaRPr>
          </a:p>
          <a:p>
            <a:pPr lvl="1"/>
            <a:r>
              <a:rPr lang="en-US" i="0" dirty="0" err="1">
                <a:solidFill>
                  <a:srgbClr val="0070C0"/>
                </a:solidFill>
              </a:rPr>
              <a:t>Number.POSITIVE_INFINITY</a:t>
            </a:r>
            <a:endParaRPr lang="en-US" i="0" dirty="0">
              <a:solidFill>
                <a:srgbClr val="0070C0"/>
              </a:solidFill>
            </a:endParaRPr>
          </a:p>
          <a:p>
            <a:pPr lvl="1"/>
            <a:r>
              <a:rPr lang="en-US" i="0" dirty="0" err="1">
                <a:solidFill>
                  <a:srgbClr val="0070C0"/>
                </a:solidFill>
              </a:rPr>
              <a:t>Number.NEGATIVE_INFINITY</a:t>
            </a:r>
            <a:endParaRPr lang="en-US" i="0" dirty="0">
              <a:solidFill>
                <a:srgbClr val="0070C0"/>
              </a:solidFill>
            </a:endParaRPr>
          </a:p>
          <a:p>
            <a:pPr lvl="1"/>
            <a:r>
              <a:rPr lang="en-US" i="0" dirty="0" err="1">
                <a:solidFill>
                  <a:srgbClr val="0070C0"/>
                </a:solidFill>
              </a:rPr>
              <a:t>Number.MIN_SAFE_INTEGER</a:t>
            </a:r>
            <a:endParaRPr lang="en-US" i="0" dirty="0">
              <a:solidFill>
                <a:srgbClr val="0070C0"/>
              </a:solidFill>
            </a:endParaRPr>
          </a:p>
          <a:p>
            <a:pPr lvl="1"/>
            <a:r>
              <a:rPr lang="en-US" i="0" dirty="0" err="1" smtClean="0">
                <a:solidFill>
                  <a:srgbClr val="0070C0"/>
                </a:solidFill>
              </a:rPr>
              <a:t>Number.MAX_SAFE_INTEGER</a:t>
            </a: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7241631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3869</TotalTime>
  <Words>820</Words>
  <Application>Microsoft Office PowerPoint</Application>
  <PresentationFormat>Широкоэкранный</PresentationFormat>
  <Paragraphs>125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Arial Unicode MS</vt:lpstr>
      <vt:lpstr>Consolas</vt:lpstr>
      <vt:lpstr>Franklin Gothic Book</vt:lpstr>
      <vt:lpstr>Lucida Console</vt:lpstr>
      <vt:lpstr>Crop</vt:lpstr>
      <vt:lpstr>JavaScript</vt:lpstr>
      <vt:lpstr>Основи</vt:lpstr>
      <vt:lpstr>Основи: граматика</vt:lpstr>
      <vt:lpstr>Основи: змінні </vt:lpstr>
      <vt:lpstr>Основи: типи даних / примітиви</vt:lpstr>
      <vt:lpstr>Основи: типи даних / примітиви / Boolean</vt:lpstr>
      <vt:lpstr>Основи: типи даних / примітиви / null &amp; undefined</vt:lpstr>
      <vt:lpstr>Основи: типи даних / примітиви / Number</vt:lpstr>
      <vt:lpstr>Основи: типи даних / примітиви / Number</vt:lpstr>
      <vt:lpstr>Основи: типи даних / примітиви / Date</vt:lpstr>
      <vt:lpstr>Основи: типи даних / примітиви / String</vt:lpstr>
      <vt:lpstr>Основи: управління потоком виконання if/else/switch</vt:lpstr>
      <vt:lpstr>Основи: управління потоком виконання try/catch/finally</vt:lpstr>
      <vt:lpstr>Основи: Цикли</vt:lpstr>
      <vt:lpstr>Основи: Ітератори та Генератори</vt:lpstr>
      <vt:lpstr>Основи: Функції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Користувач</dc:creator>
  <cp:lastModifiedBy>Користувач</cp:lastModifiedBy>
  <cp:revision>47</cp:revision>
  <dcterms:created xsi:type="dcterms:W3CDTF">2019-02-25T02:19:32Z</dcterms:created>
  <dcterms:modified xsi:type="dcterms:W3CDTF">2019-03-06T11:42:52Z</dcterms:modified>
</cp:coreProperties>
</file>