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4" r:id="rId8"/>
    <p:sldId id="263" r:id="rId9"/>
    <p:sldId id="266" r:id="rId10"/>
    <p:sldId id="267" r:id="rId11"/>
    <p:sldId id="268" r:id="rId12"/>
    <p:sldId id="275" r:id="rId13"/>
    <p:sldId id="276" r:id="rId14"/>
    <p:sldId id="277" r:id="rId15"/>
    <p:sldId id="273" r:id="rId16"/>
    <p:sldId id="272" r:id="rId17"/>
    <p:sldId id="274" r:id="rId18"/>
    <p:sldId id="278" r:id="rId19"/>
    <p:sldId id="279" r:id="rId20"/>
    <p:sldId id="282" r:id="rId21"/>
    <p:sldId id="280" r:id="rId22"/>
    <p:sldId id="281" r:id="rId23"/>
    <p:sldId id="285" r:id="rId24"/>
    <p:sldId id="286" r:id="rId25"/>
    <p:sldId id="289" r:id="rId26"/>
    <p:sldId id="294" r:id="rId27"/>
    <p:sldId id="290" r:id="rId28"/>
    <p:sldId id="287" r:id="rId29"/>
    <p:sldId id="291" r:id="rId30"/>
    <p:sldId id="292" r:id="rId31"/>
    <p:sldId id="293" r:id="rId32"/>
    <p:sldId id="297" r:id="rId33"/>
    <p:sldId id="295" r:id="rId34"/>
    <p:sldId id="296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8E46B4CB-223D-4226-A080-DDEC28B56AA5}">
          <p14:sldIdLst>
            <p14:sldId id="256"/>
          </p14:sldIdLst>
        </p14:section>
        <p14:section name="DOM" id="{F3280634-84B4-4020-AEB9-FFBBD08BEA1C}">
          <p14:sldIdLst>
            <p14:sldId id="258"/>
            <p14:sldId id="259"/>
            <p14:sldId id="260"/>
            <p14:sldId id="261"/>
            <p14:sldId id="262"/>
            <p14:sldId id="264"/>
            <p14:sldId id="263"/>
            <p14:sldId id="266"/>
            <p14:sldId id="267"/>
            <p14:sldId id="268"/>
            <p14:sldId id="275"/>
            <p14:sldId id="276"/>
            <p14:sldId id="277"/>
            <p14:sldId id="273"/>
            <p14:sldId id="272"/>
            <p14:sldId id="274"/>
            <p14:sldId id="278"/>
            <p14:sldId id="279"/>
            <p14:sldId id="282"/>
            <p14:sldId id="280"/>
            <p14:sldId id="281"/>
            <p14:sldId id="285"/>
            <p14:sldId id="286"/>
            <p14:sldId id="289"/>
            <p14:sldId id="294"/>
            <p14:sldId id="290"/>
            <p14:sldId id="287"/>
            <p14:sldId id="291"/>
            <p14:sldId id="292"/>
            <p14:sldId id="293"/>
            <p14:sldId id="297"/>
            <p14:sldId id="295"/>
            <p14:sldId id="29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.org/DOM/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JavaScript</a:t>
            </a:r>
            <a:endParaRPr lang="uk-UA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uk-UA" dirty="0" smtClean="0"/>
              <a:t>Лекція </a:t>
            </a:r>
            <a:r>
              <a:rPr lang="en-US" dirty="0" smtClean="0"/>
              <a:t>3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047906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DOM: </a:t>
            </a:r>
            <a:r>
              <a:rPr lang="en-US" dirty="0" err="1" smtClean="0"/>
              <a:t>NodeList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>
              <a:solidFill>
                <a:schemeClr val="tx1"/>
              </a:solidFill>
            </a:endParaRPr>
          </a:p>
          <a:p>
            <a:endParaRPr lang="en-US" i="0" dirty="0"/>
          </a:p>
          <a:p>
            <a:pPr lvl="2"/>
            <a:endParaRPr lang="en-US" dirty="0" smtClean="0"/>
          </a:p>
          <a:p>
            <a:pPr lvl="2"/>
            <a:endParaRPr lang="uk-UA" i="0" dirty="0" smtClean="0"/>
          </a:p>
          <a:p>
            <a:pPr lvl="2"/>
            <a:endParaRPr lang="uk-UA" i="0" dirty="0" smtClean="0"/>
          </a:p>
          <a:p>
            <a:pPr lvl="1"/>
            <a:endParaRPr lang="uk-UA" i="0" dirty="0">
              <a:solidFill>
                <a:schemeClr val="tx1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050" y="2047875"/>
            <a:ext cx="8528050" cy="4408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7883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DOM: </a:t>
            </a:r>
            <a:r>
              <a:rPr lang="en-US" dirty="0" err="1" smtClean="0"/>
              <a:t>HTMLCollection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71600" y="2959100"/>
            <a:ext cx="9601200" cy="3581400"/>
          </a:xfrm>
        </p:spPr>
        <p:txBody>
          <a:bodyPr>
            <a:normAutofit/>
          </a:bodyPr>
          <a:lstStyle/>
          <a:p>
            <a:endParaRPr lang="en-US" dirty="0" smtClean="0">
              <a:solidFill>
                <a:schemeClr val="tx1"/>
              </a:solidFill>
            </a:endParaRPr>
          </a:p>
          <a:p>
            <a:endParaRPr lang="en-US" i="0" dirty="0"/>
          </a:p>
          <a:p>
            <a:pPr lvl="2"/>
            <a:endParaRPr lang="en-US" dirty="0" smtClean="0"/>
          </a:p>
          <a:p>
            <a:pPr lvl="2"/>
            <a:endParaRPr lang="uk-UA" i="0" dirty="0" smtClean="0"/>
          </a:p>
          <a:p>
            <a:pPr lvl="2"/>
            <a:endParaRPr lang="uk-UA" i="0" dirty="0" smtClean="0"/>
          </a:p>
          <a:p>
            <a:pPr lvl="1"/>
            <a:endParaRPr lang="uk-UA" i="0" dirty="0">
              <a:solidFill>
                <a:schemeClr val="tx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812924"/>
            <a:ext cx="8503611" cy="31527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76483" y="5063172"/>
            <a:ext cx="209384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document.forms</a:t>
            </a:r>
            <a:endParaRPr lang="en-US" dirty="0" smtClean="0">
              <a:solidFill>
                <a:srgbClr val="0070C0"/>
              </a:solidFill>
            </a:endParaRPr>
          </a:p>
          <a:p>
            <a:r>
              <a:rPr lang="en-US" dirty="0" err="1" smtClean="0">
                <a:solidFill>
                  <a:srgbClr val="0070C0"/>
                </a:solidFill>
              </a:rPr>
              <a:t>document.anchors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 err="1" smtClean="0">
                <a:solidFill>
                  <a:srgbClr val="0070C0"/>
                </a:solidFill>
              </a:rPr>
              <a:t>document.links</a:t>
            </a:r>
            <a:endParaRPr lang="en-US" dirty="0" smtClean="0">
              <a:solidFill>
                <a:srgbClr val="0070C0"/>
              </a:solidFill>
            </a:endParaRPr>
          </a:p>
          <a:p>
            <a:r>
              <a:rPr lang="en-US" dirty="0" err="1" smtClean="0">
                <a:solidFill>
                  <a:srgbClr val="0070C0"/>
                </a:solidFill>
              </a:rPr>
              <a:t>document.images</a:t>
            </a:r>
            <a:endParaRPr lang="en-US" dirty="0" smtClean="0">
              <a:solidFill>
                <a:srgbClr val="0070C0"/>
              </a:solidFill>
            </a:endParaRPr>
          </a:p>
          <a:p>
            <a:r>
              <a:rPr lang="en-US" dirty="0" err="1" smtClean="0">
                <a:solidFill>
                  <a:srgbClr val="0070C0"/>
                </a:solidFill>
              </a:rPr>
              <a:t>document.scripts</a:t>
            </a:r>
            <a:endParaRPr lang="uk-UA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70634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DOM: </a:t>
            </a:r>
            <a:r>
              <a:rPr lang="uk-UA" dirty="0" smtClean="0"/>
              <a:t>атрибути </a:t>
            </a:r>
            <a:r>
              <a:rPr lang="en-US" dirty="0" smtClean="0"/>
              <a:t>HTML </a:t>
            </a:r>
            <a:r>
              <a:rPr lang="uk-UA" dirty="0" smtClean="0"/>
              <a:t>елементів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uk-UA" dirty="0" smtClean="0">
                <a:solidFill>
                  <a:schemeClr val="tx1"/>
                </a:solidFill>
              </a:rPr>
              <a:t>Читання атрибутів</a:t>
            </a:r>
            <a:endParaRPr lang="uk-UA" dirty="0">
              <a:solidFill>
                <a:schemeClr val="tx1"/>
              </a:solidFill>
            </a:endParaRPr>
          </a:p>
          <a:p>
            <a:pPr lvl="2"/>
            <a:endParaRPr lang="uk-UA" i="0" dirty="0" smtClean="0"/>
          </a:p>
          <a:p>
            <a:pPr lvl="2"/>
            <a:endParaRPr lang="uk-UA" i="0" dirty="0" smtClean="0"/>
          </a:p>
          <a:p>
            <a:pPr lvl="1"/>
            <a:endParaRPr lang="uk-UA" i="0" dirty="0">
              <a:solidFill>
                <a:schemeClr val="tx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371599" y="2286000"/>
            <a:ext cx="91578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800000"/>
                </a:solidFill>
                <a:latin typeface="Consolas" panose="020B0609020204030204" pitchFamily="49" charset="0"/>
              </a:rPr>
              <a:t>img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src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"avatar-333.png"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user_avatar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width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"80"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height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"80"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 /&gt;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856507" y="3615034"/>
            <a:ext cx="74953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img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document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getElementById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user_avatar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img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getAttribute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src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79930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DOM: </a:t>
            </a:r>
            <a:r>
              <a:rPr lang="uk-UA" dirty="0" smtClean="0"/>
              <a:t>атрибути </a:t>
            </a:r>
            <a:r>
              <a:rPr lang="en-US" dirty="0" smtClean="0"/>
              <a:t>HTML </a:t>
            </a:r>
            <a:r>
              <a:rPr lang="uk-UA" dirty="0" smtClean="0"/>
              <a:t>елементів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uk-UA" dirty="0" smtClean="0">
                <a:solidFill>
                  <a:schemeClr val="tx1"/>
                </a:solidFill>
              </a:rPr>
              <a:t>Запис</a:t>
            </a:r>
            <a:r>
              <a:rPr lang="en-US" dirty="0" smtClean="0">
                <a:solidFill>
                  <a:schemeClr val="tx1"/>
                </a:solidFill>
              </a:rPr>
              <a:t>/</a:t>
            </a:r>
            <a:r>
              <a:rPr lang="uk-UA" dirty="0" smtClean="0">
                <a:solidFill>
                  <a:schemeClr val="tx1"/>
                </a:solidFill>
              </a:rPr>
              <a:t>зміна атрибутів</a:t>
            </a:r>
            <a:endParaRPr lang="uk-UA" dirty="0">
              <a:solidFill>
                <a:schemeClr val="tx1"/>
              </a:solidFill>
            </a:endParaRPr>
          </a:p>
          <a:p>
            <a:pPr lvl="2"/>
            <a:endParaRPr lang="uk-UA" i="0" dirty="0" smtClean="0"/>
          </a:p>
          <a:p>
            <a:pPr lvl="2"/>
            <a:endParaRPr lang="uk-UA" i="0" dirty="0" smtClean="0"/>
          </a:p>
          <a:p>
            <a:pPr lvl="1"/>
            <a:endParaRPr lang="uk-UA" i="0" dirty="0">
              <a:solidFill>
                <a:schemeClr val="tx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371599" y="2286000"/>
            <a:ext cx="91578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800000"/>
                </a:solidFill>
                <a:latin typeface="Consolas" panose="020B0609020204030204" pitchFamily="49" charset="0"/>
              </a:rPr>
              <a:t>img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src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"avatar-333.png"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user_avatar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width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"80"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height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"80"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 /&gt;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856509" y="3615035"/>
            <a:ext cx="87837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img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document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getElementById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user_avatar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img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setAttribute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src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'avatar-999.png'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9967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DOM: </a:t>
            </a:r>
            <a:r>
              <a:rPr lang="uk-UA" dirty="0" smtClean="0"/>
              <a:t>атрибути </a:t>
            </a:r>
            <a:r>
              <a:rPr lang="en-US" dirty="0" smtClean="0"/>
              <a:t>HTML </a:t>
            </a:r>
            <a:r>
              <a:rPr lang="uk-UA" dirty="0" smtClean="0"/>
              <a:t>елементів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uk-UA" dirty="0" smtClean="0">
                <a:solidFill>
                  <a:schemeClr val="tx1"/>
                </a:solidFill>
              </a:rPr>
              <a:t>Видалення атрибутів</a:t>
            </a:r>
            <a:endParaRPr lang="uk-UA" dirty="0">
              <a:solidFill>
                <a:schemeClr val="tx1"/>
              </a:solidFill>
            </a:endParaRPr>
          </a:p>
          <a:p>
            <a:pPr lvl="2"/>
            <a:endParaRPr lang="uk-UA" i="0" dirty="0" smtClean="0"/>
          </a:p>
          <a:p>
            <a:pPr lvl="2"/>
            <a:endParaRPr lang="uk-UA" i="0" dirty="0" smtClean="0"/>
          </a:p>
          <a:p>
            <a:pPr lvl="1"/>
            <a:endParaRPr lang="uk-UA" i="0" dirty="0">
              <a:solidFill>
                <a:schemeClr val="tx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371599" y="2286000"/>
            <a:ext cx="91578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800000"/>
                </a:solidFill>
                <a:latin typeface="Consolas" panose="020B0609020204030204" pitchFamily="49" charset="0"/>
              </a:rPr>
              <a:t>img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src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"avatar-333.png"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user_avatar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width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"80"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height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"80"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 /&gt;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856506" y="3591421"/>
            <a:ext cx="678872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img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document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getElementById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user_avatar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img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removetAttribute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src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65758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DOM: </a:t>
            </a:r>
            <a:r>
              <a:rPr lang="uk-UA" dirty="0" smtClean="0"/>
              <a:t>користувацькі атрибути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71600" y="2286000"/>
            <a:ext cx="10566400" cy="3581400"/>
          </a:xfrm>
        </p:spPr>
        <p:txBody>
          <a:bodyPr>
            <a:normAutofit/>
          </a:bodyPr>
          <a:lstStyle/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uk-UA" dirty="0" smtClean="0">
                <a:solidFill>
                  <a:schemeClr val="tx1"/>
                </a:solidFill>
              </a:rPr>
              <a:t>Видалення атрибутів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uk-UA" dirty="0" smtClean="0">
                <a:solidFill>
                  <a:schemeClr val="tx1"/>
                </a:solidFill>
              </a:rPr>
              <a:t>Властивість </a:t>
            </a:r>
            <a:r>
              <a:rPr lang="en-US" dirty="0" smtClean="0">
                <a:solidFill>
                  <a:schemeClr val="tx1"/>
                </a:solidFill>
              </a:rPr>
              <a:t>dataset</a:t>
            </a:r>
            <a:endParaRPr lang="uk-UA" dirty="0">
              <a:solidFill>
                <a:schemeClr val="tx1"/>
              </a:solidFill>
            </a:endParaRPr>
          </a:p>
          <a:p>
            <a:pPr marL="530352" lvl="1" indent="0">
              <a:buNone/>
            </a:pPr>
            <a:endParaRPr lang="en-US" i="0" dirty="0">
              <a:solidFill>
                <a:srgbClr val="0070C0"/>
              </a:solidFill>
            </a:endParaRPr>
          </a:p>
          <a:p>
            <a:pPr marL="530352" lvl="1" indent="0">
              <a:buNone/>
            </a:pPr>
            <a:endParaRPr lang="en-US" dirty="0" smtClean="0"/>
          </a:p>
          <a:p>
            <a:pPr lvl="2"/>
            <a:endParaRPr lang="uk-UA" i="0" dirty="0" smtClean="0"/>
          </a:p>
          <a:p>
            <a:pPr lvl="2"/>
            <a:endParaRPr lang="uk-UA" i="0" dirty="0" smtClean="0"/>
          </a:p>
          <a:p>
            <a:pPr lvl="1"/>
            <a:endParaRPr lang="uk-UA" i="0" dirty="0">
              <a:solidFill>
                <a:schemeClr val="tx1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013695" y="2171700"/>
            <a:ext cx="11049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&lt;div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data-user-order-id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"abb12"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"user-order-wrapper user-order-abb12"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</a:t>
            </a:r>
            <a:r>
              <a:rPr lang="en-US" dirty="0" smtClean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div&gt;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801091" y="3026996"/>
            <a:ext cx="802178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div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getAttribute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'data-user-order-id'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div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removeAttribute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'data-user-order-id'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801091" y="494407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div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dataset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userOrderId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div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dataset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userOrderId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'ccc123'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div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dataset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userOrderId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61619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DOM: </a:t>
            </a:r>
            <a:r>
              <a:rPr lang="uk-UA" dirty="0" smtClean="0">
                <a:solidFill>
                  <a:schemeClr val="tx1"/>
                </a:solidFill>
              </a:rPr>
              <a:t>робота із </a:t>
            </a:r>
            <a:r>
              <a:rPr lang="en-US" dirty="0" smtClean="0">
                <a:solidFill>
                  <a:srgbClr val="0070C0"/>
                </a:solidFill>
              </a:rPr>
              <a:t>class</a:t>
            </a:r>
            <a:endParaRPr lang="uk-UA" dirty="0">
              <a:solidFill>
                <a:srgbClr val="0070C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71600" y="2286000"/>
            <a:ext cx="10566400" cy="3581400"/>
          </a:xfrm>
        </p:spPr>
        <p:txBody>
          <a:bodyPr>
            <a:normAutofit/>
          </a:bodyPr>
          <a:lstStyle/>
          <a:p>
            <a:endParaRPr lang="en-US" dirty="0" smtClean="0">
              <a:solidFill>
                <a:srgbClr val="0070C0"/>
              </a:solidFill>
            </a:endParaRPr>
          </a:p>
          <a:p>
            <a:r>
              <a:rPr lang="en-US" dirty="0" err="1" smtClean="0">
                <a:solidFill>
                  <a:srgbClr val="0070C0"/>
                </a:solidFill>
              </a:rPr>
              <a:t>className</a:t>
            </a:r>
            <a:endParaRPr lang="uk-UA" dirty="0" smtClean="0">
              <a:solidFill>
                <a:srgbClr val="0070C0"/>
              </a:solidFill>
            </a:endParaRPr>
          </a:p>
          <a:p>
            <a:endParaRPr lang="en-US" dirty="0"/>
          </a:p>
          <a:p>
            <a:pPr lvl="1"/>
            <a:endParaRPr lang="uk-UA" i="0" dirty="0">
              <a:solidFill>
                <a:schemeClr val="tx1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231900" y="2101334"/>
            <a:ext cx="86995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&lt;div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"user-order-wrapper user-order-abb12"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Content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&lt;/div&gt;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911928" y="3438528"/>
            <a:ext cx="834043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document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querySelector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'.user-order-abb12'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div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className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div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className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'user-order-cc123'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5241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DOM: </a:t>
            </a:r>
            <a:r>
              <a:rPr lang="uk-UA" dirty="0" smtClean="0">
                <a:solidFill>
                  <a:schemeClr val="tx1"/>
                </a:solidFill>
              </a:rPr>
              <a:t>робота із </a:t>
            </a:r>
            <a:r>
              <a:rPr lang="en-US" dirty="0" smtClean="0">
                <a:solidFill>
                  <a:srgbClr val="0070C0"/>
                </a:solidFill>
              </a:rPr>
              <a:t>class</a:t>
            </a:r>
            <a:endParaRPr lang="uk-UA" dirty="0">
              <a:solidFill>
                <a:srgbClr val="0070C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71600" y="2286000"/>
            <a:ext cx="10566400" cy="4165600"/>
          </a:xfrm>
        </p:spPr>
        <p:txBody>
          <a:bodyPr>
            <a:normAutofit/>
          </a:bodyPr>
          <a:lstStyle/>
          <a:p>
            <a:endParaRPr lang="en-US" dirty="0" smtClean="0">
              <a:solidFill>
                <a:srgbClr val="0070C0"/>
              </a:solidFill>
            </a:endParaRPr>
          </a:p>
          <a:p>
            <a:r>
              <a:rPr lang="en-US" dirty="0" err="1" smtClean="0">
                <a:solidFill>
                  <a:srgbClr val="0070C0"/>
                </a:solidFill>
              </a:rPr>
              <a:t>classList</a:t>
            </a:r>
            <a:endParaRPr lang="en-US" dirty="0" smtClean="0">
              <a:solidFill>
                <a:srgbClr val="0070C0"/>
              </a:solidFill>
            </a:endParaRPr>
          </a:p>
          <a:p>
            <a:pPr marL="530352" lvl="1" indent="0">
              <a:buNone/>
            </a:pPr>
            <a:endParaRPr lang="en-US" i="0" dirty="0" smtClean="0">
              <a:solidFill>
                <a:srgbClr val="0070C0"/>
              </a:solidFill>
            </a:endParaRPr>
          </a:p>
          <a:p>
            <a:pPr marL="530352" lvl="1" indent="0">
              <a:buNone/>
            </a:pPr>
            <a:endParaRPr lang="en-US" i="0" dirty="0" smtClean="0">
              <a:solidFill>
                <a:srgbClr val="0070C0"/>
              </a:solidFill>
            </a:endParaRPr>
          </a:p>
          <a:p>
            <a:pPr marL="530352" lvl="1" indent="0">
              <a:buNone/>
            </a:pPr>
            <a:endParaRPr lang="en-US" i="0" dirty="0">
              <a:solidFill>
                <a:srgbClr val="0070C0"/>
              </a:solidFill>
            </a:endParaRPr>
          </a:p>
          <a:p>
            <a:pPr marL="530352" lvl="1" indent="0">
              <a:buNone/>
            </a:pPr>
            <a:endParaRPr lang="en-US" i="0" dirty="0">
              <a:solidFill>
                <a:srgbClr val="0070C0"/>
              </a:solidFill>
            </a:endParaRPr>
          </a:p>
          <a:p>
            <a:pPr marL="530352" lvl="1" indent="0">
              <a:buNone/>
            </a:pPr>
            <a:endParaRPr lang="en-US" dirty="0" smtClean="0"/>
          </a:p>
          <a:p>
            <a:pPr lvl="2"/>
            <a:endParaRPr lang="uk-UA" i="0" dirty="0" smtClean="0"/>
          </a:p>
          <a:p>
            <a:pPr lvl="2"/>
            <a:endParaRPr lang="uk-UA" i="0" dirty="0" smtClean="0"/>
          </a:p>
          <a:p>
            <a:pPr lvl="1"/>
            <a:endParaRPr lang="uk-UA" i="0" dirty="0">
              <a:solidFill>
                <a:schemeClr val="tx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898074" y="3353137"/>
            <a:ext cx="97917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document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querySelector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'.user-order-abb12'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div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classList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div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classList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index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 |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div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classList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item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div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.classList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rgbClr val="795E26"/>
                </a:solidFill>
                <a:latin typeface="Consolas" panose="020B0609020204030204" pitchFamily="49" charset="0"/>
              </a:rPr>
              <a:t>add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'yet-another-class'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div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.classList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rgbClr val="795E26"/>
                </a:solidFill>
                <a:latin typeface="Consolas" panose="020B0609020204030204" pitchFamily="49" charset="0"/>
              </a:rPr>
              <a:t>remove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'yet-another-class'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div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.classList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rgbClr val="795E26"/>
                </a:solidFill>
                <a:latin typeface="Consolas" panose="020B0609020204030204" pitchFamily="49" charset="0"/>
              </a:rPr>
              <a:t>toggle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'yet-another-class'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div.classList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rgbClr val="795E26"/>
                </a:solidFill>
                <a:latin typeface="Consolas" panose="020B0609020204030204" pitchFamily="49" charset="0"/>
              </a:rPr>
              <a:t>contains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'yet-another-class'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371600" y="2089834"/>
            <a:ext cx="86995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&lt;div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"user-order-wrapper user-order-abb12"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Content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&lt;/div&gt;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26703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DOM: </a:t>
            </a:r>
            <a:r>
              <a:rPr lang="uk-UA" dirty="0" smtClean="0">
                <a:solidFill>
                  <a:schemeClr val="tx1"/>
                </a:solidFill>
              </a:rPr>
              <a:t>модифікація вузлів</a:t>
            </a:r>
            <a:endParaRPr lang="uk-UA" dirty="0">
              <a:solidFill>
                <a:srgbClr val="0070C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71600" y="2286000"/>
            <a:ext cx="10566400" cy="4165600"/>
          </a:xfrm>
        </p:spPr>
        <p:txBody>
          <a:bodyPr>
            <a:normAutofit/>
          </a:bodyPr>
          <a:lstStyle/>
          <a:p>
            <a:endParaRPr lang="en-US" dirty="0" smtClean="0">
              <a:solidFill>
                <a:srgbClr val="0070C0"/>
              </a:solidFill>
            </a:endParaRPr>
          </a:p>
          <a:p>
            <a:r>
              <a:rPr lang="uk-UA" dirty="0" smtClean="0">
                <a:solidFill>
                  <a:schemeClr val="tx1"/>
                </a:solidFill>
              </a:rPr>
              <a:t>Створення текстового вузла</a:t>
            </a:r>
            <a:endParaRPr lang="en-US" dirty="0" smtClean="0">
              <a:solidFill>
                <a:schemeClr val="tx1"/>
              </a:solidFill>
            </a:endParaRPr>
          </a:p>
          <a:p>
            <a:pPr marL="530352" lvl="1" indent="0">
              <a:buNone/>
            </a:pPr>
            <a:endParaRPr lang="en-US" i="0" dirty="0" smtClean="0">
              <a:solidFill>
                <a:srgbClr val="0070C0"/>
              </a:solidFill>
            </a:endParaRPr>
          </a:p>
          <a:p>
            <a:pPr marL="530352" lvl="1" indent="0">
              <a:buNone/>
            </a:pPr>
            <a:endParaRPr lang="en-US" i="0" dirty="0" smtClean="0">
              <a:solidFill>
                <a:srgbClr val="0070C0"/>
              </a:solidFill>
            </a:endParaRPr>
          </a:p>
          <a:p>
            <a:pPr marL="530352" lvl="1" indent="0">
              <a:buNone/>
            </a:pPr>
            <a:endParaRPr lang="en-US" i="0" dirty="0">
              <a:solidFill>
                <a:srgbClr val="0070C0"/>
              </a:solidFill>
            </a:endParaRPr>
          </a:p>
          <a:p>
            <a:pPr marL="530352" lvl="1" indent="0">
              <a:buNone/>
            </a:pPr>
            <a:endParaRPr lang="en-US" i="0" dirty="0">
              <a:solidFill>
                <a:srgbClr val="0070C0"/>
              </a:solidFill>
            </a:endParaRPr>
          </a:p>
          <a:p>
            <a:pPr marL="530352" lvl="1" indent="0">
              <a:buNone/>
            </a:pPr>
            <a:endParaRPr lang="en-US" dirty="0" smtClean="0"/>
          </a:p>
          <a:p>
            <a:pPr lvl="2"/>
            <a:endParaRPr lang="uk-UA" i="0" dirty="0" smtClean="0"/>
          </a:p>
          <a:p>
            <a:pPr lvl="2"/>
            <a:endParaRPr lang="uk-UA" i="0" dirty="0" smtClean="0"/>
          </a:p>
          <a:p>
            <a:pPr lvl="1"/>
            <a:endParaRPr lang="uk-UA" i="0" dirty="0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787236" y="3242728"/>
            <a:ext cx="918556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textNode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document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rgbClr val="795E26"/>
                </a:solidFill>
                <a:latin typeface="Consolas" panose="020B0609020204030204" pitchFamily="49" charset="0"/>
              </a:rPr>
              <a:t>createTextNode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</a:rPr>
              <a:t>'NODE Text'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document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body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rgbClr val="795E26"/>
                </a:solidFill>
                <a:latin typeface="Consolas" panose="020B0609020204030204" pitchFamily="49" charset="0"/>
              </a:rPr>
              <a:t>appendChild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textNode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document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body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querySelector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'div'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innerText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'INNER TEXT'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3415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DOM: </a:t>
            </a:r>
            <a:r>
              <a:rPr lang="uk-UA" dirty="0">
                <a:solidFill>
                  <a:schemeClr val="tx1"/>
                </a:solidFill>
              </a:rPr>
              <a:t>модифікація вузлів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createElement</a:t>
            </a:r>
            <a:endParaRPr lang="uk-UA" dirty="0">
              <a:solidFill>
                <a:srgbClr val="0070C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71600" y="2286000"/>
            <a:ext cx="10566400" cy="4165600"/>
          </a:xfrm>
        </p:spPr>
        <p:txBody>
          <a:bodyPr>
            <a:normAutofit/>
          </a:bodyPr>
          <a:lstStyle/>
          <a:p>
            <a:endParaRPr lang="en-US" dirty="0" smtClean="0">
              <a:solidFill>
                <a:srgbClr val="0070C0"/>
              </a:solidFill>
            </a:endParaRPr>
          </a:p>
          <a:p>
            <a:r>
              <a:rPr lang="uk-UA" dirty="0" smtClean="0">
                <a:solidFill>
                  <a:schemeClr val="tx1"/>
                </a:solidFill>
              </a:rPr>
              <a:t>Додавання елементів</a:t>
            </a:r>
            <a:endParaRPr lang="en-US" dirty="0" smtClean="0">
              <a:solidFill>
                <a:schemeClr val="tx1"/>
              </a:solidFill>
            </a:endParaRPr>
          </a:p>
          <a:p>
            <a:pPr marL="530352" lvl="1" indent="0">
              <a:buNone/>
            </a:pPr>
            <a:endParaRPr lang="en-US" i="0" dirty="0" smtClean="0">
              <a:solidFill>
                <a:srgbClr val="0070C0"/>
              </a:solidFill>
            </a:endParaRPr>
          </a:p>
          <a:p>
            <a:pPr marL="530352" lvl="1" indent="0">
              <a:buNone/>
            </a:pPr>
            <a:endParaRPr lang="en-US" i="0" dirty="0" smtClean="0">
              <a:solidFill>
                <a:srgbClr val="0070C0"/>
              </a:solidFill>
            </a:endParaRPr>
          </a:p>
          <a:p>
            <a:pPr marL="530352" lvl="1" indent="0">
              <a:buNone/>
            </a:pPr>
            <a:endParaRPr lang="en-US" i="0" dirty="0">
              <a:solidFill>
                <a:srgbClr val="0070C0"/>
              </a:solidFill>
            </a:endParaRPr>
          </a:p>
          <a:p>
            <a:pPr marL="530352" lvl="1" indent="0">
              <a:buNone/>
            </a:pPr>
            <a:endParaRPr lang="en-US" i="0" dirty="0">
              <a:solidFill>
                <a:srgbClr val="0070C0"/>
              </a:solidFill>
            </a:endParaRPr>
          </a:p>
          <a:p>
            <a:pPr marL="530352" lvl="1" indent="0">
              <a:buNone/>
            </a:pPr>
            <a:endParaRPr lang="en-US" dirty="0" smtClean="0"/>
          </a:p>
          <a:p>
            <a:pPr lvl="2"/>
            <a:endParaRPr lang="uk-UA" i="0" dirty="0" smtClean="0"/>
          </a:p>
          <a:p>
            <a:pPr lvl="2"/>
            <a:endParaRPr lang="uk-UA" i="0" dirty="0" smtClean="0"/>
          </a:p>
          <a:p>
            <a:pPr lvl="1"/>
            <a:endParaRPr lang="uk-UA" i="0" dirty="0">
              <a:solidFill>
                <a:schemeClr val="tx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828800" y="3313791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l-NL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NL" dirty="0">
                <a:solidFill>
                  <a:srgbClr val="001080"/>
                </a:solidFill>
                <a:latin typeface="Consolas" panose="020B0609020204030204" pitchFamily="49" charset="0"/>
              </a:rPr>
              <a:t>div</a:t>
            </a: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nl-NL" dirty="0">
                <a:solidFill>
                  <a:srgbClr val="001080"/>
                </a:solidFill>
                <a:latin typeface="Consolas" panose="020B0609020204030204" pitchFamily="49" charset="0"/>
              </a:rPr>
              <a:t>document</a:t>
            </a: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nl-NL" dirty="0">
                <a:solidFill>
                  <a:srgbClr val="795E26"/>
                </a:solidFill>
                <a:latin typeface="Consolas" panose="020B0609020204030204" pitchFamily="49" charset="0"/>
              </a:rPr>
              <a:t>createElement</a:t>
            </a: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NL" dirty="0">
                <a:solidFill>
                  <a:srgbClr val="A31515"/>
                </a:solidFill>
                <a:latin typeface="Consolas" panose="020B0609020204030204" pitchFamily="49" charset="0"/>
              </a:rPr>
              <a:t>'div'</a:t>
            </a: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nl-NL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NL" dirty="0">
                <a:solidFill>
                  <a:srgbClr val="001080"/>
                </a:solidFill>
                <a:latin typeface="Consolas" panose="020B0609020204030204" pitchFamily="49" charset="0"/>
              </a:rPr>
              <a:t>label</a:t>
            </a: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nl-NL" dirty="0">
                <a:solidFill>
                  <a:srgbClr val="001080"/>
                </a:solidFill>
                <a:latin typeface="Consolas" panose="020B0609020204030204" pitchFamily="49" charset="0"/>
              </a:rPr>
              <a:t>document</a:t>
            </a: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nl-NL" dirty="0">
                <a:solidFill>
                  <a:srgbClr val="795E26"/>
                </a:solidFill>
                <a:latin typeface="Consolas" panose="020B0609020204030204" pitchFamily="49" charset="0"/>
              </a:rPr>
              <a:t>createElement</a:t>
            </a: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NL" dirty="0">
                <a:solidFill>
                  <a:srgbClr val="A31515"/>
                </a:solidFill>
                <a:latin typeface="Consolas" panose="020B0609020204030204" pitchFamily="49" charset="0"/>
              </a:rPr>
              <a:t>'label'</a:t>
            </a: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nl-NL" dirty="0">
                <a:solidFill>
                  <a:srgbClr val="001080"/>
                </a:solidFill>
                <a:latin typeface="Consolas" panose="020B0609020204030204" pitchFamily="49" charset="0"/>
              </a:rPr>
              <a:t>div</a:t>
            </a: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nl-NL" dirty="0">
                <a:solidFill>
                  <a:srgbClr val="795E26"/>
                </a:solidFill>
                <a:latin typeface="Consolas" panose="020B0609020204030204" pitchFamily="49" charset="0"/>
              </a:rPr>
              <a:t>appendChild</a:t>
            </a: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NL" dirty="0">
                <a:solidFill>
                  <a:srgbClr val="001080"/>
                </a:solidFill>
                <a:latin typeface="Consolas" panose="020B0609020204030204" pitchFamily="49" charset="0"/>
              </a:rPr>
              <a:t>label</a:t>
            </a: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nl-NL" dirty="0">
                <a:solidFill>
                  <a:srgbClr val="001080"/>
                </a:solidFill>
                <a:latin typeface="Consolas" panose="020B0609020204030204" pitchFamily="49" charset="0"/>
              </a:rPr>
              <a:t>document</a:t>
            </a: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nl-NL" dirty="0">
                <a:solidFill>
                  <a:srgbClr val="001080"/>
                </a:solidFill>
                <a:latin typeface="Consolas" panose="020B0609020204030204" pitchFamily="49" charset="0"/>
              </a:rPr>
              <a:t>body</a:t>
            </a: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nl-NL" dirty="0">
                <a:solidFill>
                  <a:srgbClr val="795E26"/>
                </a:solidFill>
                <a:latin typeface="Consolas" panose="020B0609020204030204" pitchFamily="49" charset="0"/>
              </a:rPr>
              <a:t>appendChild</a:t>
            </a: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NL" dirty="0">
                <a:solidFill>
                  <a:srgbClr val="001080"/>
                </a:solidFill>
                <a:latin typeface="Consolas" panose="020B0609020204030204" pitchFamily="49" charset="0"/>
              </a:rPr>
              <a:t>div</a:t>
            </a: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nl-NL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26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Document Object Model</a:t>
            </a:r>
            <a:endParaRPr lang="ru-RU" dirty="0" smtClean="0">
              <a:solidFill>
                <a:schemeClr val="tx1"/>
              </a:solidFill>
            </a:endParaRPr>
          </a:p>
          <a:p>
            <a:endParaRPr lang="ru-RU" i="0" dirty="0"/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&lt;html&gt;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smtClean="0">
                <a:solidFill>
                  <a:srgbClr val="0070C0"/>
                </a:solidFill>
              </a:rPr>
              <a:t> &lt;head&gt;…&lt;/head&gt;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smtClean="0">
                <a:solidFill>
                  <a:srgbClr val="0070C0"/>
                </a:solidFill>
              </a:rPr>
              <a:t> &lt;body&gt;…&lt;/body&gt;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&lt;/html&gt;</a:t>
            </a:r>
            <a:endParaRPr lang="en-US" i="0" dirty="0">
              <a:solidFill>
                <a:srgbClr val="0070C0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6112" y="395287"/>
            <a:ext cx="3305175" cy="408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301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DOM: </a:t>
            </a:r>
            <a:r>
              <a:rPr lang="uk-UA" dirty="0" smtClean="0">
                <a:solidFill>
                  <a:schemeClr val="tx1"/>
                </a:solidFill>
              </a:rPr>
              <a:t>модифікація вузлів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err="1" smtClean="0">
                <a:solidFill>
                  <a:srgbClr val="0070C0"/>
                </a:solidFill>
              </a:rPr>
              <a:t>replaceChild</a:t>
            </a:r>
            <a:endParaRPr lang="uk-UA" dirty="0">
              <a:solidFill>
                <a:srgbClr val="0070C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71600" y="2286000"/>
            <a:ext cx="10566400" cy="4165600"/>
          </a:xfrm>
        </p:spPr>
        <p:txBody>
          <a:bodyPr>
            <a:normAutofit/>
          </a:bodyPr>
          <a:lstStyle/>
          <a:p>
            <a:endParaRPr lang="en-US" dirty="0" smtClean="0">
              <a:solidFill>
                <a:srgbClr val="0070C0"/>
              </a:solidFill>
            </a:endParaRPr>
          </a:p>
          <a:p>
            <a:r>
              <a:rPr lang="uk-UA" dirty="0" smtClean="0">
                <a:solidFill>
                  <a:schemeClr val="tx1"/>
                </a:solidFill>
              </a:rPr>
              <a:t>Додавання елементів</a:t>
            </a:r>
            <a:endParaRPr lang="en-US" dirty="0" smtClean="0">
              <a:solidFill>
                <a:schemeClr val="tx1"/>
              </a:solidFill>
            </a:endParaRPr>
          </a:p>
          <a:p>
            <a:pPr marL="530352" lvl="1" indent="0">
              <a:buNone/>
            </a:pPr>
            <a:endParaRPr lang="en-US" i="0" dirty="0" smtClean="0">
              <a:solidFill>
                <a:srgbClr val="0070C0"/>
              </a:solidFill>
            </a:endParaRPr>
          </a:p>
          <a:p>
            <a:pPr marL="530352" lvl="1" indent="0">
              <a:buNone/>
            </a:pPr>
            <a:endParaRPr lang="en-US" i="0" dirty="0" smtClean="0">
              <a:solidFill>
                <a:srgbClr val="0070C0"/>
              </a:solidFill>
            </a:endParaRPr>
          </a:p>
          <a:p>
            <a:pPr marL="530352" lvl="1" indent="0">
              <a:buNone/>
            </a:pPr>
            <a:endParaRPr lang="en-US" i="0" dirty="0">
              <a:solidFill>
                <a:srgbClr val="0070C0"/>
              </a:solidFill>
            </a:endParaRPr>
          </a:p>
          <a:p>
            <a:pPr marL="530352" lvl="1" indent="0">
              <a:buNone/>
            </a:pPr>
            <a:endParaRPr lang="en-US" i="0" dirty="0">
              <a:solidFill>
                <a:srgbClr val="0070C0"/>
              </a:solidFill>
            </a:endParaRPr>
          </a:p>
          <a:p>
            <a:pPr marL="530352" lvl="1" indent="0">
              <a:buNone/>
            </a:pPr>
            <a:endParaRPr lang="en-US" dirty="0" smtClean="0"/>
          </a:p>
          <a:p>
            <a:pPr lvl="2"/>
            <a:endParaRPr lang="uk-UA" i="0" dirty="0" smtClean="0"/>
          </a:p>
          <a:p>
            <a:pPr lvl="2"/>
            <a:endParaRPr lang="uk-UA" i="0" dirty="0" smtClean="0"/>
          </a:p>
          <a:p>
            <a:pPr lvl="1"/>
            <a:endParaRPr lang="uk-UA" i="0" dirty="0">
              <a:solidFill>
                <a:schemeClr val="tx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745671" y="3175430"/>
            <a:ext cx="828502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document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createElement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'div'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label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document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createElement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'label'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div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appendChild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label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document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body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appendChild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div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replaceChild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document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createTextNode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'Node text'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label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9675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DOM: </a:t>
            </a:r>
            <a:r>
              <a:rPr lang="uk-UA" dirty="0">
                <a:solidFill>
                  <a:schemeClr val="tx1"/>
                </a:solidFill>
              </a:rPr>
              <a:t>модифікація </a:t>
            </a:r>
            <a:r>
              <a:rPr lang="uk-UA" dirty="0" smtClean="0">
                <a:solidFill>
                  <a:schemeClr val="tx1"/>
                </a:solidFill>
              </a:rPr>
              <a:t>вузлів</a:t>
            </a: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err="1" smtClean="0">
                <a:solidFill>
                  <a:srgbClr val="0070C0"/>
                </a:solidFill>
              </a:rPr>
              <a:t>insertBefore</a:t>
            </a:r>
            <a:endParaRPr lang="uk-UA" dirty="0">
              <a:solidFill>
                <a:srgbClr val="0070C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71600" y="2286000"/>
            <a:ext cx="10566400" cy="4165600"/>
          </a:xfrm>
        </p:spPr>
        <p:txBody>
          <a:bodyPr>
            <a:normAutofit/>
          </a:bodyPr>
          <a:lstStyle/>
          <a:p>
            <a:endParaRPr lang="en-US" dirty="0" smtClean="0">
              <a:solidFill>
                <a:srgbClr val="0070C0"/>
              </a:solidFill>
            </a:endParaRPr>
          </a:p>
          <a:p>
            <a:r>
              <a:rPr lang="uk-UA" dirty="0" smtClean="0">
                <a:solidFill>
                  <a:schemeClr val="tx1"/>
                </a:solidFill>
              </a:rPr>
              <a:t>Додавання елементів</a:t>
            </a:r>
            <a:endParaRPr lang="en-US" dirty="0" smtClean="0">
              <a:solidFill>
                <a:schemeClr val="tx1"/>
              </a:solidFill>
            </a:endParaRPr>
          </a:p>
          <a:p>
            <a:pPr marL="530352" lvl="1" indent="0">
              <a:buNone/>
            </a:pPr>
            <a:endParaRPr lang="en-US" i="0" dirty="0" smtClean="0">
              <a:solidFill>
                <a:srgbClr val="0070C0"/>
              </a:solidFill>
            </a:endParaRPr>
          </a:p>
          <a:p>
            <a:pPr marL="530352" lvl="1" indent="0">
              <a:buNone/>
            </a:pPr>
            <a:endParaRPr lang="en-US" i="0" dirty="0" smtClean="0">
              <a:solidFill>
                <a:srgbClr val="0070C0"/>
              </a:solidFill>
            </a:endParaRPr>
          </a:p>
          <a:p>
            <a:pPr marL="530352" lvl="1" indent="0">
              <a:buNone/>
            </a:pPr>
            <a:endParaRPr lang="en-US" i="0" dirty="0">
              <a:solidFill>
                <a:srgbClr val="0070C0"/>
              </a:solidFill>
            </a:endParaRPr>
          </a:p>
          <a:p>
            <a:pPr marL="530352" lvl="1" indent="0">
              <a:buNone/>
            </a:pPr>
            <a:endParaRPr lang="en-US" i="0" dirty="0">
              <a:solidFill>
                <a:srgbClr val="0070C0"/>
              </a:solidFill>
            </a:endParaRPr>
          </a:p>
          <a:p>
            <a:pPr marL="530352" lvl="1" indent="0">
              <a:buNone/>
            </a:pPr>
            <a:endParaRPr lang="en-US" dirty="0" smtClean="0"/>
          </a:p>
          <a:p>
            <a:pPr lvl="2"/>
            <a:endParaRPr lang="uk-UA" i="0" dirty="0" smtClean="0"/>
          </a:p>
          <a:p>
            <a:pPr lvl="2"/>
            <a:endParaRPr lang="uk-UA" i="0" dirty="0" smtClean="0"/>
          </a:p>
          <a:p>
            <a:pPr lvl="1"/>
            <a:endParaRPr lang="uk-UA" i="0" dirty="0">
              <a:solidFill>
                <a:schemeClr val="tx1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828800" y="3125100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1080"/>
                </a:solidFill>
                <a:latin typeface="Consolas" panose="020B0609020204030204" pitchFamily="49" charset="0"/>
              </a:rPr>
              <a:t>block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document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body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span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document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createElement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'span'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label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document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createElement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'label'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block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rgbClr val="795E26"/>
                </a:solidFill>
                <a:latin typeface="Consolas" panose="020B0609020204030204" pitchFamily="49" charset="0"/>
              </a:rPr>
              <a:t>appendChild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001080"/>
                </a:solidFill>
                <a:latin typeface="Consolas" panose="020B0609020204030204" pitchFamily="49" charset="0"/>
              </a:rPr>
              <a:t>span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block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rgbClr val="795E26"/>
                </a:solidFill>
                <a:latin typeface="Consolas" panose="020B0609020204030204" pitchFamily="49" charset="0"/>
              </a:rPr>
              <a:t>insertBefore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001080"/>
                </a:solidFill>
                <a:latin typeface="Consolas" panose="020B0609020204030204" pitchFamily="49" charset="0"/>
              </a:rPr>
              <a:t>label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span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96717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DOM: </a:t>
            </a:r>
            <a:r>
              <a:rPr lang="uk-UA" dirty="0" smtClean="0">
                <a:solidFill>
                  <a:schemeClr val="tx1"/>
                </a:solidFill>
              </a:rPr>
              <a:t>модифікація вузлів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err="1" smtClean="0"/>
              <a:t>insertAfter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71600" y="2286000"/>
            <a:ext cx="10566400" cy="4165600"/>
          </a:xfrm>
        </p:spPr>
        <p:txBody>
          <a:bodyPr>
            <a:normAutofit/>
          </a:bodyPr>
          <a:lstStyle/>
          <a:p>
            <a:endParaRPr lang="en-US" dirty="0" smtClean="0">
              <a:solidFill>
                <a:srgbClr val="0070C0"/>
              </a:solidFill>
            </a:endParaRPr>
          </a:p>
          <a:p>
            <a:r>
              <a:rPr lang="uk-UA" dirty="0" smtClean="0">
                <a:solidFill>
                  <a:schemeClr val="tx1"/>
                </a:solidFill>
              </a:rPr>
              <a:t>Додавання елементів</a:t>
            </a:r>
            <a:endParaRPr lang="en-US" dirty="0" smtClean="0">
              <a:solidFill>
                <a:schemeClr val="tx1"/>
              </a:solidFill>
            </a:endParaRPr>
          </a:p>
          <a:p>
            <a:pPr marL="530352" lvl="1" indent="0">
              <a:buNone/>
            </a:pPr>
            <a:endParaRPr lang="en-US" i="0" dirty="0" smtClean="0">
              <a:solidFill>
                <a:srgbClr val="0070C0"/>
              </a:solidFill>
            </a:endParaRPr>
          </a:p>
          <a:p>
            <a:pPr marL="530352" lvl="1" indent="0">
              <a:buNone/>
            </a:pPr>
            <a:endParaRPr lang="en-US" i="0" dirty="0" smtClean="0">
              <a:solidFill>
                <a:srgbClr val="0070C0"/>
              </a:solidFill>
            </a:endParaRPr>
          </a:p>
          <a:p>
            <a:pPr marL="530352" lvl="1" indent="0">
              <a:buNone/>
            </a:pPr>
            <a:endParaRPr lang="en-US" i="0" dirty="0">
              <a:solidFill>
                <a:srgbClr val="0070C0"/>
              </a:solidFill>
            </a:endParaRPr>
          </a:p>
          <a:p>
            <a:pPr marL="530352" lvl="1" indent="0">
              <a:buNone/>
            </a:pPr>
            <a:endParaRPr lang="en-US" i="0" dirty="0">
              <a:solidFill>
                <a:srgbClr val="0070C0"/>
              </a:solidFill>
            </a:endParaRPr>
          </a:p>
          <a:p>
            <a:pPr marL="530352" lvl="1" indent="0">
              <a:buNone/>
            </a:pPr>
            <a:endParaRPr lang="en-US" dirty="0" smtClean="0"/>
          </a:p>
          <a:p>
            <a:pPr lvl="2"/>
            <a:endParaRPr lang="uk-UA" i="0" dirty="0" smtClean="0"/>
          </a:p>
          <a:p>
            <a:pPr lvl="2"/>
            <a:endParaRPr lang="uk-UA" i="0" dirty="0" smtClean="0"/>
          </a:p>
          <a:p>
            <a:pPr lvl="1"/>
            <a:endParaRPr lang="uk-UA" i="0" dirty="0">
              <a:solidFill>
                <a:schemeClr val="tx1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787235" y="3197846"/>
            <a:ext cx="918556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insertAfter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elem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refElem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 smtClean="0">
                <a:solidFill>
                  <a:srgbClr val="AF00DB"/>
                </a:solidFill>
                <a:latin typeface="Consolas" panose="020B0609020204030204" pitchFamily="49" charset="0"/>
              </a:rPr>
              <a:t>  return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refElem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parentNode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insertBefore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elem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refElem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nextSibling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block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document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body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span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document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createElement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'span'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label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document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createElement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'label'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block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rgbClr val="795E26"/>
                </a:solidFill>
                <a:latin typeface="Consolas" panose="020B0609020204030204" pitchFamily="49" charset="0"/>
              </a:rPr>
              <a:t>appendChild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001080"/>
                </a:solidFill>
                <a:latin typeface="Consolas" panose="020B0609020204030204" pitchFamily="49" charset="0"/>
              </a:rPr>
              <a:t>span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insertAfter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label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span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747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DOM: </a:t>
            </a:r>
            <a:r>
              <a:rPr lang="uk-UA" dirty="0" smtClean="0">
                <a:solidFill>
                  <a:schemeClr val="tx1"/>
                </a:solidFill>
              </a:rPr>
              <a:t>модифікація вузлів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err="1" smtClean="0">
                <a:solidFill>
                  <a:srgbClr val="0070C0"/>
                </a:solidFill>
              </a:rPr>
              <a:t>DocumentFragment</a:t>
            </a:r>
            <a:endParaRPr lang="uk-UA" dirty="0">
              <a:solidFill>
                <a:srgbClr val="0070C0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599" y="2171700"/>
            <a:ext cx="10635707" cy="4256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8717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DOM: </a:t>
            </a:r>
            <a:r>
              <a:rPr lang="uk-UA" dirty="0" smtClean="0">
                <a:solidFill>
                  <a:schemeClr val="tx1"/>
                </a:solidFill>
              </a:rPr>
              <a:t>модифікація вузлів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err="1" smtClean="0">
                <a:solidFill>
                  <a:srgbClr val="0070C0"/>
                </a:solidFill>
              </a:rPr>
              <a:t>createDocumentFragment</a:t>
            </a:r>
            <a:endParaRPr lang="uk-UA" dirty="0">
              <a:solidFill>
                <a:srgbClr val="0070C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71600" y="2286000"/>
            <a:ext cx="10566400" cy="4165600"/>
          </a:xfrm>
        </p:spPr>
        <p:txBody>
          <a:bodyPr>
            <a:normAutofit/>
          </a:bodyPr>
          <a:lstStyle/>
          <a:p>
            <a:r>
              <a:rPr lang="uk-UA" dirty="0" smtClean="0">
                <a:solidFill>
                  <a:schemeClr val="tx1"/>
                </a:solidFill>
              </a:rPr>
              <a:t>Додавання елементів</a:t>
            </a:r>
            <a:endParaRPr lang="en-US" dirty="0" smtClean="0">
              <a:solidFill>
                <a:schemeClr val="tx1"/>
              </a:solidFill>
            </a:endParaRPr>
          </a:p>
          <a:p>
            <a:pPr marL="530352" lvl="1" indent="0">
              <a:buNone/>
            </a:pPr>
            <a:endParaRPr lang="en-US" i="0" dirty="0" smtClean="0">
              <a:solidFill>
                <a:srgbClr val="0070C0"/>
              </a:solidFill>
            </a:endParaRPr>
          </a:p>
          <a:p>
            <a:pPr marL="530352" lvl="1" indent="0">
              <a:buNone/>
            </a:pPr>
            <a:endParaRPr lang="en-US" i="0" dirty="0" smtClean="0">
              <a:solidFill>
                <a:srgbClr val="0070C0"/>
              </a:solidFill>
            </a:endParaRPr>
          </a:p>
          <a:p>
            <a:pPr marL="530352" lvl="1" indent="0">
              <a:buNone/>
            </a:pPr>
            <a:endParaRPr lang="en-US" i="0" dirty="0">
              <a:solidFill>
                <a:srgbClr val="0070C0"/>
              </a:solidFill>
            </a:endParaRPr>
          </a:p>
          <a:p>
            <a:pPr marL="530352" lvl="1" indent="0">
              <a:buNone/>
            </a:pPr>
            <a:endParaRPr lang="en-US" i="0" dirty="0">
              <a:solidFill>
                <a:srgbClr val="0070C0"/>
              </a:solidFill>
            </a:endParaRPr>
          </a:p>
          <a:p>
            <a:pPr marL="530352" lvl="1" indent="0">
              <a:buNone/>
            </a:pPr>
            <a:endParaRPr lang="en-US" dirty="0" smtClean="0"/>
          </a:p>
          <a:p>
            <a:pPr lvl="2"/>
            <a:endParaRPr lang="uk-UA" i="0" dirty="0" smtClean="0"/>
          </a:p>
          <a:p>
            <a:pPr lvl="2"/>
            <a:endParaRPr lang="uk-UA" i="0" dirty="0" smtClean="0"/>
          </a:p>
          <a:p>
            <a:pPr lvl="1"/>
            <a:endParaRPr lang="uk-UA" i="0" dirty="0">
              <a:solidFill>
                <a:schemeClr val="tx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676400" y="2649267"/>
            <a:ext cx="874221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ul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document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createElement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ul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1080"/>
                </a:solidFill>
                <a:latin typeface="Consolas" panose="020B0609020204030204" pitchFamily="49" charset="0"/>
              </a:rPr>
              <a:t>block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document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createDocumentFragment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groups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[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'AM31'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'AM32'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'AM33'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groups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forEach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group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li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document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createElement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'li'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 smtClean="0">
                <a:solidFill>
                  <a:srgbClr val="00108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li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textContent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group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108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block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rgbClr val="795E26"/>
                </a:solidFill>
                <a:latin typeface="Consolas" panose="020B0609020204030204" pitchFamily="49" charset="0"/>
              </a:rPr>
              <a:t>appendChild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001080"/>
                </a:solidFill>
                <a:latin typeface="Consolas" panose="020B0609020204030204" pitchFamily="49" charset="0"/>
              </a:rPr>
              <a:t>li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})</a:t>
            </a:r>
          </a:p>
          <a:p>
            <a:endParaRPr lang="en-US" dirty="0" smtClean="0">
              <a:solidFill>
                <a:srgbClr val="001080"/>
              </a:solidFill>
              <a:latin typeface="Consolas" panose="020B0609020204030204" pitchFamily="49" charset="0"/>
            </a:endParaRPr>
          </a:p>
          <a:p>
            <a:r>
              <a:rPr lang="en-US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ul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rgbClr val="795E26"/>
                </a:solidFill>
                <a:latin typeface="Consolas" panose="020B0609020204030204" pitchFamily="49" charset="0"/>
              </a:rPr>
              <a:t>appendChild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001080"/>
                </a:solidFill>
                <a:latin typeface="Consolas" panose="020B0609020204030204" pitchFamily="49" charset="0"/>
              </a:rPr>
              <a:t>block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document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body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rgbClr val="795E26"/>
                </a:solidFill>
                <a:latin typeface="Consolas" panose="020B0609020204030204" pitchFamily="49" charset="0"/>
              </a:rPr>
              <a:t>appendChild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ul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95421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DOM: </a:t>
            </a:r>
            <a:r>
              <a:rPr lang="uk-UA" dirty="0" smtClean="0">
                <a:solidFill>
                  <a:schemeClr val="tx1"/>
                </a:solidFill>
              </a:rPr>
              <a:t>Події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EventTarget</a:t>
            </a: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endParaRPr lang="uk-UA" dirty="0">
              <a:solidFill>
                <a:srgbClr val="0070C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71600" y="2286000"/>
            <a:ext cx="10566400" cy="4165600"/>
          </a:xfrm>
        </p:spPr>
        <p:txBody>
          <a:bodyPr>
            <a:normAutofit/>
          </a:bodyPr>
          <a:lstStyle/>
          <a:p>
            <a:pPr marL="530352" lvl="1" indent="0">
              <a:buNone/>
            </a:pPr>
            <a:endParaRPr lang="en-US" i="0" dirty="0" smtClean="0">
              <a:solidFill>
                <a:srgbClr val="0070C0"/>
              </a:solidFill>
            </a:endParaRPr>
          </a:p>
          <a:p>
            <a:pPr marL="530352" lvl="1" indent="0">
              <a:buNone/>
            </a:pPr>
            <a:endParaRPr lang="en-US" i="0" dirty="0" smtClean="0">
              <a:solidFill>
                <a:srgbClr val="0070C0"/>
              </a:solidFill>
            </a:endParaRPr>
          </a:p>
          <a:p>
            <a:pPr marL="530352" lvl="1" indent="0">
              <a:buNone/>
            </a:pPr>
            <a:endParaRPr lang="en-US" i="0" dirty="0">
              <a:solidFill>
                <a:srgbClr val="0070C0"/>
              </a:solidFill>
            </a:endParaRPr>
          </a:p>
          <a:p>
            <a:pPr marL="530352" lvl="1" indent="0">
              <a:buNone/>
            </a:pPr>
            <a:endParaRPr lang="en-US" i="0" dirty="0">
              <a:solidFill>
                <a:srgbClr val="0070C0"/>
              </a:solidFill>
            </a:endParaRPr>
          </a:p>
          <a:p>
            <a:pPr marL="530352" lvl="1" indent="0">
              <a:buNone/>
            </a:pPr>
            <a:endParaRPr lang="en-US" dirty="0" smtClean="0"/>
          </a:p>
          <a:p>
            <a:pPr lvl="2"/>
            <a:endParaRPr lang="uk-UA" i="0" dirty="0" smtClean="0"/>
          </a:p>
          <a:p>
            <a:pPr lvl="2"/>
            <a:endParaRPr lang="uk-UA" i="0" dirty="0" smtClean="0"/>
          </a:p>
          <a:p>
            <a:pPr lvl="1"/>
            <a:endParaRPr lang="uk-UA" i="0" dirty="0">
              <a:solidFill>
                <a:schemeClr val="tx1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496291" y="2171700"/>
            <a:ext cx="10441709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 err="1">
                <a:solidFill>
                  <a:srgbClr val="0070C0"/>
                </a:solidFill>
              </a:rPr>
              <a:t>EventTarget</a:t>
            </a:r>
            <a:r>
              <a:rPr lang="en-US" sz="2400" dirty="0">
                <a:solidFill>
                  <a:srgbClr val="000000"/>
                </a:solidFill>
              </a:rPr>
              <a:t> - </a:t>
            </a:r>
            <a:r>
              <a:rPr lang="uk-UA" sz="2400" dirty="0">
                <a:solidFill>
                  <a:srgbClr val="000000"/>
                </a:solidFill>
              </a:rPr>
              <a:t>це інтерфейс, який реалізується об'єктами, які можуть генерувати події і можуть мати передплатників на ці події.</a:t>
            </a:r>
          </a:p>
          <a:p>
            <a:pPr algn="just"/>
            <a:endParaRPr lang="uk-UA" sz="2400" dirty="0">
              <a:solidFill>
                <a:srgbClr val="000000"/>
              </a:solidFill>
            </a:endParaRPr>
          </a:p>
          <a:p>
            <a:pPr algn="just"/>
            <a:r>
              <a:rPr lang="uk-UA" sz="2400" dirty="0">
                <a:solidFill>
                  <a:srgbClr val="000000"/>
                </a:solidFill>
              </a:rPr>
              <a:t>Найбільш часті генератори подій - </a:t>
            </a:r>
            <a:r>
              <a:rPr lang="en-US" sz="2400" dirty="0">
                <a:solidFill>
                  <a:srgbClr val="0070C0"/>
                </a:solidFill>
              </a:rPr>
              <a:t>Element</a:t>
            </a:r>
            <a:r>
              <a:rPr lang="en-US" sz="2400" dirty="0">
                <a:solidFill>
                  <a:srgbClr val="000000"/>
                </a:solidFill>
              </a:rPr>
              <a:t>, </a:t>
            </a:r>
            <a:r>
              <a:rPr lang="en-US" sz="2400" dirty="0">
                <a:solidFill>
                  <a:srgbClr val="0070C0"/>
                </a:solidFill>
              </a:rPr>
              <a:t>document</a:t>
            </a:r>
            <a:r>
              <a:rPr lang="en-US" sz="2400" dirty="0">
                <a:solidFill>
                  <a:srgbClr val="000000"/>
                </a:solidFill>
              </a:rPr>
              <a:t>, </a:t>
            </a:r>
            <a:r>
              <a:rPr lang="uk-UA" sz="2400" dirty="0">
                <a:solidFill>
                  <a:srgbClr val="000000"/>
                </a:solidFill>
              </a:rPr>
              <a:t>і </a:t>
            </a:r>
            <a:r>
              <a:rPr lang="en-US" sz="2400" dirty="0">
                <a:solidFill>
                  <a:srgbClr val="0070C0"/>
                </a:solidFill>
              </a:rPr>
              <a:t>window</a:t>
            </a:r>
            <a:r>
              <a:rPr lang="en-US" sz="2400" dirty="0">
                <a:solidFill>
                  <a:srgbClr val="000000"/>
                </a:solidFill>
              </a:rPr>
              <a:t>, </a:t>
            </a:r>
            <a:r>
              <a:rPr lang="uk-UA" sz="2400" dirty="0">
                <a:solidFill>
                  <a:srgbClr val="000000"/>
                </a:solidFill>
              </a:rPr>
              <a:t>але інші об'єкти так само можуть використовуватися в якості джерел подій, наприклад </a:t>
            </a:r>
            <a:r>
              <a:rPr lang="en-US" sz="2400" dirty="0" err="1">
                <a:solidFill>
                  <a:srgbClr val="0070C0"/>
                </a:solidFill>
              </a:rPr>
              <a:t>XMLHttpRequest</a:t>
            </a:r>
            <a:r>
              <a:rPr lang="en-US" sz="2400" dirty="0">
                <a:solidFill>
                  <a:srgbClr val="000000"/>
                </a:solidFill>
              </a:rPr>
              <a:t>, </a:t>
            </a:r>
            <a:r>
              <a:rPr lang="en-US" sz="2400" dirty="0" err="1">
                <a:solidFill>
                  <a:srgbClr val="0070C0"/>
                </a:solidFill>
              </a:rPr>
              <a:t>AudioNode</a:t>
            </a:r>
            <a:r>
              <a:rPr lang="en-US" sz="2400" dirty="0">
                <a:solidFill>
                  <a:srgbClr val="000000"/>
                </a:solidFill>
              </a:rPr>
              <a:t>, </a:t>
            </a:r>
            <a:r>
              <a:rPr lang="en-US" sz="2400" dirty="0" err="1">
                <a:solidFill>
                  <a:srgbClr val="0070C0"/>
                </a:solidFill>
              </a:rPr>
              <a:t>AudioContext</a:t>
            </a:r>
            <a:r>
              <a:rPr lang="en-US" sz="2400" dirty="0">
                <a:solidFill>
                  <a:srgbClr val="000000"/>
                </a:solidFill>
              </a:rPr>
              <a:t>, </a:t>
            </a:r>
            <a:r>
              <a:rPr lang="uk-UA" sz="2400" dirty="0">
                <a:solidFill>
                  <a:srgbClr val="000000"/>
                </a:solidFill>
              </a:rPr>
              <a:t>і інші.</a:t>
            </a:r>
          </a:p>
          <a:p>
            <a:pPr algn="just"/>
            <a:endParaRPr lang="uk-UA" sz="2400" dirty="0">
              <a:solidFill>
                <a:srgbClr val="000000"/>
              </a:solidFill>
            </a:endParaRPr>
          </a:p>
          <a:p>
            <a:pPr algn="just"/>
            <a:r>
              <a:rPr lang="uk-UA" sz="2400" dirty="0">
                <a:solidFill>
                  <a:srgbClr val="000000"/>
                </a:solidFill>
              </a:rPr>
              <a:t>Багато джерел подій (включаючи елементи, документ і вікно) також підтримують установку обробників подій за допомогою </a:t>
            </a:r>
            <a:r>
              <a:rPr lang="en-US" sz="2400" dirty="0">
                <a:solidFill>
                  <a:srgbClr val="000000"/>
                </a:solidFill>
              </a:rPr>
              <a:t>on ... </a:t>
            </a:r>
            <a:r>
              <a:rPr lang="uk-UA" sz="2400" dirty="0">
                <a:solidFill>
                  <a:srgbClr val="000000"/>
                </a:solidFill>
              </a:rPr>
              <a:t>властивостей і атрибутів</a:t>
            </a:r>
            <a:r>
              <a:rPr lang="uk-UA" sz="2400" dirty="0" smtClean="0">
                <a:solidFill>
                  <a:srgbClr val="000000"/>
                </a:solidFill>
              </a:rPr>
              <a:t>.</a:t>
            </a:r>
            <a:r>
              <a:rPr lang="en-US" sz="2400" dirty="0" smtClean="0">
                <a:solidFill>
                  <a:srgbClr val="000000"/>
                </a:solidFill>
              </a:rPr>
              <a:t> [MDN]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32824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DOM: </a:t>
            </a:r>
            <a:r>
              <a:rPr lang="uk-UA" dirty="0" smtClean="0">
                <a:solidFill>
                  <a:schemeClr val="tx1"/>
                </a:solidFill>
              </a:rPr>
              <a:t>Події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EventTarget.handleEvent</a:t>
            </a: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endParaRPr lang="uk-UA" dirty="0">
              <a:solidFill>
                <a:srgbClr val="0070C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71600" y="2286000"/>
            <a:ext cx="10566400" cy="4165600"/>
          </a:xfrm>
        </p:spPr>
        <p:txBody>
          <a:bodyPr>
            <a:normAutofit/>
          </a:bodyPr>
          <a:lstStyle/>
          <a:p>
            <a:pPr marL="530352" lvl="1" indent="0">
              <a:buNone/>
            </a:pPr>
            <a:endParaRPr lang="en-US" i="0" dirty="0" smtClean="0">
              <a:solidFill>
                <a:srgbClr val="0070C0"/>
              </a:solidFill>
            </a:endParaRPr>
          </a:p>
          <a:p>
            <a:pPr marL="530352" lvl="1" indent="0">
              <a:buNone/>
            </a:pPr>
            <a:endParaRPr lang="en-US" i="0" dirty="0" smtClean="0">
              <a:solidFill>
                <a:srgbClr val="0070C0"/>
              </a:solidFill>
            </a:endParaRPr>
          </a:p>
          <a:p>
            <a:pPr marL="530352" lvl="1" indent="0">
              <a:buNone/>
            </a:pPr>
            <a:endParaRPr lang="en-US" i="0" dirty="0">
              <a:solidFill>
                <a:srgbClr val="0070C0"/>
              </a:solidFill>
            </a:endParaRPr>
          </a:p>
          <a:p>
            <a:pPr marL="530352" lvl="1" indent="0">
              <a:buNone/>
            </a:pPr>
            <a:endParaRPr lang="en-US" i="0" dirty="0">
              <a:solidFill>
                <a:srgbClr val="0070C0"/>
              </a:solidFill>
            </a:endParaRPr>
          </a:p>
          <a:p>
            <a:pPr marL="530352" lvl="1" indent="0">
              <a:buNone/>
            </a:pPr>
            <a:endParaRPr lang="en-US" dirty="0" smtClean="0"/>
          </a:p>
          <a:p>
            <a:pPr lvl="2"/>
            <a:endParaRPr lang="uk-UA" i="0" dirty="0" smtClean="0"/>
          </a:p>
          <a:p>
            <a:pPr lvl="2"/>
            <a:endParaRPr lang="uk-UA" i="0" dirty="0" smtClean="0"/>
          </a:p>
          <a:p>
            <a:pPr lvl="1"/>
            <a:endParaRPr lang="uk-UA" i="0" dirty="0">
              <a:solidFill>
                <a:schemeClr val="tx1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496291" y="2171700"/>
            <a:ext cx="1044170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496291" y="2171700"/>
            <a:ext cx="89916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button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document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querySelector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'button'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target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{</a:t>
            </a:r>
          </a:p>
          <a:p>
            <a:r>
              <a:rPr lang="en-US" dirty="0" smtClean="0">
                <a:solidFill>
                  <a:srgbClr val="795E26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 smtClean="0">
                <a:solidFill>
                  <a:srgbClr val="795E26"/>
                </a:solidFill>
                <a:latin typeface="Consolas" panose="020B0609020204030204" pitchFamily="49" charset="0"/>
              </a:rPr>
              <a:t>handleEvent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event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 smtClean="0">
                <a:solidFill>
                  <a:srgbClr val="267F99"/>
                </a:solidFill>
                <a:latin typeface="Consolas" panose="020B0609020204030204" pitchFamily="49" charset="0"/>
              </a:rPr>
              <a:t>    console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smtClean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001080"/>
                </a:solidFill>
                <a:latin typeface="Consolas" panose="020B0609020204030204" pitchFamily="49" charset="0"/>
              </a:rPr>
              <a:t>event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button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addEventListener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'click'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target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74102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DOM: </a:t>
            </a:r>
            <a:r>
              <a:rPr lang="uk-UA" dirty="0" smtClean="0">
                <a:solidFill>
                  <a:schemeClr val="tx1"/>
                </a:solidFill>
              </a:rPr>
              <a:t>Події</a:t>
            </a:r>
            <a:r>
              <a:rPr lang="en-US" dirty="0" smtClean="0">
                <a:solidFill>
                  <a:schemeClr val="tx1"/>
                </a:solidFill>
              </a:rPr>
              <a:t> 2</a:t>
            </a:r>
            <a:endParaRPr lang="uk-UA" dirty="0">
              <a:solidFill>
                <a:srgbClr val="0070C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71600" y="2286000"/>
            <a:ext cx="10566400" cy="4165600"/>
          </a:xfrm>
        </p:spPr>
        <p:txBody>
          <a:bodyPr>
            <a:normAutofit/>
          </a:bodyPr>
          <a:lstStyle/>
          <a:p>
            <a:pPr marL="530352" lvl="1" indent="0">
              <a:buNone/>
            </a:pPr>
            <a:endParaRPr lang="en-US" i="0" dirty="0" smtClean="0">
              <a:solidFill>
                <a:srgbClr val="0070C0"/>
              </a:solidFill>
            </a:endParaRPr>
          </a:p>
          <a:p>
            <a:pPr marL="530352" lvl="1" indent="0">
              <a:buNone/>
            </a:pPr>
            <a:endParaRPr lang="en-US" i="0" dirty="0" smtClean="0">
              <a:solidFill>
                <a:srgbClr val="0070C0"/>
              </a:solidFill>
            </a:endParaRPr>
          </a:p>
          <a:p>
            <a:pPr marL="530352" lvl="1" indent="0">
              <a:buNone/>
            </a:pPr>
            <a:endParaRPr lang="en-US" i="0" dirty="0">
              <a:solidFill>
                <a:srgbClr val="0070C0"/>
              </a:solidFill>
            </a:endParaRPr>
          </a:p>
          <a:p>
            <a:pPr marL="530352" lvl="1" indent="0">
              <a:buNone/>
            </a:pPr>
            <a:endParaRPr lang="en-US" i="0" dirty="0">
              <a:solidFill>
                <a:srgbClr val="0070C0"/>
              </a:solidFill>
            </a:endParaRPr>
          </a:p>
          <a:p>
            <a:pPr marL="530352" lvl="1" indent="0">
              <a:buNone/>
            </a:pPr>
            <a:endParaRPr lang="en-US" dirty="0" smtClean="0"/>
          </a:p>
          <a:p>
            <a:pPr lvl="2"/>
            <a:endParaRPr lang="uk-UA" i="0" dirty="0" smtClean="0"/>
          </a:p>
          <a:p>
            <a:pPr lvl="2"/>
            <a:endParaRPr lang="uk-UA" i="0" dirty="0" smtClean="0"/>
          </a:p>
          <a:p>
            <a:pPr lvl="1"/>
            <a:endParaRPr lang="uk-UA" i="0" dirty="0">
              <a:solidFill>
                <a:schemeClr val="tx1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496291" y="2171700"/>
            <a:ext cx="1044170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&lt;script&gt;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onClickBtn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() {</a:t>
            </a:r>
          </a:p>
          <a:p>
            <a:r>
              <a:rPr lang="en-US" dirty="0" smtClean="0">
                <a:solidFill>
                  <a:srgbClr val="267F99"/>
                </a:solidFill>
                <a:latin typeface="Consolas" panose="020B0609020204030204" pitchFamily="49" charset="0"/>
              </a:rPr>
              <a:t>  console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smtClean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Btn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click'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&lt;/script</a:t>
            </a:r>
            <a:r>
              <a:rPr lang="en-US" dirty="0" smtClean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uk-UA" dirty="0" smtClean="0">
                <a:solidFill>
                  <a:srgbClr val="800000"/>
                </a:solidFill>
                <a:latin typeface="Consolas" panose="020B0609020204030204" pitchFamily="49" charset="0"/>
              </a:rPr>
              <a:t>…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&lt;button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onclick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onClickBtn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()'</a:t>
            </a:r>
            <a:r>
              <a:rPr lang="en-US" dirty="0" smtClean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OK</a:t>
            </a:r>
            <a:r>
              <a:rPr lang="en-US" dirty="0" smtClean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button&gt;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79252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DOM: </a:t>
            </a:r>
            <a:r>
              <a:rPr lang="uk-UA" dirty="0" smtClean="0">
                <a:solidFill>
                  <a:schemeClr val="tx1"/>
                </a:solidFill>
              </a:rPr>
              <a:t>Події</a:t>
            </a:r>
            <a:r>
              <a:rPr lang="en-US" dirty="0" smtClean="0">
                <a:solidFill>
                  <a:schemeClr val="tx1"/>
                </a:solidFill>
              </a:rPr>
              <a:t> 3</a:t>
            </a:r>
            <a:r>
              <a:rPr lang="uk-UA" dirty="0" smtClean="0">
                <a:solidFill>
                  <a:schemeClr val="tx1"/>
                </a:solidFill>
              </a:rPr>
              <a:t> </a:t>
            </a:r>
            <a:r>
              <a:rPr lang="uk-UA" dirty="0" smtClean="0">
                <a:solidFill>
                  <a:srgbClr val="0070C0"/>
                </a:solidFill>
              </a:rPr>
              <a:t>*</a:t>
            </a:r>
            <a:r>
              <a:rPr lang="en-US" dirty="0" err="1" smtClean="0">
                <a:solidFill>
                  <a:srgbClr val="0070C0"/>
                </a:solidFill>
              </a:rPr>
              <a:t>EventListener</a:t>
            </a:r>
            <a:endParaRPr lang="uk-UA" dirty="0">
              <a:solidFill>
                <a:srgbClr val="0070C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71600" y="2286000"/>
            <a:ext cx="10566400" cy="4165600"/>
          </a:xfrm>
        </p:spPr>
        <p:txBody>
          <a:bodyPr>
            <a:normAutofit/>
          </a:bodyPr>
          <a:lstStyle/>
          <a:p>
            <a:pPr marL="530352" lvl="1" indent="0">
              <a:buNone/>
            </a:pPr>
            <a:endParaRPr lang="en-US" i="0" dirty="0" smtClean="0">
              <a:solidFill>
                <a:srgbClr val="0070C0"/>
              </a:solidFill>
            </a:endParaRPr>
          </a:p>
          <a:p>
            <a:pPr marL="530352" lvl="1" indent="0">
              <a:buNone/>
            </a:pPr>
            <a:endParaRPr lang="en-US" i="0" dirty="0" smtClean="0">
              <a:solidFill>
                <a:srgbClr val="0070C0"/>
              </a:solidFill>
            </a:endParaRPr>
          </a:p>
          <a:p>
            <a:pPr marL="530352" lvl="1" indent="0">
              <a:buNone/>
            </a:pPr>
            <a:endParaRPr lang="en-US" i="0" dirty="0">
              <a:solidFill>
                <a:srgbClr val="0070C0"/>
              </a:solidFill>
            </a:endParaRPr>
          </a:p>
          <a:p>
            <a:pPr marL="530352" lvl="1" indent="0">
              <a:buNone/>
            </a:pPr>
            <a:endParaRPr lang="en-US" i="0" dirty="0">
              <a:solidFill>
                <a:srgbClr val="0070C0"/>
              </a:solidFill>
            </a:endParaRPr>
          </a:p>
          <a:p>
            <a:pPr marL="530352" lvl="1" indent="0">
              <a:buNone/>
            </a:pPr>
            <a:endParaRPr lang="en-US" dirty="0" smtClean="0"/>
          </a:p>
          <a:p>
            <a:pPr lvl="2"/>
            <a:endParaRPr lang="uk-UA" i="0" dirty="0" smtClean="0"/>
          </a:p>
          <a:p>
            <a:pPr lvl="2"/>
            <a:endParaRPr lang="uk-UA" i="0" dirty="0" smtClean="0"/>
          </a:p>
          <a:p>
            <a:pPr lvl="1"/>
            <a:endParaRPr lang="uk-UA" i="0" dirty="0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523999" y="1650286"/>
            <a:ext cx="917170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button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document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querySelector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'button'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callback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event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 smtClean="0">
                <a:solidFill>
                  <a:srgbClr val="267F99"/>
                </a:solidFill>
                <a:latin typeface="Consolas" panose="020B0609020204030204" pitchFamily="49" charset="0"/>
              </a:rPr>
              <a:t>  console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smtClean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Btn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click'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button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addEventListener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'click'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callback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**** //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button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removeEventListener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'click'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callback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button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addEventListener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'click'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callback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bind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context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90948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DOM: </a:t>
            </a:r>
            <a:r>
              <a:rPr lang="uk-UA" dirty="0" smtClean="0"/>
              <a:t>Цикл обробки </a:t>
            </a:r>
            <a:r>
              <a:rPr lang="uk-UA" dirty="0">
                <a:solidFill>
                  <a:schemeClr val="tx1"/>
                </a:solidFill>
              </a:rPr>
              <a:t>п</a:t>
            </a:r>
            <a:r>
              <a:rPr lang="uk-UA" dirty="0" smtClean="0">
                <a:solidFill>
                  <a:schemeClr val="tx1"/>
                </a:solidFill>
              </a:rPr>
              <a:t>одії</a:t>
            </a:r>
            <a:endParaRPr lang="uk-UA" dirty="0">
              <a:solidFill>
                <a:srgbClr val="0070C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72836" y="1428750"/>
            <a:ext cx="10903528" cy="5112327"/>
          </a:xfrm>
        </p:spPr>
        <p:txBody>
          <a:bodyPr>
            <a:normAutofit/>
          </a:bodyPr>
          <a:lstStyle/>
          <a:p>
            <a:pPr marL="530352" lvl="1" indent="0">
              <a:buNone/>
            </a:pPr>
            <a:r>
              <a:rPr lang="uk-UA" i="0" dirty="0">
                <a:solidFill>
                  <a:schemeClr val="tx1"/>
                </a:solidFill>
              </a:rPr>
              <a:t>Коли подія виникає на </a:t>
            </a:r>
            <a:r>
              <a:rPr lang="en-US" i="0" dirty="0" smtClean="0">
                <a:solidFill>
                  <a:schemeClr val="tx1"/>
                </a:solidFill>
              </a:rPr>
              <a:t>DOM </a:t>
            </a:r>
            <a:r>
              <a:rPr lang="uk-UA" i="0" dirty="0" smtClean="0">
                <a:solidFill>
                  <a:schemeClr val="tx1"/>
                </a:solidFill>
              </a:rPr>
              <a:t>елементі, </a:t>
            </a:r>
            <a:r>
              <a:rPr lang="uk-UA" i="0" dirty="0">
                <a:solidFill>
                  <a:schemeClr val="tx1"/>
                </a:solidFill>
              </a:rPr>
              <a:t>то </a:t>
            </a:r>
            <a:r>
              <a:rPr lang="uk-UA" i="0" dirty="0" smtClean="0">
                <a:solidFill>
                  <a:schemeClr val="tx1"/>
                </a:solidFill>
              </a:rPr>
              <a:t>поді</a:t>
            </a:r>
            <a:r>
              <a:rPr lang="uk-UA" i="0" dirty="0">
                <a:solidFill>
                  <a:schemeClr val="tx1"/>
                </a:solidFill>
              </a:rPr>
              <a:t>я</a:t>
            </a:r>
            <a:r>
              <a:rPr lang="uk-UA" i="0" dirty="0" smtClean="0">
                <a:solidFill>
                  <a:schemeClr val="tx1"/>
                </a:solidFill>
              </a:rPr>
              <a:t> виникає </a:t>
            </a:r>
            <a:r>
              <a:rPr lang="uk-UA" i="0" dirty="0">
                <a:solidFill>
                  <a:schemeClr val="tx1"/>
                </a:solidFill>
              </a:rPr>
              <a:t>не тільки на </a:t>
            </a:r>
            <a:r>
              <a:rPr lang="uk-UA" i="0" dirty="0" smtClean="0">
                <a:solidFill>
                  <a:schemeClr val="tx1"/>
                </a:solidFill>
              </a:rPr>
              <a:t>ньому, але </a:t>
            </a:r>
            <a:r>
              <a:rPr lang="uk-UA" i="0" dirty="0">
                <a:solidFill>
                  <a:schemeClr val="tx1"/>
                </a:solidFill>
              </a:rPr>
              <a:t>й на всіх </a:t>
            </a:r>
            <a:r>
              <a:rPr lang="uk-UA" i="0" dirty="0" smtClean="0">
                <a:solidFill>
                  <a:schemeClr val="tx1"/>
                </a:solidFill>
              </a:rPr>
              <a:t>батьківських елементах.</a:t>
            </a:r>
            <a:endParaRPr lang="uk-UA" i="0" dirty="0">
              <a:solidFill>
                <a:schemeClr val="tx1"/>
              </a:solidFill>
            </a:endParaRPr>
          </a:p>
          <a:p>
            <a:pPr lvl="1"/>
            <a:r>
              <a:rPr lang="uk-UA" i="0" dirty="0" smtClean="0">
                <a:solidFill>
                  <a:schemeClr val="tx1"/>
                </a:solidFill>
              </a:rPr>
              <a:t>Хтось ініціював подію </a:t>
            </a:r>
            <a:r>
              <a:rPr lang="uk-UA" i="0" dirty="0">
                <a:solidFill>
                  <a:schemeClr val="tx1"/>
                </a:solidFill>
              </a:rPr>
              <a:t>(наприклад, </a:t>
            </a:r>
            <a:r>
              <a:rPr lang="uk-UA" i="0" dirty="0" smtClean="0">
                <a:solidFill>
                  <a:schemeClr val="tx1"/>
                </a:solidFill>
              </a:rPr>
              <a:t>натиснув на </a:t>
            </a:r>
            <a:r>
              <a:rPr lang="uk-UA" i="0" dirty="0">
                <a:solidFill>
                  <a:schemeClr val="tx1"/>
                </a:solidFill>
              </a:rPr>
              <a:t>кнопці</a:t>
            </a:r>
            <a:r>
              <a:rPr lang="uk-UA" i="0" dirty="0" smtClean="0">
                <a:solidFill>
                  <a:schemeClr val="tx1"/>
                </a:solidFill>
              </a:rPr>
              <a:t>)</a:t>
            </a:r>
          </a:p>
          <a:p>
            <a:pPr lvl="1"/>
            <a:r>
              <a:rPr lang="uk-UA" i="0" dirty="0" smtClean="0">
                <a:solidFill>
                  <a:schemeClr val="tx1"/>
                </a:solidFill>
              </a:rPr>
              <a:t>Беремо список батьків</a:t>
            </a:r>
          </a:p>
          <a:p>
            <a:pPr lvl="1"/>
            <a:r>
              <a:rPr lang="uk-UA" i="0" dirty="0" smtClean="0">
                <a:solidFill>
                  <a:schemeClr val="tx1"/>
                </a:solidFill>
              </a:rPr>
              <a:t>Починаємо </a:t>
            </a:r>
            <a:r>
              <a:rPr lang="uk-UA" i="0" dirty="0">
                <a:solidFill>
                  <a:schemeClr val="tx1"/>
                </a:solidFill>
              </a:rPr>
              <a:t>стадію </a:t>
            </a:r>
            <a:r>
              <a:rPr lang="uk-UA" i="0" dirty="0" smtClean="0">
                <a:solidFill>
                  <a:schemeClr val="tx1"/>
                </a:solidFill>
              </a:rPr>
              <a:t>захоплення (</a:t>
            </a:r>
            <a:r>
              <a:rPr lang="en-US" i="0" dirty="0" smtClean="0">
                <a:solidFill>
                  <a:schemeClr val="tx1"/>
                </a:solidFill>
              </a:rPr>
              <a:t>capturing</a:t>
            </a:r>
            <a:r>
              <a:rPr lang="uk-UA" i="0" dirty="0" smtClean="0">
                <a:solidFill>
                  <a:schemeClr val="tx1"/>
                </a:solidFill>
              </a:rPr>
              <a:t>)</a:t>
            </a:r>
            <a:endParaRPr lang="en-US" i="0" dirty="0" smtClean="0">
              <a:solidFill>
                <a:schemeClr val="tx1"/>
              </a:solidFill>
            </a:endParaRPr>
          </a:p>
          <a:p>
            <a:pPr lvl="1"/>
            <a:r>
              <a:rPr lang="uk-UA" i="0" dirty="0" smtClean="0">
                <a:solidFill>
                  <a:schemeClr val="tx1"/>
                </a:solidFill>
              </a:rPr>
              <a:t>Біжимо </a:t>
            </a:r>
            <a:r>
              <a:rPr lang="uk-UA" i="0" dirty="0">
                <a:solidFill>
                  <a:schemeClr val="tx1"/>
                </a:solidFill>
              </a:rPr>
              <a:t>в циклі по батькам починаючи з </a:t>
            </a:r>
            <a:r>
              <a:rPr lang="uk-UA" i="0" dirty="0" smtClean="0">
                <a:solidFill>
                  <a:schemeClr val="tx1"/>
                </a:solidFill>
              </a:rPr>
              <a:t>найвіддаленішого</a:t>
            </a:r>
            <a:endParaRPr lang="en-US" i="0" dirty="0" smtClean="0">
              <a:solidFill>
                <a:schemeClr val="tx1"/>
              </a:solidFill>
            </a:endParaRPr>
          </a:p>
          <a:p>
            <a:pPr lvl="2"/>
            <a:r>
              <a:rPr lang="uk-UA" i="0" dirty="0" smtClean="0">
                <a:solidFill>
                  <a:schemeClr val="tx1"/>
                </a:solidFill>
              </a:rPr>
              <a:t>Викликаємо </a:t>
            </a:r>
            <a:r>
              <a:rPr lang="uk-UA" i="0" dirty="0">
                <a:solidFill>
                  <a:schemeClr val="tx1"/>
                </a:solidFill>
              </a:rPr>
              <a:t>обробники, які підписані на стадію </a:t>
            </a:r>
            <a:r>
              <a:rPr lang="uk-UA" i="0" dirty="0" smtClean="0">
                <a:solidFill>
                  <a:schemeClr val="tx1"/>
                </a:solidFill>
              </a:rPr>
              <a:t>захоплення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uk-UA" i="0" dirty="0" smtClean="0">
                <a:solidFill>
                  <a:schemeClr val="tx1"/>
                </a:solidFill>
              </a:rPr>
              <a:t>Починаємо </a:t>
            </a:r>
            <a:r>
              <a:rPr lang="uk-UA" i="0" dirty="0">
                <a:solidFill>
                  <a:schemeClr val="tx1"/>
                </a:solidFill>
              </a:rPr>
              <a:t>стадію </a:t>
            </a:r>
            <a:r>
              <a:rPr lang="uk-UA" i="0" dirty="0" smtClean="0">
                <a:solidFill>
                  <a:schemeClr val="tx1"/>
                </a:solidFill>
              </a:rPr>
              <a:t>мети</a:t>
            </a:r>
            <a:endParaRPr lang="en-US" i="0" dirty="0" smtClean="0">
              <a:solidFill>
                <a:schemeClr val="tx1"/>
              </a:solidFill>
            </a:endParaRPr>
          </a:p>
          <a:p>
            <a:pPr lvl="1"/>
            <a:r>
              <a:rPr lang="uk-UA" i="0" dirty="0" smtClean="0">
                <a:solidFill>
                  <a:schemeClr val="tx1"/>
                </a:solidFill>
              </a:rPr>
              <a:t>Викликаємо усі </a:t>
            </a:r>
            <a:r>
              <a:rPr lang="uk-UA" i="0" dirty="0">
                <a:solidFill>
                  <a:schemeClr val="tx1"/>
                </a:solidFill>
              </a:rPr>
              <a:t>обробники, які підписані не важливо на яку </a:t>
            </a:r>
            <a:r>
              <a:rPr lang="uk-UA" i="0" dirty="0" smtClean="0">
                <a:solidFill>
                  <a:schemeClr val="tx1"/>
                </a:solidFill>
              </a:rPr>
              <a:t>стадію</a:t>
            </a:r>
            <a:endParaRPr lang="en-US" i="0" dirty="0" smtClean="0">
              <a:solidFill>
                <a:schemeClr val="tx1"/>
              </a:solidFill>
            </a:endParaRPr>
          </a:p>
          <a:p>
            <a:pPr lvl="1"/>
            <a:r>
              <a:rPr lang="uk-UA" i="0" dirty="0" smtClean="0">
                <a:solidFill>
                  <a:schemeClr val="tx1"/>
                </a:solidFill>
              </a:rPr>
              <a:t>Починаємо </a:t>
            </a:r>
            <a:r>
              <a:rPr lang="uk-UA" i="0" dirty="0">
                <a:solidFill>
                  <a:schemeClr val="tx1"/>
                </a:solidFill>
              </a:rPr>
              <a:t>стадію </a:t>
            </a:r>
            <a:r>
              <a:rPr lang="uk-UA" i="0" dirty="0" smtClean="0">
                <a:solidFill>
                  <a:schemeClr val="tx1"/>
                </a:solidFill>
              </a:rPr>
              <a:t>спливання</a:t>
            </a:r>
            <a:r>
              <a:rPr lang="en-US" i="0" dirty="0" smtClean="0">
                <a:solidFill>
                  <a:schemeClr val="tx1"/>
                </a:solidFill>
              </a:rPr>
              <a:t> (bubbling)</a:t>
            </a:r>
          </a:p>
          <a:p>
            <a:pPr lvl="1"/>
            <a:r>
              <a:rPr lang="uk-UA" i="0" dirty="0" smtClean="0">
                <a:solidFill>
                  <a:schemeClr val="tx1"/>
                </a:solidFill>
              </a:rPr>
              <a:t>Біжимо </a:t>
            </a:r>
            <a:r>
              <a:rPr lang="uk-UA" i="0" dirty="0">
                <a:solidFill>
                  <a:schemeClr val="tx1"/>
                </a:solidFill>
              </a:rPr>
              <a:t>в циклі по батькам починаючи з самого </a:t>
            </a:r>
            <a:r>
              <a:rPr lang="uk-UA" i="0" dirty="0" smtClean="0">
                <a:solidFill>
                  <a:schemeClr val="tx1"/>
                </a:solidFill>
              </a:rPr>
              <a:t>ближнього</a:t>
            </a:r>
            <a:endParaRPr lang="en-US" i="0" dirty="0" smtClean="0">
              <a:solidFill>
                <a:schemeClr val="tx1"/>
              </a:solidFill>
            </a:endParaRPr>
          </a:p>
          <a:p>
            <a:pPr lvl="2"/>
            <a:r>
              <a:rPr lang="uk-UA" i="0" dirty="0" smtClean="0">
                <a:solidFill>
                  <a:schemeClr val="tx1"/>
                </a:solidFill>
              </a:rPr>
              <a:t>Викликаємо </a:t>
            </a:r>
            <a:r>
              <a:rPr lang="uk-UA" i="0" dirty="0">
                <a:solidFill>
                  <a:schemeClr val="tx1"/>
                </a:solidFill>
              </a:rPr>
              <a:t>обробники, які підписані на стадію </a:t>
            </a:r>
            <a:r>
              <a:rPr lang="uk-UA" i="0" dirty="0" smtClean="0">
                <a:solidFill>
                  <a:schemeClr val="tx1"/>
                </a:solidFill>
              </a:rPr>
              <a:t>спливання (</a:t>
            </a:r>
            <a:r>
              <a:rPr lang="en-US" dirty="0">
                <a:solidFill>
                  <a:schemeClr val="tx1"/>
                </a:solidFill>
              </a:rPr>
              <a:t>bubbling</a:t>
            </a:r>
            <a:r>
              <a:rPr lang="uk-UA" i="0" dirty="0" smtClean="0">
                <a:solidFill>
                  <a:schemeClr val="tx1"/>
                </a:solidFill>
              </a:rPr>
              <a:t>)</a:t>
            </a:r>
            <a:endParaRPr lang="en-US" i="0" dirty="0" smtClean="0">
              <a:solidFill>
                <a:schemeClr val="tx1"/>
              </a:solidFill>
            </a:endParaRPr>
          </a:p>
          <a:p>
            <a:pPr marL="530352" lvl="1" indent="0">
              <a:buNone/>
            </a:pPr>
            <a:endParaRPr lang="en-US" i="0" dirty="0" smtClean="0">
              <a:solidFill>
                <a:srgbClr val="0070C0"/>
              </a:solidFill>
            </a:endParaRPr>
          </a:p>
          <a:p>
            <a:pPr marL="530352" lvl="1" indent="0">
              <a:buNone/>
            </a:pPr>
            <a:endParaRPr lang="en-US" i="0" dirty="0">
              <a:solidFill>
                <a:srgbClr val="0070C0"/>
              </a:solidFill>
            </a:endParaRPr>
          </a:p>
          <a:p>
            <a:pPr marL="530352" lvl="1" indent="0">
              <a:buNone/>
            </a:pPr>
            <a:endParaRPr lang="en-US" i="0" dirty="0">
              <a:solidFill>
                <a:srgbClr val="0070C0"/>
              </a:solidFill>
            </a:endParaRPr>
          </a:p>
          <a:p>
            <a:pPr marL="530352" lvl="1" indent="0">
              <a:buNone/>
            </a:pPr>
            <a:endParaRPr lang="en-US" dirty="0" smtClean="0"/>
          </a:p>
          <a:p>
            <a:pPr lvl="2"/>
            <a:endParaRPr lang="uk-UA" i="0" dirty="0" smtClean="0"/>
          </a:p>
          <a:p>
            <a:pPr lvl="2"/>
            <a:endParaRPr lang="uk-UA" i="0" dirty="0" smtClean="0"/>
          </a:p>
          <a:p>
            <a:pPr lvl="1"/>
            <a:endParaRPr lang="uk-UA" i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1179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DOM </a:t>
            </a:r>
            <a:r>
              <a:rPr lang="en-US" dirty="0">
                <a:solidFill>
                  <a:schemeClr val="tx1"/>
                </a:solidFill>
              </a:rPr>
              <a:t>- </a:t>
            </a:r>
            <a:r>
              <a:rPr lang="uk-UA" dirty="0" smtClean="0">
                <a:solidFill>
                  <a:schemeClr val="tx1"/>
                </a:solidFill>
              </a:rPr>
              <a:t>це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API, </a:t>
            </a:r>
            <a:r>
              <a:rPr lang="uk-UA" dirty="0" smtClean="0">
                <a:solidFill>
                  <a:schemeClr val="tx1"/>
                </a:solidFill>
              </a:rPr>
              <a:t>яке надає браузер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js</a:t>
            </a:r>
            <a:r>
              <a:rPr lang="en-US" dirty="0" smtClean="0">
                <a:solidFill>
                  <a:schemeClr val="tx1"/>
                </a:solidFill>
              </a:rPr>
              <a:t>-</a:t>
            </a:r>
            <a:r>
              <a:rPr lang="uk-UA" dirty="0" smtClean="0">
                <a:solidFill>
                  <a:schemeClr val="tx1"/>
                </a:solidFill>
              </a:rPr>
              <a:t>інтерпретатора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  <a:r>
              <a:rPr lang="uk-UA" dirty="0" smtClean="0">
                <a:solidFill>
                  <a:schemeClr val="tx1"/>
                </a:solidFill>
              </a:rPr>
              <a:t>для взаємодії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  <a:r>
              <a:rPr lang="ru-RU" dirty="0">
                <a:solidFill>
                  <a:schemeClr val="tx1"/>
                </a:solidFill>
              </a:rPr>
              <a:t>з </a:t>
            </a:r>
            <a:r>
              <a:rPr lang="en-US" dirty="0" smtClean="0">
                <a:solidFill>
                  <a:schemeClr val="tx1"/>
                </a:solidFill>
              </a:rPr>
              <a:t>html-</a:t>
            </a:r>
            <a:r>
              <a:rPr lang="uk-UA" dirty="0" smtClean="0">
                <a:solidFill>
                  <a:schemeClr val="tx1"/>
                </a:solidFill>
              </a:rPr>
              <a:t>документом щоб виконувати та дії</a:t>
            </a:r>
            <a:r>
              <a:rPr lang="ru-RU" dirty="0" smtClean="0">
                <a:solidFill>
                  <a:schemeClr val="tx1"/>
                </a:solidFill>
              </a:rPr>
              <a:t>:</a:t>
            </a:r>
          </a:p>
          <a:p>
            <a:pPr lvl="1"/>
            <a:r>
              <a:rPr lang="uk-UA" i="0" dirty="0" smtClean="0"/>
              <a:t>Читання даних із документа</a:t>
            </a:r>
          </a:p>
          <a:p>
            <a:pPr lvl="1"/>
            <a:r>
              <a:rPr lang="uk-UA" i="0" dirty="0" smtClean="0">
                <a:solidFill>
                  <a:schemeClr val="tx1"/>
                </a:solidFill>
              </a:rPr>
              <a:t>Модифікація документа</a:t>
            </a:r>
          </a:p>
          <a:p>
            <a:pPr lvl="1"/>
            <a:r>
              <a:rPr lang="uk-UA" i="0" dirty="0" smtClean="0">
                <a:solidFill>
                  <a:schemeClr val="tx1"/>
                </a:solidFill>
              </a:rPr>
              <a:t>Реакція на дії користувача</a:t>
            </a:r>
          </a:p>
          <a:p>
            <a:pPr lvl="1"/>
            <a:endParaRPr lang="uk-UA" i="0" dirty="0">
              <a:solidFill>
                <a:schemeClr val="tx1"/>
              </a:solidFill>
            </a:endParaRPr>
          </a:p>
          <a:p>
            <a:pPr lvl="1"/>
            <a:endParaRPr lang="uk-UA" i="0" dirty="0" smtClean="0">
              <a:solidFill>
                <a:schemeClr val="tx1"/>
              </a:solidFill>
            </a:endParaRPr>
          </a:p>
          <a:p>
            <a:pPr lvl="1"/>
            <a:endParaRPr lang="uk-UA" i="0" dirty="0">
              <a:solidFill>
                <a:schemeClr val="tx1"/>
              </a:solidFill>
            </a:endParaRPr>
          </a:p>
          <a:p>
            <a:pPr marL="530352" lvl="1" indent="0" algn="r">
              <a:buNone/>
            </a:pPr>
            <a:r>
              <a:rPr lang="en-US" i="0" u="sng" dirty="0">
                <a:hlinkClick r:id="rId2"/>
              </a:rPr>
              <a:t>http://www.w3.org/DOM/</a:t>
            </a:r>
            <a:endParaRPr lang="uk-UA" i="0" u="sng" dirty="0" smtClean="0"/>
          </a:p>
          <a:p>
            <a:pPr lvl="1"/>
            <a:endParaRPr lang="en-US" i="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8589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9880" y="41565"/>
            <a:ext cx="5783282" cy="6747164"/>
          </a:xfrm>
        </p:spPr>
      </p:pic>
    </p:spTree>
    <p:extLst>
      <p:ext uri="{BB962C8B-B14F-4D97-AF65-F5344CB8AC3E}">
        <p14:creationId xmlns:p14="http://schemas.microsoft.com/office/powerpoint/2010/main" val="22339410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DOM: </a:t>
            </a:r>
            <a:r>
              <a:rPr lang="uk-UA" dirty="0" smtClean="0">
                <a:solidFill>
                  <a:schemeClr val="tx1"/>
                </a:solidFill>
              </a:rPr>
              <a:t>Події</a:t>
            </a:r>
            <a:r>
              <a:rPr lang="en-US" dirty="0" smtClean="0">
                <a:solidFill>
                  <a:schemeClr val="tx1"/>
                </a:solidFill>
              </a:rPr>
              <a:t> 4</a:t>
            </a:r>
            <a:r>
              <a:rPr lang="uk-UA" dirty="0" smtClean="0">
                <a:solidFill>
                  <a:schemeClr val="tx1"/>
                </a:solidFill>
              </a:rPr>
              <a:t> </a:t>
            </a:r>
            <a:r>
              <a:rPr lang="uk-UA" dirty="0" smtClean="0">
                <a:solidFill>
                  <a:srgbClr val="0070C0"/>
                </a:solidFill>
              </a:rPr>
              <a:t>*</a:t>
            </a:r>
            <a:r>
              <a:rPr lang="en-US" dirty="0" err="1" smtClean="0">
                <a:solidFill>
                  <a:srgbClr val="0070C0"/>
                </a:solidFill>
              </a:rPr>
              <a:t>EventListener</a:t>
            </a:r>
            <a:endParaRPr lang="uk-UA" dirty="0">
              <a:solidFill>
                <a:srgbClr val="0070C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71600" y="2286000"/>
            <a:ext cx="10566400" cy="4165600"/>
          </a:xfrm>
        </p:spPr>
        <p:txBody>
          <a:bodyPr>
            <a:normAutofit/>
          </a:bodyPr>
          <a:lstStyle/>
          <a:p>
            <a:pPr marL="530352" lvl="1" indent="0">
              <a:buNone/>
            </a:pPr>
            <a:endParaRPr lang="en-US" i="0" dirty="0" smtClean="0">
              <a:solidFill>
                <a:srgbClr val="0070C0"/>
              </a:solidFill>
            </a:endParaRPr>
          </a:p>
          <a:p>
            <a:pPr marL="530352" lvl="1" indent="0">
              <a:buNone/>
            </a:pPr>
            <a:endParaRPr lang="en-US" i="0" dirty="0" smtClean="0">
              <a:solidFill>
                <a:srgbClr val="0070C0"/>
              </a:solidFill>
            </a:endParaRPr>
          </a:p>
          <a:p>
            <a:pPr marL="530352" lvl="1" indent="0">
              <a:buNone/>
            </a:pPr>
            <a:endParaRPr lang="en-US" i="0" dirty="0">
              <a:solidFill>
                <a:srgbClr val="0070C0"/>
              </a:solidFill>
            </a:endParaRPr>
          </a:p>
          <a:p>
            <a:pPr marL="530352" lvl="1" indent="0">
              <a:buNone/>
            </a:pPr>
            <a:endParaRPr lang="en-US" i="0" dirty="0">
              <a:solidFill>
                <a:srgbClr val="0070C0"/>
              </a:solidFill>
            </a:endParaRPr>
          </a:p>
          <a:p>
            <a:pPr marL="530352" lvl="1" indent="0">
              <a:buNone/>
            </a:pPr>
            <a:endParaRPr lang="en-US" dirty="0" smtClean="0"/>
          </a:p>
          <a:p>
            <a:pPr lvl="2"/>
            <a:endParaRPr lang="uk-UA" i="0" dirty="0" smtClean="0"/>
          </a:p>
          <a:p>
            <a:pPr lvl="2"/>
            <a:endParaRPr lang="uk-UA" i="0" dirty="0" smtClean="0"/>
          </a:p>
          <a:p>
            <a:pPr lvl="1"/>
            <a:endParaRPr lang="uk-UA" i="0" dirty="0">
              <a:solidFill>
                <a:schemeClr val="tx1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371600" y="1387186"/>
            <a:ext cx="97536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button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document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querySelector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'button'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callback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event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 smtClean="0">
                <a:solidFill>
                  <a:srgbClr val="267F99"/>
                </a:solidFill>
                <a:latin typeface="Consolas" panose="020B0609020204030204" pitchFamily="49" charset="0"/>
              </a:rPr>
              <a:t>  console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smtClean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Btn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click'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useCapture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button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addEventListener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'click'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callback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useCapture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**** //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options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{</a:t>
            </a:r>
          </a:p>
          <a:p>
            <a:r>
              <a:rPr lang="en-US" dirty="0" smtClean="0">
                <a:solidFill>
                  <a:srgbClr val="001080"/>
                </a:solidFill>
                <a:latin typeface="Consolas" panose="020B0609020204030204" pitchFamily="49" charset="0"/>
              </a:rPr>
              <a:t>  capture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 smtClean="0">
                <a:solidFill>
                  <a:srgbClr val="001080"/>
                </a:solidFill>
                <a:latin typeface="Consolas" panose="020B0609020204030204" pitchFamily="49" charset="0"/>
              </a:rPr>
              <a:t>  once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--&gt; </a:t>
            </a:r>
            <a:r>
              <a:rPr lang="uk-UA" dirty="0">
                <a:solidFill>
                  <a:srgbClr val="008000"/>
                </a:solidFill>
                <a:latin typeface="Consolas" panose="020B0609020204030204" pitchFamily="49" charset="0"/>
              </a:rPr>
              <a:t>викликається тільки один раз</a:t>
            </a:r>
            <a:endParaRPr lang="uk-UA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1080"/>
                </a:solidFill>
                <a:latin typeface="Consolas" panose="020B0609020204030204" pitchFamily="49" charset="0"/>
              </a:rPr>
              <a:t>  passive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--&gt; </a:t>
            </a:r>
            <a:r>
              <a:rPr lang="uk-UA" dirty="0">
                <a:solidFill>
                  <a:srgbClr val="008000"/>
                </a:solidFill>
                <a:latin typeface="Consolas" panose="020B0609020204030204" pitchFamily="49" charset="0"/>
              </a:rPr>
              <a:t>не викликає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preventDefault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button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addEventListener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'click'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callback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options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32692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DOM: </a:t>
            </a:r>
            <a:r>
              <a:rPr lang="uk-UA" dirty="0" smtClean="0">
                <a:solidFill>
                  <a:schemeClr val="tx1"/>
                </a:solidFill>
              </a:rPr>
              <a:t>Події</a:t>
            </a:r>
            <a:r>
              <a:rPr lang="en-US" dirty="0" smtClean="0">
                <a:solidFill>
                  <a:schemeClr val="tx1"/>
                </a:solidFill>
              </a:rPr>
              <a:t> 5</a:t>
            </a:r>
            <a:r>
              <a:rPr lang="uk-UA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stopPropagation</a:t>
            </a:r>
            <a:endParaRPr lang="uk-UA" dirty="0">
              <a:solidFill>
                <a:srgbClr val="0070C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71600" y="2286000"/>
            <a:ext cx="10566400" cy="4165600"/>
          </a:xfrm>
        </p:spPr>
        <p:txBody>
          <a:bodyPr>
            <a:normAutofit/>
          </a:bodyPr>
          <a:lstStyle/>
          <a:p>
            <a:pPr marL="530352" lvl="1" indent="0">
              <a:buNone/>
            </a:pPr>
            <a:endParaRPr lang="en-US" i="0" dirty="0" smtClean="0">
              <a:solidFill>
                <a:srgbClr val="0070C0"/>
              </a:solidFill>
            </a:endParaRPr>
          </a:p>
          <a:p>
            <a:pPr marL="530352" lvl="1" indent="0">
              <a:buNone/>
            </a:pPr>
            <a:endParaRPr lang="en-US" i="0" dirty="0" smtClean="0">
              <a:solidFill>
                <a:srgbClr val="0070C0"/>
              </a:solidFill>
            </a:endParaRPr>
          </a:p>
          <a:p>
            <a:pPr marL="530352" lvl="1" indent="0">
              <a:buNone/>
            </a:pPr>
            <a:endParaRPr lang="en-US" i="0" dirty="0">
              <a:solidFill>
                <a:srgbClr val="0070C0"/>
              </a:solidFill>
            </a:endParaRPr>
          </a:p>
          <a:p>
            <a:pPr marL="530352" lvl="1" indent="0">
              <a:buNone/>
            </a:pPr>
            <a:endParaRPr lang="en-US" i="0" dirty="0">
              <a:solidFill>
                <a:srgbClr val="0070C0"/>
              </a:solidFill>
            </a:endParaRPr>
          </a:p>
          <a:p>
            <a:pPr marL="530352" lvl="1" indent="0">
              <a:buNone/>
            </a:pPr>
            <a:endParaRPr lang="en-US" dirty="0" smtClean="0"/>
          </a:p>
          <a:p>
            <a:pPr lvl="2"/>
            <a:endParaRPr lang="uk-UA" i="0" dirty="0" smtClean="0"/>
          </a:p>
          <a:p>
            <a:pPr lvl="2"/>
            <a:endParaRPr lang="uk-UA" i="0" dirty="0" smtClean="0"/>
          </a:p>
          <a:p>
            <a:pPr lvl="1"/>
            <a:endParaRPr lang="uk-UA" i="0" dirty="0">
              <a:solidFill>
                <a:schemeClr val="tx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496291" y="1956552"/>
            <a:ext cx="88392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1080"/>
                </a:solidFill>
                <a:latin typeface="Consolas" panose="020B0609020204030204" pitchFamily="49" charset="0"/>
              </a:rPr>
              <a:t>block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document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querySelector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'.container'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row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document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querySelector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'.row'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row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addEventListener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'click'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event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 smtClean="0">
                <a:solidFill>
                  <a:srgbClr val="267F99"/>
                </a:solidFill>
                <a:latin typeface="Consolas" panose="020B0609020204030204" pitchFamily="49" charset="0"/>
              </a:rPr>
              <a:t>  console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smtClean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'It happened'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 smtClean="0">
                <a:solidFill>
                  <a:srgbClr val="00108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event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rgbClr val="795E26"/>
                </a:solidFill>
                <a:latin typeface="Consolas" panose="020B0609020204030204" pitchFamily="49" charset="0"/>
              </a:rPr>
              <a:t>stopPropagation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block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rgbClr val="795E26"/>
                </a:solidFill>
                <a:latin typeface="Consolas" panose="020B0609020204030204" pitchFamily="49" charset="0"/>
              </a:rPr>
              <a:t>addEventListener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'click'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event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 smtClean="0">
                <a:solidFill>
                  <a:srgbClr val="267F99"/>
                </a:solidFill>
                <a:latin typeface="Consolas" panose="020B0609020204030204" pitchFamily="49" charset="0"/>
              </a:rPr>
              <a:t>  console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smtClean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'It will never happened'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88341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10566400" cy="1485900"/>
          </a:xfrm>
        </p:spPr>
        <p:txBody>
          <a:bodyPr>
            <a:normAutofit/>
          </a:bodyPr>
          <a:lstStyle/>
          <a:p>
            <a:r>
              <a:rPr lang="en-US" dirty="0" smtClean="0"/>
              <a:t>DOM: </a:t>
            </a:r>
            <a:r>
              <a:rPr lang="uk-UA" dirty="0" smtClean="0">
                <a:solidFill>
                  <a:schemeClr val="tx1"/>
                </a:solidFill>
              </a:rPr>
              <a:t>Події</a:t>
            </a:r>
            <a:r>
              <a:rPr lang="en-US" dirty="0" smtClean="0">
                <a:solidFill>
                  <a:schemeClr val="tx1"/>
                </a:solidFill>
              </a:rPr>
              <a:t> 5</a:t>
            </a:r>
            <a:r>
              <a:rPr lang="uk-UA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stopImmediatePropagation</a:t>
            </a:r>
            <a:endParaRPr lang="uk-UA" dirty="0">
              <a:solidFill>
                <a:srgbClr val="0070C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71600" y="2286000"/>
            <a:ext cx="10566400" cy="4165600"/>
          </a:xfrm>
        </p:spPr>
        <p:txBody>
          <a:bodyPr>
            <a:normAutofit/>
          </a:bodyPr>
          <a:lstStyle/>
          <a:p>
            <a:pPr marL="530352" lvl="1" indent="0">
              <a:buNone/>
            </a:pPr>
            <a:endParaRPr lang="en-US" i="0" dirty="0" smtClean="0">
              <a:solidFill>
                <a:srgbClr val="0070C0"/>
              </a:solidFill>
            </a:endParaRPr>
          </a:p>
          <a:p>
            <a:pPr marL="530352" lvl="1" indent="0">
              <a:buNone/>
            </a:pPr>
            <a:endParaRPr lang="en-US" i="0" dirty="0" smtClean="0">
              <a:solidFill>
                <a:srgbClr val="0070C0"/>
              </a:solidFill>
            </a:endParaRPr>
          </a:p>
          <a:p>
            <a:pPr marL="530352" lvl="1" indent="0">
              <a:buNone/>
            </a:pPr>
            <a:endParaRPr lang="en-US" i="0" dirty="0">
              <a:solidFill>
                <a:srgbClr val="0070C0"/>
              </a:solidFill>
            </a:endParaRPr>
          </a:p>
          <a:p>
            <a:pPr marL="530352" lvl="1" indent="0">
              <a:buNone/>
            </a:pPr>
            <a:endParaRPr lang="en-US" i="0" dirty="0">
              <a:solidFill>
                <a:srgbClr val="0070C0"/>
              </a:solidFill>
            </a:endParaRPr>
          </a:p>
          <a:p>
            <a:pPr marL="530352" lvl="1" indent="0">
              <a:buNone/>
            </a:pPr>
            <a:endParaRPr lang="en-US" dirty="0" smtClean="0"/>
          </a:p>
          <a:p>
            <a:pPr lvl="2"/>
            <a:endParaRPr lang="uk-UA" i="0" dirty="0" smtClean="0"/>
          </a:p>
          <a:p>
            <a:pPr lvl="2"/>
            <a:endParaRPr lang="uk-UA" i="0" dirty="0" smtClean="0"/>
          </a:p>
          <a:p>
            <a:pPr lvl="1"/>
            <a:endParaRPr lang="uk-UA" i="0" dirty="0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510145" y="1693177"/>
            <a:ext cx="924098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block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document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querySelector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'.container'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block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rgbClr val="795E26"/>
                </a:solidFill>
                <a:latin typeface="Consolas" panose="020B0609020204030204" pitchFamily="49" charset="0"/>
              </a:rPr>
              <a:t>addEventListener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'click'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event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 smtClean="0">
                <a:solidFill>
                  <a:srgbClr val="267F99"/>
                </a:solidFill>
                <a:latin typeface="Consolas" panose="020B0609020204030204" pitchFamily="49" charset="0"/>
              </a:rPr>
              <a:t>  console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smtClean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'It happened'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 smtClean="0">
                <a:solidFill>
                  <a:srgbClr val="00108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event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rgbClr val="795E26"/>
                </a:solidFill>
                <a:latin typeface="Consolas" panose="020B0609020204030204" pitchFamily="49" charset="0"/>
              </a:rPr>
              <a:t>stopImmediatePropagation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})</a:t>
            </a:r>
          </a:p>
          <a:p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block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rgbClr val="795E26"/>
                </a:solidFill>
                <a:latin typeface="Consolas" panose="020B0609020204030204" pitchFamily="49" charset="0"/>
              </a:rPr>
              <a:t>addEventListener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'click'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() {</a:t>
            </a:r>
          </a:p>
          <a:p>
            <a:r>
              <a:rPr lang="en-US" dirty="0" smtClean="0">
                <a:solidFill>
                  <a:srgbClr val="267F99"/>
                </a:solidFill>
                <a:latin typeface="Consolas" panose="020B0609020204030204" pitchFamily="49" charset="0"/>
              </a:rPr>
              <a:t>  console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smtClean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'It will never happen'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28628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DOM: </a:t>
            </a:r>
            <a:r>
              <a:rPr lang="uk-UA" dirty="0" smtClean="0">
                <a:solidFill>
                  <a:schemeClr val="tx1"/>
                </a:solidFill>
              </a:rPr>
              <a:t>Події</a:t>
            </a:r>
            <a:r>
              <a:rPr lang="en-US" dirty="0" smtClean="0">
                <a:solidFill>
                  <a:schemeClr val="tx1"/>
                </a:solidFill>
              </a:rPr>
              <a:t> 5</a:t>
            </a:r>
            <a:r>
              <a:rPr lang="uk-UA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preventDefault</a:t>
            </a:r>
            <a:endParaRPr lang="uk-UA" dirty="0">
              <a:solidFill>
                <a:srgbClr val="0070C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71600" y="2286000"/>
            <a:ext cx="10566400" cy="4165600"/>
          </a:xfrm>
        </p:spPr>
        <p:txBody>
          <a:bodyPr>
            <a:normAutofit/>
          </a:bodyPr>
          <a:lstStyle/>
          <a:p>
            <a:pPr marL="530352" lvl="1" indent="0">
              <a:buNone/>
            </a:pPr>
            <a:endParaRPr lang="en-US" i="0" dirty="0" smtClean="0">
              <a:solidFill>
                <a:srgbClr val="0070C0"/>
              </a:solidFill>
            </a:endParaRPr>
          </a:p>
          <a:p>
            <a:pPr marL="530352" lvl="1" indent="0">
              <a:buNone/>
            </a:pPr>
            <a:endParaRPr lang="en-US" i="0" dirty="0" smtClean="0">
              <a:solidFill>
                <a:srgbClr val="0070C0"/>
              </a:solidFill>
            </a:endParaRPr>
          </a:p>
          <a:p>
            <a:pPr marL="530352" lvl="1" indent="0">
              <a:buNone/>
            </a:pPr>
            <a:endParaRPr lang="en-US" i="0" dirty="0">
              <a:solidFill>
                <a:srgbClr val="0070C0"/>
              </a:solidFill>
            </a:endParaRPr>
          </a:p>
          <a:p>
            <a:pPr marL="530352" lvl="1" indent="0">
              <a:buNone/>
            </a:pPr>
            <a:endParaRPr lang="en-US" i="0" dirty="0">
              <a:solidFill>
                <a:srgbClr val="0070C0"/>
              </a:solidFill>
            </a:endParaRPr>
          </a:p>
          <a:p>
            <a:pPr marL="530352" lvl="1" indent="0">
              <a:buNone/>
            </a:pPr>
            <a:endParaRPr lang="en-US" dirty="0" smtClean="0"/>
          </a:p>
          <a:p>
            <a:pPr lvl="2"/>
            <a:endParaRPr lang="uk-UA" i="0" dirty="0" smtClean="0"/>
          </a:p>
          <a:p>
            <a:pPr lvl="2"/>
            <a:endParaRPr lang="uk-UA" i="0" dirty="0" smtClean="0"/>
          </a:p>
          <a:p>
            <a:pPr lvl="1"/>
            <a:endParaRPr lang="uk-UA" i="0" dirty="0">
              <a:solidFill>
                <a:schemeClr val="tx1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524000" y="2286000"/>
            <a:ext cx="75946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link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document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querySelector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'.link'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link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addEventListener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'click'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event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mtClean="0">
                <a:solidFill>
                  <a:srgbClr val="001080"/>
                </a:solidFill>
                <a:latin typeface="Consolas" panose="020B0609020204030204" pitchFamily="49" charset="0"/>
              </a:rPr>
              <a:t>  event</a:t>
            </a: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mtClean="0">
                <a:solidFill>
                  <a:srgbClr val="795E26"/>
                </a:solidFill>
                <a:latin typeface="Consolas" panose="020B0609020204030204" pitchFamily="49" charset="0"/>
              </a:rPr>
              <a:t>preventDefault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9703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DOM: Node (</a:t>
            </a:r>
            <a:r>
              <a:rPr lang="uk-UA" dirty="0" smtClean="0"/>
              <a:t>вузол</a:t>
            </a:r>
            <a:r>
              <a:rPr lang="en-US" dirty="0" smtClean="0"/>
              <a:t>)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dirty="0" smtClean="0">
                <a:solidFill>
                  <a:schemeClr val="tx1"/>
                </a:solidFill>
              </a:rPr>
              <a:t>Поля об'єкта </a:t>
            </a:r>
            <a:r>
              <a:rPr lang="en-US" dirty="0" smtClean="0">
                <a:solidFill>
                  <a:schemeClr val="tx1"/>
                </a:solidFill>
              </a:rPr>
              <a:t>Node</a:t>
            </a:r>
            <a:r>
              <a:rPr lang="ru-RU" dirty="0" smtClean="0">
                <a:solidFill>
                  <a:schemeClr val="tx1"/>
                </a:solidFill>
              </a:rPr>
              <a:t>:</a:t>
            </a:r>
          </a:p>
          <a:p>
            <a:pPr lvl="1"/>
            <a:r>
              <a:rPr lang="uk-UA" i="0" dirty="0" smtClean="0"/>
              <a:t>Тип</a:t>
            </a:r>
            <a:r>
              <a:rPr lang="en-US" i="0" dirty="0" smtClean="0"/>
              <a:t> (</a:t>
            </a:r>
            <a:r>
              <a:rPr lang="en-US" i="0" dirty="0" err="1" smtClean="0">
                <a:solidFill>
                  <a:srgbClr val="0070C0"/>
                </a:solidFill>
              </a:rPr>
              <a:t>Node.nodeType</a:t>
            </a:r>
            <a:r>
              <a:rPr lang="en-US" i="0" dirty="0" smtClean="0"/>
              <a:t>)</a:t>
            </a:r>
            <a:endParaRPr lang="en-US" i="0" dirty="0"/>
          </a:p>
          <a:p>
            <a:pPr lvl="2"/>
            <a:r>
              <a:rPr lang="en-US" dirty="0" err="1" smtClean="0">
                <a:solidFill>
                  <a:srgbClr val="0070C0"/>
                </a:solidFill>
              </a:rPr>
              <a:t>Node.ELEMENT_NODE</a:t>
            </a:r>
            <a:r>
              <a:rPr lang="en-US" dirty="0" smtClean="0"/>
              <a:t>=1</a:t>
            </a:r>
          </a:p>
          <a:p>
            <a:pPr lvl="2"/>
            <a:r>
              <a:rPr lang="en-US" dirty="0" err="1" smtClean="0">
                <a:solidFill>
                  <a:srgbClr val="0070C0"/>
                </a:solidFill>
              </a:rPr>
              <a:t>Node.</a:t>
            </a:r>
            <a:r>
              <a:rPr lang="en-US" i="0" dirty="0" err="1" smtClean="0">
                <a:solidFill>
                  <a:srgbClr val="0070C0"/>
                </a:solidFill>
              </a:rPr>
              <a:t>TEXT_NODE</a:t>
            </a:r>
            <a:r>
              <a:rPr lang="en-US" i="0" dirty="0" smtClean="0"/>
              <a:t>=3</a:t>
            </a:r>
          </a:p>
          <a:p>
            <a:pPr lvl="2"/>
            <a:r>
              <a:rPr lang="en-US" dirty="0" err="1" smtClean="0">
                <a:solidFill>
                  <a:srgbClr val="0070C0"/>
                </a:solidFill>
              </a:rPr>
              <a:t>Node.COMMENT_NODE</a:t>
            </a:r>
            <a:r>
              <a:rPr lang="en-US" dirty="0" smtClean="0"/>
              <a:t>=8</a:t>
            </a:r>
          </a:p>
          <a:p>
            <a:pPr lvl="2"/>
            <a:r>
              <a:rPr lang="en-US" dirty="0" err="1" smtClean="0">
                <a:solidFill>
                  <a:srgbClr val="0070C0"/>
                </a:solidFill>
              </a:rPr>
              <a:t>Node.DOCUMENT_NODE</a:t>
            </a:r>
            <a:r>
              <a:rPr lang="en-US" dirty="0" smtClean="0"/>
              <a:t>=9</a:t>
            </a:r>
          </a:p>
          <a:p>
            <a:pPr lvl="2"/>
            <a:r>
              <a:rPr lang="en-US" dirty="0" err="1" smtClean="0">
                <a:solidFill>
                  <a:srgbClr val="0070C0"/>
                </a:solidFill>
              </a:rPr>
              <a:t>Node.DOCUMENT_TYPE_NODE</a:t>
            </a:r>
            <a:r>
              <a:rPr lang="en-US" dirty="0" smtClean="0"/>
              <a:t>=10</a:t>
            </a:r>
          </a:p>
          <a:p>
            <a:pPr lvl="2"/>
            <a:r>
              <a:rPr lang="en-US" dirty="0" err="1" smtClean="0">
                <a:solidFill>
                  <a:srgbClr val="0070C0"/>
                </a:solidFill>
              </a:rPr>
              <a:t>Node.DOCUMENT_FRAGMENT_NODE</a:t>
            </a:r>
            <a:r>
              <a:rPr lang="en-US" dirty="0" smtClean="0">
                <a:solidFill>
                  <a:schemeClr val="tx1"/>
                </a:solidFill>
              </a:rPr>
              <a:t>=11</a:t>
            </a:r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lvl="2"/>
            <a:endParaRPr lang="uk-UA" i="0" dirty="0" smtClean="0"/>
          </a:p>
          <a:p>
            <a:pPr lvl="2"/>
            <a:endParaRPr lang="uk-UA" i="0" dirty="0" smtClean="0"/>
          </a:p>
          <a:p>
            <a:pPr lvl="1"/>
            <a:endParaRPr lang="uk-UA" i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6542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DOM: Node (</a:t>
            </a:r>
            <a:r>
              <a:rPr lang="uk-UA" dirty="0" smtClean="0"/>
              <a:t>вузол</a:t>
            </a:r>
            <a:r>
              <a:rPr lang="en-US" dirty="0" smtClean="0"/>
              <a:t>)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dirty="0" smtClean="0">
                <a:solidFill>
                  <a:schemeClr val="tx1"/>
                </a:solidFill>
              </a:rPr>
              <a:t>Поля об'єкта </a:t>
            </a:r>
            <a:r>
              <a:rPr lang="en-US" dirty="0" smtClean="0">
                <a:solidFill>
                  <a:schemeClr val="tx1"/>
                </a:solidFill>
              </a:rPr>
              <a:t>Node</a:t>
            </a:r>
            <a:r>
              <a:rPr lang="ru-RU" dirty="0" smtClean="0">
                <a:solidFill>
                  <a:schemeClr val="tx1"/>
                </a:solidFill>
              </a:rPr>
              <a:t>:</a:t>
            </a:r>
          </a:p>
          <a:p>
            <a:pPr lvl="1"/>
            <a:r>
              <a:rPr lang="uk-UA" i="0" dirty="0" smtClean="0"/>
              <a:t>Тип</a:t>
            </a:r>
            <a:r>
              <a:rPr lang="en-US" i="0" dirty="0" smtClean="0"/>
              <a:t> (</a:t>
            </a:r>
            <a:r>
              <a:rPr lang="en-US" i="0" dirty="0" err="1" smtClean="0">
                <a:solidFill>
                  <a:srgbClr val="0070C0"/>
                </a:solidFill>
              </a:rPr>
              <a:t>Node.nodeType</a:t>
            </a:r>
            <a:r>
              <a:rPr lang="en-US" i="0" dirty="0" smtClean="0"/>
              <a:t>)</a:t>
            </a:r>
            <a:endParaRPr lang="en-US" i="0" dirty="0"/>
          </a:p>
          <a:p>
            <a:pPr lvl="2"/>
            <a:r>
              <a:rPr lang="en-US" dirty="0" err="1" smtClean="0">
                <a:solidFill>
                  <a:srgbClr val="0070C0"/>
                </a:solidFill>
              </a:rPr>
              <a:t>Node.ELEMENT_NODE</a:t>
            </a:r>
            <a:r>
              <a:rPr lang="en-US" dirty="0" smtClean="0"/>
              <a:t>=1</a:t>
            </a:r>
          </a:p>
          <a:p>
            <a:pPr lvl="2"/>
            <a:r>
              <a:rPr lang="en-US" dirty="0" err="1" smtClean="0">
                <a:solidFill>
                  <a:srgbClr val="0070C0"/>
                </a:solidFill>
              </a:rPr>
              <a:t>Node.</a:t>
            </a:r>
            <a:r>
              <a:rPr lang="en-US" i="0" dirty="0" err="1" smtClean="0">
                <a:solidFill>
                  <a:srgbClr val="0070C0"/>
                </a:solidFill>
              </a:rPr>
              <a:t>TEXT_NODE</a:t>
            </a:r>
            <a:r>
              <a:rPr lang="en-US" i="0" dirty="0" smtClean="0"/>
              <a:t>=3</a:t>
            </a:r>
          </a:p>
          <a:p>
            <a:pPr lvl="2"/>
            <a:r>
              <a:rPr lang="en-US" dirty="0" err="1" smtClean="0">
                <a:solidFill>
                  <a:srgbClr val="0070C0"/>
                </a:solidFill>
              </a:rPr>
              <a:t>Node.COMMENT_NODE</a:t>
            </a:r>
            <a:r>
              <a:rPr lang="en-US" dirty="0" smtClean="0"/>
              <a:t>=8</a:t>
            </a:r>
          </a:p>
          <a:p>
            <a:pPr lvl="2"/>
            <a:r>
              <a:rPr lang="en-US" dirty="0" err="1" smtClean="0">
                <a:solidFill>
                  <a:srgbClr val="0070C0"/>
                </a:solidFill>
              </a:rPr>
              <a:t>Node.DOCEMENT_NODE</a:t>
            </a:r>
            <a:r>
              <a:rPr lang="en-US" dirty="0" smtClean="0"/>
              <a:t>=9</a:t>
            </a:r>
          </a:p>
          <a:p>
            <a:pPr lvl="2"/>
            <a:r>
              <a:rPr lang="en-US" dirty="0" err="1" smtClean="0">
                <a:solidFill>
                  <a:srgbClr val="0070C0"/>
                </a:solidFill>
              </a:rPr>
              <a:t>Node.DOCUMENT_TYPE_NODE</a:t>
            </a:r>
            <a:r>
              <a:rPr lang="en-US" dirty="0" smtClean="0"/>
              <a:t>=10</a:t>
            </a:r>
          </a:p>
          <a:p>
            <a:pPr lvl="2"/>
            <a:r>
              <a:rPr lang="en-US" dirty="0" err="1" smtClean="0">
                <a:solidFill>
                  <a:srgbClr val="0070C0"/>
                </a:solidFill>
              </a:rPr>
              <a:t>Node.DOCUMENT_FRAGMENT_NODE</a:t>
            </a:r>
            <a:r>
              <a:rPr lang="en-US" dirty="0" smtClean="0">
                <a:solidFill>
                  <a:schemeClr val="tx1"/>
                </a:solidFill>
              </a:rPr>
              <a:t>=11</a:t>
            </a:r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lvl="2"/>
            <a:endParaRPr lang="uk-UA" i="0" dirty="0" smtClean="0"/>
          </a:p>
          <a:p>
            <a:pPr lvl="2"/>
            <a:endParaRPr lang="uk-UA" i="0" dirty="0" smtClean="0"/>
          </a:p>
          <a:p>
            <a:pPr lvl="1"/>
            <a:endParaRPr lang="uk-UA" i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408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DOM: Node (</a:t>
            </a:r>
            <a:r>
              <a:rPr lang="uk-UA" dirty="0" smtClean="0"/>
              <a:t>вузол</a:t>
            </a:r>
            <a:r>
              <a:rPr lang="en-US" dirty="0" smtClean="0"/>
              <a:t>)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71600" y="1600200"/>
            <a:ext cx="9601200" cy="3581400"/>
          </a:xfrm>
        </p:spPr>
        <p:txBody>
          <a:bodyPr>
            <a:normAutofit/>
          </a:bodyPr>
          <a:lstStyle/>
          <a:p>
            <a:r>
              <a:rPr lang="uk-UA" dirty="0" smtClean="0">
                <a:solidFill>
                  <a:schemeClr val="tx1"/>
                </a:solidFill>
              </a:rPr>
              <a:t>Набір атрибутів об'єкта </a:t>
            </a:r>
            <a:r>
              <a:rPr lang="en-US" dirty="0" smtClean="0">
                <a:solidFill>
                  <a:schemeClr val="tx1"/>
                </a:solidFill>
              </a:rPr>
              <a:t>Node</a:t>
            </a:r>
            <a:r>
              <a:rPr lang="ru-RU" dirty="0" smtClean="0">
                <a:solidFill>
                  <a:schemeClr val="tx1"/>
                </a:solidFill>
              </a:rPr>
              <a:t>:</a:t>
            </a:r>
            <a:endParaRPr lang="en-US" dirty="0" smtClean="0"/>
          </a:p>
          <a:p>
            <a:pPr lvl="2"/>
            <a:endParaRPr lang="uk-UA" i="0" dirty="0" smtClean="0"/>
          </a:p>
          <a:p>
            <a:pPr lvl="2"/>
            <a:endParaRPr lang="uk-UA" i="0" dirty="0" smtClean="0"/>
          </a:p>
          <a:p>
            <a:pPr lvl="1"/>
            <a:endParaRPr lang="uk-UA" i="0" dirty="0">
              <a:solidFill>
                <a:schemeClr val="tx1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388" y="2041525"/>
            <a:ext cx="8612398" cy="227647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1550" y="2755900"/>
            <a:ext cx="3296450" cy="3881724"/>
          </a:xfrm>
          <a:prstGeom prst="rect">
            <a:avLst/>
          </a:prstGeom>
        </p:spPr>
      </p:pic>
      <p:cxnSp>
        <p:nvCxnSpPr>
          <p:cNvPr id="7" name="Прямая со стрелкой 6"/>
          <p:cNvCxnSpPr/>
          <p:nvPr/>
        </p:nvCxnSpPr>
        <p:spPr>
          <a:xfrm flipV="1">
            <a:off x="2641600" y="2870200"/>
            <a:ext cx="2324100" cy="215900"/>
          </a:xfrm>
          <a:prstGeom prst="straightConnector1">
            <a:avLst/>
          </a:prstGeom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8331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DOM: Node (</a:t>
            </a:r>
            <a:r>
              <a:rPr lang="uk-UA" dirty="0"/>
              <a:t>вузол</a:t>
            </a:r>
            <a:r>
              <a:rPr lang="en-US" dirty="0"/>
              <a:t>) &amp; Element : </a:t>
            </a:r>
            <a:r>
              <a:rPr lang="en-US" dirty="0" smtClean="0"/>
              <a:t>Node</a:t>
            </a:r>
            <a:br>
              <a:rPr lang="en-US" dirty="0" smtClean="0"/>
            </a:br>
            <a:r>
              <a:rPr lang="uk-UA" sz="2700" dirty="0" smtClean="0">
                <a:solidFill>
                  <a:schemeClr val="tx1"/>
                </a:solidFill>
              </a:rPr>
              <a:t>Посилання </a:t>
            </a:r>
            <a:r>
              <a:rPr lang="uk-UA" sz="2700" dirty="0">
                <a:solidFill>
                  <a:schemeClr val="tx1"/>
                </a:solidFill>
              </a:rPr>
              <a:t>на батьківський, сусідні та </a:t>
            </a:r>
            <a:r>
              <a:rPr lang="uk-UA" sz="2700" dirty="0" err="1" smtClean="0">
                <a:solidFill>
                  <a:schemeClr val="tx1"/>
                </a:solidFill>
              </a:rPr>
              <a:t>піделементи</a:t>
            </a:r>
            <a:r>
              <a:rPr lang="ru-RU" sz="2700" dirty="0" smtClean="0">
                <a:solidFill>
                  <a:schemeClr val="tx1"/>
                </a:solidFill>
              </a:rPr>
              <a:t>:</a:t>
            </a:r>
            <a:r>
              <a:rPr lang="ru-RU" sz="2700" dirty="0">
                <a:solidFill>
                  <a:schemeClr val="tx1"/>
                </a:solidFill>
              </a:rPr>
              <a:t/>
            </a:r>
            <a:br>
              <a:rPr lang="ru-RU" sz="2700" dirty="0">
                <a:solidFill>
                  <a:schemeClr val="tx1"/>
                </a:solidFill>
              </a:rPr>
            </a:br>
            <a:endParaRPr lang="uk-UA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371600" y="1769364"/>
            <a:ext cx="4443984" cy="823912"/>
          </a:xfrm>
        </p:spPr>
        <p:txBody>
          <a:bodyPr/>
          <a:lstStyle/>
          <a:p>
            <a:r>
              <a:rPr lang="en-US" dirty="0" smtClean="0"/>
              <a:t>Node	</a:t>
            </a:r>
            <a:endParaRPr lang="uk-UA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371600" y="2733707"/>
            <a:ext cx="4443984" cy="3006693"/>
          </a:xfrm>
        </p:spPr>
        <p:txBody>
          <a:bodyPr>
            <a:normAutofit/>
          </a:bodyPr>
          <a:lstStyle/>
          <a:p>
            <a:r>
              <a:rPr lang="en-US" i="0" dirty="0" err="1">
                <a:solidFill>
                  <a:srgbClr val="0070C0"/>
                </a:solidFill>
              </a:rPr>
              <a:t>Node.childNodes</a:t>
            </a:r>
            <a:endParaRPr lang="en-US" i="0" dirty="0">
              <a:solidFill>
                <a:srgbClr val="0070C0"/>
              </a:solidFill>
            </a:endParaRPr>
          </a:p>
          <a:p>
            <a:r>
              <a:rPr lang="en-US" i="0" dirty="0" err="1" smtClean="0">
                <a:solidFill>
                  <a:srgbClr val="0070C0"/>
                </a:solidFill>
              </a:rPr>
              <a:t>Node.firstChild</a:t>
            </a:r>
            <a:endParaRPr lang="en-US" i="0" dirty="0">
              <a:solidFill>
                <a:srgbClr val="0070C0"/>
              </a:solidFill>
            </a:endParaRPr>
          </a:p>
          <a:p>
            <a:r>
              <a:rPr lang="en-US" i="0" dirty="0" err="1">
                <a:solidFill>
                  <a:srgbClr val="0070C0"/>
                </a:solidFill>
              </a:rPr>
              <a:t>Node.lastChild</a:t>
            </a:r>
            <a:endParaRPr lang="en-US" i="0" dirty="0">
              <a:solidFill>
                <a:srgbClr val="0070C0"/>
              </a:solidFill>
            </a:endParaRPr>
          </a:p>
          <a:p>
            <a:r>
              <a:rPr lang="en-US" i="0" dirty="0" err="1">
                <a:solidFill>
                  <a:srgbClr val="0070C0"/>
                </a:solidFill>
              </a:rPr>
              <a:t>Node.parentNode</a:t>
            </a:r>
            <a:endParaRPr lang="en-US" i="0" dirty="0">
              <a:solidFill>
                <a:srgbClr val="0070C0"/>
              </a:solidFill>
            </a:endParaRPr>
          </a:p>
          <a:p>
            <a:r>
              <a:rPr lang="en-US" i="0" dirty="0" err="1" smtClean="0">
                <a:solidFill>
                  <a:srgbClr val="0070C0"/>
                </a:solidFill>
              </a:rPr>
              <a:t>Node.nextSibling</a:t>
            </a:r>
            <a:endParaRPr lang="en-US" i="0" dirty="0" smtClean="0">
              <a:solidFill>
                <a:srgbClr val="0070C0"/>
              </a:solidFill>
            </a:endParaRPr>
          </a:p>
          <a:p>
            <a:r>
              <a:rPr lang="en-US" dirty="0" err="1" smtClean="0">
                <a:solidFill>
                  <a:srgbClr val="0070C0"/>
                </a:solidFill>
              </a:rPr>
              <a:t>Node.previousSibliing</a:t>
            </a:r>
            <a:endParaRPr lang="en-US" i="0" dirty="0">
              <a:solidFill>
                <a:srgbClr val="0070C0"/>
              </a:solidFill>
            </a:endParaRP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525014" y="1769364"/>
            <a:ext cx="4443984" cy="823912"/>
          </a:xfrm>
        </p:spPr>
        <p:txBody>
          <a:bodyPr/>
          <a:lstStyle/>
          <a:p>
            <a:r>
              <a:rPr lang="en-US" dirty="0" smtClean="0"/>
              <a:t>Element</a:t>
            </a:r>
            <a:endParaRPr lang="uk-UA" dirty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525014" y="2733707"/>
            <a:ext cx="4443984" cy="3744662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0070C0"/>
                </a:solidFill>
              </a:rPr>
              <a:t>Element.children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 err="1" smtClean="0">
                <a:solidFill>
                  <a:srgbClr val="0070C0"/>
                </a:solidFill>
              </a:rPr>
              <a:t>Element.firstElementChild</a:t>
            </a:r>
            <a:endParaRPr lang="en-US" dirty="0" smtClean="0">
              <a:solidFill>
                <a:srgbClr val="0070C0"/>
              </a:solidFill>
            </a:endParaRPr>
          </a:p>
          <a:p>
            <a:r>
              <a:rPr lang="en-US" dirty="0" err="1" smtClean="0">
                <a:solidFill>
                  <a:srgbClr val="0070C0"/>
                </a:solidFill>
              </a:rPr>
              <a:t>Element.lastElementChild</a:t>
            </a:r>
            <a:endParaRPr lang="en-US" dirty="0" smtClean="0">
              <a:solidFill>
                <a:srgbClr val="0070C0"/>
              </a:solidFill>
            </a:endParaRPr>
          </a:p>
          <a:p>
            <a:r>
              <a:rPr lang="en-US" dirty="0" err="1" smtClean="0">
                <a:solidFill>
                  <a:srgbClr val="0070C0"/>
                </a:solidFill>
              </a:rPr>
              <a:t>Element.parentElement</a:t>
            </a:r>
            <a:endParaRPr lang="en-US" dirty="0" smtClean="0">
              <a:solidFill>
                <a:srgbClr val="0070C0"/>
              </a:solidFill>
            </a:endParaRPr>
          </a:p>
          <a:p>
            <a:r>
              <a:rPr lang="en-US" dirty="0" err="1" smtClean="0">
                <a:solidFill>
                  <a:srgbClr val="0070C0"/>
                </a:solidFill>
              </a:rPr>
              <a:t>Element.nextElementSibling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 err="1" smtClean="0">
                <a:solidFill>
                  <a:srgbClr val="0070C0"/>
                </a:solidFill>
              </a:rPr>
              <a:t>Element.previousElementSibliing</a:t>
            </a:r>
            <a:endParaRPr lang="en-US" dirty="0" smtClean="0">
              <a:solidFill>
                <a:srgbClr val="0070C0"/>
              </a:solidFill>
            </a:endParaRPr>
          </a:p>
          <a:p>
            <a:r>
              <a:rPr lang="en-US" dirty="0" err="1" smtClean="0">
                <a:solidFill>
                  <a:srgbClr val="0070C0"/>
                </a:solidFill>
              </a:rPr>
              <a:t>Element.closest</a:t>
            </a:r>
            <a:r>
              <a:rPr lang="en-US" dirty="0">
                <a:solidFill>
                  <a:srgbClr val="0070C0"/>
                </a:solidFill>
              </a:rPr>
              <a:t>(‘selector</a:t>
            </a:r>
            <a:r>
              <a:rPr lang="en-US" dirty="0" smtClean="0">
                <a:solidFill>
                  <a:srgbClr val="0070C0"/>
                </a:solidFill>
              </a:rPr>
              <a:t>’) ??</a:t>
            </a:r>
          </a:p>
          <a:p>
            <a:r>
              <a:rPr lang="en-US" dirty="0" err="1" smtClean="0">
                <a:solidFill>
                  <a:srgbClr val="0070C0"/>
                </a:solidFill>
              </a:rPr>
              <a:t>Element.matches</a:t>
            </a:r>
            <a:r>
              <a:rPr lang="en-US" dirty="0" smtClean="0">
                <a:solidFill>
                  <a:srgbClr val="0070C0"/>
                </a:solidFill>
              </a:rPr>
              <a:t>(‘selector’)</a:t>
            </a:r>
            <a:endParaRPr lang="uk-UA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  <a:p>
            <a:endParaRPr lang="uk-UA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977900" y="6478369"/>
            <a:ext cx="112141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1400" dirty="0"/>
              <a:t>Краще використовувати завжди </a:t>
            </a:r>
            <a:r>
              <a:rPr lang="uk-UA" sz="1400" dirty="0" err="1">
                <a:solidFill>
                  <a:srgbClr val="0070C0"/>
                </a:solidFill>
              </a:rPr>
              <a:t>parentElement</a:t>
            </a:r>
            <a:r>
              <a:rPr lang="uk-UA" sz="1400" dirty="0"/>
              <a:t>, або </a:t>
            </a:r>
            <a:r>
              <a:rPr lang="uk-UA" sz="1400" dirty="0" err="1"/>
              <a:t>обфускувати</a:t>
            </a:r>
            <a:r>
              <a:rPr lang="uk-UA" sz="1400" dirty="0"/>
              <a:t> свій </a:t>
            </a:r>
            <a:r>
              <a:rPr lang="uk-UA" sz="1400" dirty="0" err="1"/>
              <a:t>html</a:t>
            </a:r>
            <a:r>
              <a:rPr lang="uk-UA" sz="1400" dirty="0"/>
              <a:t> і використовувати </a:t>
            </a:r>
            <a:r>
              <a:rPr lang="uk-UA" sz="1400" dirty="0" err="1">
                <a:solidFill>
                  <a:srgbClr val="0070C0"/>
                </a:solidFill>
              </a:rPr>
              <a:t>parentNode</a:t>
            </a:r>
            <a:r>
              <a:rPr lang="uk-UA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831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DOM: Node </a:t>
            </a:r>
            <a:r>
              <a:rPr lang="uk-UA" dirty="0" smtClean="0"/>
              <a:t>пошук</a:t>
            </a:r>
            <a:r>
              <a:rPr lang="ru-RU" dirty="0" smtClean="0"/>
              <a:t> </a:t>
            </a:r>
            <a:r>
              <a:rPr lang="uk-UA" dirty="0" smtClean="0"/>
              <a:t>елементів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dirty="0" smtClean="0">
                <a:solidFill>
                  <a:schemeClr val="tx1"/>
                </a:solidFill>
              </a:rPr>
              <a:t>Пошук по ідентифікатору</a:t>
            </a:r>
            <a:r>
              <a:rPr lang="en-US" dirty="0">
                <a:solidFill>
                  <a:schemeClr val="tx1"/>
                </a:solidFill>
              </a:rPr>
              <a:t>:</a:t>
            </a:r>
            <a:endParaRPr lang="en-US" dirty="0" smtClean="0">
              <a:solidFill>
                <a:schemeClr val="tx1"/>
              </a:solidFill>
            </a:endParaRPr>
          </a:p>
          <a:p>
            <a:pPr lvl="1"/>
            <a:r>
              <a:rPr lang="en-US" i="0" dirty="0" err="1" smtClean="0">
                <a:solidFill>
                  <a:srgbClr val="0070C0"/>
                </a:solidFill>
              </a:rPr>
              <a:t>document.getElementById</a:t>
            </a:r>
            <a:r>
              <a:rPr lang="en-US" i="0" dirty="0" smtClean="0">
                <a:solidFill>
                  <a:srgbClr val="0070C0"/>
                </a:solidFill>
              </a:rPr>
              <a:t>(‘identifier’): Element;</a:t>
            </a:r>
          </a:p>
          <a:p>
            <a:r>
              <a:rPr lang="uk-UA" dirty="0" smtClean="0">
                <a:solidFill>
                  <a:schemeClr val="tx1"/>
                </a:solidFill>
              </a:rPr>
              <a:t>Пошук по тегу:</a:t>
            </a:r>
            <a:endParaRPr lang="en-US" dirty="0" smtClean="0">
              <a:solidFill>
                <a:schemeClr val="tx1"/>
              </a:solidFill>
            </a:endParaRPr>
          </a:p>
          <a:p>
            <a:pPr lvl="1"/>
            <a:r>
              <a:rPr lang="en-US" i="0" dirty="0" err="1" smtClean="0">
                <a:solidFill>
                  <a:srgbClr val="0070C0"/>
                </a:solidFill>
              </a:rPr>
              <a:t>document.getElementsByTagName</a:t>
            </a:r>
            <a:r>
              <a:rPr lang="en-US" i="0" dirty="0" smtClean="0">
                <a:solidFill>
                  <a:srgbClr val="0070C0"/>
                </a:solidFill>
              </a:rPr>
              <a:t>(‘div’): </a:t>
            </a:r>
            <a:r>
              <a:rPr lang="en-US" i="0" dirty="0" err="1" smtClean="0">
                <a:solidFill>
                  <a:srgbClr val="0070C0"/>
                </a:solidFill>
              </a:rPr>
              <a:t>HTMLCollection</a:t>
            </a:r>
            <a:r>
              <a:rPr lang="en-US" i="0" dirty="0" smtClean="0">
                <a:solidFill>
                  <a:srgbClr val="0070C0"/>
                </a:solidFill>
              </a:rPr>
              <a:t>;</a:t>
            </a:r>
          </a:p>
          <a:p>
            <a:pPr lvl="1"/>
            <a:r>
              <a:rPr lang="en-US" i="0" dirty="0" err="1" smtClean="0">
                <a:solidFill>
                  <a:srgbClr val="0070C0"/>
                </a:solidFill>
              </a:rPr>
              <a:t>element.getElementsByTagName</a:t>
            </a:r>
            <a:r>
              <a:rPr lang="en-US" i="0" dirty="0">
                <a:solidFill>
                  <a:srgbClr val="0070C0"/>
                </a:solidFill>
              </a:rPr>
              <a:t>(‘</a:t>
            </a:r>
            <a:r>
              <a:rPr lang="en-US" i="0" dirty="0" smtClean="0">
                <a:solidFill>
                  <a:srgbClr val="0070C0"/>
                </a:solidFill>
              </a:rPr>
              <a:t>div’): </a:t>
            </a:r>
            <a:r>
              <a:rPr lang="en-US" i="0" dirty="0" err="1">
                <a:solidFill>
                  <a:srgbClr val="0070C0"/>
                </a:solidFill>
              </a:rPr>
              <a:t>HTMLCollection</a:t>
            </a:r>
            <a:r>
              <a:rPr lang="en-US" i="0" dirty="0" smtClean="0">
                <a:solidFill>
                  <a:srgbClr val="0070C0"/>
                </a:solidFill>
              </a:rPr>
              <a:t>;</a:t>
            </a:r>
          </a:p>
          <a:p>
            <a:r>
              <a:rPr lang="uk-UA" dirty="0" smtClean="0">
                <a:solidFill>
                  <a:schemeClr val="tx1"/>
                </a:solidFill>
              </a:rPr>
              <a:t>Пошук по імені (атрибут </a:t>
            </a:r>
            <a:r>
              <a:rPr lang="en-US" dirty="0" smtClean="0">
                <a:solidFill>
                  <a:srgbClr val="0070C0"/>
                </a:solidFill>
              </a:rPr>
              <a:t>name</a:t>
            </a:r>
            <a:r>
              <a:rPr lang="uk-UA" dirty="0" smtClean="0">
                <a:solidFill>
                  <a:schemeClr val="tx1"/>
                </a:solidFill>
              </a:rPr>
              <a:t>)</a:t>
            </a:r>
            <a:endParaRPr lang="en-US" dirty="0" smtClean="0">
              <a:solidFill>
                <a:schemeClr val="tx1"/>
              </a:solidFill>
            </a:endParaRPr>
          </a:p>
          <a:p>
            <a:pPr lvl="1"/>
            <a:r>
              <a:rPr lang="en-US" i="0" dirty="0" err="1" smtClean="0">
                <a:solidFill>
                  <a:srgbClr val="0070C0"/>
                </a:solidFill>
              </a:rPr>
              <a:t>document.getElementsByName</a:t>
            </a:r>
            <a:r>
              <a:rPr lang="en-US" i="0" dirty="0" smtClean="0">
                <a:solidFill>
                  <a:srgbClr val="0070C0"/>
                </a:solidFill>
              </a:rPr>
              <a:t>(‘name’): </a:t>
            </a:r>
            <a:r>
              <a:rPr lang="en-US" i="0" dirty="0" err="1" smtClean="0">
                <a:solidFill>
                  <a:srgbClr val="0070C0"/>
                </a:solidFill>
              </a:rPr>
              <a:t>NodeList</a:t>
            </a:r>
            <a:r>
              <a:rPr lang="en-US" i="0" dirty="0" smtClean="0">
                <a:solidFill>
                  <a:srgbClr val="0070C0"/>
                </a:solidFill>
              </a:rPr>
              <a:t>;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i="0" dirty="0"/>
          </a:p>
          <a:p>
            <a:pPr lvl="2"/>
            <a:endParaRPr lang="en-US" dirty="0" smtClean="0"/>
          </a:p>
          <a:p>
            <a:pPr lvl="2"/>
            <a:endParaRPr lang="uk-UA" i="0" dirty="0" smtClean="0"/>
          </a:p>
          <a:p>
            <a:pPr lvl="2"/>
            <a:endParaRPr lang="uk-UA" i="0" dirty="0" smtClean="0"/>
          </a:p>
          <a:p>
            <a:pPr lvl="1"/>
            <a:endParaRPr lang="uk-UA" i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7531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DOM: Node </a:t>
            </a:r>
            <a:r>
              <a:rPr lang="uk-UA" dirty="0" smtClean="0"/>
              <a:t>пошук</a:t>
            </a:r>
            <a:r>
              <a:rPr lang="ru-RU" dirty="0" smtClean="0"/>
              <a:t> </a:t>
            </a:r>
            <a:r>
              <a:rPr lang="uk-UA" dirty="0" smtClean="0"/>
              <a:t>елементів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uk-UA" dirty="0" smtClean="0">
                <a:solidFill>
                  <a:schemeClr val="tx1"/>
                </a:solidFill>
              </a:rPr>
              <a:t>Пошук по класу</a:t>
            </a:r>
          </a:p>
          <a:p>
            <a:pPr lvl="1"/>
            <a:r>
              <a:rPr lang="en-US" i="0" dirty="0" err="1" smtClean="0">
                <a:solidFill>
                  <a:srgbClr val="0070C0"/>
                </a:solidFill>
              </a:rPr>
              <a:t>document.getElementsByClassName</a:t>
            </a:r>
            <a:r>
              <a:rPr lang="en-US" i="0" dirty="0" smtClean="0">
                <a:solidFill>
                  <a:srgbClr val="0070C0"/>
                </a:solidFill>
              </a:rPr>
              <a:t>(‘</a:t>
            </a:r>
            <a:r>
              <a:rPr lang="en-US" i="0" dirty="0" err="1" smtClean="0">
                <a:solidFill>
                  <a:srgbClr val="0070C0"/>
                </a:solidFill>
              </a:rPr>
              <a:t>classname</a:t>
            </a:r>
            <a:r>
              <a:rPr lang="en-US" i="0" dirty="0" smtClean="0">
                <a:solidFill>
                  <a:srgbClr val="0070C0"/>
                </a:solidFill>
              </a:rPr>
              <a:t>’): </a:t>
            </a:r>
            <a:r>
              <a:rPr lang="en-US" i="0" dirty="0" err="1" smtClean="0">
                <a:solidFill>
                  <a:srgbClr val="0070C0"/>
                </a:solidFill>
              </a:rPr>
              <a:t>HTMLColleciton</a:t>
            </a:r>
            <a:r>
              <a:rPr lang="en-US" i="0" dirty="0" smtClean="0">
                <a:solidFill>
                  <a:srgbClr val="0070C0"/>
                </a:solidFill>
              </a:rPr>
              <a:t>;</a:t>
            </a:r>
          </a:p>
          <a:p>
            <a:r>
              <a:rPr lang="uk-UA" dirty="0" smtClean="0">
                <a:solidFill>
                  <a:schemeClr val="tx1"/>
                </a:solidFill>
              </a:rPr>
              <a:t>Пошук по </a:t>
            </a:r>
            <a:r>
              <a:rPr lang="ru-RU" dirty="0" smtClean="0">
                <a:solidFill>
                  <a:schemeClr val="tx1"/>
                </a:solidFill>
              </a:rPr>
              <a:t>С</a:t>
            </a:r>
            <a:r>
              <a:rPr lang="en-US" dirty="0" smtClean="0">
                <a:solidFill>
                  <a:schemeClr val="tx1"/>
                </a:solidFill>
              </a:rPr>
              <a:t>SS-</a:t>
            </a:r>
            <a:r>
              <a:rPr lang="uk-UA" dirty="0" err="1" smtClean="0">
                <a:solidFill>
                  <a:schemeClr val="tx1"/>
                </a:solidFill>
              </a:rPr>
              <a:t>селктору</a:t>
            </a:r>
            <a:endParaRPr lang="uk-UA" dirty="0" smtClean="0">
              <a:solidFill>
                <a:schemeClr val="tx1"/>
              </a:solidFill>
            </a:endParaRPr>
          </a:p>
          <a:p>
            <a:pPr lvl="1"/>
            <a:r>
              <a:rPr lang="en-US" i="0" dirty="0" err="1" smtClean="0">
                <a:solidFill>
                  <a:srgbClr val="0070C0"/>
                </a:solidFill>
              </a:rPr>
              <a:t>document.querySelectorAll</a:t>
            </a:r>
            <a:r>
              <a:rPr lang="en-US" i="0" dirty="0" smtClean="0">
                <a:solidFill>
                  <a:srgbClr val="0070C0"/>
                </a:solidFill>
              </a:rPr>
              <a:t>(selectors): </a:t>
            </a:r>
            <a:r>
              <a:rPr lang="en-US" i="0" dirty="0" err="1" smtClean="0">
                <a:solidFill>
                  <a:srgbClr val="0070C0"/>
                </a:solidFill>
              </a:rPr>
              <a:t>NodeList</a:t>
            </a:r>
            <a:r>
              <a:rPr lang="en-US" i="0" dirty="0" smtClean="0">
                <a:solidFill>
                  <a:srgbClr val="0070C0"/>
                </a:solidFill>
              </a:rPr>
              <a:t>;</a:t>
            </a:r>
          </a:p>
          <a:p>
            <a:pPr lvl="1"/>
            <a:r>
              <a:rPr lang="en-US" i="0" dirty="0" err="1" smtClean="0">
                <a:solidFill>
                  <a:srgbClr val="0070C0"/>
                </a:solidFill>
              </a:rPr>
              <a:t>document.querySelector</a:t>
            </a:r>
            <a:r>
              <a:rPr lang="en-US" i="0" dirty="0" smtClean="0">
                <a:solidFill>
                  <a:srgbClr val="0070C0"/>
                </a:solidFill>
              </a:rPr>
              <a:t>(selectors): Element;</a:t>
            </a:r>
          </a:p>
          <a:p>
            <a:pPr lvl="1"/>
            <a:r>
              <a:rPr lang="en-US" i="0" dirty="0" err="1" smtClean="0">
                <a:solidFill>
                  <a:srgbClr val="0070C0"/>
                </a:solidFill>
              </a:rPr>
              <a:t>element.querySelectorAll</a:t>
            </a:r>
            <a:r>
              <a:rPr lang="en-US" i="0" dirty="0" smtClean="0">
                <a:solidFill>
                  <a:srgbClr val="0070C0"/>
                </a:solidFill>
              </a:rPr>
              <a:t>(selectors</a:t>
            </a:r>
            <a:r>
              <a:rPr lang="en-US" i="0" dirty="0">
                <a:solidFill>
                  <a:srgbClr val="0070C0"/>
                </a:solidFill>
              </a:rPr>
              <a:t>): </a:t>
            </a:r>
            <a:r>
              <a:rPr lang="en-US" i="0" dirty="0" err="1">
                <a:solidFill>
                  <a:srgbClr val="0070C0"/>
                </a:solidFill>
              </a:rPr>
              <a:t>NodeList</a:t>
            </a:r>
            <a:r>
              <a:rPr lang="en-US" i="0" dirty="0">
                <a:solidFill>
                  <a:srgbClr val="0070C0"/>
                </a:solidFill>
              </a:rPr>
              <a:t>;</a:t>
            </a:r>
          </a:p>
          <a:p>
            <a:pPr lvl="1"/>
            <a:r>
              <a:rPr lang="en-US" i="0" dirty="0" err="1" smtClean="0">
                <a:solidFill>
                  <a:srgbClr val="0070C0"/>
                </a:solidFill>
              </a:rPr>
              <a:t>element.querySelector</a:t>
            </a:r>
            <a:r>
              <a:rPr lang="en-US" i="0" dirty="0" smtClean="0">
                <a:solidFill>
                  <a:srgbClr val="0070C0"/>
                </a:solidFill>
              </a:rPr>
              <a:t>(selectors</a:t>
            </a:r>
            <a:r>
              <a:rPr lang="en-US" i="0" dirty="0">
                <a:solidFill>
                  <a:srgbClr val="0070C0"/>
                </a:solidFill>
              </a:rPr>
              <a:t>): Element;</a:t>
            </a:r>
          </a:p>
          <a:p>
            <a:pPr lvl="1"/>
            <a:endParaRPr lang="en-US" i="0" dirty="0">
              <a:solidFill>
                <a:srgbClr val="0070C0"/>
              </a:solidFill>
            </a:endParaRPr>
          </a:p>
          <a:p>
            <a:pPr marL="987552" lvl="2" indent="0">
              <a:buNone/>
            </a:pPr>
            <a:endParaRPr lang="uk-UA" dirty="0" smtClean="0"/>
          </a:p>
          <a:p>
            <a:pPr marL="987552" lvl="2" indent="0" algn="r">
              <a:buNone/>
            </a:pPr>
            <a:r>
              <a:rPr lang="en-US" dirty="0" smtClean="0"/>
              <a:t>https</a:t>
            </a:r>
            <a:r>
              <a:rPr lang="en-US" dirty="0"/>
              <a:t>://www.w3.org/TR/selectors-api/#grammar</a:t>
            </a:r>
            <a:endParaRPr lang="en-US" dirty="0" smtClean="0"/>
          </a:p>
          <a:p>
            <a:pPr lvl="2"/>
            <a:endParaRPr lang="uk-UA" i="0" dirty="0" smtClean="0"/>
          </a:p>
          <a:p>
            <a:pPr lvl="2"/>
            <a:endParaRPr lang="uk-UA" i="0" dirty="0" smtClean="0"/>
          </a:p>
          <a:p>
            <a:pPr lvl="1"/>
            <a:endParaRPr lang="uk-UA" i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7265854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TM10001105[[fn=Урожай]]</Template>
  <TotalTime>7133</TotalTime>
  <Words>970</Words>
  <Application>Microsoft Office PowerPoint</Application>
  <PresentationFormat>Широкоэкранный</PresentationFormat>
  <Paragraphs>401</Paragraphs>
  <Slides>34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34</vt:i4>
      </vt:variant>
    </vt:vector>
  </HeadingPairs>
  <TitlesOfParts>
    <vt:vector size="37" baseType="lpstr">
      <vt:lpstr>Consolas</vt:lpstr>
      <vt:lpstr>Franklin Gothic Book</vt:lpstr>
      <vt:lpstr>Crop</vt:lpstr>
      <vt:lpstr>JavaScript</vt:lpstr>
      <vt:lpstr>DOM</vt:lpstr>
      <vt:lpstr>DOM</vt:lpstr>
      <vt:lpstr>DOM: Node (вузол)</vt:lpstr>
      <vt:lpstr>DOM: Node (вузол)</vt:lpstr>
      <vt:lpstr>DOM: Node (вузол)</vt:lpstr>
      <vt:lpstr>DOM: Node (вузол) &amp; Element : Node Посилання на батьківський, сусідні та піделементи: </vt:lpstr>
      <vt:lpstr>DOM: Node пошук елементів</vt:lpstr>
      <vt:lpstr>DOM: Node пошук елементів</vt:lpstr>
      <vt:lpstr>DOM: NodeList</vt:lpstr>
      <vt:lpstr>DOM: HTMLCollection</vt:lpstr>
      <vt:lpstr>DOM: атрибути HTML елементів</vt:lpstr>
      <vt:lpstr>DOM: атрибути HTML елементів</vt:lpstr>
      <vt:lpstr>DOM: атрибути HTML елементів</vt:lpstr>
      <vt:lpstr>DOM: користувацькі атрибути</vt:lpstr>
      <vt:lpstr>DOM: робота із class</vt:lpstr>
      <vt:lpstr>DOM: робота із class</vt:lpstr>
      <vt:lpstr>DOM: модифікація вузлів</vt:lpstr>
      <vt:lpstr>DOM: модифікація вузлів createElement</vt:lpstr>
      <vt:lpstr>DOM: модифікація вузлів  replaceChild</vt:lpstr>
      <vt:lpstr>DOM: модифікація вузлів insertBefore</vt:lpstr>
      <vt:lpstr>DOM: модифікація вузлів  insertAfter</vt:lpstr>
      <vt:lpstr>DOM: модифікація вузлів  DocumentFragment</vt:lpstr>
      <vt:lpstr>DOM: модифікація вузлів  createDocumentFragment</vt:lpstr>
      <vt:lpstr>DOM: Події EventTarget </vt:lpstr>
      <vt:lpstr>DOM: Події EventTarget.handleEvent </vt:lpstr>
      <vt:lpstr>DOM: Події 2</vt:lpstr>
      <vt:lpstr>DOM: Події 3 *EventListener</vt:lpstr>
      <vt:lpstr>DOM: Цикл обробки події</vt:lpstr>
      <vt:lpstr>Презентация PowerPoint</vt:lpstr>
      <vt:lpstr>DOM: Події 4 *EventListener</vt:lpstr>
      <vt:lpstr>DOM: Події 5 stopPropagation</vt:lpstr>
      <vt:lpstr>DOM: Події 5 stopImmediatePropagation</vt:lpstr>
      <vt:lpstr>DOM: Події 5 preventDefault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Користувач</dc:creator>
  <cp:lastModifiedBy>Користувач</cp:lastModifiedBy>
  <cp:revision>202</cp:revision>
  <dcterms:created xsi:type="dcterms:W3CDTF">2019-02-25T02:19:32Z</dcterms:created>
  <dcterms:modified xsi:type="dcterms:W3CDTF">2019-03-13T20:52:48Z</dcterms:modified>
</cp:coreProperties>
</file>