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9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6" r:id="rId32"/>
    <p:sldId id="289" r:id="rId33"/>
    <p:sldId id="290" r:id="rId34"/>
    <p:sldId id="299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D65E0-5EC6-52D2-18C3-B4695653CF74}" v="11" dt="2024-06-05T13:42:52.772"/>
    <p1510:client id="{59D81B7A-3774-649F-4166-8F83428E5406}" v="225" dt="2024-06-04T14:45:25.044"/>
    <p1510:client id="{76FA818C-78FD-9410-C834-425502802FC8}" v="938" dt="2024-06-04T15:19:51.016"/>
    <p1510:client id="{D2F0FC44-502C-D6CA-A74F-2FD793EB5ECE}" v="997" dt="2024-06-04T18:13:47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08/06/2024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TIPE - Stratégies d'arbitrage dans les paris sportifs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35923"/>
            <a:ext cx="9144000" cy="11218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BIER Oscar (22029)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4BF64-4E7D-D7DA-349B-B45FFD69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844"/>
            <a:ext cx="10515600" cy="5497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/>
              <a:t>Avantages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Aucun risque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Bénéfice quel que soit l'issue de l'événement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199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4BF64-4E7D-D7DA-349B-B45FFD69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844"/>
            <a:ext cx="10515600" cy="5497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/>
              <a:t>Avantages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Aucun risque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Bénéfice quel que soit l'issue de l'événement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Inconvénients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4BF64-4E7D-D7DA-349B-B45FFD69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844"/>
            <a:ext cx="10515600" cy="5497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/>
              <a:t>Avantages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Aucun risque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Bénéfice quel que soit l'issue de l'événement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Inconvénients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Rarement utilisable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619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4BF64-4E7D-D7DA-349B-B45FFD69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844"/>
            <a:ext cx="10515600" cy="5497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/>
              <a:t>Avantages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Aucun risque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Bénéfice quel que soit l'issue de l'événement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Inconvénients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Rarement utilisable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Difficile à mettre en place </a:t>
            </a:r>
            <a:r>
              <a:rPr lang="fr-FR" sz="2000" dirty="0"/>
              <a:t>(fluctuation quasi-permanente des cotes)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677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4BF64-4E7D-D7DA-349B-B45FFD69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844"/>
            <a:ext cx="10515600" cy="5497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/>
              <a:t>Avantages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Aucun risque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Bénéfice quel que soit l'issue de l'événement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Inconvénients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Rarement utilisable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Difficile à mettre en place </a:t>
            </a:r>
            <a:r>
              <a:rPr lang="fr-FR" sz="2000" dirty="0"/>
              <a:t>(fluctuation quasi-permanente des cotes)</a:t>
            </a:r>
            <a:endParaRPr lang="fr-FR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Très surveillée par les concepteurs de cotes </a:t>
            </a:r>
            <a:r>
              <a:rPr lang="fr-FR" sz="2000" dirty="0"/>
              <a:t>(= bookmakers)</a:t>
            </a:r>
            <a:r>
              <a:rPr lang="fr-FR" dirty="0"/>
              <a:t> qui peuvent geler les comptes du parieur</a:t>
            </a:r>
            <a:endParaRPr lang="fr-FR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55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5C0B5-D6A6-D3BE-EA16-B2F0E742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Problématique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E1E4A-CC15-E060-0886-509CB996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47" y="2659931"/>
            <a:ext cx="11355468" cy="3127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fr-FR" sz="5400">
                <a:ea typeface="+mn-lt"/>
                <a:cs typeface="+mn-lt"/>
              </a:rPr>
              <a:t>Quelle stratégie un parieur doit–il</a:t>
            </a:r>
            <a:endParaRPr lang="fr-FR" sz="5400"/>
          </a:p>
          <a:p>
            <a:pPr marL="0" indent="0" algn="ctr">
              <a:buNone/>
            </a:pPr>
            <a:r>
              <a:rPr lang="fr-FR" sz="5400">
                <a:ea typeface="+mn-lt"/>
                <a:cs typeface="+mn-lt"/>
              </a:rPr>
              <a:t>adopter afin de maximiser ses gains ?</a:t>
            </a:r>
            <a:endParaRPr lang="fr-FR" sz="5400"/>
          </a:p>
        </p:txBody>
      </p:sp>
    </p:spTree>
    <p:extLst>
      <p:ext uri="{BB962C8B-B14F-4D97-AF65-F5344CB8AC3E}">
        <p14:creationId xmlns:p14="http://schemas.microsoft.com/office/powerpoint/2010/main" val="376778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56E24-E981-0DF0-B4DF-6B87AFDF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90F11-40FE-C455-0C8E-26E74E24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I - …..</a:t>
            </a:r>
          </a:p>
          <a:p>
            <a:pPr marL="0" indent="0">
              <a:buNone/>
            </a:pPr>
            <a:r>
              <a:rPr lang="fr-FR" dirty="0"/>
              <a:t>    A) …..</a:t>
            </a:r>
          </a:p>
          <a:p>
            <a:pPr marL="0" indent="0">
              <a:buNone/>
            </a:pPr>
            <a:r>
              <a:rPr lang="fr-FR" dirty="0"/>
              <a:t>    B) …..</a:t>
            </a:r>
          </a:p>
          <a:p>
            <a:pPr marL="0" indent="0">
              <a:buNone/>
            </a:pPr>
            <a:r>
              <a:rPr lang="fr-FR" dirty="0"/>
              <a:t>  </a:t>
            </a:r>
            <a:r>
              <a:rPr lang="fr-FR"/>
              <a:t>  </a:t>
            </a:r>
            <a:r>
              <a:rPr lang="fr-FR" dirty="0"/>
              <a:t>C) …..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II - …..</a:t>
            </a:r>
          </a:p>
          <a:p>
            <a:pPr marL="0" indent="0">
              <a:buNone/>
            </a:pPr>
            <a:r>
              <a:rPr lang="fr-FR" dirty="0"/>
              <a:t>   </a:t>
            </a:r>
            <a:r>
              <a:rPr lang="fr-FR"/>
              <a:t> </a:t>
            </a:r>
            <a:r>
              <a:rPr lang="fr-FR" dirty="0"/>
              <a:t>A) …..</a:t>
            </a:r>
          </a:p>
          <a:p>
            <a:pPr marL="0" indent="0">
              <a:buNone/>
            </a:pPr>
            <a:r>
              <a:rPr lang="fr-FR" dirty="0"/>
              <a:t>    B) …..</a:t>
            </a:r>
          </a:p>
          <a:p>
            <a:pPr marL="0" indent="0">
              <a:buNone/>
            </a:pPr>
            <a:r>
              <a:rPr lang="fr-FR" dirty="0"/>
              <a:t>    C) …..</a:t>
            </a:r>
          </a:p>
        </p:txBody>
      </p:sp>
    </p:spTree>
    <p:extLst>
      <p:ext uri="{BB962C8B-B14F-4D97-AF65-F5344CB8AC3E}">
        <p14:creationId xmlns:p14="http://schemas.microsoft.com/office/powerpoint/2010/main" val="298268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56E24-E981-0DF0-B4DF-6B87AFDF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90F11-40FE-C455-0C8E-26E74E24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I - …..</a:t>
            </a:r>
          </a:p>
          <a:p>
            <a:pPr marL="0" indent="0">
              <a:buNone/>
            </a:pPr>
            <a:r>
              <a:rPr lang="fr-FR" dirty="0"/>
              <a:t>    A) …..</a:t>
            </a:r>
          </a:p>
          <a:p>
            <a:pPr marL="0" indent="0">
              <a:buNone/>
            </a:pPr>
            <a:r>
              <a:rPr lang="fr-FR" dirty="0"/>
              <a:t>    </a:t>
            </a:r>
            <a:r>
              <a:rPr lang="fr-FR" dirty="0">
                <a:solidFill>
                  <a:schemeClr val="bg2"/>
                </a:solidFill>
              </a:rPr>
              <a:t>B)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    C) …..</a:t>
            </a: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II -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    A)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    B)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    C) …..</a:t>
            </a:r>
          </a:p>
        </p:txBody>
      </p:sp>
    </p:spTree>
    <p:extLst>
      <p:ext uri="{BB962C8B-B14F-4D97-AF65-F5344CB8AC3E}">
        <p14:creationId xmlns:p14="http://schemas.microsoft.com/office/powerpoint/2010/main" val="3662998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BF4885C-E889-8C87-9469-DA36E45C0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452" y="643466"/>
            <a:ext cx="603909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39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602B1CAE-559F-126A-227B-AA44FEB2B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1947" y="1443407"/>
            <a:ext cx="5788105" cy="3975201"/>
          </a:xfrm>
        </p:spPr>
      </p:pic>
    </p:spTree>
    <p:extLst>
      <p:ext uri="{BB962C8B-B14F-4D97-AF65-F5344CB8AC3E}">
        <p14:creationId xmlns:p14="http://schemas.microsoft.com/office/powerpoint/2010/main" val="19367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Police, silhouette&#10;&#10;Description générée automatiquement">
            <a:extLst>
              <a:ext uri="{FF2B5EF4-FFF2-40B4-BE49-F238E27FC236}">
                <a16:creationId xmlns:a16="http://schemas.microsoft.com/office/drawing/2014/main" id="{DCFAAE8C-55D1-0F75-3680-8437F956D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58" y="1438938"/>
            <a:ext cx="8651684" cy="4351338"/>
          </a:xfrm>
        </p:spPr>
      </p:pic>
    </p:spTree>
    <p:extLst>
      <p:ext uri="{BB962C8B-B14F-4D97-AF65-F5344CB8AC3E}">
        <p14:creationId xmlns:p14="http://schemas.microsoft.com/office/powerpoint/2010/main" val="51103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5796F-A7D2-B008-23D0-E82DC84C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94" y="2364364"/>
            <a:ext cx="5133065" cy="2128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Rang : 27</a:t>
            </a:r>
          </a:p>
          <a:p>
            <a:pPr marL="0" indent="0">
              <a:buNone/>
            </a:pPr>
            <a:r>
              <a:rPr lang="fr-FR" dirty="0"/>
              <a:t>- Surface favorite : "Terre battue"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Victoire/Défaite : 12 - 9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1er service gagnant : 72 %</a:t>
            </a:r>
          </a:p>
        </p:txBody>
      </p:sp>
    </p:spTree>
    <p:extLst>
      <p:ext uri="{BB962C8B-B14F-4D97-AF65-F5344CB8AC3E}">
        <p14:creationId xmlns:p14="http://schemas.microsoft.com/office/powerpoint/2010/main" val="283506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5796F-A7D2-B008-23D0-E82DC84C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94" y="2364364"/>
            <a:ext cx="5133065" cy="2128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Rang : 27</a:t>
            </a:r>
          </a:p>
          <a:p>
            <a:pPr marL="0" indent="0">
              <a:buNone/>
            </a:pPr>
            <a:r>
              <a:rPr lang="fr-FR" dirty="0"/>
              <a:t>- Surface favorite : "Terre battue"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Victoire/Défaite : 12 - 9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1er service gagnant : 72 %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B7572D-297D-A347-976D-39E5B4BC146B}"/>
              </a:ext>
            </a:extLst>
          </p:cNvPr>
          <p:cNvSpPr txBox="1"/>
          <p:nvPr/>
        </p:nvSpPr>
        <p:spPr>
          <a:xfrm>
            <a:off x="2694438" y="5524739"/>
            <a:ext cx="6452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Les données ne se présentent pas sous la même forme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D65786B-BCA5-FF9E-443C-8C7BD659D32D}"/>
              </a:ext>
            </a:extLst>
          </p:cNvPr>
          <p:cNvSpPr/>
          <p:nvPr/>
        </p:nvSpPr>
        <p:spPr>
          <a:xfrm>
            <a:off x="1090160" y="5367372"/>
            <a:ext cx="1368687" cy="71346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88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3070DC8F-E2A1-E9B8-E6CA-186FCE33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0" y="2380831"/>
            <a:ext cx="7505700" cy="209550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0914E36-5EC7-BBC1-303E-A3846C17EE73}"/>
              </a:ext>
            </a:extLst>
          </p:cNvPr>
          <p:cNvSpPr txBox="1"/>
          <p:nvPr/>
        </p:nvSpPr>
        <p:spPr>
          <a:xfrm>
            <a:off x="2283909" y="574910"/>
            <a:ext cx="7620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Système de points-score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18FD133-F7B7-FEAC-CDE5-37BA4D6499E2}"/>
              </a:ext>
            </a:extLst>
          </p:cNvPr>
          <p:cNvSpPr/>
          <p:nvPr/>
        </p:nvSpPr>
        <p:spPr>
          <a:xfrm>
            <a:off x="2569664" y="3709883"/>
            <a:ext cx="2480140" cy="587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Points-score du joueur n°1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05DDC14-4261-9337-C72E-4AB349409B34}"/>
              </a:ext>
            </a:extLst>
          </p:cNvPr>
          <p:cNvSpPr/>
          <p:nvPr/>
        </p:nvSpPr>
        <p:spPr>
          <a:xfrm>
            <a:off x="7136810" y="3709882"/>
            <a:ext cx="2480140" cy="587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Points-score du joueur n°2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4D4C620-F0DD-3FB8-6404-B67FCF386E94}"/>
              </a:ext>
            </a:extLst>
          </p:cNvPr>
          <p:cNvSpPr/>
          <p:nvPr/>
        </p:nvSpPr>
        <p:spPr>
          <a:xfrm>
            <a:off x="3613309" y="4297441"/>
            <a:ext cx="499910" cy="713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7A97745F-8328-D3A0-4C6E-5937D6E4F97C}"/>
              </a:ext>
            </a:extLst>
          </p:cNvPr>
          <p:cNvSpPr/>
          <p:nvPr/>
        </p:nvSpPr>
        <p:spPr>
          <a:xfrm>
            <a:off x="8180456" y="4297441"/>
            <a:ext cx="499910" cy="713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CB409D-06ED-91C1-7A12-6B6DAB270BF2}"/>
              </a:ext>
            </a:extLst>
          </p:cNvPr>
          <p:cNvSpPr txBox="1"/>
          <p:nvPr/>
        </p:nvSpPr>
        <p:spPr>
          <a:xfrm>
            <a:off x="-41238" y="5700634"/>
            <a:ext cx="43977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 + Points-score du joueur n°2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6992CDF-B7B9-1665-CD8E-1B01E89ABC91}"/>
              </a:ext>
            </a:extLst>
          </p:cNvPr>
          <p:cNvCxnSpPr/>
          <p:nvPr/>
        </p:nvCxnSpPr>
        <p:spPr>
          <a:xfrm>
            <a:off x="92251" y="5691387"/>
            <a:ext cx="4081795" cy="97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758BD16-8A25-BC54-B13D-BBAC4E805D85}"/>
              </a:ext>
            </a:extLst>
          </p:cNvPr>
          <p:cNvSpPr txBox="1"/>
          <p:nvPr/>
        </p:nvSpPr>
        <p:spPr>
          <a:xfrm>
            <a:off x="977997" y="5356035"/>
            <a:ext cx="4397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9EECDA-D9C8-F382-E6DA-B45A6ADBC700}"/>
              </a:ext>
            </a:extLst>
          </p:cNvPr>
          <p:cNvSpPr txBox="1"/>
          <p:nvPr/>
        </p:nvSpPr>
        <p:spPr>
          <a:xfrm>
            <a:off x="4356036" y="5506494"/>
            <a:ext cx="1922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= Probabilité de victoire du joueur n°1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5EF7B7-3CB1-8AA7-E25B-34EDF54CF1AF}"/>
              </a:ext>
            </a:extLst>
          </p:cNvPr>
          <p:cNvSpPr txBox="1"/>
          <p:nvPr/>
        </p:nvSpPr>
        <p:spPr>
          <a:xfrm>
            <a:off x="6171246" y="5720047"/>
            <a:ext cx="43977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 + Points-score du joueur n°2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1211CD1-164F-0BDB-BE05-705C771313D9}"/>
              </a:ext>
            </a:extLst>
          </p:cNvPr>
          <p:cNvCxnSpPr>
            <a:cxnSpLocks/>
          </p:cNvCxnSpPr>
          <p:nvPr/>
        </p:nvCxnSpPr>
        <p:spPr>
          <a:xfrm>
            <a:off x="6304735" y="5710800"/>
            <a:ext cx="4081795" cy="97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CB96C89-90DA-1D15-106C-6A8A1E675715}"/>
              </a:ext>
            </a:extLst>
          </p:cNvPr>
          <p:cNvSpPr txBox="1"/>
          <p:nvPr/>
        </p:nvSpPr>
        <p:spPr>
          <a:xfrm>
            <a:off x="7190481" y="5375448"/>
            <a:ext cx="4397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46340B-8C2F-7200-E20D-0C29AEFDD939}"/>
              </a:ext>
            </a:extLst>
          </p:cNvPr>
          <p:cNvSpPr txBox="1"/>
          <p:nvPr/>
        </p:nvSpPr>
        <p:spPr>
          <a:xfrm>
            <a:off x="10568520" y="5525907"/>
            <a:ext cx="1922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= Probabilité de victoire du joueur n°2</a:t>
            </a:r>
          </a:p>
        </p:txBody>
      </p:sp>
    </p:spTree>
    <p:extLst>
      <p:ext uri="{BB962C8B-B14F-4D97-AF65-F5344CB8AC3E}">
        <p14:creationId xmlns:p14="http://schemas.microsoft.com/office/powerpoint/2010/main" val="543161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A265E-D368-54D4-0DF8-A13CCE64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7"/>
            <a:ext cx="10515600" cy="386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/>
              <a:buChar char="-"/>
            </a:pPr>
            <a:r>
              <a:rPr lang="fr-FR" dirty="0"/>
              <a:t>Pour le rang :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6172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A265E-D368-54D4-0DF8-A13CCE64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7"/>
            <a:ext cx="10515600" cy="386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/>
              <a:buChar char="-"/>
            </a:pPr>
            <a:r>
              <a:rPr lang="fr-FR" dirty="0"/>
              <a:t>Pour le rang :</a:t>
            </a:r>
          </a:p>
          <a:p>
            <a:pPr marL="0" indent="0" algn="ctr">
              <a:buNone/>
            </a:pPr>
            <a:r>
              <a:rPr lang="fr-FR" sz="2000" dirty="0"/>
              <a:t>Points-score = (Rang du joueur) - (Rang de l'adversaire)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24450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A265E-D368-54D4-0DF8-A13CCE64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7"/>
            <a:ext cx="10515600" cy="386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/>
              <a:buChar char="-"/>
            </a:pPr>
            <a:r>
              <a:rPr lang="fr-FR" dirty="0"/>
              <a:t>Pour le rang :</a:t>
            </a:r>
          </a:p>
          <a:p>
            <a:pPr marL="0" indent="0" algn="ctr">
              <a:buNone/>
            </a:pPr>
            <a:r>
              <a:rPr lang="fr-FR" sz="2000" dirty="0"/>
              <a:t>Points-score = (Rang du joueur) - (Rang de l'adversaire)</a:t>
            </a:r>
          </a:p>
          <a:p>
            <a:pPr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Pour la surface favorite :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9333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A265E-D368-54D4-0DF8-A13CCE64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7"/>
            <a:ext cx="10515600" cy="386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/>
              <a:buChar char="-"/>
            </a:pPr>
            <a:r>
              <a:rPr lang="fr-FR" dirty="0"/>
              <a:t>Pour le rang :</a:t>
            </a:r>
          </a:p>
          <a:p>
            <a:pPr marL="0" indent="0" algn="ctr">
              <a:buNone/>
            </a:pPr>
            <a:r>
              <a:rPr lang="fr-FR" sz="2000" dirty="0"/>
              <a:t>Points-score = (Rang du joueur) - (Rang de l'adversaire)</a:t>
            </a:r>
          </a:p>
          <a:p>
            <a:pPr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Pour la surface favorite :</a:t>
            </a:r>
          </a:p>
          <a:p>
            <a:pPr marL="0" indent="0" algn="ctr">
              <a:buNone/>
            </a:pPr>
            <a:r>
              <a:rPr lang="fr-FR" sz="2000" dirty="0"/>
              <a:t>Points-score = Index de victoire de la surface du match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5722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A265E-D368-54D4-0DF8-A13CCE64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7"/>
            <a:ext cx="10515600" cy="386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/>
              <a:buChar char="-"/>
            </a:pPr>
            <a:r>
              <a:rPr lang="fr-FR" dirty="0"/>
              <a:t>Pour le rang :</a:t>
            </a:r>
          </a:p>
          <a:p>
            <a:pPr marL="0" indent="0" algn="ctr">
              <a:buNone/>
            </a:pPr>
            <a:r>
              <a:rPr lang="fr-FR" sz="2000" dirty="0"/>
              <a:t>Points-score = (Rang du joueur) - (Rang de l'adversaire)</a:t>
            </a:r>
          </a:p>
          <a:p>
            <a:pPr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Pour la surface favorite :</a:t>
            </a:r>
          </a:p>
          <a:p>
            <a:pPr marL="0" indent="0" algn="ctr">
              <a:buNone/>
            </a:pPr>
            <a:r>
              <a:rPr lang="fr-FR" sz="2000" dirty="0"/>
              <a:t>Points-score = Index de victoire de la surface du match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Pour le nombre de victoires/défaites :</a:t>
            </a:r>
          </a:p>
          <a:p>
            <a:pPr marL="0" indent="0" algn="ctr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51140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A265E-D368-54D4-0DF8-A13CCE640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7"/>
            <a:ext cx="10515600" cy="3861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/>
              <a:buChar char="-"/>
            </a:pPr>
            <a:r>
              <a:rPr lang="fr-FR" dirty="0"/>
              <a:t>Pour le rang :</a:t>
            </a:r>
          </a:p>
          <a:p>
            <a:pPr marL="0" indent="0" algn="ctr">
              <a:buNone/>
            </a:pPr>
            <a:r>
              <a:rPr lang="fr-FR" sz="2000" dirty="0"/>
              <a:t>Points-score = (Rang du joueur) - (Rang de l'adversaire)</a:t>
            </a:r>
          </a:p>
          <a:p>
            <a:pPr>
              <a:buFont typeface="Calibri" panose="020B0604020202020204" pitchFamily="34" charset="0"/>
              <a:buChar char="-"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Pour la surface favorite :</a:t>
            </a:r>
          </a:p>
          <a:p>
            <a:pPr marL="0" indent="0" algn="ctr">
              <a:buNone/>
            </a:pPr>
            <a:r>
              <a:rPr lang="fr-FR" sz="2000" dirty="0"/>
              <a:t>Points-score = Index de victoire de la surface du match</a:t>
            </a:r>
          </a:p>
          <a:p>
            <a:pPr marL="0" indent="0">
              <a:buNone/>
            </a:pPr>
            <a:endParaRPr lang="fr-FR" dirty="0"/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Pour le nombre de victoires/défaites :</a:t>
            </a:r>
          </a:p>
          <a:p>
            <a:pPr marL="0" indent="0" algn="ctr">
              <a:buNone/>
            </a:pPr>
            <a:r>
              <a:rPr lang="fr-FR" sz="2000" dirty="0"/>
              <a:t>Points-score = (Nombre de victoires) - (Nombre de défaites)</a:t>
            </a:r>
          </a:p>
          <a:p>
            <a:pPr marL="0" indent="0" algn="ctr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01115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5796F-A7D2-B008-23D0-E82DC84C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614" y="2364364"/>
            <a:ext cx="7433625" cy="212843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Points-score du Rang : 19</a:t>
            </a:r>
          </a:p>
          <a:p>
            <a:pPr marL="0" indent="0">
              <a:buNone/>
            </a:pPr>
            <a:r>
              <a:rPr lang="fr-FR" dirty="0"/>
              <a:t>-  Points-score de la surface favorite : 0,81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Points-score des victoires/défaites : 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Points-score des 1ers services gagnants : 0,72</a:t>
            </a:r>
          </a:p>
        </p:txBody>
      </p:sp>
    </p:spTree>
    <p:extLst>
      <p:ext uri="{BB962C8B-B14F-4D97-AF65-F5344CB8AC3E}">
        <p14:creationId xmlns:p14="http://schemas.microsoft.com/office/powerpoint/2010/main" val="404728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F23DC9CF-DA96-6017-88DA-3D4DA4E8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345" y="1252912"/>
            <a:ext cx="7307310" cy="4351338"/>
          </a:xfrm>
        </p:spPr>
      </p:pic>
    </p:spTree>
    <p:extLst>
      <p:ext uri="{BB962C8B-B14F-4D97-AF65-F5344CB8AC3E}">
        <p14:creationId xmlns:p14="http://schemas.microsoft.com/office/powerpoint/2010/main" val="10849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55796F-A7D2-B008-23D0-E82DC84C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614" y="2364364"/>
            <a:ext cx="7433625" cy="212843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Points-score du Rang : 19</a:t>
            </a:r>
          </a:p>
          <a:p>
            <a:pPr marL="0" indent="0">
              <a:buNone/>
            </a:pPr>
            <a:r>
              <a:rPr lang="fr-FR" dirty="0"/>
              <a:t>-  Points-score de la surface favorite : 0,81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Points-score des victoires/défaites : 3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fr-FR" dirty="0"/>
              <a:t>Points-score des 1ers services gagnants : 0,72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B7572D-297D-A347-976D-39E5B4BC146B}"/>
              </a:ext>
            </a:extLst>
          </p:cNvPr>
          <p:cNvSpPr txBox="1"/>
          <p:nvPr/>
        </p:nvSpPr>
        <p:spPr>
          <a:xfrm>
            <a:off x="2694438" y="5524739"/>
            <a:ext cx="6452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Nécessité d'un ajustement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BD65786B-BCA5-FF9E-443C-8C7BD659D32D}"/>
              </a:ext>
            </a:extLst>
          </p:cNvPr>
          <p:cNvSpPr/>
          <p:nvPr/>
        </p:nvSpPr>
        <p:spPr>
          <a:xfrm>
            <a:off x="1090160" y="5367372"/>
            <a:ext cx="1368687" cy="713464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Cercle : creux 1">
            <a:extLst>
              <a:ext uri="{FF2B5EF4-FFF2-40B4-BE49-F238E27FC236}">
                <a16:creationId xmlns:a16="http://schemas.microsoft.com/office/drawing/2014/main" id="{411C6E87-9F03-3B95-226A-56907904D450}"/>
              </a:ext>
            </a:extLst>
          </p:cNvPr>
          <p:cNvSpPr/>
          <p:nvPr/>
        </p:nvSpPr>
        <p:spPr>
          <a:xfrm>
            <a:off x="5762276" y="2208131"/>
            <a:ext cx="810535" cy="7231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ercle : creux 5">
            <a:extLst>
              <a:ext uri="{FF2B5EF4-FFF2-40B4-BE49-F238E27FC236}">
                <a16:creationId xmlns:a16="http://schemas.microsoft.com/office/drawing/2014/main" id="{F315BEC5-3D88-ABA2-87F8-8D7E7C0690B9}"/>
              </a:ext>
            </a:extLst>
          </p:cNvPr>
          <p:cNvSpPr/>
          <p:nvPr/>
        </p:nvSpPr>
        <p:spPr>
          <a:xfrm>
            <a:off x="7558072" y="2625532"/>
            <a:ext cx="1164840" cy="80568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ercle : creux 6">
            <a:extLst>
              <a:ext uri="{FF2B5EF4-FFF2-40B4-BE49-F238E27FC236}">
                <a16:creationId xmlns:a16="http://schemas.microsoft.com/office/drawing/2014/main" id="{BC360984-C090-546B-3686-76C2E7F4A553}"/>
              </a:ext>
            </a:extLst>
          </p:cNvPr>
          <p:cNvSpPr/>
          <p:nvPr/>
        </p:nvSpPr>
        <p:spPr>
          <a:xfrm>
            <a:off x="7558072" y="3169124"/>
            <a:ext cx="810535" cy="723171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Cercle : creux 7">
            <a:extLst>
              <a:ext uri="{FF2B5EF4-FFF2-40B4-BE49-F238E27FC236}">
                <a16:creationId xmlns:a16="http://schemas.microsoft.com/office/drawing/2014/main" id="{1D437615-C757-1EF0-FA6C-6E85D9A6E7D5}"/>
              </a:ext>
            </a:extLst>
          </p:cNvPr>
          <p:cNvSpPr/>
          <p:nvPr/>
        </p:nvSpPr>
        <p:spPr>
          <a:xfrm>
            <a:off x="8455969" y="3654474"/>
            <a:ext cx="1043503" cy="75714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98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CF41-0BBE-B770-02F9-955EED2C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752"/>
            <a:ext cx="10515600" cy="4521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dirty="0"/>
              <a:t>(SYMBOLE SOMME)Points-score(i)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828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CF41-0BBE-B770-02F9-955EED2CF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752"/>
            <a:ext cx="10515600" cy="45212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r-FR" dirty="0"/>
              <a:t>(SYMBOLE SOMME)Points-score(i)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(SYMBOLE SOMME)</a:t>
            </a:r>
            <a:r>
              <a:rPr lang="fr-FR" dirty="0">
                <a:solidFill>
                  <a:srgbClr val="FF0000"/>
                </a:solidFill>
              </a:rPr>
              <a:t>(alpha i)</a:t>
            </a:r>
            <a:r>
              <a:rPr lang="fr-FR" dirty="0"/>
              <a:t>*Points-score(i)</a:t>
            </a:r>
          </a:p>
          <a:p>
            <a:pPr marL="0" indent="0" algn="ctr">
              <a:buNone/>
            </a:pPr>
            <a:r>
              <a:rPr lang="fr-FR" dirty="0"/>
              <a:t>(ACCOLADE)</a:t>
            </a:r>
          </a:p>
          <a:p>
            <a:pPr marL="0" indent="0" algn="ctr">
              <a:buNone/>
            </a:pPr>
            <a:r>
              <a:rPr lang="fr-FR" dirty="0"/>
              <a:t>Points-score du joueur</a:t>
            </a: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2FC96A7A-B6ED-8D9E-C114-90DAD632EDD0}"/>
              </a:ext>
            </a:extLst>
          </p:cNvPr>
          <p:cNvSpPr/>
          <p:nvPr/>
        </p:nvSpPr>
        <p:spPr>
          <a:xfrm>
            <a:off x="5558996" y="2327768"/>
            <a:ext cx="1077477" cy="11017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03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3070DC8F-E2A1-E9B8-E6CA-186FCE33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201" y="1856653"/>
            <a:ext cx="7505700" cy="209550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0914E36-5EC7-BBC1-303E-A3846C17EE73}"/>
              </a:ext>
            </a:extLst>
          </p:cNvPr>
          <p:cNvSpPr txBox="1"/>
          <p:nvPr/>
        </p:nvSpPr>
        <p:spPr>
          <a:xfrm>
            <a:off x="2283909" y="574910"/>
            <a:ext cx="7620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Calcul des probabilités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18FD133-F7B7-FEAC-CDE5-37BA4D6499E2}"/>
              </a:ext>
            </a:extLst>
          </p:cNvPr>
          <p:cNvSpPr/>
          <p:nvPr/>
        </p:nvSpPr>
        <p:spPr>
          <a:xfrm>
            <a:off x="2501715" y="3185705"/>
            <a:ext cx="2480140" cy="587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Points-score du joueur n°1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05DDC14-4261-9337-C72E-4AB349409B34}"/>
              </a:ext>
            </a:extLst>
          </p:cNvPr>
          <p:cNvSpPr/>
          <p:nvPr/>
        </p:nvSpPr>
        <p:spPr>
          <a:xfrm>
            <a:off x="7068861" y="3185704"/>
            <a:ext cx="2480140" cy="587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Points-score du joueur n°2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4D4C620-F0DD-3FB8-6404-B67FCF386E94}"/>
              </a:ext>
            </a:extLst>
          </p:cNvPr>
          <p:cNvSpPr/>
          <p:nvPr/>
        </p:nvSpPr>
        <p:spPr>
          <a:xfrm>
            <a:off x="3545360" y="3773263"/>
            <a:ext cx="499910" cy="713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7A97745F-8328-D3A0-4C6E-5937D6E4F97C}"/>
              </a:ext>
            </a:extLst>
          </p:cNvPr>
          <p:cNvSpPr/>
          <p:nvPr/>
        </p:nvSpPr>
        <p:spPr>
          <a:xfrm>
            <a:off x="8112507" y="3773263"/>
            <a:ext cx="499910" cy="713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CB409D-06ED-91C1-7A12-6B6DAB270BF2}"/>
              </a:ext>
            </a:extLst>
          </p:cNvPr>
          <p:cNvSpPr txBox="1"/>
          <p:nvPr/>
        </p:nvSpPr>
        <p:spPr>
          <a:xfrm>
            <a:off x="-109187" y="5176456"/>
            <a:ext cx="43977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 + Points-score du joueur n°2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6992CDF-B7B9-1665-CD8E-1B01E89ABC91}"/>
              </a:ext>
            </a:extLst>
          </p:cNvPr>
          <p:cNvCxnSpPr/>
          <p:nvPr/>
        </p:nvCxnSpPr>
        <p:spPr>
          <a:xfrm>
            <a:off x="24302" y="5167209"/>
            <a:ext cx="4081795" cy="97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758BD16-8A25-BC54-B13D-BBAC4E805D85}"/>
              </a:ext>
            </a:extLst>
          </p:cNvPr>
          <p:cNvSpPr txBox="1"/>
          <p:nvPr/>
        </p:nvSpPr>
        <p:spPr>
          <a:xfrm>
            <a:off x="910048" y="4831857"/>
            <a:ext cx="4397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9EECDA-D9C8-F382-E6DA-B45A6ADBC700}"/>
              </a:ext>
            </a:extLst>
          </p:cNvPr>
          <p:cNvSpPr txBox="1"/>
          <p:nvPr/>
        </p:nvSpPr>
        <p:spPr>
          <a:xfrm>
            <a:off x="4288087" y="4982316"/>
            <a:ext cx="1922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= Probabilité de victoire du joueur n°1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5EF7B7-3CB1-8AA7-E25B-34EDF54CF1AF}"/>
              </a:ext>
            </a:extLst>
          </p:cNvPr>
          <p:cNvSpPr txBox="1"/>
          <p:nvPr/>
        </p:nvSpPr>
        <p:spPr>
          <a:xfrm>
            <a:off x="6103297" y="5195869"/>
            <a:ext cx="43977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 + Points-score du joueur n°2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1211CD1-164F-0BDB-BE05-705C771313D9}"/>
              </a:ext>
            </a:extLst>
          </p:cNvPr>
          <p:cNvCxnSpPr>
            <a:cxnSpLocks/>
          </p:cNvCxnSpPr>
          <p:nvPr/>
        </p:nvCxnSpPr>
        <p:spPr>
          <a:xfrm>
            <a:off x="6236786" y="5186622"/>
            <a:ext cx="4081795" cy="97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CB96C89-90DA-1D15-106C-6A8A1E675715}"/>
              </a:ext>
            </a:extLst>
          </p:cNvPr>
          <p:cNvSpPr txBox="1"/>
          <p:nvPr/>
        </p:nvSpPr>
        <p:spPr>
          <a:xfrm>
            <a:off x="7122532" y="4851270"/>
            <a:ext cx="4397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46340B-8C2F-7200-E20D-0C29AEFDD939}"/>
              </a:ext>
            </a:extLst>
          </p:cNvPr>
          <p:cNvSpPr txBox="1"/>
          <p:nvPr/>
        </p:nvSpPr>
        <p:spPr>
          <a:xfrm>
            <a:off x="10500571" y="5001729"/>
            <a:ext cx="1922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= Probabilité de victoire du joueur n°2</a:t>
            </a:r>
          </a:p>
        </p:txBody>
      </p:sp>
    </p:spTree>
    <p:extLst>
      <p:ext uri="{BB962C8B-B14F-4D97-AF65-F5344CB8AC3E}">
        <p14:creationId xmlns:p14="http://schemas.microsoft.com/office/powerpoint/2010/main" val="1438097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silhouette&#10;&#10;Description générée automatiquement">
            <a:extLst>
              <a:ext uri="{FF2B5EF4-FFF2-40B4-BE49-F238E27FC236}">
                <a16:creationId xmlns:a16="http://schemas.microsoft.com/office/drawing/2014/main" id="{3070DC8F-E2A1-E9B8-E6CA-186FCE33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201" y="1856653"/>
            <a:ext cx="7505700" cy="209550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0914E36-5EC7-BBC1-303E-A3846C17EE73}"/>
              </a:ext>
            </a:extLst>
          </p:cNvPr>
          <p:cNvSpPr txBox="1"/>
          <p:nvPr/>
        </p:nvSpPr>
        <p:spPr>
          <a:xfrm>
            <a:off x="2283909" y="574910"/>
            <a:ext cx="7620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200" dirty="0"/>
              <a:t>Calcul des probabilités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18FD133-F7B7-FEAC-CDE5-37BA4D6499E2}"/>
              </a:ext>
            </a:extLst>
          </p:cNvPr>
          <p:cNvSpPr/>
          <p:nvPr/>
        </p:nvSpPr>
        <p:spPr>
          <a:xfrm>
            <a:off x="2501715" y="3185705"/>
            <a:ext cx="2480140" cy="587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Points-score du joueur n°1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05DDC14-4261-9337-C72E-4AB349409B34}"/>
              </a:ext>
            </a:extLst>
          </p:cNvPr>
          <p:cNvSpPr/>
          <p:nvPr/>
        </p:nvSpPr>
        <p:spPr>
          <a:xfrm>
            <a:off x="7068861" y="3185704"/>
            <a:ext cx="2480140" cy="5872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Points-score du joueur n°2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84D4C620-F0DD-3FB8-6404-B67FCF386E94}"/>
              </a:ext>
            </a:extLst>
          </p:cNvPr>
          <p:cNvSpPr/>
          <p:nvPr/>
        </p:nvSpPr>
        <p:spPr>
          <a:xfrm>
            <a:off x="3545360" y="3773263"/>
            <a:ext cx="499910" cy="713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bas 9">
            <a:extLst>
              <a:ext uri="{FF2B5EF4-FFF2-40B4-BE49-F238E27FC236}">
                <a16:creationId xmlns:a16="http://schemas.microsoft.com/office/drawing/2014/main" id="{7A97745F-8328-D3A0-4C6E-5937D6E4F97C}"/>
              </a:ext>
            </a:extLst>
          </p:cNvPr>
          <p:cNvSpPr/>
          <p:nvPr/>
        </p:nvSpPr>
        <p:spPr>
          <a:xfrm>
            <a:off x="8112507" y="3773263"/>
            <a:ext cx="499910" cy="7134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1CB409D-06ED-91C1-7A12-6B6DAB270BF2}"/>
              </a:ext>
            </a:extLst>
          </p:cNvPr>
          <p:cNvSpPr txBox="1"/>
          <p:nvPr/>
        </p:nvSpPr>
        <p:spPr>
          <a:xfrm>
            <a:off x="-109187" y="5176456"/>
            <a:ext cx="43977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 + Points-score du joueur n°2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6992CDF-B7B9-1665-CD8E-1B01E89ABC91}"/>
              </a:ext>
            </a:extLst>
          </p:cNvPr>
          <p:cNvCxnSpPr/>
          <p:nvPr/>
        </p:nvCxnSpPr>
        <p:spPr>
          <a:xfrm>
            <a:off x="24302" y="5167209"/>
            <a:ext cx="4081795" cy="97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758BD16-8A25-BC54-B13D-BBAC4E805D85}"/>
              </a:ext>
            </a:extLst>
          </p:cNvPr>
          <p:cNvSpPr txBox="1"/>
          <p:nvPr/>
        </p:nvSpPr>
        <p:spPr>
          <a:xfrm>
            <a:off x="910048" y="4831857"/>
            <a:ext cx="4397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09EECDA-D9C8-F382-E6DA-B45A6ADBC700}"/>
              </a:ext>
            </a:extLst>
          </p:cNvPr>
          <p:cNvSpPr txBox="1"/>
          <p:nvPr/>
        </p:nvSpPr>
        <p:spPr>
          <a:xfrm>
            <a:off x="4288087" y="4982316"/>
            <a:ext cx="1922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= Probabilité de victoire du joueur n°1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5EF7B7-3CB1-8AA7-E25B-34EDF54CF1AF}"/>
              </a:ext>
            </a:extLst>
          </p:cNvPr>
          <p:cNvSpPr txBox="1"/>
          <p:nvPr/>
        </p:nvSpPr>
        <p:spPr>
          <a:xfrm>
            <a:off x="6103297" y="5195869"/>
            <a:ext cx="43977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n°1 + Points-score du joueur n°2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1211CD1-164F-0BDB-BE05-705C771313D9}"/>
              </a:ext>
            </a:extLst>
          </p:cNvPr>
          <p:cNvCxnSpPr>
            <a:cxnSpLocks/>
          </p:cNvCxnSpPr>
          <p:nvPr/>
        </p:nvCxnSpPr>
        <p:spPr>
          <a:xfrm>
            <a:off x="6236786" y="5186622"/>
            <a:ext cx="4081795" cy="97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CB96C89-90DA-1D15-106C-6A8A1E675715}"/>
              </a:ext>
            </a:extLst>
          </p:cNvPr>
          <p:cNvSpPr txBox="1"/>
          <p:nvPr/>
        </p:nvSpPr>
        <p:spPr>
          <a:xfrm>
            <a:off x="7122532" y="4851270"/>
            <a:ext cx="43977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Points-score du joueur n°2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246340B-8C2F-7200-E20D-0C29AEFDD939}"/>
              </a:ext>
            </a:extLst>
          </p:cNvPr>
          <p:cNvSpPr txBox="1"/>
          <p:nvPr/>
        </p:nvSpPr>
        <p:spPr>
          <a:xfrm>
            <a:off x="10500571" y="5001729"/>
            <a:ext cx="19224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dirty="0"/>
              <a:t>= Probabilité de victoire du joueur n°2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CDF7C225-EBAB-44D5-D1E4-73CCDFC5868B}"/>
              </a:ext>
            </a:extLst>
          </p:cNvPr>
          <p:cNvSpPr/>
          <p:nvPr/>
        </p:nvSpPr>
        <p:spPr>
          <a:xfrm>
            <a:off x="1069719" y="6021072"/>
            <a:ext cx="1213375" cy="57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2BE9EA-B4C7-A7BA-AAA8-9AA985812B22}"/>
              </a:ext>
            </a:extLst>
          </p:cNvPr>
          <p:cNvSpPr txBox="1"/>
          <p:nvPr/>
        </p:nvSpPr>
        <p:spPr>
          <a:xfrm>
            <a:off x="2781021" y="6123809"/>
            <a:ext cx="34929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Algorithme fiable à 75%</a:t>
            </a:r>
          </a:p>
        </p:txBody>
      </p:sp>
    </p:spTree>
    <p:extLst>
      <p:ext uri="{BB962C8B-B14F-4D97-AF65-F5344CB8AC3E}">
        <p14:creationId xmlns:p14="http://schemas.microsoft.com/office/powerpoint/2010/main" val="2798421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58677-3A20-B679-2CDB-742B3E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les 25 % restants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1444F-8F9D-FB30-2296-810B495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484"/>
            <a:ext cx="10913587" cy="378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0131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58677-3A20-B679-2CDB-742B3E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les 25 % restants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1444F-8F9D-FB30-2296-810B495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484"/>
            <a:ext cx="10913587" cy="378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Utilisation de données statistiques uniquement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15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58677-3A20-B679-2CDB-742B3E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les 25 % restants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1444F-8F9D-FB30-2296-810B495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484"/>
            <a:ext cx="10913587" cy="378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Utilisation de données statistiques uniquement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D'autres critères (forme physique, météo, jeu à domicile ou non, …)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782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58677-3A20-B679-2CDB-742B3E8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 les 25 % restants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31444F-8F9D-FB30-2296-810B4959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3484"/>
            <a:ext cx="10913587" cy="3783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Utilisation de données statistiques uniquement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D'autres critères (forme physique, météo, jeu à domicile ou non, …)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Choix des pondérations non optimale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56E24-E981-0DF0-B4DF-6B87AFDF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90F11-40FE-C455-0C8E-26E74E24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I -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    A) …..</a:t>
            </a:r>
          </a:p>
          <a:p>
            <a:pPr marL="0" indent="0">
              <a:buNone/>
            </a:pPr>
            <a:r>
              <a:rPr lang="fr-FR" dirty="0"/>
              <a:t>    </a:t>
            </a:r>
            <a:r>
              <a:rPr lang="fr-FR" dirty="0">
                <a:solidFill>
                  <a:schemeClr val="bg2"/>
                </a:solidFill>
              </a:rPr>
              <a:t>B)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    C) …..</a:t>
            </a:r>
          </a:p>
          <a:p>
            <a:pPr marL="0" indent="0">
              <a:buNone/>
            </a:pPr>
            <a:endParaRPr lang="fr-FR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fr-FR" dirty="0"/>
              <a:t>II - …..</a:t>
            </a:r>
          </a:p>
          <a:p>
            <a:pPr marL="0" indent="0">
              <a:buNone/>
            </a:pPr>
            <a:r>
              <a:rPr lang="fr-FR" dirty="0"/>
              <a:t>    A)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    B) …..</a:t>
            </a:r>
          </a:p>
          <a:p>
            <a:pPr marL="0" indent="0">
              <a:buNone/>
            </a:pPr>
            <a:r>
              <a:rPr lang="fr-FR" dirty="0">
                <a:solidFill>
                  <a:schemeClr val="bg2"/>
                </a:solidFill>
              </a:rPr>
              <a:t>    C) …..</a:t>
            </a:r>
          </a:p>
        </p:txBody>
      </p:sp>
    </p:spTree>
    <p:extLst>
      <p:ext uri="{BB962C8B-B14F-4D97-AF65-F5344CB8AC3E}">
        <p14:creationId xmlns:p14="http://schemas.microsoft.com/office/powerpoint/2010/main" val="422195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 descr="Une image contenant texte, capture d’écran, Police, silhouette&#10;&#10;Description générée automatiquement">
            <a:extLst>
              <a:ext uri="{FF2B5EF4-FFF2-40B4-BE49-F238E27FC236}">
                <a16:creationId xmlns:a16="http://schemas.microsoft.com/office/drawing/2014/main" id="{7C113933-2878-2C86-FBF6-DA85A166F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23" y="1320354"/>
            <a:ext cx="8651684" cy="4351338"/>
          </a:xfrm>
        </p:spPr>
      </p:pic>
      <p:sp>
        <p:nvSpPr>
          <p:cNvPr id="7" name="Cercle : creux 6">
            <a:extLst>
              <a:ext uri="{FF2B5EF4-FFF2-40B4-BE49-F238E27FC236}">
                <a16:creationId xmlns:a16="http://schemas.microsoft.com/office/drawing/2014/main" id="{94AB8583-D040-251D-518C-09D3FAD46957}"/>
              </a:ext>
            </a:extLst>
          </p:cNvPr>
          <p:cNvSpPr/>
          <p:nvPr/>
        </p:nvSpPr>
        <p:spPr>
          <a:xfrm>
            <a:off x="8296701" y="4680043"/>
            <a:ext cx="1353403" cy="852985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505A0084-B5E1-2360-3B9D-FF884E3935EF}"/>
              </a:ext>
            </a:extLst>
          </p:cNvPr>
          <p:cNvSpPr/>
          <p:nvPr/>
        </p:nvSpPr>
        <p:spPr>
          <a:xfrm rot="-4200000">
            <a:off x="6543998" y="2696348"/>
            <a:ext cx="671015" cy="339487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874CCF88-45FA-2765-8D6F-80EC2B7CB25B}"/>
              </a:ext>
            </a:extLst>
          </p:cNvPr>
          <p:cNvSpPr/>
          <p:nvPr/>
        </p:nvSpPr>
        <p:spPr>
          <a:xfrm rot="21000000">
            <a:off x="8374592" y="3873156"/>
            <a:ext cx="682388" cy="9780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5D8D5C4-C68A-2A09-E8BA-7FC3AF69AA62}"/>
              </a:ext>
            </a:extLst>
          </p:cNvPr>
          <p:cNvSpPr/>
          <p:nvPr/>
        </p:nvSpPr>
        <p:spPr>
          <a:xfrm>
            <a:off x="3093492" y="3366448"/>
            <a:ext cx="2013044" cy="466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??? %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165367A-F17B-9D01-F229-BB77EFA57C42}"/>
              </a:ext>
            </a:extLst>
          </p:cNvPr>
          <p:cNvSpPr/>
          <p:nvPr/>
        </p:nvSpPr>
        <p:spPr>
          <a:xfrm>
            <a:off x="7125268" y="3366448"/>
            <a:ext cx="2013044" cy="4662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??? %</a:t>
            </a:r>
          </a:p>
        </p:txBody>
      </p:sp>
    </p:spTree>
    <p:extLst>
      <p:ext uri="{BB962C8B-B14F-4D97-AF65-F5344CB8AC3E}">
        <p14:creationId xmlns:p14="http://schemas.microsoft.com/office/powerpoint/2010/main" val="255602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71FE96A-393D-4629-2D99-8FD235229575}"/>
              </a:ext>
            </a:extLst>
          </p:cNvPr>
          <p:cNvSpPr txBox="1"/>
          <p:nvPr/>
        </p:nvSpPr>
        <p:spPr>
          <a:xfrm>
            <a:off x="1182805" y="2013044"/>
            <a:ext cx="37531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 u="sng" dirty="0"/>
              <a:t>Définition </a:t>
            </a:r>
            <a:r>
              <a:rPr lang="fr-FR" i="1" dirty="0"/>
              <a:t>: </a:t>
            </a:r>
            <a:r>
              <a:rPr lang="fr-FR" b="1" i="1" dirty="0"/>
              <a:t>Stratégie d'arbitrage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A3CDF-204C-3AF1-0D0E-D73FEAB16E1A}"/>
              </a:ext>
            </a:extLst>
          </p:cNvPr>
          <p:cNvSpPr/>
          <p:nvPr/>
        </p:nvSpPr>
        <p:spPr>
          <a:xfrm>
            <a:off x="1182805" y="2536208"/>
            <a:ext cx="9780895" cy="9009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dirty="0">
                <a:solidFill>
                  <a:schemeClr val="tx1"/>
                </a:solidFill>
              </a:rPr>
              <a:t>Une </a:t>
            </a:r>
            <a:r>
              <a:rPr lang="fr-FR" i="1" dirty="0">
                <a:solidFill>
                  <a:schemeClr val="tx1"/>
                </a:solidFill>
              </a:rPr>
              <a:t>stratégie d'arbitrage</a:t>
            </a:r>
            <a:r>
              <a:rPr lang="fr-FR" dirty="0">
                <a:solidFill>
                  <a:schemeClr val="tx1"/>
                </a:solidFill>
              </a:rPr>
              <a:t> est une technique utilisée en finance, qui consiste à tirer profit des </a:t>
            </a:r>
            <a:r>
              <a:rPr lang="fr-FR" b="1" dirty="0">
                <a:solidFill>
                  <a:schemeClr val="tx1"/>
                </a:solidFill>
              </a:rPr>
              <a:t>différences de prix pour un même actif</a:t>
            </a:r>
            <a:r>
              <a:rPr lang="fr-FR" dirty="0">
                <a:solidFill>
                  <a:schemeClr val="tx1"/>
                </a:solidFill>
              </a:rPr>
              <a:t>, sur </a:t>
            </a:r>
            <a:r>
              <a:rPr lang="fr-FR" i="1" u="sng" dirty="0">
                <a:solidFill>
                  <a:schemeClr val="tx1"/>
                </a:solidFill>
              </a:rPr>
              <a:t>deux marchés différents</a:t>
            </a:r>
            <a:r>
              <a:rPr lang="fr-FR" u="sng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25BB0B-E452-D0A6-6ADB-5E60432D66D6}"/>
              </a:ext>
            </a:extLst>
          </p:cNvPr>
          <p:cNvSpPr txBox="1"/>
          <p:nvPr/>
        </p:nvSpPr>
        <p:spPr>
          <a:xfrm>
            <a:off x="3205119" y="4312213"/>
            <a:ext cx="57820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Pour les paris sportifs, l'arbitrage se résume à parier judicieusement sur deux sites de paris sportifs distincts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9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8393B81-F7A8-0252-3F39-A96DD3ABF63A}"/>
              </a:ext>
            </a:extLst>
          </p:cNvPr>
          <p:cNvSpPr/>
          <p:nvPr/>
        </p:nvSpPr>
        <p:spPr>
          <a:xfrm>
            <a:off x="3626452" y="1974525"/>
            <a:ext cx="1924467" cy="878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1,62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32B3168-3698-3248-518C-26982129FA5E}"/>
              </a:ext>
            </a:extLst>
          </p:cNvPr>
          <p:cNvSpPr/>
          <p:nvPr/>
        </p:nvSpPr>
        <p:spPr>
          <a:xfrm>
            <a:off x="7631123" y="4088101"/>
            <a:ext cx="1924467" cy="878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2,17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0FB10E-6387-E724-6E2D-90B74B21E055}"/>
              </a:ext>
            </a:extLst>
          </p:cNvPr>
          <p:cNvSpPr/>
          <p:nvPr/>
        </p:nvSpPr>
        <p:spPr>
          <a:xfrm>
            <a:off x="3626452" y="4088101"/>
            <a:ext cx="1924467" cy="8788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1,64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2927DB1-7746-3DEE-34CC-6CA9E5DDA835}"/>
              </a:ext>
            </a:extLst>
          </p:cNvPr>
          <p:cNvSpPr/>
          <p:nvPr/>
        </p:nvSpPr>
        <p:spPr>
          <a:xfrm>
            <a:off x="7631123" y="1974525"/>
            <a:ext cx="1924467" cy="8788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2,23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2CFF4E-993C-2040-9DA0-47711CBD1441}"/>
              </a:ext>
            </a:extLst>
          </p:cNvPr>
          <p:cNvSpPr txBox="1"/>
          <p:nvPr/>
        </p:nvSpPr>
        <p:spPr>
          <a:xfrm>
            <a:off x="3960175" y="817620"/>
            <a:ext cx="1346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Joueur n°1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0CA982-CAF8-AC27-781C-1C761B2AEBF5}"/>
              </a:ext>
            </a:extLst>
          </p:cNvPr>
          <p:cNvSpPr txBox="1"/>
          <p:nvPr/>
        </p:nvSpPr>
        <p:spPr>
          <a:xfrm>
            <a:off x="7920350" y="817620"/>
            <a:ext cx="1346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Joueur n°2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3C058D-DEB7-2EB1-6450-0CDEB29F7437}"/>
              </a:ext>
            </a:extLst>
          </p:cNvPr>
          <p:cNvSpPr txBox="1"/>
          <p:nvPr/>
        </p:nvSpPr>
        <p:spPr>
          <a:xfrm>
            <a:off x="745313" y="4343955"/>
            <a:ext cx="1501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Site de paris sportifs n°2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75D9A1-E989-1E8B-AA74-1CC0ED94FA69}"/>
              </a:ext>
            </a:extLst>
          </p:cNvPr>
          <p:cNvSpPr txBox="1"/>
          <p:nvPr/>
        </p:nvSpPr>
        <p:spPr>
          <a:xfrm>
            <a:off x="745313" y="2091327"/>
            <a:ext cx="1501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Site de paris sportifs n°1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D06332-B566-7C0A-2FE6-8DDD53C72204}"/>
              </a:ext>
            </a:extLst>
          </p:cNvPr>
          <p:cNvCxnSpPr/>
          <p:nvPr/>
        </p:nvCxnSpPr>
        <p:spPr>
          <a:xfrm flipV="1">
            <a:off x="734189" y="1429445"/>
            <a:ext cx="10545635" cy="778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973C5A-4A2E-FD01-25A2-8B35C6EA5AA3}"/>
              </a:ext>
            </a:extLst>
          </p:cNvPr>
          <p:cNvCxnSpPr>
            <a:cxnSpLocks/>
          </p:cNvCxnSpPr>
          <p:nvPr/>
        </p:nvCxnSpPr>
        <p:spPr>
          <a:xfrm flipV="1">
            <a:off x="734189" y="3431781"/>
            <a:ext cx="10545635" cy="778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F7AC178-7CF3-14CA-56A4-A24FD7F2BD5A}"/>
              </a:ext>
            </a:extLst>
          </p:cNvPr>
          <p:cNvCxnSpPr>
            <a:cxnSpLocks/>
          </p:cNvCxnSpPr>
          <p:nvPr/>
        </p:nvCxnSpPr>
        <p:spPr>
          <a:xfrm>
            <a:off x="6540962" y="539518"/>
            <a:ext cx="22249" cy="527281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7F2E47F-B65B-8683-6FB8-AF054357A4AE}"/>
              </a:ext>
            </a:extLst>
          </p:cNvPr>
          <p:cNvCxnSpPr>
            <a:cxnSpLocks/>
          </p:cNvCxnSpPr>
          <p:nvPr/>
        </p:nvCxnSpPr>
        <p:spPr>
          <a:xfrm>
            <a:off x="2792144" y="539518"/>
            <a:ext cx="22249" cy="527281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33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28393B81-F7A8-0252-3F39-A96DD3ABF63A}"/>
              </a:ext>
            </a:extLst>
          </p:cNvPr>
          <p:cNvSpPr/>
          <p:nvPr/>
        </p:nvSpPr>
        <p:spPr>
          <a:xfrm>
            <a:off x="3626452" y="1974525"/>
            <a:ext cx="1924467" cy="87880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1,62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32B3168-3698-3248-518C-26982129FA5E}"/>
              </a:ext>
            </a:extLst>
          </p:cNvPr>
          <p:cNvSpPr/>
          <p:nvPr/>
        </p:nvSpPr>
        <p:spPr>
          <a:xfrm>
            <a:off x="7631123" y="4088101"/>
            <a:ext cx="1924467" cy="87880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2,17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D0FB10E-6387-E724-6E2D-90B74B21E055}"/>
              </a:ext>
            </a:extLst>
          </p:cNvPr>
          <p:cNvSpPr/>
          <p:nvPr/>
        </p:nvSpPr>
        <p:spPr>
          <a:xfrm>
            <a:off x="3626452" y="4088101"/>
            <a:ext cx="1924467" cy="8788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1,64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2927DB1-7746-3DEE-34CC-6CA9E5DDA835}"/>
              </a:ext>
            </a:extLst>
          </p:cNvPr>
          <p:cNvSpPr/>
          <p:nvPr/>
        </p:nvSpPr>
        <p:spPr>
          <a:xfrm>
            <a:off x="7631123" y="1974525"/>
            <a:ext cx="1924467" cy="8788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2,23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2CFF4E-993C-2040-9DA0-47711CBD1441}"/>
              </a:ext>
            </a:extLst>
          </p:cNvPr>
          <p:cNvSpPr txBox="1"/>
          <p:nvPr/>
        </p:nvSpPr>
        <p:spPr>
          <a:xfrm>
            <a:off x="3960175" y="817620"/>
            <a:ext cx="1346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Joueur n°1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0CA982-CAF8-AC27-781C-1C761B2AEBF5}"/>
              </a:ext>
            </a:extLst>
          </p:cNvPr>
          <p:cNvSpPr txBox="1"/>
          <p:nvPr/>
        </p:nvSpPr>
        <p:spPr>
          <a:xfrm>
            <a:off x="7920350" y="817620"/>
            <a:ext cx="13460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Joueur n°2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03C058D-DEB7-2EB1-6450-0CDEB29F7437}"/>
              </a:ext>
            </a:extLst>
          </p:cNvPr>
          <p:cNvSpPr txBox="1"/>
          <p:nvPr/>
        </p:nvSpPr>
        <p:spPr>
          <a:xfrm>
            <a:off x="745313" y="4343955"/>
            <a:ext cx="1501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Site de paris sportifs n°2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75D9A1-E989-1E8B-AA74-1CC0ED94FA69}"/>
              </a:ext>
            </a:extLst>
          </p:cNvPr>
          <p:cNvSpPr txBox="1"/>
          <p:nvPr/>
        </p:nvSpPr>
        <p:spPr>
          <a:xfrm>
            <a:off x="745313" y="2091327"/>
            <a:ext cx="15017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Site de paris sportifs n°1</a:t>
            </a:r>
          </a:p>
        </p:txBody>
      </p:sp>
      <p:sp>
        <p:nvSpPr>
          <p:cNvPr id="2" name="Cercle : creux 1">
            <a:extLst>
              <a:ext uri="{FF2B5EF4-FFF2-40B4-BE49-F238E27FC236}">
                <a16:creationId xmlns:a16="http://schemas.microsoft.com/office/drawing/2014/main" id="{99FD5DA2-5CC5-7307-A9F3-F0A2B7C3D325}"/>
              </a:ext>
            </a:extLst>
          </p:cNvPr>
          <p:cNvSpPr/>
          <p:nvPr/>
        </p:nvSpPr>
        <p:spPr>
          <a:xfrm>
            <a:off x="6807941" y="1290395"/>
            <a:ext cx="3570832" cy="224706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Cercle : creux 2">
            <a:extLst>
              <a:ext uri="{FF2B5EF4-FFF2-40B4-BE49-F238E27FC236}">
                <a16:creationId xmlns:a16="http://schemas.microsoft.com/office/drawing/2014/main" id="{6668A387-76C7-8BBA-1A23-E92C5278C924}"/>
              </a:ext>
            </a:extLst>
          </p:cNvPr>
          <p:cNvSpPr/>
          <p:nvPr/>
        </p:nvSpPr>
        <p:spPr>
          <a:xfrm>
            <a:off x="2803269" y="3403972"/>
            <a:ext cx="3570832" cy="2247064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ED06332-B566-7C0A-2FE6-8DDD53C72204}"/>
              </a:ext>
            </a:extLst>
          </p:cNvPr>
          <p:cNvCxnSpPr/>
          <p:nvPr/>
        </p:nvCxnSpPr>
        <p:spPr>
          <a:xfrm flipV="1">
            <a:off x="734189" y="1429445"/>
            <a:ext cx="10545635" cy="778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973C5A-4A2E-FD01-25A2-8B35C6EA5AA3}"/>
              </a:ext>
            </a:extLst>
          </p:cNvPr>
          <p:cNvCxnSpPr>
            <a:cxnSpLocks/>
          </p:cNvCxnSpPr>
          <p:nvPr/>
        </p:nvCxnSpPr>
        <p:spPr>
          <a:xfrm flipV="1">
            <a:off x="734189" y="3431781"/>
            <a:ext cx="10545635" cy="7786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F7AC178-7CF3-14CA-56A4-A24FD7F2BD5A}"/>
              </a:ext>
            </a:extLst>
          </p:cNvPr>
          <p:cNvCxnSpPr>
            <a:cxnSpLocks/>
          </p:cNvCxnSpPr>
          <p:nvPr/>
        </p:nvCxnSpPr>
        <p:spPr>
          <a:xfrm>
            <a:off x="6540962" y="539518"/>
            <a:ext cx="22249" cy="527281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7F2E47F-B65B-8683-6FB8-AF054357A4AE}"/>
              </a:ext>
            </a:extLst>
          </p:cNvPr>
          <p:cNvCxnSpPr>
            <a:cxnSpLocks/>
          </p:cNvCxnSpPr>
          <p:nvPr/>
        </p:nvCxnSpPr>
        <p:spPr>
          <a:xfrm>
            <a:off x="2792144" y="539518"/>
            <a:ext cx="22249" cy="527281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50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4BF64-4E7D-D7DA-349B-B45FFD69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844"/>
            <a:ext cx="10515600" cy="5497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/>
              <a:t>Avantages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19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4BF64-4E7D-D7DA-349B-B45FFD69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844"/>
            <a:ext cx="10515600" cy="54971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i="1" dirty="0"/>
              <a:t>Avantages </a:t>
            </a:r>
            <a:r>
              <a:rPr lang="fr-FR" dirty="0"/>
              <a:t>: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fr-FR" dirty="0"/>
              <a:t>Aucun risque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080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Thème Office</vt:lpstr>
      <vt:lpstr>TIPE - Stratégies d'arbitrage dans les paris sportifs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Problématique</vt:lpstr>
      <vt:lpstr>Sommaire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 les 25 % restants ?</vt:lpstr>
      <vt:lpstr>Et les 25 % restants ?</vt:lpstr>
      <vt:lpstr>Et les 25 % restants ?</vt:lpstr>
      <vt:lpstr>Et les 25 % restants ?</vt:lpstr>
      <vt:lpstr>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676</cp:revision>
  <dcterms:created xsi:type="dcterms:W3CDTF">2024-06-04T14:33:44Z</dcterms:created>
  <dcterms:modified xsi:type="dcterms:W3CDTF">2024-06-08T09:25:21Z</dcterms:modified>
</cp:coreProperties>
</file>