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22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>
        <p:scale>
          <a:sx n="145" d="100"/>
          <a:sy n="145" d="100"/>
        </p:scale>
        <p:origin x="680" y="15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78B13-7EAC-6E40-882F-47CA5D02D5B1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14B0E-5360-B84D-ADDE-A0F7A7943F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05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14B0E-5360-B84D-ADDE-A0F7A7943F1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12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07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‹N°›</a:t>
            </a:fld>
            <a:r>
              <a:rPr lang="fr-FR" spc="-19"/>
              <a:t>/</a:t>
            </a:r>
            <a:endParaRPr lang="fr-FR" spc="-19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200" y="151891"/>
            <a:ext cx="8419794" cy="415498"/>
          </a:xfr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055" y="2828035"/>
            <a:ext cx="6264116" cy="207749"/>
          </a:xfrm>
        </p:spPr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‹N°›</a:t>
            </a:fld>
            <a:r>
              <a:rPr lang="fr-FR" spc="-19"/>
              <a:t>/</a:t>
            </a:r>
            <a:endParaRPr lang="fr-FR" spc="-19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8258" y="0"/>
            <a:ext cx="9144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525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68949" y="3681413"/>
            <a:ext cx="3572828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8" y="0"/>
                </a:moveTo>
                <a:lnTo>
                  <a:pt x="0" y="3176587"/>
                </a:lnTo>
              </a:path>
            </a:pathLst>
          </a:custGeom>
          <a:ln w="9525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86106" y="0"/>
            <a:ext cx="225552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9" y="6857999"/>
                </a:lnTo>
                <a:lnTo>
                  <a:pt x="3007349" y="0"/>
                </a:lnTo>
                <a:close/>
              </a:path>
            </a:pathLst>
          </a:custGeom>
          <a:solidFill>
            <a:srgbClr val="5FCBEF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03699" y="0"/>
            <a:ext cx="1940719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7" y="0"/>
                </a:moveTo>
                <a:lnTo>
                  <a:pt x="0" y="0"/>
                </a:lnTo>
                <a:lnTo>
                  <a:pt x="1207968" y="6857999"/>
                </a:lnTo>
                <a:lnTo>
                  <a:pt x="2587067" y="6857999"/>
                </a:lnTo>
                <a:lnTo>
                  <a:pt x="2587067" y="0"/>
                </a:lnTo>
                <a:close/>
              </a:path>
            </a:pathLst>
          </a:custGeom>
          <a:solidFill>
            <a:srgbClr val="5F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99249" y="3048000"/>
            <a:ext cx="2445068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0"/>
                </a:moveTo>
                <a:lnTo>
                  <a:pt x="0" y="3809999"/>
                </a:lnTo>
                <a:lnTo>
                  <a:pt x="3259667" y="3809999"/>
                </a:lnTo>
                <a:lnTo>
                  <a:pt x="3259667" y="0"/>
                </a:lnTo>
                <a:close/>
              </a:path>
            </a:pathLst>
          </a:custGeom>
          <a:solidFill>
            <a:srgbClr val="17B0E4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03160" y="0"/>
            <a:ext cx="2138839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0"/>
                </a:moveTo>
                <a:lnTo>
                  <a:pt x="0" y="0"/>
                </a:lnTo>
                <a:lnTo>
                  <a:pt x="2467704" y="6857999"/>
                </a:lnTo>
                <a:lnTo>
                  <a:pt x="2851279" y="6857999"/>
                </a:lnTo>
                <a:lnTo>
                  <a:pt x="2851279" y="0"/>
                </a:lnTo>
                <a:close/>
              </a:path>
            </a:pathLst>
          </a:custGeom>
          <a:solidFill>
            <a:srgbClr val="17B0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4047" y="0"/>
            <a:ext cx="96774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2E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05276" y="0"/>
            <a:ext cx="936784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3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2362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78749" y="3589867"/>
            <a:ext cx="1363028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17B0E4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336709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2"/>
            <a:ext cx="9144000" cy="1073785"/>
          </a:xfrm>
          <a:custGeom>
            <a:avLst/>
            <a:gdLst/>
            <a:ahLst/>
            <a:cxnLst/>
            <a:rect l="l" t="t" r="r" b="b"/>
            <a:pathLst>
              <a:path w="12192000" h="1073785">
                <a:moveTo>
                  <a:pt x="12192000" y="0"/>
                </a:moveTo>
                <a:lnTo>
                  <a:pt x="0" y="0"/>
                </a:lnTo>
                <a:lnTo>
                  <a:pt x="0" y="1073425"/>
                </a:lnTo>
                <a:lnTo>
                  <a:pt x="12192000" y="10734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4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2"/>
            <a:ext cx="9144000" cy="1073785"/>
          </a:xfrm>
          <a:custGeom>
            <a:avLst/>
            <a:gdLst/>
            <a:ahLst/>
            <a:cxnLst/>
            <a:rect l="l" t="t" r="r" b="b"/>
            <a:pathLst>
              <a:path w="12192000" h="1073785">
                <a:moveTo>
                  <a:pt x="0" y="0"/>
                </a:moveTo>
                <a:lnTo>
                  <a:pt x="12192000" y="0"/>
                </a:lnTo>
                <a:lnTo>
                  <a:pt x="12192000" y="1073426"/>
                </a:lnTo>
                <a:lnTo>
                  <a:pt x="0" y="107342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354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200" y="151891"/>
            <a:ext cx="8419794" cy="415498"/>
          </a:xfr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‹N°›</a:t>
            </a:fld>
            <a:r>
              <a:rPr lang="fr-FR" spc="-19"/>
              <a:t>/</a:t>
            </a:r>
            <a:endParaRPr lang="fr-FR" spc="-19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8258" y="0"/>
            <a:ext cx="9144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525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68949" y="3681413"/>
            <a:ext cx="3572828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8" y="0"/>
                </a:moveTo>
                <a:lnTo>
                  <a:pt x="0" y="3176587"/>
                </a:lnTo>
              </a:path>
            </a:pathLst>
          </a:custGeom>
          <a:ln w="9525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86106" y="0"/>
            <a:ext cx="225552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9" y="6857999"/>
                </a:lnTo>
                <a:lnTo>
                  <a:pt x="3007349" y="0"/>
                </a:lnTo>
                <a:close/>
              </a:path>
            </a:pathLst>
          </a:custGeom>
          <a:solidFill>
            <a:srgbClr val="5FCBEF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03699" y="0"/>
            <a:ext cx="1940719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7" y="0"/>
                </a:moveTo>
                <a:lnTo>
                  <a:pt x="0" y="0"/>
                </a:lnTo>
                <a:lnTo>
                  <a:pt x="1207968" y="6857999"/>
                </a:lnTo>
                <a:lnTo>
                  <a:pt x="2587067" y="6857999"/>
                </a:lnTo>
                <a:lnTo>
                  <a:pt x="2587067" y="0"/>
                </a:lnTo>
                <a:close/>
              </a:path>
            </a:pathLst>
          </a:custGeom>
          <a:solidFill>
            <a:srgbClr val="5F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99249" y="3048000"/>
            <a:ext cx="2445068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0"/>
                </a:moveTo>
                <a:lnTo>
                  <a:pt x="0" y="3809999"/>
                </a:lnTo>
                <a:lnTo>
                  <a:pt x="3259667" y="3809999"/>
                </a:lnTo>
                <a:lnTo>
                  <a:pt x="3259667" y="0"/>
                </a:lnTo>
                <a:close/>
              </a:path>
            </a:pathLst>
          </a:custGeom>
          <a:solidFill>
            <a:srgbClr val="17B0E4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03160" y="0"/>
            <a:ext cx="2138839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0"/>
                </a:moveTo>
                <a:lnTo>
                  <a:pt x="0" y="0"/>
                </a:lnTo>
                <a:lnTo>
                  <a:pt x="2467704" y="6857999"/>
                </a:lnTo>
                <a:lnTo>
                  <a:pt x="2851279" y="6857999"/>
                </a:lnTo>
                <a:lnTo>
                  <a:pt x="2851279" y="0"/>
                </a:lnTo>
                <a:close/>
              </a:path>
            </a:pathLst>
          </a:custGeom>
          <a:solidFill>
            <a:srgbClr val="17B0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4047" y="0"/>
            <a:ext cx="96774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2E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05276" y="0"/>
            <a:ext cx="936784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3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2362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78749" y="3589867"/>
            <a:ext cx="1363028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17B0E4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336709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2"/>
            <a:ext cx="9144000" cy="1073785"/>
          </a:xfrm>
          <a:custGeom>
            <a:avLst/>
            <a:gdLst/>
            <a:ahLst/>
            <a:cxnLst/>
            <a:rect l="l" t="t" r="r" b="b"/>
            <a:pathLst>
              <a:path w="12192000" h="1073785">
                <a:moveTo>
                  <a:pt x="12192000" y="0"/>
                </a:moveTo>
                <a:lnTo>
                  <a:pt x="0" y="0"/>
                </a:lnTo>
                <a:lnTo>
                  <a:pt x="0" y="1073425"/>
                </a:lnTo>
                <a:lnTo>
                  <a:pt x="12192000" y="10734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4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2"/>
            <a:ext cx="9144000" cy="1073785"/>
          </a:xfrm>
          <a:custGeom>
            <a:avLst/>
            <a:gdLst/>
            <a:ahLst/>
            <a:cxnLst/>
            <a:rect l="l" t="t" r="r" b="b"/>
            <a:pathLst>
              <a:path w="12192000" h="1073785">
                <a:moveTo>
                  <a:pt x="0" y="0"/>
                </a:moveTo>
                <a:lnTo>
                  <a:pt x="12192000" y="0"/>
                </a:lnTo>
                <a:lnTo>
                  <a:pt x="12192000" y="1073426"/>
                </a:lnTo>
                <a:lnTo>
                  <a:pt x="0" y="107342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2354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200" y="151891"/>
            <a:ext cx="8419794" cy="415498"/>
          </a:xfrm>
        </p:spPr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‹N°›</a:t>
            </a:fld>
            <a:r>
              <a:rPr lang="fr-FR" spc="-19"/>
              <a:t>/</a:t>
            </a:r>
            <a:endParaRPr lang="fr-FR" spc="-19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‹N°›</a:t>
            </a:fld>
            <a:r>
              <a:rPr lang="fr-FR" spc="-19"/>
              <a:t>/</a:t>
            </a:r>
            <a:endParaRPr lang="fr-FR" spc="-19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8258" y="0"/>
            <a:ext cx="9144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525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68949" y="3681413"/>
            <a:ext cx="3572828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8" y="0"/>
                </a:moveTo>
                <a:lnTo>
                  <a:pt x="0" y="3176587"/>
                </a:lnTo>
              </a:path>
            </a:pathLst>
          </a:custGeom>
          <a:ln w="9525">
            <a:solidFill>
              <a:srgbClr val="5FCB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86106" y="0"/>
            <a:ext cx="225552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9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9" y="6857999"/>
                </a:lnTo>
                <a:lnTo>
                  <a:pt x="3007349" y="0"/>
                </a:lnTo>
                <a:close/>
              </a:path>
            </a:pathLst>
          </a:custGeom>
          <a:solidFill>
            <a:srgbClr val="5FCBEF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03699" y="0"/>
            <a:ext cx="1940719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67" y="0"/>
                </a:moveTo>
                <a:lnTo>
                  <a:pt x="0" y="0"/>
                </a:lnTo>
                <a:lnTo>
                  <a:pt x="1207968" y="6857999"/>
                </a:lnTo>
                <a:lnTo>
                  <a:pt x="2587067" y="6857999"/>
                </a:lnTo>
                <a:lnTo>
                  <a:pt x="2587067" y="0"/>
                </a:lnTo>
                <a:close/>
              </a:path>
            </a:pathLst>
          </a:custGeom>
          <a:solidFill>
            <a:srgbClr val="5F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99249" y="3048000"/>
            <a:ext cx="2445068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7" y="0"/>
                </a:moveTo>
                <a:lnTo>
                  <a:pt x="0" y="3809999"/>
                </a:lnTo>
                <a:lnTo>
                  <a:pt x="3259667" y="3809999"/>
                </a:lnTo>
                <a:lnTo>
                  <a:pt x="3259667" y="0"/>
                </a:lnTo>
                <a:close/>
              </a:path>
            </a:pathLst>
          </a:custGeom>
          <a:solidFill>
            <a:srgbClr val="17B0E4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03160" y="0"/>
            <a:ext cx="2138839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9" y="0"/>
                </a:moveTo>
                <a:lnTo>
                  <a:pt x="0" y="0"/>
                </a:lnTo>
                <a:lnTo>
                  <a:pt x="2467704" y="6857999"/>
                </a:lnTo>
                <a:lnTo>
                  <a:pt x="2851279" y="6857999"/>
                </a:lnTo>
                <a:lnTo>
                  <a:pt x="2851279" y="0"/>
                </a:lnTo>
                <a:close/>
              </a:path>
            </a:pathLst>
          </a:custGeom>
          <a:solidFill>
            <a:srgbClr val="17B0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4047" y="0"/>
            <a:ext cx="96774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2E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05276" y="0"/>
            <a:ext cx="936784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3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2362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78749" y="3589867"/>
            <a:ext cx="1363028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17B0E4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336709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3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200" y="151891"/>
            <a:ext cx="841979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055" y="2828035"/>
            <a:ext cx="62641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6500" y="6304517"/>
            <a:ext cx="30908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‹N°›</a:t>
            </a:fld>
            <a:r>
              <a:rPr lang="fr-FR" spc="-19"/>
              <a:t>/</a:t>
            </a:r>
            <a:endParaRPr lang="fr-FR" spc="-19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://www.atptour.com/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57251"/>
            <a:ext cx="647700" cy="4267676"/>
          </a:xfrm>
          <a:custGeom>
            <a:avLst/>
            <a:gdLst/>
            <a:ahLst/>
            <a:cxnLst/>
            <a:rect l="l" t="t" r="r" b="b"/>
            <a:pathLst>
              <a:path w="863600" h="5690235">
                <a:moveTo>
                  <a:pt x="863600" y="0"/>
                </a:moveTo>
                <a:lnTo>
                  <a:pt x="61657" y="0"/>
                </a:lnTo>
                <a:lnTo>
                  <a:pt x="0" y="604"/>
                </a:lnTo>
                <a:lnTo>
                  <a:pt x="0" y="5690204"/>
                </a:lnTo>
                <a:lnTo>
                  <a:pt x="863600" y="9071"/>
                </a:lnTo>
                <a:lnTo>
                  <a:pt x="863600" y="0"/>
                </a:lnTo>
                <a:close/>
              </a:path>
            </a:pathLst>
          </a:custGeom>
          <a:solidFill>
            <a:srgbClr val="5FCBEF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22117" y="-381000"/>
            <a:ext cx="9394717" cy="7239000"/>
            <a:chOff x="0" y="-1"/>
            <a:chExt cx="12192558" cy="7834407"/>
          </a:xfrm>
        </p:grpSpPr>
        <p:sp>
          <p:nvSpPr>
            <p:cNvPr id="5" name="object 5"/>
            <p:cNvSpPr/>
            <p:nvPr/>
          </p:nvSpPr>
          <p:spPr>
            <a:xfrm>
              <a:off x="9371010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5FC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5266" y="368141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8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5FCB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1475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9" y="0"/>
                  </a:moveTo>
                  <a:lnTo>
                    <a:pt x="2043009" y="0"/>
                  </a:lnTo>
                  <a:lnTo>
                    <a:pt x="0" y="6857999"/>
                  </a:lnTo>
                  <a:lnTo>
                    <a:pt x="3007349" y="6857999"/>
                  </a:lnTo>
                  <a:lnTo>
                    <a:pt x="3007349" y="0"/>
                  </a:lnTo>
                  <a:close/>
                </a:path>
              </a:pathLst>
            </a:custGeom>
            <a:solidFill>
              <a:srgbClr val="5FCBEF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4933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67" y="0"/>
                  </a:moveTo>
                  <a:lnTo>
                    <a:pt x="0" y="0"/>
                  </a:lnTo>
                  <a:lnTo>
                    <a:pt x="1207968" y="6857999"/>
                  </a:lnTo>
                  <a:lnTo>
                    <a:pt x="2587067" y="6857999"/>
                  </a:lnTo>
                  <a:lnTo>
                    <a:pt x="2587067" y="0"/>
                  </a:lnTo>
                  <a:close/>
                </a:path>
              </a:pathLst>
            </a:custGeom>
            <a:solidFill>
              <a:srgbClr val="5FCBE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2333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667" y="0"/>
                  </a:moveTo>
                  <a:lnTo>
                    <a:pt x="0" y="3809999"/>
                  </a:lnTo>
                  <a:lnTo>
                    <a:pt x="3259667" y="3809999"/>
                  </a:lnTo>
                  <a:lnTo>
                    <a:pt x="3259667" y="0"/>
                  </a:lnTo>
                  <a:close/>
                </a:path>
              </a:pathLst>
            </a:custGeom>
            <a:solidFill>
              <a:srgbClr val="17B0E4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37546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9" y="0"/>
                  </a:moveTo>
                  <a:lnTo>
                    <a:pt x="0" y="0"/>
                  </a:lnTo>
                  <a:lnTo>
                    <a:pt x="2467704" y="6857999"/>
                  </a:lnTo>
                  <a:lnTo>
                    <a:pt x="2851279" y="6857999"/>
                  </a:lnTo>
                  <a:lnTo>
                    <a:pt x="2851279" y="0"/>
                  </a:lnTo>
                  <a:close/>
                </a:path>
              </a:pathLst>
            </a:custGeom>
            <a:solidFill>
              <a:srgbClr val="17B0E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8730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3" y="0"/>
                  </a:moveTo>
                  <a:lnTo>
                    <a:pt x="1018477" y="0"/>
                  </a:lnTo>
                  <a:lnTo>
                    <a:pt x="0" y="6857999"/>
                  </a:lnTo>
                  <a:lnTo>
                    <a:pt x="1290093" y="6857999"/>
                  </a:lnTo>
                  <a:lnTo>
                    <a:pt x="1290093" y="0"/>
                  </a:lnTo>
                  <a:close/>
                </a:path>
              </a:pathLst>
            </a:custGeom>
            <a:solidFill>
              <a:srgbClr val="2E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40367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6" y="0"/>
                  </a:moveTo>
                  <a:lnTo>
                    <a:pt x="0" y="0"/>
                  </a:lnTo>
                  <a:lnTo>
                    <a:pt x="1108013" y="6857999"/>
                  </a:lnTo>
                  <a:lnTo>
                    <a:pt x="1248456" y="6857999"/>
                  </a:lnTo>
                  <a:lnTo>
                    <a:pt x="1248456" y="0"/>
                  </a:lnTo>
                  <a:close/>
                </a:path>
              </a:pathLst>
            </a:custGeom>
            <a:solidFill>
              <a:srgbClr val="2362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71666" y="3589866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159" y="0"/>
                  </a:moveTo>
                  <a:lnTo>
                    <a:pt x="0" y="3268132"/>
                  </a:lnTo>
                  <a:lnTo>
                    <a:pt x="1817159" y="3268132"/>
                  </a:lnTo>
                  <a:lnTo>
                    <a:pt x="1817159" y="0"/>
                  </a:lnTo>
                  <a:close/>
                </a:path>
              </a:pathLst>
            </a:custGeom>
            <a:solidFill>
              <a:srgbClr val="17B0E4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12188952" cy="78344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7304" y="4157853"/>
            <a:ext cx="1660096" cy="8948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47800"/>
              </a:lnSpc>
              <a:spcBef>
                <a:spcPts val="75"/>
              </a:spcBef>
              <a:tabLst>
                <a:tab pos="942023" algn="l"/>
              </a:tabLst>
            </a:pP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Léo</a:t>
            </a:r>
            <a:r>
              <a:rPr sz="135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Pouilly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(15004)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CPGE</a:t>
            </a:r>
            <a:r>
              <a:rPr sz="1350" spc="-2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Scientifique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TIPE</a:t>
            </a:r>
            <a:r>
              <a:rPr sz="1350" spc="-2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35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Jeux</a:t>
            </a:r>
            <a:r>
              <a:rPr sz="1350" spc="-2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fr-FR" sz="1350" spc="-23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sz="135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rebuchet MS"/>
                <a:cs typeface="Trebuchet MS"/>
              </a:rPr>
              <a:t>Sport</a:t>
            </a:r>
            <a:r>
              <a:rPr lang="fr-FR" sz="135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884" y="1599819"/>
            <a:ext cx="3128486" cy="2501165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>
              <a:lnSpc>
                <a:spcPct val="100200"/>
              </a:lnSpc>
              <a:spcBef>
                <a:spcPts val="64"/>
              </a:spcBef>
            </a:pPr>
            <a:r>
              <a:rPr sz="4050" spc="-8" dirty="0">
                <a:solidFill>
                  <a:srgbClr val="FFFFFF"/>
                </a:solidFill>
                <a:latin typeface="Trebuchet MS"/>
                <a:cs typeface="Trebuchet MS"/>
              </a:rPr>
              <a:t>Stratégies d'arbitrage </a:t>
            </a:r>
            <a:r>
              <a:rPr sz="4050" dirty="0">
                <a:solidFill>
                  <a:srgbClr val="FFFFFF"/>
                </a:solidFill>
                <a:latin typeface="Trebuchet MS"/>
                <a:cs typeface="Trebuchet MS"/>
              </a:rPr>
              <a:t>dans</a:t>
            </a:r>
            <a:r>
              <a:rPr sz="4050" spc="-7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50" dirty="0">
                <a:solidFill>
                  <a:srgbClr val="FFFFFF"/>
                </a:solidFill>
                <a:latin typeface="Trebuchet MS"/>
                <a:cs typeface="Trebuchet MS"/>
              </a:rPr>
              <a:t>les</a:t>
            </a:r>
            <a:r>
              <a:rPr sz="4050" spc="-6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50" spc="-8" dirty="0">
                <a:solidFill>
                  <a:srgbClr val="FFFFFF"/>
                </a:solidFill>
                <a:latin typeface="Trebuchet MS"/>
                <a:cs typeface="Trebuchet MS"/>
              </a:rPr>
              <a:t>paris sportifs</a:t>
            </a:r>
            <a:endParaRPr sz="4050" dirty="0">
              <a:latin typeface="Trebuchet MS"/>
              <a:cs typeface="Trebuchet MS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BD159E61-9695-A45A-3243-889D451850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>
                <a:solidFill>
                  <a:schemeClr val="bg1"/>
                </a:solidFill>
              </a:rPr>
              <a:pPr marL="118586">
                <a:lnSpc>
                  <a:spcPts val="1613"/>
                </a:lnSpc>
              </a:pPr>
              <a:t>1</a:t>
            </a:fld>
            <a:r>
              <a:rPr spc="-19" dirty="0">
                <a:solidFill>
                  <a:schemeClr val="bg1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9159" y="1830705"/>
            <a:ext cx="370998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274" indent="-256699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85274" algn="l"/>
                <a:tab pos="1256823" algn="l"/>
              </a:tabLst>
            </a:pPr>
            <a:r>
              <a:rPr sz="1350" u="sng" spc="-8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Hypothèse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209" y="2507361"/>
            <a:ext cx="158019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Formule</a:t>
            </a:r>
            <a:r>
              <a:rPr sz="1350" u="sng" spc="-2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du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gain: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9938" y="2678357"/>
            <a:ext cx="93821" cy="448151"/>
          </a:xfrm>
          <a:custGeom>
            <a:avLst/>
            <a:gdLst/>
            <a:ahLst/>
            <a:cxnLst/>
            <a:rect l="l" t="t" r="r" b="b"/>
            <a:pathLst>
              <a:path w="125095" h="597535">
                <a:moveTo>
                  <a:pt x="81091" y="522696"/>
                </a:moveTo>
                <a:lnTo>
                  <a:pt x="49723" y="527603"/>
                </a:lnTo>
                <a:lnTo>
                  <a:pt x="99142" y="597000"/>
                </a:lnTo>
                <a:lnTo>
                  <a:pt x="116961" y="541078"/>
                </a:lnTo>
                <a:lnTo>
                  <a:pt x="86845" y="541078"/>
                </a:lnTo>
                <a:lnTo>
                  <a:pt x="83596" y="538708"/>
                </a:lnTo>
                <a:lnTo>
                  <a:pt x="81091" y="522696"/>
                </a:lnTo>
                <a:close/>
              </a:path>
              <a:path w="125095" h="597535">
                <a:moveTo>
                  <a:pt x="93639" y="520733"/>
                </a:moveTo>
                <a:lnTo>
                  <a:pt x="81091" y="522696"/>
                </a:lnTo>
                <a:lnTo>
                  <a:pt x="83596" y="538708"/>
                </a:lnTo>
                <a:lnTo>
                  <a:pt x="86845" y="541078"/>
                </a:lnTo>
                <a:lnTo>
                  <a:pt x="93774" y="539995"/>
                </a:lnTo>
                <a:lnTo>
                  <a:pt x="96144" y="536746"/>
                </a:lnTo>
                <a:lnTo>
                  <a:pt x="93639" y="520733"/>
                </a:lnTo>
                <a:close/>
              </a:path>
              <a:path w="125095" h="597535">
                <a:moveTo>
                  <a:pt x="125007" y="515827"/>
                </a:moveTo>
                <a:lnTo>
                  <a:pt x="93639" y="520733"/>
                </a:lnTo>
                <a:lnTo>
                  <a:pt x="96144" y="536746"/>
                </a:lnTo>
                <a:lnTo>
                  <a:pt x="93774" y="539995"/>
                </a:lnTo>
                <a:lnTo>
                  <a:pt x="86845" y="541078"/>
                </a:lnTo>
                <a:lnTo>
                  <a:pt x="116961" y="541078"/>
                </a:lnTo>
                <a:lnTo>
                  <a:pt x="125007" y="515827"/>
                </a:lnTo>
                <a:close/>
              </a:path>
              <a:path w="125095" h="597535">
                <a:moveTo>
                  <a:pt x="9298" y="0"/>
                </a:moveTo>
                <a:lnTo>
                  <a:pt x="2368" y="1084"/>
                </a:lnTo>
                <a:lnTo>
                  <a:pt x="0" y="4331"/>
                </a:lnTo>
                <a:lnTo>
                  <a:pt x="81091" y="522696"/>
                </a:lnTo>
                <a:lnTo>
                  <a:pt x="93639" y="520733"/>
                </a:lnTo>
                <a:lnTo>
                  <a:pt x="12547" y="2369"/>
                </a:lnTo>
                <a:lnTo>
                  <a:pt x="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03597" y="2406469"/>
            <a:ext cx="583883" cy="233718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580">
              <a:spcBef>
                <a:spcPts val="203"/>
              </a:spcBef>
            </a:pPr>
            <a:r>
              <a:rPr sz="1350" spc="-15" dirty="0">
                <a:latin typeface="Trebuchet MS"/>
                <a:cs typeface="Trebuchet MS"/>
              </a:rPr>
              <a:t>Mise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0050" y="2406469"/>
            <a:ext cx="1678349" cy="233718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580">
              <a:spcBef>
                <a:spcPts val="203"/>
              </a:spcBef>
            </a:pPr>
            <a:r>
              <a:rPr sz="1350" dirty="0">
                <a:latin typeface="Trebuchet MS"/>
                <a:cs typeface="Trebuchet MS"/>
              </a:rPr>
              <a:t>Marge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du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lang="fr-FR" sz="1350" spc="-8" dirty="0">
                <a:latin typeface="Trebuchet MS"/>
                <a:cs typeface="Trebuchet MS"/>
              </a:rPr>
              <a:t>bookmaker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2522" y="2406469"/>
            <a:ext cx="802005" cy="233718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104">
              <a:spcBef>
                <a:spcPts val="203"/>
              </a:spcBef>
            </a:pPr>
            <a:r>
              <a:rPr sz="1350" spc="-8" dirty="0">
                <a:latin typeface="Trebuchet MS"/>
                <a:cs typeface="Trebuchet MS"/>
              </a:rPr>
              <a:t>Fortune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746" y="5052327"/>
            <a:ext cx="1281776" cy="232756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8104">
              <a:spcBef>
                <a:spcPts val="195"/>
              </a:spcBef>
            </a:pPr>
            <a:r>
              <a:rPr sz="1350" dirty="0">
                <a:latin typeface="Trebuchet MS"/>
                <a:cs typeface="Trebuchet MS"/>
              </a:rPr>
              <a:t>Cote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joueur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n°i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2683" y="2688441"/>
            <a:ext cx="89535" cy="216694"/>
          </a:xfrm>
          <a:custGeom>
            <a:avLst/>
            <a:gdLst/>
            <a:ahLst/>
            <a:cxnLst/>
            <a:rect l="l" t="t" r="r" b="b"/>
            <a:pathLst>
              <a:path w="119379" h="288925">
                <a:moveTo>
                  <a:pt x="77281" y="218997"/>
                </a:moveTo>
                <a:lnTo>
                  <a:pt x="47437" y="229828"/>
                </a:lnTo>
                <a:lnTo>
                  <a:pt x="109245" y="288461"/>
                </a:lnTo>
                <a:lnTo>
                  <a:pt x="115341" y="235935"/>
                </a:lnTo>
                <a:lnTo>
                  <a:pt x="86452" y="235935"/>
                </a:lnTo>
                <a:lnTo>
                  <a:pt x="82810" y="234232"/>
                </a:lnTo>
                <a:lnTo>
                  <a:pt x="77281" y="218997"/>
                </a:lnTo>
                <a:close/>
              </a:path>
              <a:path w="119379" h="288925">
                <a:moveTo>
                  <a:pt x="89220" y="214665"/>
                </a:moveTo>
                <a:lnTo>
                  <a:pt x="77281" y="218997"/>
                </a:lnTo>
                <a:lnTo>
                  <a:pt x="82810" y="234232"/>
                </a:lnTo>
                <a:lnTo>
                  <a:pt x="86452" y="235935"/>
                </a:lnTo>
                <a:lnTo>
                  <a:pt x="93046" y="233542"/>
                </a:lnTo>
                <a:lnTo>
                  <a:pt x="94749" y="229900"/>
                </a:lnTo>
                <a:lnTo>
                  <a:pt x="89220" y="214665"/>
                </a:lnTo>
                <a:close/>
              </a:path>
              <a:path w="119379" h="288925">
                <a:moveTo>
                  <a:pt x="119066" y="203835"/>
                </a:moveTo>
                <a:lnTo>
                  <a:pt x="89220" y="214665"/>
                </a:lnTo>
                <a:lnTo>
                  <a:pt x="94749" y="229900"/>
                </a:lnTo>
                <a:lnTo>
                  <a:pt x="93046" y="233542"/>
                </a:lnTo>
                <a:lnTo>
                  <a:pt x="86452" y="235935"/>
                </a:lnTo>
                <a:lnTo>
                  <a:pt x="115341" y="235935"/>
                </a:lnTo>
                <a:lnTo>
                  <a:pt x="119066" y="203835"/>
                </a:lnTo>
                <a:close/>
              </a:path>
              <a:path w="119379" h="288925">
                <a:moveTo>
                  <a:pt x="8296" y="0"/>
                </a:moveTo>
                <a:lnTo>
                  <a:pt x="1703" y="2392"/>
                </a:lnTo>
                <a:lnTo>
                  <a:pt x="0" y="6035"/>
                </a:lnTo>
                <a:lnTo>
                  <a:pt x="77281" y="218997"/>
                </a:lnTo>
                <a:lnTo>
                  <a:pt x="89220" y="214665"/>
                </a:lnTo>
                <a:lnTo>
                  <a:pt x="11937" y="1701"/>
                </a:lnTo>
                <a:lnTo>
                  <a:pt x="8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9854" y="2678040"/>
            <a:ext cx="1385411" cy="649129"/>
          </a:xfrm>
          <a:custGeom>
            <a:avLst/>
            <a:gdLst/>
            <a:ahLst/>
            <a:cxnLst/>
            <a:rect l="l" t="t" r="r" b="b"/>
            <a:pathLst>
              <a:path w="1847215" h="865504">
                <a:moveTo>
                  <a:pt x="92468" y="662101"/>
                </a:moveTo>
                <a:lnTo>
                  <a:pt x="89458" y="653503"/>
                </a:lnTo>
                <a:lnTo>
                  <a:pt x="74104" y="659053"/>
                </a:lnTo>
                <a:lnTo>
                  <a:pt x="60642" y="667080"/>
                </a:lnTo>
                <a:lnTo>
                  <a:pt x="31750" y="705612"/>
                </a:lnTo>
                <a:lnTo>
                  <a:pt x="21932" y="759434"/>
                </a:lnTo>
                <a:lnTo>
                  <a:pt x="23012" y="778891"/>
                </a:lnTo>
                <a:lnTo>
                  <a:pt x="39344" y="828243"/>
                </a:lnTo>
                <a:lnTo>
                  <a:pt x="74066" y="859713"/>
                </a:lnTo>
                <a:lnTo>
                  <a:pt x="89458" y="865251"/>
                </a:lnTo>
                <a:lnTo>
                  <a:pt x="92138" y="856653"/>
                </a:lnTo>
                <a:lnTo>
                  <a:pt x="80073" y="851306"/>
                </a:lnTo>
                <a:lnTo>
                  <a:pt x="69659" y="843876"/>
                </a:lnTo>
                <a:lnTo>
                  <a:pt x="48298" y="809193"/>
                </a:lnTo>
                <a:lnTo>
                  <a:pt x="41236" y="758317"/>
                </a:lnTo>
                <a:lnTo>
                  <a:pt x="42024" y="740257"/>
                </a:lnTo>
                <a:lnTo>
                  <a:pt x="53797" y="695642"/>
                </a:lnTo>
                <a:lnTo>
                  <a:pt x="80264" y="667423"/>
                </a:lnTo>
                <a:lnTo>
                  <a:pt x="92468" y="662101"/>
                </a:lnTo>
                <a:close/>
              </a:path>
              <a:path w="1847215" h="865504">
                <a:moveTo>
                  <a:pt x="1846643" y="6858"/>
                </a:moveTo>
                <a:lnTo>
                  <a:pt x="1842935" y="914"/>
                </a:lnTo>
                <a:lnTo>
                  <a:pt x="1839010" y="0"/>
                </a:lnTo>
                <a:lnTo>
                  <a:pt x="883780" y="595528"/>
                </a:lnTo>
                <a:lnTo>
                  <a:pt x="0" y="595528"/>
                </a:lnTo>
                <a:lnTo>
                  <a:pt x="0" y="608228"/>
                </a:lnTo>
                <a:lnTo>
                  <a:pt x="863409" y="608228"/>
                </a:lnTo>
                <a:lnTo>
                  <a:pt x="810412" y="641273"/>
                </a:lnTo>
                <a:lnTo>
                  <a:pt x="793610" y="614337"/>
                </a:lnTo>
                <a:lnTo>
                  <a:pt x="749109" y="686981"/>
                </a:lnTo>
                <a:lnTo>
                  <a:pt x="824433" y="679894"/>
                </a:lnTo>
                <a:lnTo>
                  <a:pt x="828471" y="684187"/>
                </a:lnTo>
                <a:lnTo>
                  <a:pt x="844956" y="723785"/>
                </a:lnTo>
                <a:lnTo>
                  <a:pt x="848080" y="758317"/>
                </a:lnTo>
                <a:lnTo>
                  <a:pt x="847293" y="776998"/>
                </a:lnTo>
                <a:lnTo>
                  <a:pt x="835520" y="822718"/>
                </a:lnTo>
                <a:lnTo>
                  <a:pt x="809244" y="851306"/>
                </a:lnTo>
                <a:lnTo>
                  <a:pt x="797179" y="856653"/>
                </a:lnTo>
                <a:lnTo>
                  <a:pt x="799858" y="865251"/>
                </a:lnTo>
                <a:lnTo>
                  <a:pt x="840308" y="841209"/>
                </a:lnTo>
                <a:lnTo>
                  <a:pt x="863041" y="796836"/>
                </a:lnTo>
                <a:lnTo>
                  <a:pt x="867384" y="759434"/>
                </a:lnTo>
                <a:lnTo>
                  <a:pt x="866292" y="740016"/>
                </a:lnTo>
                <a:lnTo>
                  <a:pt x="849922" y="690613"/>
                </a:lnTo>
                <a:lnTo>
                  <a:pt x="825207" y="665022"/>
                </a:lnTo>
                <a:lnTo>
                  <a:pt x="822477" y="660628"/>
                </a:lnTo>
                <a:lnTo>
                  <a:pt x="817130" y="652056"/>
                </a:lnTo>
                <a:lnTo>
                  <a:pt x="887425" y="608228"/>
                </a:lnTo>
                <a:lnTo>
                  <a:pt x="1346200" y="608228"/>
                </a:lnTo>
                <a:lnTo>
                  <a:pt x="1346200" y="595528"/>
                </a:lnTo>
                <a:lnTo>
                  <a:pt x="907796" y="595528"/>
                </a:lnTo>
                <a:lnTo>
                  <a:pt x="1845729" y="10782"/>
                </a:lnTo>
                <a:lnTo>
                  <a:pt x="1846643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2953" y="4724400"/>
            <a:ext cx="186985" cy="322787"/>
          </a:xfrm>
          <a:custGeom>
            <a:avLst/>
            <a:gdLst/>
            <a:ahLst/>
            <a:cxnLst/>
            <a:rect l="l" t="t" r="r" b="b"/>
            <a:pathLst>
              <a:path w="348614" h="601345">
                <a:moveTo>
                  <a:pt x="304985" y="62905"/>
                </a:moveTo>
                <a:lnTo>
                  <a:pt x="0" y="593664"/>
                </a:lnTo>
                <a:lnTo>
                  <a:pt x="1049" y="597545"/>
                </a:lnTo>
                <a:lnTo>
                  <a:pt x="7129" y="601040"/>
                </a:lnTo>
                <a:lnTo>
                  <a:pt x="11012" y="599991"/>
                </a:lnTo>
                <a:lnTo>
                  <a:pt x="315997" y="69232"/>
                </a:lnTo>
                <a:lnTo>
                  <a:pt x="304985" y="62905"/>
                </a:lnTo>
                <a:close/>
              </a:path>
              <a:path w="348614" h="601345">
                <a:moveTo>
                  <a:pt x="345685" y="47804"/>
                </a:moveTo>
                <a:lnTo>
                  <a:pt x="316942" y="47804"/>
                </a:lnTo>
                <a:lnTo>
                  <a:pt x="323023" y="51299"/>
                </a:lnTo>
                <a:lnTo>
                  <a:pt x="324072" y="55180"/>
                </a:lnTo>
                <a:lnTo>
                  <a:pt x="315997" y="69232"/>
                </a:lnTo>
                <a:lnTo>
                  <a:pt x="343526" y="85051"/>
                </a:lnTo>
                <a:lnTo>
                  <a:pt x="345685" y="47804"/>
                </a:lnTo>
                <a:close/>
              </a:path>
              <a:path w="348614" h="601345">
                <a:moveTo>
                  <a:pt x="316942" y="47804"/>
                </a:moveTo>
                <a:lnTo>
                  <a:pt x="313060" y="48853"/>
                </a:lnTo>
                <a:lnTo>
                  <a:pt x="304985" y="62905"/>
                </a:lnTo>
                <a:lnTo>
                  <a:pt x="315997" y="69232"/>
                </a:lnTo>
                <a:lnTo>
                  <a:pt x="324072" y="55180"/>
                </a:lnTo>
                <a:lnTo>
                  <a:pt x="323023" y="51299"/>
                </a:lnTo>
                <a:lnTo>
                  <a:pt x="316942" y="47804"/>
                </a:lnTo>
                <a:close/>
              </a:path>
              <a:path w="348614" h="601345">
                <a:moveTo>
                  <a:pt x="348456" y="0"/>
                </a:moveTo>
                <a:lnTo>
                  <a:pt x="277456" y="47086"/>
                </a:lnTo>
                <a:lnTo>
                  <a:pt x="304985" y="62905"/>
                </a:lnTo>
                <a:lnTo>
                  <a:pt x="313060" y="48853"/>
                </a:lnTo>
                <a:lnTo>
                  <a:pt x="316942" y="47804"/>
                </a:lnTo>
                <a:lnTo>
                  <a:pt x="345685" y="47804"/>
                </a:lnTo>
                <a:lnTo>
                  <a:pt x="348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5040" y="3083052"/>
            <a:ext cx="171926" cy="1596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fr-FR" sz="975" spc="-19" dirty="0">
                <a:latin typeface="Cambria Math"/>
                <a:cs typeface="Cambria Math"/>
              </a:rPr>
              <a:t>n</a:t>
            </a:r>
            <a:r>
              <a:rPr sz="975" spc="-19" dirty="0">
                <a:latin typeface="Cambria Math"/>
                <a:cs typeface="Cambria Math"/>
              </a:rPr>
              <a:t>,</a:t>
            </a:r>
            <a:r>
              <a:rPr lang="fr-FR" sz="975" spc="-19" dirty="0">
                <a:latin typeface="Cambria Math"/>
                <a:cs typeface="Cambria Math"/>
              </a:rPr>
              <a:t>i</a:t>
            </a:r>
            <a:endParaRPr sz="975" dirty="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831" y="3001137"/>
            <a:ext cx="3411617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spcBef>
                <a:spcPts val="75"/>
              </a:spcBef>
              <a:tabLst>
                <a:tab pos="2305050" algn="l"/>
                <a:tab pos="2653665" algn="l"/>
              </a:tabLst>
            </a:pPr>
            <a:r>
              <a:rPr sz="1350" dirty="0">
                <a:latin typeface="Cambria Math"/>
                <a:cs typeface="Cambria Math"/>
              </a:rPr>
              <a:t>𝑑𝑎𝑛𝑠</a:t>
            </a:r>
            <a:r>
              <a:rPr sz="1350" spc="-4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𝑙𝑒</a:t>
            </a:r>
            <a:r>
              <a:rPr sz="1350" spc="8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𝑐𝑎𝑠</a:t>
            </a:r>
            <a:r>
              <a:rPr sz="1350" spc="4" dirty="0">
                <a:latin typeface="Cambria Math"/>
                <a:cs typeface="Cambria Math"/>
              </a:rPr>
              <a:t> </a:t>
            </a:r>
            <a:r>
              <a:rPr sz="1350" spc="-116" dirty="0">
                <a:latin typeface="Cambria Math"/>
                <a:cs typeface="Cambria Math"/>
              </a:rPr>
              <a:t>𝑑</a:t>
            </a:r>
            <a:r>
              <a:rPr lang="fr-FR" sz="1463" spc="-174" baseline="27777" dirty="0">
                <a:latin typeface="Cambria Math"/>
                <a:cs typeface="Cambria Math"/>
              </a:rPr>
              <a:t>’ </a:t>
            </a:r>
            <a:r>
              <a:rPr sz="1350" spc="-116" dirty="0">
                <a:latin typeface="Cambria Math"/>
                <a:cs typeface="Cambria Math"/>
              </a:rPr>
              <a:t>𝑢𝑛</a:t>
            </a:r>
            <a:r>
              <a:rPr sz="1350" spc="26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𝑎𝑟𝑏𝑖𝑡𝑟𝑎𝑔𝑒</a:t>
            </a:r>
            <a:r>
              <a:rPr sz="1350" spc="79" dirty="0">
                <a:latin typeface="Cambria Math"/>
                <a:cs typeface="Cambria Math"/>
              </a:rPr>
              <a:t> </a:t>
            </a:r>
            <a:r>
              <a:rPr sz="1350" spc="-38" dirty="0">
                <a:latin typeface="Cambria Math"/>
                <a:cs typeface="Cambria Math"/>
              </a:rPr>
              <a:t>∶</a:t>
            </a:r>
            <a:r>
              <a:rPr sz="1350" dirty="0">
                <a:latin typeface="Cambria Math"/>
                <a:cs typeface="Cambria Math"/>
              </a:rPr>
              <a:t>	</a:t>
            </a:r>
            <a:r>
              <a:rPr lang="fr-FR" sz="1350" spc="-38" dirty="0">
                <a:latin typeface="Cambria Math"/>
                <a:cs typeface="Cambria Math"/>
              </a:rPr>
              <a:t>𝑀</a:t>
            </a:r>
            <a:r>
              <a:rPr lang="fr-FR" sz="1350" dirty="0">
                <a:latin typeface="Cambria Math"/>
                <a:cs typeface="Cambria Math"/>
              </a:rPr>
              <a:t>	</a:t>
            </a:r>
            <a:r>
              <a:rPr sz="1350" spc="-38" dirty="0">
                <a:latin typeface="Cambria Math"/>
                <a:cs typeface="Cambria Math"/>
              </a:rPr>
              <a:t>=</a:t>
            </a:r>
            <a:endParaRPr sz="1350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3744289" y="2831973"/>
                <a:ext cx="1013460" cy="502541"/>
              </a:xfrm>
              <a:prstGeom prst="rect">
                <a:avLst/>
              </a:prstGeom>
            </p:spPr>
            <p:txBody>
              <a:bodyPr vert="horz" wrap="square" lIns="0" tIns="48101" rIns="0" bIns="0" rtlCol="0">
                <a:spAutoFit/>
              </a:bodyPr>
              <a:lstStyle/>
              <a:p>
                <a:pPr marR="72390" algn="ctr">
                  <a:spcBef>
                    <a:spcPts val="379"/>
                  </a:spcBef>
                </a:pPr>
                <a:r>
                  <a:rPr lang="fr-FR" sz="1350" spc="-19" dirty="0">
                    <a:latin typeface="Cambria Math"/>
                    <a:cs typeface="Cambria Math"/>
                  </a:rPr>
                  <a:t>𝑆</a:t>
                </a:r>
                <a:r>
                  <a:rPr lang="fr-FR" sz="1463" spc="-28" baseline="-14957" dirty="0">
                    <a:latin typeface="Cambria Math"/>
                    <a:cs typeface="Cambria Math"/>
                  </a:rPr>
                  <a:t>n</a:t>
                </a:r>
                <a:endParaRPr lang="fr-FR" sz="1463" baseline="-14957" dirty="0">
                  <a:latin typeface="Cambria Math"/>
                  <a:cs typeface="Cambria Math"/>
                </a:endParaRPr>
              </a:p>
              <a:p>
                <a:pPr marR="3810" algn="ctr">
                  <a:spcBef>
                    <a:spcPts val="307"/>
                  </a:spcBef>
                  <a:tabLst>
                    <a:tab pos="631031" algn="l"/>
                  </a:tabLst>
                </a:pPr>
                <a:r>
                  <a:rPr lang="fr-FR" sz="1350" dirty="0">
                    <a:latin typeface="Cambria Math"/>
                    <a:cs typeface="Cambria Math"/>
                  </a:rPr>
                  <a:t>1</a:t>
                </a:r>
                <a:r>
                  <a:rPr lang="fr-FR" sz="1350" spc="296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−</a:t>
                </a:r>
                <a:r>
                  <a:rPr lang="fr-FR" sz="1350" spc="300" dirty="0">
                    <a:latin typeface="Cambria Math"/>
                    <a:cs typeface="Cambria Math"/>
                  </a:rPr>
                  <a:t> </a:t>
                </a:r>
                <a:r>
                  <a:rPr lang="fr-FR" sz="1350" spc="-38" dirty="0">
                    <a:latin typeface="Cambria Math"/>
                    <a:cs typeface="Cambria Math"/>
                  </a:rPr>
                  <a:t>𝛼</a:t>
                </a:r>
                <a:r>
                  <a:rPr lang="fr-FR" sz="1350" dirty="0">
                    <a:latin typeface="Cambria Math"/>
                    <a:cs typeface="Cambria Math"/>
                  </a:rPr>
                  <a:t>	×</a:t>
                </a:r>
                <a:r>
                  <a:rPr lang="fr-FR" sz="1350" spc="-8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350" i="1" spc="-8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350" i="1" spc="-8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 sz="1350" i="1" spc="-8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sz="1463" baseline="-14957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89" y="2831973"/>
                <a:ext cx="1013460" cy="502541"/>
              </a:xfrm>
              <a:prstGeom prst="rect">
                <a:avLst/>
              </a:prstGeom>
              <a:blipFill>
                <a:blip r:embed="rId2"/>
                <a:stretch>
                  <a:fillRect l="-6173" t="-2500" b="-2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6"/>
          <p:cNvSpPr txBox="1"/>
          <p:nvPr/>
        </p:nvSpPr>
        <p:spPr>
          <a:xfrm>
            <a:off x="4779228" y="3001137"/>
            <a:ext cx="87868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𝑎𝑣𝑒𝑐</a:t>
            </a:r>
            <a:r>
              <a:rPr sz="1350" spc="34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𝛼</a:t>
            </a:r>
            <a:r>
              <a:rPr sz="1350" spc="53" dirty="0">
                <a:latin typeface="Cambria Math"/>
                <a:cs typeface="Cambria Math"/>
              </a:rPr>
              <a:t>  </a:t>
            </a:r>
            <a:r>
              <a:rPr sz="1350" dirty="0">
                <a:latin typeface="Cambria Math"/>
                <a:cs typeface="Cambria Math"/>
              </a:rPr>
              <a:t>&gt;</a:t>
            </a:r>
            <a:r>
              <a:rPr sz="1350" spc="71" dirty="0">
                <a:latin typeface="Cambria Math"/>
                <a:cs typeface="Cambria Math"/>
              </a:rPr>
              <a:t> </a:t>
            </a:r>
            <a:r>
              <a:rPr sz="1350" spc="-38" dirty="0">
                <a:latin typeface="Cambria Math"/>
                <a:cs typeface="Cambria Math"/>
              </a:rPr>
              <a:t>0</a:t>
            </a:r>
            <a:endParaRPr sz="135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842831" y="3524631"/>
                <a:ext cx="4815077" cy="714939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38100">
                  <a:spcBef>
                    <a:spcPts val="75"/>
                  </a:spcBef>
                  <a:tabLst>
                    <a:tab pos="4192429" algn="l"/>
                  </a:tabLst>
                </a:pPr>
                <a:r>
                  <a:rPr lang="fr-FR" sz="1350" spc="-8" dirty="0">
                    <a:latin typeface="Cambria Math"/>
                    <a:cs typeface="Cambria Math"/>
                  </a:rPr>
                  <a:t>𝑀</a:t>
                </a:r>
                <a:r>
                  <a:rPr lang="fr-FR" sz="1463" spc="-11" baseline="-14957" dirty="0" err="1">
                    <a:latin typeface="Cambria Math"/>
                    <a:cs typeface="Cambria Math"/>
                  </a:rPr>
                  <a:t>n,i</a:t>
                </a:r>
                <a:r>
                  <a:rPr lang="fr-FR" sz="1463" spc="332" baseline="-14957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∶</a:t>
                </a:r>
                <a:r>
                  <a:rPr lang="fr-FR" sz="1350" spc="53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𝑚𝑖𝑠𝑒</a:t>
                </a:r>
                <a:r>
                  <a:rPr lang="fr-FR" sz="1350" spc="8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𝑙𝑜𝑟𝑠</a:t>
                </a:r>
                <a:r>
                  <a:rPr lang="fr-FR" sz="1350" spc="11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𝑑𝑢</a:t>
                </a:r>
                <a:r>
                  <a:rPr lang="fr-FR" sz="1350" spc="19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𝑛</a:t>
                </a:r>
                <a:r>
                  <a:rPr lang="fr-FR" sz="1350" spc="4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−</a:t>
                </a:r>
                <a:r>
                  <a:rPr lang="fr-FR" sz="1350" spc="-15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𝑖è𝑚𝑒</a:t>
                </a:r>
                <a:r>
                  <a:rPr lang="fr-FR" sz="1350" spc="4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𝑠𝑢𝑟</a:t>
                </a:r>
                <a:r>
                  <a:rPr lang="fr-FR" sz="1350" spc="8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𝑙𝑒</a:t>
                </a:r>
                <a:r>
                  <a:rPr lang="fr-FR" sz="1350" spc="8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𝑗𝑜𝑢𝑒𝑢𝑟</a:t>
                </a:r>
                <a:r>
                  <a:rPr lang="fr-FR" sz="1350" spc="4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𝑛°𝑖</a:t>
                </a:r>
                <a:r>
                  <a:rPr lang="fr-FR" sz="1350" spc="23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𝑝𝑜𝑢𝑟</a:t>
                </a:r>
                <a:r>
                  <a:rPr lang="fr-FR" sz="1350" spc="8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𝑖</a:t>
                </a:r>
                <a:r>
                  <a:rPr lang="fr-FR" sz="1350" spc="26" dirty="0">
                    <a:latin typeface="Cambria Math"/>
                    <a:cs typeface="Cambria Math"/>
                  </a:rPr>
                  <a:t> </a:t>
                </a:r>
                <a:r>
                  <a:rPr lang="fr-FR" sz="1350" spc="-38" dirty="0">
                    <a:latin typeface="Cambria Math"/>
                    <a:cs typeface="Cambria Math"/>
                  </a:rPr>
                  <a:t>𝜖</a:t>
                </a:r>
                <a:r>
                  <a:rPr lang="fr-FR" spc="-8" dirty="0"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1400" i="1" spc="-8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400" i="1" spc="-8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400" i="1" spc="-8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endParaRPr lang="ar-AE" sz="1400" dirty="0">
                  <a:latin typeface="Cambria Math"/>
                  <a:cs typeface="Cambria Math"/>
                </a:endParaRPr>
              </a:p>
              <a:p>
                <a:pPr>
                  <a:spcBef>
                    <a:spcPts val="90"/>
                  </a:spcBef>
                </a:pPr>
                <a:endParaRPr lang="ar-AE" sz="1350" dirty="0">
                  <a:latin typeface="Cambria Math"/>
                  <a:cs typeface="Cambria Math"/>
                </a:endParaRPr>
              </a:p>
              <a:p>
                <a:pPr marL="38100"/>
                <a:r>
                  <a:rPr lang="ar-AE" sz="1350" dirty="0">
                    <a:latin typeface="Cambria Math"/>
                    <a:cs typeface="Cambria Math"/>
                  </a:rPr>
                  <a:t>𝐷𝑒</a:t>
                </a:r>
                <a:r>
                  <a:rPr lang="ar-AE" sz="1350" spc="19" dirty="0">
                    <a:latin typeface="Cambria Math"/>
                    <a:cs typeface="Cambria Math"/>
                  </a:rPr>
                  <a:t> </a:t>
                </a:r>
                <a:r>
                  <a:rPr lang="ar-AE" sz="1350" dirty="0">
                    <a:latin typeface="Cambria Math"/>
                    <a:cs typeface="Cambria Math"/>
                  </a:rPr>
                  <a:t>𝑐𝑒𝑡𝑡𝑒</a:t>
                </a:r>
                <a:r>
                  <a:rPr lang="ar-AE" sz="1350" spc="26" dirty="0">
                    <a:latin typeface="Cambria Math"/>
                    <a:cs typeface="Cambria Math"/>
                  </a:rPr>
                  <a:t> </a:t>
                </a:r>
                <a:r>
                  <a:rPr lang="ar-AE" sz="1350" spc="-8" dirty="0">
                    <a:latin typeface="Cambria Math"/>
                    <a:cs typeface="Cambria Math"/>
                  </a:rPr>
                  <a:t>𝑓𝑎</a:t>
                </a:r>
                <a:r>
                  <a:rPr lang="fr-FR" sz="1350" spc="-8" dirty="0">
                    <a:latin typeface="Cambria Math"/>
                    <a:cs typeface="Cambria Math"/>
                  </a:rPr>
                  <a:t>ç𝑜𝑛,</a:t>
                </a:r>
                <a:r>
                  <a:rPr lang="fr-FR" sz="1350" spc="-71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𝑠𝑖</a:t>
                </a:r>
                <a:r>
                  <a:rPr lang="fr-FR" sz="1350" spc="45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𝑜𝑛</a:t>
                </a:r>
                <a:r>
                  <a:rPr lang="fr-FR" sz="1350" spc="23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𝑔𝑎𝑔𝑛𝑒</a:t>
                </a:r>
                <a:r>
                  <a:rPr lang="fr-FR" sz="1350" spc="23" dirty="0">
                    <a:latin typeface="Cambria Math"/>
                    <a:cs typeface="Cambria Math"/>
                  </a:rPr>
                  <a:t> </a:t>
                </a:r>
                <a:r>
                  <a:rPr lang="fr-FR" sz="1350" spc="-8" dirty="0">
                    <a:latin typeface="Cambria Math"/>
                    <a:cs typeface="Cambria Math"/>
                  </a:rPr>
                  <a:t>𝑎𝑙𝑜𝑟𝑠:</a:t>
                </a:r>
                <a:endParaRPr sz="135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1" y="3524631"/>
                <a:ext cx="4815077" cy="714939"/>
              </a:xfrm>
              <a:prstGeom prst="rect">
                <a:avLst/>
              </a:prstGeom>
              <a:blipFill>
                <a:blip r:embed="rId3"/>
                <a:stretch>
                  <a:fillRect l="-2105" b="-140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60154" y="156813"/>
            <a:ext cx="8419794" cy="332783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74320">
              <a:spcBef>
                <a:spcPts val="75"/>
              </a:spcBef>
            </a:pPr>
            <a:r>
              <a:rPr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20" dirty="0">
                <a:latin typeface="Aptos Black" panose="020B0004020202020204" pitchFamily="34" charset="0"/>
                <a:cs typeface="Calibri"/>
              </a:rPr>
              <a:t>Comment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mettre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01" dirty="0">
                <a:latin typeface="Aptos Black" panose="020B0004020202020204" pitchFamily="34" charset="0"/>
                <a:cs typeface="Calibri"/>
              </a:rPr>
              <a:t>en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20" dirty="0">
                <a:latin typeface="Aptos Black" panose="020B0004020202020204" pitchFamily="34" charset="0"/>
                <a:cs typeface="Calibri"/>
              </a:rPr>
              <a:t>place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49" dirty="0">
                <a:latin typeface="Aptos Black" panose="020B0004020202020204" pitchFamily="34" charset="0"/>
                <a:cs typeface="Calibri"/>
              </a:rPr>
              <a:t>?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p:pic>
        <p:nvPicPr>
          <p:cNvPr id="34" name="Image 33" descr="Une image contenant Police, texte, blanc, ligne&#10;&#10;Description générée automatiquement">
            <a:extLst>
              <a:ext uri="{FF2B5EF4-FFF2-40B4-BE49-F238E27FC236}">
                <a16:creationId xmlns:a16="http://schemas.microsoft.com/office/drawing/2014/main" id="{DE3522FD-7367-2AC2-CDE5-254A1479D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80" y="1739846"/>
            <a:ext cx="2967719" cy="482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46AD22-B8E1-A65C-5AEC-17D54268BEA6}"/>
                  </a:ext>
                </a:extLst>
              </p:cNvPr>
              <p:cNvSpPr txBox="1"/>
              <p:nvPr/>
            </p:nvSpPr>
            <p:spPr>
              <a:xfrm>
                <a:off x="2124839" y="4262910"/>
                <a:ext cx="326576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546AD22-B8E1-A65C-5AEC-17D54268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39" y="4262910"/>
                <a:ext cx="3265766" cy="520399"/>
              </a:xfrm>
              <a:prstGeom prst="rect">
                <a:avLst/>
              </a:prstGeom>
              <a:blipFill>
                <a:blip r:embed="rId5"/>
                <a:stretch>
                  <a:fillRect l="-1163" t="-4762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7">
            <a:extLst>
              <a:ext uri="{FF2B5EF4-FFF2-40B4-BE49-F238E27FC236}">
                <a16:creationId xmlns:a16="http://schemas.microsoft.com/office/drawing/2014/main" id="{369D780F-C483-E940-2A57-2354B1B3F6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10</a:t>
            </a:fld>
            <a:r>
              <a:rPr spc="-19" dirty="0"/>
              <a:t>/</a:t>
            </a:r>
          </a:p>
        </p:txBody>
      </p:sp>
      <p:grpSp>
        <p:nvGrpSpPr>
          <p:cNvPr id="17" name="object 2">
            <a:extLst>
              <a:ext uri="{FF2B5EF4-FFF2-40B4-BE49-F238E27FC236}">
                <a16:creationId xmlns:a16="http://schemas.microsoft.com/office/drawing/2014/main" id="{9DEC2363-EBB1-614C-76A0-A301C8273CA6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19" name="object 3">
              <a:extLst>
                <a:ext uri="{FF2B5EF4-FFF2-40B4-BE49-F238E27FC236}">
                  <a16:creationId xmlns:a16="http://schemas.microsoft.com/office/drawing/2014/main" id="{9C34D46D-960B-F8FD-679E-3D8E6395C914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7B0CA9D7-7CE5-BABB-9CAD-5DCF74C6F775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C30EE674-8D71-92B1-611B-27CE969E5099}"/>
              </a:ext>
            </a:extLst>
          </p:cNvPr>
          <p:cNvSpPr txBox="1">
            <a:spLocks/>
          </p:cNvSpPr>
          <p:nvPr/>
        </p:nvSpPr>
        <p:spPr>
          <a:xfrm>
            <a:off x="362103" y="147217"/>
            <a:ext cx="8419794" cy="328166"/>
          </a:xfrm>
          <a:prstGeom prst="rect">
            <a:avLst/>
          </a:prstGeom>
        </p:spPr>
        <p:txBody>
          <a:bodyPr vert="horz" wrap="square" lIns="0" tIns="119252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4320">
              <a:spcBef>
                <a:spcPts val="75"/>
              </a:spcBef>
            </a:pPr>
            <a:r>
              <a:rPr lang="fr-FR"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lang="fr-FR"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20" dirty="0">
                <a:latin typeface="Aptos Black" panose="020B0004020202020204" pitchFamily="34" charset="0"/>
                <a:cs typeface="Calibri"/>
              </a:rPr>
              <a:t>Comment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lang="fr-FR"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83" dirty="0">
                <a:latin typeface="Aptos Black" panose="020B0004020202020204" pitchFamily="34" charset="0"/>
                <a:cs typeface="Calibri"/>
              </a:rPr>
              <a:t>mettre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01" dirty="0">
                <a:latin typeface="Aptos Black" panose="020B0004020202020204" pitchFamily="34" charset="0"/>
                <a:cs typeface="Calibri"/>
              </a:rPr>
              <a:t>en</a:t>
            </a:r>
            <a:r>
              <a:rPr lang="fr-FR"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20" dirty="0">
                <a:latin typeface="Aptos Black" panose="020B0004020202020204" pitchFamily="34" charset="0"/>
                <a:cs typeface="Calibri"/>
              </a:rPr>
              <a:t>place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49" dirty="0">
                <a:latin typeface="Aptos Black" panose="020B0004020202020204" pitchFamily="34" charset="0"/>
                <a:cs typeface="Calibri"/>
              </a:rPr>
              <a:t>?</a:t>
            </a:r>
            <a:endParaRPr lang="fr-FR"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8209" y="1899285"/>
            <a:ext cx="227266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Illustration</a:t>
            </a:r>
            <a:r>
              <a:rPr sz="1350" u="sng" spc="-3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avec</a:t>
            </a:r>
            <a:r>
              <a:rPr sz="1350" u="sng" spc="-3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un</a:t>
            </a:r>
            <a:r>
              <a:rPr sz="1350" u="sng" spc="-3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exemple: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08" y="3473997"/>
            <a:ext cx="229755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Trebuchet MS"/>
                <a:cs typeface="Trebuchet MS"/>
              </a:rPr>
              <a:t>Marge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du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lang="fr-FR" sz="1350" spc="-23" dirty="0">
                <a:latin typeface="Trebuchet MS"/>
                <a:cs typeface="Trebuchet MS"/>
              </a:rPr>
              <a:t>bookmaker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: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Cambria Math"/>
                <a:cs typeface="Cambria Math"/>
              </a:rPr>
              <a:t>1</a:t>
            </a:r>
            <a:r>
              <a:rPr sz="1350" spc="-11" dirty="0">
                <a:latin typeface="Cambria Math"/>
                <a:cs typeface="Cambria Math"/>
              </a:rPr>
              <a:t> </a:t>
            </a:r>
            <a:r>
              <a:rPr sz="1350" spc="-38" dirty="0">
                <a:latin typeface="Cambria Math"/>
                <a:cs typeface="Cambria Math"/>
              </a:rPr>
              <a:t>−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4191" y="3452954"/>
            <a:ext cx="870109" cy="282893"/>
          </a:xfrm>
          <a:custGeom>
            <a:avLst/>
            <a:gdLst/>
            <a:ahLst/>
            <a:cxnLst/>
            <a:rect l="l" t="t" r="r" b="b"/>
            <a:pathLst>
              <a:path w="1160145" h="377189">
                <a:moveTo>
                  <a:pt x="85051" y="8928"/>
                </a:moveTo>
                <a:lnTo>
                  <a:pt x="47904" y="26898"/>
                </a:lnTo>
                <a:lnTo>
                  <a:pt x="22047" y="69659"/>
                </a:lnTo>
                <a:lnTo>
                  <a:pt x="5511" y="124688"/>
                </a:lnTo>
                <a:lnTo>
                  <a:pt x="0" y="188417"/>
                </a:lnTo>
                <a:lnTo>
                  <a:pt x="1371" y="221208"/>
                </a:lnTo>
                <a:lnTo>
                  <a:pt x="12395" y="280593"/>
                </a:lnTo>
                <a:lnTo>
                  <a:pt x="34023" y="330720"/>
                </a:lnTo>
                <a:lnTo>
                  <a:pt x="63677" y="365658"/>
                </a:lnTo>
                <a:lnTo>
                  <a:pt x="81368" y="377063"/>
                </a:lnTo>
                <a:lnTo>
                  <a:pt x="85051" y="368134"/>
                </a:lnTo>
                <a:lnTo>
                  <a:pt x="70866" y="356679"/>
                </a:lnTo>
                <a:lnTo>
                  <a:pt x="58318" y="341731"/>
                </a:lnTo>
                <a:lnTo>
                  <a:pt x="38176" y="301383"/>
                </a:lnTo>
                <a:lnTo>
                  <a:pt x="25527" y="249529"/>
                </a:lnTo>
                <a:lnTo>
                  <a:pt x="21323" y="188645"/>
                </a:lnTo>
                <a:lnTo>
                  <a:pt x="22377" y="156565"/>
                </a:lnTo>
                <a:lnTo>
                  <a:pt x="30899" y="99834"/>
                </a:lnTo>
                <a:lnTo>
                  <a:pt x="47637" y="53479"/>
                </a:lnTo>
                <a:lnTo>
                  <a:pt x="71005" y="20358"/>
                </a:lnTo>
                <a:lnTo>
                  <a:pt x="85051" y="8928"/>
                </a:lnTo>
                <a:close/>
              </a:path>
              <a:path w="1160145" h="377189">
                <a:moveTo>
                  <a:pt x="424853" y="177609"/>
                </a:moveTo>
                <a:lnTo>
                  <a:pt x="94653" y="177609"/>
                </a:lnTo>
                <a:lnTo>
                  <a:pt x="94653" y="190309"/>
                </a:lnTo>
                <a:lnTo>
                  <a:pt x="424853" y="190309"/>
                </a:lnTo>
                <a:lnTo>
                  <a:pt x="424853" y="177609"/>
                </a:lnTo>
                <a:close/>
              </a:path>
              <a:path w="1160145" h="377189">
                <a:moveTo>
                  <a:pt x="1159573" y="188417"/>
                </a:moveTo>
                <a:lnTo>
                  <a:pt x="1154061" y="124688"/>
                </a:lnTo>
                <a:lnTo>
                  <a:pt x="1137539" y="69659"/>
                </a:lnTo>
                <a:lnTo>
                  <a:pt x="1111656" y="26898"/>
                </a:lnTo>
                <a:lnTo>
                  <a:pt x="1078090" y="0"/>
                </a:lnTo>
                <a:lnTo>
                  <a:pt x="1074521" y="8928"/>
                </a:lnTo>
                <a:lnTo>
                  <a:pt x="1088580" y="20358"/>
                </a:lnTo>
                <a:lnTo>
                  <a:pt x="1101051" y="35204"/>
                </a:lnTo>
                <a:lnTo>
                  <a:pt x="1121232" y="75184"/>
                </a:lnTo>
                <a:lnTo>
                  <a:pt x="1134008" y="126961"/>
                </a:lnTo>
                <a:lnTo>
                  <a:pt x="1138262" y="188645"/>
                </a:lnTo>
                <a:lnTo>
                  <a:pt x="1137196" y="220218"/>
                </a:lnTo>
                <a:lnTo>
                  <a:pt x="1128750" y="276580"/>
                </a:lnTo>
                <a:lnTo>
                  <a:pt x="1112075" y="323303"/>
                </a:lnTo>
                <a:lnTo>
                  <a:pt x="1088669" y="356679"/>
                </a:lnTo>
                <a:lnTo>
                  <a:pt x="1074521" y="368134"/>
                </a:lnTo>
                <a:lnTo>
                  <a:pt x="1078090" y="377063"/>
                </a:lnTo>
                <a:lnTo>
                  <a:pt x="1111656" y="350215"/>
                </a:lnTo>
                <a:lnTo>
                  <a:pt x="1137539" y="307187"/>
                </a:lnTo>
                <a:lnTo>
                  <a:pt x="1154061" y="251929"/>
                </a:lnTo>
                <a:lnTo>
                  <a:pt x="1158201" y="221208"/>
                </a:lnTo>
                <a:lnTo>
                  <a:pt x="1159573" y="188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9721" y="3410121"/>
            <a:ext cx="90964" cy="1596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fr-FR" sz="975" spc="244" dirty="0">
                <a:latin typeface="Cambria Math"/>
                <a:cs typeface="Cambria Math"/>
              </a:rPr>
              <a:t>1</a:t>
            </a:r>
            <a:endParaRPr sz="975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2963996" y="3595287"/>
                <a:ext cx="263366" cy="159659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75" i="1">
                          <a:latin typeface="Cambria Math" panose="02040503050406030204" pitchFamily="18" charset="0"/>
                          <a:cs typeface="Cambria Math"/>
                        </a:rPr>
                        <m:t>1,86</m:t>
                      </m:r>
                    </m:oMath>
                  </m:oMathPara>
                </a14:m>
                <a:endParaRPr sz="975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996" y="3595287"/>
                <a:ext cx="263366" cy="159659"/>
              </a:xfrm>
              <a:prstGeom prst="rect">
                <a:avLst/>
              </a:prstGeom>
              <a:blipFill>
                <a:blip r:embed="rId2"/>
                <a:stretch>
                  <a:fillRect l="-14286" r="-14286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3246174" y="3463080"/>
            <a:ext cx="14716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8" dirty="0">
                <a:latin typeface="Cambria Math"/>
                <a:cs typeface="Cambria Math"/>
              </a:rPr>
              <a:t>+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0961" y="3586161"/>
            <a:ext cx="247650" cy="9525"/>
          </a:xfrm>
          <a:custGeom>
            <a:avLst/>
            <a:gdLst/>
            <a:ahLst/>
            <a:cxnLst/>
            <a:rect l="l" t="t" r="r" b="b"/>
            <a:pathLst>
              <a:path w="330200" h="12700">
                <a:moveTo>
                  <a:pt x="330200" y="0"/>
                </a:moveTo>
                <a:lnTo>
                  <a:pt x="0" y="0"/>
                </a:lnTo>
                <a:lnTo>
                  <a:pt x="0" y="12700"/>
                </a:lnTo>
                <a:lnTo>
                  <a:pt x="330200" y="12700"/>
                </a:lnTo>
                <a:lnTo>
                  <a:pt x="330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36686" y="3410121"/>
            <a:ext cx="90964" cy="1596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fr-FR" sz="975" spc="244" dirty="0">
                <a:latin typeface="Cambria Math"/>
                <a:cs typeface="Cambria Math"/>
              </a:rPr>
              <a:t>1</a:t>
            </a:r>
            <a:endParaRPr sz="975" dirty="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3450961" y="3595287"/>
                <a:ext cx="263366" cy="159659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75" i="1">
                          <a:latin typeface="Cambria Math" panose="02040503050406030204" pitchFamily="18" charset="0"/>
                          <a:cs typeface="Cambria Math"/>
                        </a:rPr>
                        <m:t>2,35</m:t>
                      </m:r>
                    </m:oMath>
                  </m:oMathPara>
                </a14:m>
                <a:endParaRPr sz="975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961" y="3595287"/>
                <a:ext cx="263366" cy="159659"/>
              </a:xfrm>
              <a:prstGeom prst="rect">
                <a:avLst/>
              </a:prstGeom>
              <a:blipFill>
                <a:blip r:embed="rId3"/>
                <a:stretch>
                  <a:fillRect l="-13636" r="-9091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/>
          <p:nvPr/>
        </p:nvSpPr>
        <p:spPr>
          <a:xfrm>
            <a:off x="3826722" y="3463080"/>
            <a:ext cx="61007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≈</a:t>
            </a:r>
            <a:r>
              <a:rPr sz="1350" spc="64" dirty="0">
                <a:latin typeface="Cambria Math"/>
                <a:cs typeface="Cambria Math"/>
              </a:rPr>
              <a:t> </a:t>
            </a:r>
            <a:r>
              <a:rPr sz="1350" spc="-8" dirty="0">
                <a:latin typeface="Cambria Math"/>
                <a:cs typeface="Cambria Math"/>
              </a:rPr>
              <a:t>0,037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209" y="3824097"/>
            <a:ext cx="23688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Trebuchet MS"/>
                <a:cs typeface="Trebuchet MS"/>
              </a:rPr>
              <a:t>Fortune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départ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: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Cambria Math"/>
                <a:cs typeface="Cambria Math"/>
              </a:rPr>
              <a:t>1000</a:t>
            </a:r>
            <a:r>
              <a:rPr sz="1350" spc="-15" dirty="0">
                <a:latin typeface="Cambria Math"/>
                <a:cs typeface="Cambria Math"/>
              </a:rPr>
              <a:t> </a:t>
            </a:r>
            <a:r>
              <a:rPr sz="1350" spc="-38" dirty="0">
                <a:latin typeface="Cambria Math"/>
                <a:cs typeface="Cambria Math"/>
              </a:rPr>
              <a:t>€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209" y="4166997"/>
            <a:ext cx="20307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Trebuchet MS"/>
                <a:cs typeface="Trebuchet MS"/>
              </a:rPr>
              <a:t>Mise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sur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joueur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n°1: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44660" y="4290840"/>
            <a:ext cx="1000125" cy="9525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1333500" y="0"/>
                </a:moveTo>
                <a:lnTo>
                  <a:pt x="0" y="0"/>
                </a:lnTo>
                <a:lnTo>
                  <a:pt x="0" y="12700"/>
                </a:lnTo>
                <a:lnTo>
                  <a:pt x="1333500" y="12700"/>
                </a:lnTo>
                <a:lnTo>
                  <a:pt x="133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2984749" y="4114038"/>
                <a:ext cx="440960" cy="159659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75" i="1">
                          <a:latin typeface="Cambria Math" panose="02040503050406030204" pitchFamily="18" charset="0"/>
                          <a:cs typeface="Cambria Math"/>
                        </a:rPr>
                        <m:t>1000</m:t>
                      </m:r>
                    </m:oMath>
                  </m:oMathPara>
                </a14:m>
                <a:endParaRPr sz="975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49" y="4114038"/>
                <a:ext cx="440960" cy="1596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 txBox="1"/>
          <p:nvPr/>
        </p:nvSpPr>
        <p:spPr>
          <a:xfrm>
            <a:off x="3677266" y="4166997"/>
            <a:ext cx="62483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≈</a:t>
            </a:r>
            <a:r>
              <a:rPr sz="1350" spc="56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558</a:t>
            </a:r>
            <a:r>
              <a:rPr sz="1350" spc="-11" dirty="0">
                <a:latin typeface="Cambria Math"/>
                <a:cs typeface="Cambria Math"/>
              </a:rPr>
              <a:t> </a:t>
            </a:r>
            <a:r>
              <a:rPr sz="1350" spc="-38" dirty="0">
                <a:latin typeface="Cambria Math"/>
                <a:cs typeface="Cambria Math"/>
              </a:rPr>
              <a:t>€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8209" y="4567047"/>
            <a:ext cx="208121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Trebuchet MS"/>
                <a:cs typeface="Trebuchet MS"/>
              </a:rPr>
              <a:t>Mise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sur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joueur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n°2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spc="-38" dirty="0">
                <a:latin typeface="Trebuchet MS"/>
                <a:cs typeface="Trebuchet MS"/>
              </a:rPr>
              <a:t>: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92285" y="4690890"/>
            <a:ext cx="1000125" cy="9525"/>
          </a:xfrm>
          <a:custGeom>
            <a:avLst/>
            <a:gdLst/>
            <a:ahLst/>
            <a:cxnLst/>
            <a:rect l="l" t="t" r="r" b="b"/>
            <a:pathLst>
              <a:path w="1333500" h="12700">
                <a:moveTo>
                  <a:pt x="1333500" y="0"/>
                </a:moveTo>
                <a:lnTo>
                  <a:pt x="0" y="0"/>
                </a:lnTo>
                <a:lnTo>
                  <a:pt x="0" y="12700"/>
                </a:lnTo>
                <a:lnTo>
                  <a:pt x="1333500" y="12700"/>
                </a:lnTo>
                <a:lnTo>
                  <a:pt x="133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28461" y="4567047"/>
            <a:ext cx="62483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≈</a:t>
            </a:r>
            <a:r>
              <a:rPr sz="1350" spc="56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442</a:t>
            </a:r>
            <a:r>
              <a:rPr sz="1350" spc="-11" dirty="0">
                <a:latin typeface="Cambria Math"/>
                <a:cs typeface="Cambria Math"/>
              </a:rPr>
              <a:t> </a:t>
            </a:r>
            <a:r>
              <a:rPr sz="1350" spc="-38" dirty="0">
                <a:latin typeface="Cambria Math"/>
                <a:cs typeface="Cambria Math"/>
              </a:rPr>
              <a:t>€</a:t>
            </a:r>
            <a:endParaRPr sz="1350">
              <a:latin typeface="Cambria Math"/>
              <a:cs typeface="Cambria Math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8971"/>
              </p:ext>
            </p:extLst>
          </p:nvPr>
        </p:nvGraphicFramePr>
        <p:xfrm>
          <a:off x="1667177" y="2258188"/>
          <a:ext cx="4491989" cy="84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rebuchet MS"/>
                          <a:cs typeface="Trebuchet MS"/>
                        </a:rPr>
                        <a:t>Cote</a:t>
                      </a:r>
                      <a:r>
                        <a:rPr sz="1400" b="1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joueur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n°1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Trebuchet MS"/>
                          <a:cs typeface="Trebuchet MS"/>
                        </a:rPr>
                        <a:t>Cote</a:t>
                      </a:r>
                      <a:r>
                        <a:rPr sz="1400" b="1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joueur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n°2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Bookmaker</a:t>
                      </a:r>
                      <a:r>
                        <a:rPr sz="14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n°1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0" dirty="0">
                          <a:latin typeface="Trebuchet MS"/>
                          <a:cs typeface="Trebuchet MS"/>
                        </a:rPr>
                        <a:t>1,78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20" dirty="0">
                          <a:latin typeface="Trebuchet MS"/>
                          <a:cs typeface="Trebuchet MS"/>
                        </a:rPr>
                        <a:t>2,35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Bookmaker</a:t>
                      </a:r>
                      <a:r>
                        <a:rPr sz="14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n°2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20" dirty="0">
                          <a:latin typeface="Trebuchet MS"/>
                          <a:cs typeface="Trebuchet MS"/>
                        </a:rPr>
                        <a:t>1,86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-20" dirty="0">
                          <a:latin typeface="Trebuchet MS"/>
                          <a:cs typeface="Trebuchet MS"/>
                        </a:rPr>
                        <a:t>2,26</a:t>
                      </a:r>
                      <a:endParaRPr sz="1400" dirty="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62103" y="224862"/>
            <a:ext cx="8419794" cy="328166"/>
          </a:xfrm>
          <a:prstGeom prst="rect">
            <a:avLst/>
          </a:prstGeom>
        </p:spPr>
        <p:txBody>
          <a:bodyPr vert="horz" wrap="square" lIns="0" tIns="119252" rIns="0" bIns="0" rtlCol="0">
            <a:spAutoFit/>
          </a:bodyPr>
          <a:lstStyle/>
          <a:p>
            <a:pPr marL="274320">
              <a:spcBef>
                <a:spcPts val="75"/>
              </a:spcBef>
            </a:pPr>
            <a:r>
              <a:rPr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20" dirty="0">
                <a:latin typeface="Aptos Black" panose="020B0004020202020204" pitchFamily="34" charset="0"/>
                <a:cs typeface="Calibri"/>
              </a:rPr>
              <a:t>Comment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mettre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01" dirty="0">
                <a:latin typeface="Aptos Black" panose="020B0004020202020204" pitchFamily="34" charset="0"/>
                <a:cs typeface="Calibri"/>
              </a:rPr>
              <a:t>en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20" dirty="0">
                <a:latin typeface="Aptos Black" panose="020B0004020202020204" pitchFamily="34" charset="0"/>
                <a:cs typeface="Calibri"/>
              </a:rPr>
              <a:t>place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49" dirty="0">
                <a:latin typeface="Aptos Black" panose="020B0004020202020204" pitchFamily="34" charset="0"/>
                <a:cs typeface="Calibri"/>
              </a:rPr>
              <a:t>?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8">
                <a:extLst>
                  <a:ext uri="{FF2B5EF4-FFF2-40B4-BE49-F238E27FC236}">
                    <a16:creationId xmlns:a16="http://schemas.microsoft.com/office/drawing/2014/main" id="{C27E97D4-9688-5D80-7EA3-D08EDE3897AB}"/>
                  </a:ext>
                </a:extLst>
              </p:cNvPr>
              <p:cNvSpPr txBox="1"/>
              <p:nvPr/>
            </p:nvSpPr>
            <p:spPr>
              <a:xfrm>
                <a:off x="2723980" y="4326777"/>
                <a:ext cx="1011293" cy="159659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75" i="1">
                          <a:latin typeface="Cambria Math" panose="02040503050406030204" pitchFamily="18" charset="0"/>
                          <a:cs typeface="Cambria Math"/>
                        </a:rPr>
                        <m:t>(1 −0,037) </m:t>
                      </m:r>
                      <m:r>
                        <a:rPr lang="fr-FR" sz="975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×1,86</m:t>
                      </m:r>
                    </m:oMath>
                  </m:oMathPara>
                </a14:m>
                <a:endParaRPr sz="975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1" name="object 18">
                <a:extLst>
                  <a:ext uri="{FF2B5EF4-FFF2-40B4-BE49-F238E27FC236}">
                    <a16:creationId xmlns:a16="http://schemas.microsoft.com/office/drawing/2014/main" id="{C27E97D4-9688-5D80-7EA3-D08EDE38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80" y="4326777"/>
                <a:ext cx="1011293" cy="159659"/>
              </a:xfrm>
              <a:prstGeom prst="rect">
                <a:avLst/>
              </a:prstGeom>
              <a:blipFill>
                <a:blip r:embed="rId5"/>
                <a:stretch>
                  <a:fillRect l="-4938" t="-7143" r="-2469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8">
                <a:extLst>
                  <a:ext uri="{FF2B5EF4-FFF2-40B4-BE49-F238E27FC236}">
                    <a16:creationId xmlns:a16="http://schemas.microsoft.com/office/drawing/2014/main" id="{6165294F-38A5-47A0-4232-602CA3ADBCD0}"/>
                  </a:ext>
                </a:extLst>
              </p:cNvPr>
              <p:cNvSpPr txBox="1"/>
              <p:nvPr/>
            </p:nvSpPr>
            <p:spPr>
              <a:xfrm>
                <a:off x="2638906" y="4753116"/>
                <a:ext cx="1011293" cy="159659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75" i="1">
                          <a:latin typeface="Cambria Math" panose="02040503050406030204" pitchFamily="18" charset="0"/>
                          <a:cs typeface="Cambria Math"/>
                        </a:rPr>
                        <m:t>(1 −0,037) </m:t>
                      </m:r>
                      <m:r>
                        <a:rPr lang="fr-FR" sz="975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×2,35</m:t>
                      </m:r>
                    </m:oMath>
                  </m:oMathPara>
                </a14:m>
                <a:endParaRPr sz="975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2" name="object 18">
                <a:extLst>
                  <a:ext uri="{FF2B5EF4-FFF2-40B4-BE49-F238E27FC236}">
                    <a16:creationId xmlns:a16="http://schemas.microsoft.com/office/drawing/2014/main" id="{6165294F-38A5-47A0-4232-602CA3AD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06" y="4753116"/>
                <a:ext cx="1011293" cy="159659"/>
              </a:xfrm>
              <a:prstGeom prst="rect">
                <a:avLst/>
              </a:prstGeom>
              <a:blipFill>
                <a:blip r:embed="rId6"/>
                <a:stretch>
                  <a:fillRect l="-3704" t="-7692" r="-2469" b="-3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8">
                <a:extLst>
                  <a:ext uri="{FF2B5EF4-FFF2-40B4-BE49-F238E27FC236}">
                    <a16:creationId xmlns:a16="http://schemas.microsoft.com/office/drawing/2014/main" id="{7C163B74-42AC-9060-506D-E6F783D48E7D}"/>
                  </a:ext>
                </a:extLst>
              </p:cNvPr>
              <p:cNvSpPr txBox="1"/>
              <p:nvPr/>
            </p:nvSpPr>
            <p:spPr>
              <a:xfrm>
                <a:off x="2957579" y="4531231"/>
                <a:ext cx="440960" cy="159659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75" i="1">
                          <a:latin typeface="Cambria Math" panose="02040503050406030204" pitchFamily="18" charset="0"/>
                          <a:cs typeface="Cambria Math"/>
                        </a:rPr>
                        <m:t>1000</m:t>
                      </m:r>
                    </m:oMath>
                  </m:oMathPara>
                </a14:m>
                <a:endParaRPr sz="975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3" name="object 18">
                <a:extLst>
                  <a:ext uri="{FF2B5EF4-FFF2-40B4-BE49-F238E27FC236}">
                    <a16:creationId xmlns:a16="http://schemas.microsoft.com/office/drawing/2014/main" id="{7C163B74-42AC-9060-506D-E6F783D48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79" y="4531231"/>
                <a:ext cx="440960" cy="159659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7">
            <a:extLst>
              <a:ext uri="{FF2B5EF4-FFF2-40B4-BE49-F238E27FC236}">
                <a16:creationId xmlns:a16="http://schemas.microsoft.com/office/drawing/2014/main" id="{CBEFCAF2-090D-80D7-5F0D-634EC6D4A5C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24216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11</a:t>
            </a:fld>
            <a:r>
              <a:rPr spc="-19" dirty="0"/>
              <a:t>/</a:t>
            </a:r>
          </a:p>
        </p:txBody>
      </p:sp>
      <p:grpSp>
        <p:nvGrpSpPr>
          <p:cNvPr id="19" name="object 2">
            <a:extLst>
              <a:ext uri="{FF2B5EF4-FFF2-40B4-BE49-F238E27FC236}">
                <a16:creationId xmlns:a16="http://schemas.microsoft.com/office/drawing/2014/main" id="{34947979-D479-86B9-AA00-6AF0A88A20AF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D7F4755F-3D2E-BD09-B7AF-108E004E2B07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75B59660-BF2A-0311-6B45-F95F620871A8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9">
            <a:extLst>
              <a:ext uri="{FF2B5EF4-FFF2-40B4-BE49-F238E27FC236}">
                <a16:creationId xmlns:a16="http://schemas.microsoft.com/office/drawing/2014/main" id="{A9991693-04D5-8072-3D3F-662424C4C3F4}"/>
              </a:ext>
            </a:extLst>
          </p:cNvPr>
          <p:cNvSpPr txBox="1">
            <a:spLocks/>
          </p:cNvSpPr>
          <p:nvPr/>
        </p:nvSpPr>
        <p:spPr>
          <a:xfrm>
            <a:off x="362103" y="147217"/>
            <a:ext cx="8419794" cy="328166"/>
          </a:xfrm>
          <a:prstGeom prst="rect">
            <a:avLst/>
          </a:prstGeom>
        </p:spPr>
        <p:txBody>
          <a:bodyPr vert="horz" wrap="square" lIns="0" tIns="119252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4320">
              <a:spcBef>
                <a:spcPts val="75"/>
              </a:spcBef>
            </a:pPr>
            <a:r>
              <a:rPr lang="fr-FR"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lang="fr-FR"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20" dirty="0">
                <a:latin typeface="Aptos Black" panose="020B0004020202020204" pitchFamily="34" charset="0"/>
                <a:cs typeface="Calibri"/>
              </a:rPr>
              <a:t>Comment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lang="fr-FR"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83" dirty="0">
                <a:latin typeface="Aptos Black" panose="020B0004020202020204" pitchFamily="34" charset="0"/>
                <a:cs typeface="Calibri"/>
              </a:rPr>
              <a:t>mettre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01" dirty="0">
                <a:latin typeface="Aptos Black" panose="020B0004020202020204" pitchFamily="34" charset="0"/>
                <a:cs typeface="Calibri"/>
              </a:rPr>
              <a:t>en</a:t>
            </a:r>
            <a:r>
              <a:rPr lang="fr-FR"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20" dirty="0">
                <a:latin typeface="Aptos Black" panose="020B0004020202020204" pitchFamily="34" charset="0"/>
                <a:cs typeface="Calibri"/>
              </a:rPr>
              <a:t>place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49" dirty="0">
                <a:latin typeface="Aptos Black" panose="020B0004020202020204" pitchFamily="34" charset="0"/>
                <a:cs typeface="Calibri"/>
              </a:rPr>
              <a:t>?</a:t>
            </a:r>
            <a:endParaRPr lang="fr-FR"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163308"/>
            <a:ext cx="6777991" cy="27660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62200" y="1897272"/>
            <a:ext cx="2293469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z="1050" dirty="0">
                <a:latin typeface="Trebuchet MS"/>
                <a:cs typeface="Trebuchet MS"/>
              </a:rPr>
              <a:t>Répartition</a:t>
            </a:r>
            <a:r>
              <a:rPr sz="1050" spc="-11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de</a:t>
            </a:r>
            <a:r>
              <a:rPr sz="1050" spc="-11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la</a:t>
            </a:r>
            <a:r>
              <a:rPr sz="1050" spc="-11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somme</a:t>
            </a:r>
            <a:r>
              <a:rPr sz="1050" spc="-11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de</a:t>
            </a:r>
            <a:r>
              <a:rPr sz="1050" spc="-8" dirty="0">
                <a:latin typeface="Trebuchet MS"/>
                <a:cs typeface="Trebuchet MS"/>
              </a:rPr>
              <a:t> départ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4971425"/>
            <a:ext cx="1778382" cy="1635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00" dirty="0">
                <a:latin typeface="Trebuchet MS"/>
                <a:cs typeface="Trebuchet MS"/>
              </a:rPr>
              <a:t>Mise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sur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joueur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n°1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(en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spc="-19" dirty="0">
                <a:latin typeface="Trebuchet MS"/>
                <a:cs typeface="Trebuchet MS"/>
              </a:rPr>
              <a:t>€)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3847" y="4971425"/>
            <a:ext cx="1778382" cy="1635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00" dirty="0">
                <a:latin typeface="Trebuchet MS"/>
                <a:cs typeface="Trebuchet MS"/>
              </a:rPr>
              <a:t>Mise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sur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joueur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n°2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(en</a:t>
            </a:r>
            <a:r>
              <a:rPr sz="1000" spc="-8" dirty="0">
                <a:latin typeface="Trebuchet MS"/>
                <a:cs typeface="Trebuchet MS"/>
              </a:rPr>
              <a:t> </a:t>
            </a:r>
            <a:r>
              <a:rPr sz="1000" spc="-19" dirty="0">
                <a:latin typeface="Trebuchet MS"/>
                <a:cs typeface="Trebuchet MS"/>
              </a:rPr>
              <a:t>€)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4959" y="101040"/>
            <a:ext cx="8419794" cy="328166"/>
          </a:xfrm>
          <a:prstGeom prst="rect">
            <a:avLst/>
          </a:prstGeom>
        </p:spPr>
        <p:txBody>
          <a:bodyPr vert="horz" wrap="square" lIns="0" tIns="119252" rIns="0" bIns="0" rtlCol="0">
            <a:spAutoFit/>
          </a:bodyPr>
          <a:lstStyle/>
          <a:p>
            <a:pPr marL="274320">
              <a:spcBef>
                <a:spcPts val="75"/>
              </a:spcBef>
            </a:pPr>
            <a:r>
              <a:rPr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20" dirty="0">
                <a:latin typeface="Aptos Black" panose="020B0004020202020204" pitchFamily="34" charset="0"/>
                <a:cs typeface="Calibri"/>
              </a:rPr>
              <a:t>Comment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mettre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01" dirty="0">
                <a:latin typeface="Aptos Black" panose="020B0004020202020204" pitchFamily="34" charset="0"/>
                <a:cs typeface="Calibri"/>
              </a:rPr>
              <a:t>en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20" dirty="0">
                <a:latin typeface="Aptos Black" panose="020B0004020202020204" pitchFamily="34" charset="0"/>
                <a:cs typeface="Calibri"/>
              </a:rPr>
              <a:t>place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49" dirty="0">
                <a:latin typeface="Aptos Black" panose="020B0004020202020204" pitchFamily="34" charset="0"/>
                <a:cs typeface="Calibri"/>
              </a:rPr>
              <a:t>?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C52CBFB6-B052-36DB-1042-C53076F7E8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12</a:t>
            </a:fld>
            <a:r>
              <a:rPr spc="-19" dirty="0"/>
              <a:t>/</a:t>
            </a:r>
          </a:p>
        </p:txBody>
      </p:sp>
      <p:grpSp>
        <p:nvGrpSpPr>
          <p:cNvPr id="16" name="object 2">
            <a:extLst>
              <a:ext uri="{FF2B5EF4-FFF2-40B4-BE49-F238E27FC236}">
                <a16:creationId xmlns:a16="http://schemas.microsoft.com/office/drawing/2014/main" id="{0F4FACA2-3AD6-CFD4-E81B-A456C88BAA57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FC7F61D6-470C-1FE6-3A8A-4442CB82AF89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BAF914B8-CB9D-A0E5-7EC2-10498B72D6C8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9">
            <a:extLst>
              <a:ext uri="{FF2B5EF4-FFF2-40B4-BE49-F238E27FC236}">
                <a16:creationId xmlns:a16="http://schemas.microsoft.com/office/drawing/2014/main" id="{41C84154-3BB4-5CB7-476D-BCA2DFE25AF4}"/>
              </a:ext>
            </a:extLst>
          </p:cNvPr>
          <p:cNvSpPr txBox="1">
            <a:spLocks/>
          </p:cNvSpPr>
          <p:nvPr/>
        </p:nvSpPr>
        <p:spPr>
          <a:xfrm>
            <a:off x="362103" y="147217"/>
            <a:ext cx="8419794" cy="328166"/>
          </a:xfrm>
          <a:prstGeom prst="rect">
            <a:avLst/>
          </a:prstGeom>
        </p:spPr>
        <p:txBody>
          <a:bodyPr vert="horz" wrap="square" lIns="0" tIns="119252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4320">
              <a:spcBef>
                <a:spcPts val="75"/>
              </a:spcBef>
            </a:pPr>
            <a:r>
              <a:rPr lang="fr-FR"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lang="fr-FR"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20" dirty="0">
                <a:latin typeface="Aptos Black" panose="020B0004020202020204" pitchFamily="34" charset="0"/>
                <a:cs typeface="Calibri"/>
              </a:rPr>
              <a:t>Comment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lang="fr-FR"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83" dirty="0">
                <a:latin typeface="Aptos Black" panose="020B0004020202020204" pitchFamily="34" charset="0"/>
                <a:cs typeface="Calibri"/>
              </a:rPr>
              <a:t>mettre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01" dirty="0">
                <a:latin typeface="Aptos Black" panose="020B0004020202020204" pitchFamily="34" charset="0"/>
                <a:cs typeface="Calibri"/>
              </a:rPr>
              <a:t>en</a:t>
            </a:r>
            <a:r>
              <a:rPr lang="fr-FR"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20" dirty="0">
                <a:latin typeface="Aptos Black" panose="020B0004020202020204" pitchFamily="34" charset="0"/>
                <a:cs typeface="Calibri"/>
              </a:rPr>
              <a:t>place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49" dirty="0">
                <a:latin typeface="Aptos Black" panose="020B0004020202020204" pitchFamily="34" charset="0"/>
                <a:cs typeface="Calibri"/>
              </a:rPr>
              <a:t>?</a:t>
            </a:r>
            <a:endParaRPr lang="fr-FR"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676400" y="2915829"/>
            <a:ext cx="4117181" cy="1743551"/>
            <a:chOff x="3144472" y="2619938"/>
            <a:chExt cx="5489575" cy="2324735"/>
          </a:xfrm>
        </p:grpSpPr>
        <p:sp>
          <p:nvSpPr>
            <p:cNvPr id="7" name="object 7"/>
            <p:cNvSpPr/>
            <p:nvPr/>
          </p:nvSpPr>
          <p:spPr>
            <a:xfrm>
              <a:off x="5602386" y="2624701"/>
              <a:ext cx="574040" cy="2315210"/>
            </a:xfrm>
            <a:custGeom>
              <a:avLst/>
              <a:gdLst/>
              <a:ahLst/>
              <a:cxnLst/>
              <a:rect l="l" t="t" r="r" b="b"/>
              <a:pathLst>
                <a:path w="574039" h="2315210">
                  <a:moveTo>
                    <a:pt x="573609" y="0"/>
                  </a:moveTo>
                  <a:lnTo>
                    <a:pt x="0" y="0"/>
                  </a:lnTo>
                  <a:lnTo>
                    <a:pt x="0" y="2314980"/>
                  </a:lnTo>
                  <a:lnTo>
                    <a:pt x="573609" y="2314980"/>
                  </a:lnTo>
                  <a:lnTo>
                    <a:pt x="573609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602386" y="2624701"/>
              <a:ext cx="574040" cy="2315210"/>
            </a:xfrm>
            <a:custGeom>
              <a:avLst/>
              <a:gdLst/>
              <a:ahLst/>
              <a:cxnLst/>
              <a:rect l="l" t="t" r="r" b="b"/>
              <a:pathLst>
                <a:path w="574039" h="2315210">
                  <a:moveTo>
                    <a:pt x="0" y="0"/>
                  </a:moveTo>
                  <a:lnTo>
                    <a:pt x="573609" y="0"/>
                  </a:lnTo>
                  <a:lnTo>
                    <a:pt x="573609" y="2314981"/>
                  </a:lnTo>
                  <a:lnTo>
                    <a:pt x="0" y="231498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32198" y="4141412"/>
              <a:ext cx="574040" cy="798830"/>
            </a:xfrm>
            <a:custGeom>
              <a:avLst/>
              <a:gdLst/>
              <a:ahLst/>
              <a:cxnLst/>
              <a:rect l="l" t="t" r="r" b="b"/>
              <a:pathLst>
                <a:path w="574040" h="798829">
                  <a:moveTo>
                    <a:pt x="573609" y="0"/>
                  </a:moveTo>
                  <a:lnTo>
                    <a:pt x="0" y="0"/>
                  </a:lnTo>
                  <a:lnTo>
                    <a:pt x="0" y="798268"/>
                  </a:lnTo>
                  <a:lnTo>
                    <a:pt x="573609" y="798268"/>
                  </a:lnTo>
                  <a:lnTo>
                    <a:pt x="573609" y="0"/>
                  </a:lnTo>
                  <a:close/>
                </a:path>
              </a:pathLst>
            </a:custGeom>
            <a:solidFill>
              <a:srgbClr val="2E9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423" y="2624328"/>
              <a:ext cx="573405" cy="2315845"/>
            </a:xfrm>
            <a:custGeom>
              <a:avLst/>
              <a:gdLst/>
              <a:ahLst/>
              <a:cxnLst/>
              <a:rect l="l" t="t" r="r" b="b"/>
              <a:pathLst>
                <a:path w="573404" h="2315845">
                  <a:moveTo>
                    <a:pt x="573024" y="0"/>
                  </a:moveTo>
                  <a:lnTo>
                    <a:pt x="0" y="0"/>
                  </a:lnTo>
                  <a:lnTo>
                    <a:pt x="0" y="2315353"/>
                  </a:lnTo>
                  <a:lnTo>
                    <a:pt x="573024" y="2315353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5F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44472" y="4939681"/>
              <a:ext cx="5489575" cy="0"/>
            </a:xfrm>
            <a:custGeom>
              <a:avLst/>
              <a:gdLst/>
              <a:ahLst/>
              <a:cxnLst/>
              <a:rect l="l" t="t" r="r" b="b"/>
              <a:pathLst>
                <a:path w="5489575">
                  <a:moveTo>
                    <a:pt x="0" y="0"/>
                  </a:moveTo>
                  <a:lnTo>
                    <a:pt x="5489437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63137" y="2757577"/>
            <a:ext cx="199073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5" dirty="0">
                <a:latin typeface="Trebuchet MS"/>
                <a:cs typeface="Trebuchet MS"/>
              </a:rPr>
              <a:t>1038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5496" y="2757577"/>
            <a:ext cx="199073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5" dirty="0">
                <a:latin typeface="Trebuchet MS"/>
                <a:cs typeface="Trebuchet MS"/>
              </a:rPr>
              <a:t>1038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7855" y="3896006"/>
            <a:ext cx="199073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5" dirty="0">
                <a:latin typeface="Trebuchet MS"/>
                <a:cs typeface="Trebuchet MS"/>
              </a:rPr>
              <a:t>1000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0471" y="3982873"/>
            <a:ext cx="200501" cy="734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5" dirty="0">
                <a:latin typeface="Trebuchet MS"/>
                <a:cs typeface="Trebuchet MS"/>
              </a:rPr>
              <a:t>1000</a:t>
            </a:r>
            <a:endParaRPr sz="675">
              <a:latin typeface="Trebuchet MS"/>
              <a:cs typeface="Trebuchet MS"/>
            </a:endParaRPr>
          </a:p>
          <a:p>
            <a:pPr>
              <a:spcBef>
                <a:spcPts val="761"/>
              </a:spcBef>
            </a:pPr>
            <a:endParaRPr sz="675">
              <a:latin typeface="Trebuchet MS"/>
              <a:cs typeface="Trebuchet MS"/>
            </a:endParaRPr>
          </a:p>
          <a:p>
            <a:pPr marL="54293"/>
            <a:r>
              <a:rPr sz="675" spc="-19" dirty="0">
                <a:latin typeface="Trebuchet MS"/>
                <a:cs typeface="Trebuchet MS"/>
              </a:rPr>
              <a:t>990</a:t>
            </a:r>
            <a:endParaRPr sz="675">
              <a:latin typeface="Trebuchet MS"/>
              <a:cs typeface="Trebuchet MS"/>
            </a:endParaRPr>
          </a:p>
          <a:p>
            <a:pPr>
              <a:spcBef>
                <a:spcPts val="764"/>
              </a:spcBef>
            </a:pPr>
            <a:endParaRPr sz="675">
              <a:latin typeface="Trebuchet MS"/>
              <a:cs typeface="Trebuchet MS"/>
            </a:endParaRPr>
          </a:p>
          <a:p>
            <a:pPr marL="54293"/>
            <a:r>
              <a:rPr sz="675" spc="-19" dirty="0">
                <a:latin typeface="Trebuchet MS"/>
                <a:cs typeface="Trebuchet MS"/>
              </a:rPr>
              <a:t>980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0471" y="3084475"/>
            <a:ext cx="200501" cy="7341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5" dirty="0">
                <a:latin typeface="Trebuchet MS"/>
                <a:cs typeface="Trebuchet MS"/>
              </a:rPr>
              <a:t>1030</a:t>
            </a:r>
            <a:endParaRPr sz="675">
              <a:latin typeface="Trebuchet MS"/>
              <a:cs typeface="Trebuchet MS"/>
            </a:endParaRPr>
          </a:p>
          <a:p>
            <a:pPr>
              <a:spcBef>
                <a:spcPts val="761"/>
              </a:spcBef>
            </a:pPr>
            <a:endParaRPr sz="675">
              <a:latin typeface="Trebuchet MS"/>
              <a:cs typeface="Trebuchet MS"/>
            </a:endParaRPr>
          </a:p>
          <a:p>
            <a:pPr marL="9525"/>
            <a:r>
              <a:rPr sz="675" spc="-15" dirty="0">
                <a:latin typeface="Trebuchet MS"/>
                <a:cs typeface="Trebuchet MS"/>
              </a:rPr>
              <a:t>1020</a:t>
            </a:r>
            <a:endParaRPr sz="675">
              <a:latin typeface="Trebuchet MS"/>
              <a:cs typeface="Trebuchet MS"/>
            </a:endParaRPr>
          </a:p>
          <a:p>
            <a:pPr>
              <a:spcBef>
                <a:spcPts val="764"/>
              </a:spcBef>
            </a:pPr>
            <a:endParaRPr sz="675">
              <a:latin typeface="Trebuchet MS"/>
              <a:cs typeface="Trebuchet MS"/>
            </a:endParaRPr>
          </a:p>
          <a:p>
            <a:pPr marL="9525"/>
            <a:r>
              <a:rPr sz="675" spc="-15" dirty="0">
                <a:latin typeface="Trebuchet MS"/>
                <a:cs typeface="Trebuchet MS"/>
              </a:rPr>
              <a:t>1010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0471" y="2785009"/>
            <a:ext cx="200501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5" dirty="0">
                <a:latin typeface="Trebuchet MS"/>
                <a:cs typeface="Trebuchet MS"/>
              </a:rPr>
              <a:t>1040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0471" y="2485543"/>
            <a:ext cx="200501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spc="-15" dirty="0">
                <a:latin typeface="Trebuchet MS"/>
                <a:cs typeface="Trebuchet MS"/>
              </a:rPr>
              <a:t>1050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8644" y="4689246"/>
            <a:ext cx="1268254" cy="21239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438626" marR="3810" indent="-429578">
              <a:lnSpc>
                <a:spcPct val="102200"/>
              </a:lnSpc>
              <a:spcBef>
                <a:spcPts val="56"/>
              </a:spcBef>
            </a:pPr>
            <a:r>
              <a:rPr sz="675" dirty="0">
                <a:latin typeface="Trebuchet MS"/>
                <a:cs typeface="Trebuchet MS"/>
              </a:rPr>
              <a:t>Fortune</a:t>
            </a:r>
            <a:r>
              <a:rPr sz="675" spc="-15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après</a:t>
            </a:r>
            <a:r>
              <a:rPr sz="675" spc="-19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victoire</a:t>
            </a:r>
            <a:r>
              <a:rPr sz="675" spc="-15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du</a:t>
            </a:r>
            <a:r>
              <a:rPr sz="675" spc="-15" dirty="0">
                <a:latin typeface="Trebuchet MS"/>
                <a:cs typeface="Trebuchet MS"/>
              </a:rPr>
              <a:t> </a:t>
            </a:r>
            <a:r>
              <a:rPr sz="675" spc="-8" dirty="0">
                <a:latin typeface="Trebuchet MS"/>
                <a:cs typeface="Trebuchet MS"/>
              </a:rPr>
              <a:t>joueur </a:t>
            </a:r>
            <a:r>
              <a:rPr sz="675" dirty="0">
                <a:latin typeface="Trebuchet MS"/>
                <a:cs typeface="Trebuchet MS"/>
              </a:rPr>
              <a:t>n°1</a:t>
            </a:r>
            <a:r>
              <a:rPr sz="675" spc="-4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(en </a:t>
            </a:r>
            <a:r>
              <a:rPr sz="675" spc="-19" dirty="0">
                <a:latin typeface="Trebuchet MS"/>
                <a:cs typeface="Trebuchet MS"/>
              </a:rPr>
              <a:t>€)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1003" y="4689246"/>
            <a:ext cx="1268254" cy="21239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438626" marR="3810" indent="-429578">
              <a:lnSpc>
                <a:spcPct val="102200"/>
              </a:lnSpc>
              <a:spcBef>
                <a:spcPts val="56"/>
              </a:spcBef>
            </a:pPr>
            <a:r>
              <a:rPr sz="675" dirty="0">
                <a:latin typeface="Trebuchet MS"/>
                <a:cs typeface="Trebuchet MS"/>
              </a:rPr>
              <a:t>Fortune</a:t>
            </a:r>
            <a:r>
              <a:rPr sz="675" spc="-15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après</a:t>
            </a:r>
            <a:r>
              <a:rPr sz="675" spc="-19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victoire</a:t>
            </a:r>
            <a:r>
              <a:rPr sz="675" spc="-15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du</a:t>
            </a:r>
            <a:r>
              <a:rPr sz="675" spc="-15" dirty="0">
                <a:latin typeface="Trebuchet MS"/>
                <a:cs typeface="Trebuchet MS"/>
              </a:rPr>
              <a:t> </a:t>
            </a:r>
            <a:r>
              <a:rPr sz="675" spc="-8" dirty="0">
                <a:latin typeface="Trebuchet MS"/>
                <a:cs typeface="Trebuchet MS"/>
              </a:rPr>
              <a:t>joueur </a:t>
            </a:r>
            <a:r>
              <a:rPr sz="675" dirty="0">
                <a:latin typeface="Trebuchet MS"/>
                <a:cs typeface="Trebuchet MS"/>
              </a:rPr>
              <a:t>n°2</a:t>
            </a:r>
            <a:r>
              <a:rPr sz="675" spc="-4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(en </a:t>
            </a:r>
            <a:r>
              <a:rPr sz="675" spc="-19" dirty="0">
                <a:latin typeface="Trebuchet MS"/>
                <a:cs typeface="Trebuchet MS"/>
              </a:rPr>
              <a:t>€)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96700" y="4689247"/>
            <a:ext cx="821531" cy="1134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675" dirty="0">
                <a:latin typeface="Trebuchet MS"/>
                <a:cs typeface="Trebuchet MS"/>
              </a:rPr>
              <a:t>Fortune</a:t>
            </a:r>
            <a:r>
              <a:rPr sz="675" spc="-23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initial</a:t>
            </a:r>
            <a:r>
              <a:rPr sz="675" spc="-23" dirty="0">
                <a:latin typeface="Trebuchet MS"/>
                <a:cs typeface="Trebuchet MS"/>
              </a:rPr>
              <a:t> </a:t>
            </a:r>
            <a:r>
              <a:rPr sz="675" dirty="0">
                <a:latin typeface="Trebuchet MS"/>
                <a:cs typeface="Trebuchet MS"/>
              </a:rPr>
              <a:t>(en</a:t>
            </a:r>
            <a:r>
              <a:rPr sz="675" spc="-23" dirty="0">
                <a:latin typeface="Trebuchet MS"/>
                <a:cs typeface="Trebuchet MS"/>
              </a:rPr>
              <a:t> </a:t>
            </a:r>
            <a:r>
              <a:rPr sz="675" spc="-19" dirty="0">
                <a:latin typeface="Trebuchet MS"/>
                <a:cs typeface="Trebuchet MS"/>
              </a:rPr>
              <a:t>€)</a:t>
            </a:r>
            <a:endParaRPr sz="675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5390" y="2266468"/>
            <a:ext cx="985838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050" dirty="0">
                <a:latin typeface="Trebuchet MS"/>
                <a:cs typeface="Trebuchet MS"/>
              </a:rPr>
              <a:t>Gains</a:t>
            </a:r>
            <a:r>
              <a:rPr sz="1050" spc="-23" dirty="0">
                <a:latin typeface="Trebuchet MS"/>
                <a:cs typeface="Trebuchet MS"/>
              </a:rPr>
              <a:t> </a:t>
            </a:r>
            <a:r>
              <a:rPr sz="1050" spc="-8" dirty="0">
                <a:latin typeface="Trebuchet MS"/>
                <a:cs typeface="Trebuchet MS"/>
              </a:rPr>
              <a:t>potentiels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1E252C20-F151-1F81-D1C8-4E03AE27ADE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13</a:t>
            </a:fld>
            <a:r>
              <a:rPr spc="-19" dirty="0"/>
              <a:t>/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CD66915-7DED-4ADE-72A5-9E2D1018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23" name="object 2">
            <a:extLst>
              <a:ext uri="{FF2B5EF4-FFF2-40B4-BE49-F238E27FC236}">
                <a16:creationId xmlns:a16="http://schemas.microsoft.com/office/drawing/2014/main" id="{01226D87-EFA1-9569-5322-A0C3A9A1D1CD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F8F4DFD8-904C-980F-BDEF-E510A04A63E5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FB34F732-815D-8242-ACF8-024FC00B0A06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E020C531-9C24-6CE0-0647-E78A5AE1EB39}"/>
              </a:ext>
            </a:extLst>
          </p:cNvPr>
          <p:cNvSpPr txBox="1">
            <a:spLocks/>
          </p:cNvSpPr>
          <p:nvPr/>
        </p:nvSpPr>
        <p:spPr>
          <a:xfrm>
            <a:off x="362103" y="147217"/>
            <a:ext cx="8419794" cy="328166"/>
          </a:xfrm>
          <a:prstGeom prst="rect">
            <a:avLst/>
          </a:prstGeom>
        </p:spPr>
        <p:txBody>
          <a:bodyPr vert="horz" wrap="square" lIns="0" tIns="119252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4320">
              <a:spcBef>
                <a:spcPts val="75"/>
              </a:spcBef>
            </a:pPr>
            <a:r>
              <a:rPr lang="fr-FR"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lang="fr-FR"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20" dirty="0">
                <a:latin typeface="Aptos Black" panose="020B0004020202020204" pitchFamily="34" charset="0"/>
                <a:cs typeface="Calibri"/>
              </a:rPr>
              <a:t>Comment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lang="fr-FR"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83" dirty="0">
                <a:latin typeface="Aptos Black" panose="020B0004020202020204" pitchFamily="34" charset="0"/>
                <a:cs typeface="Calibri"/>
              </a:rPr>
              <a:t>mettre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01" dirty="0">
                <a:latin typeface="Aptos Black" panose="020B0004020202020204" pitchFamily="34" charset="0"/>
                <a:cs typeface="Calibri"/>
              </a:rPr>
              <a:t>en</a:t>
            </a:r>
            <a:r>
              <a:rPr lang="fr-FR"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120" dirty="0">
                <a:latin typeface="Aptos Black" panose="020B0004020202020204" pitchFamily="34" charset="0"/>
                <a:cs typeface="Calibri"/>
              </a:rPr>
              <a:t>place</a:t>
            </a:r>
            <a:r>
              <a:rPr lang="fr-FR"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49" dirty="0">
                <a:latin typeface="Aptos Black" panose="020B0004020202020204" pitchFamily="34" charset="0"/>
                <a:cs typeface="Calibri"/>
              </a:rPr>
              <a:t>?</a:t>
            </a:r>
            <a:endParaRPr lang="fr-FR"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2">
            <a:extLst>
              <a:ext uri="{FF2B5EF4-FFF2-40B4-BE49-F238E27FC236}">
                <a16:creationId xmlns:a16="http://schemas.microsoft.com/office/drawing/2014/main" id="{6C1E878D-514F-6C38-ACBD-CEA6375EB29D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CBE26500-50B8-0718-FF17-1D85F0DB7A27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C44178B3-E884-7D30-2973-C24E44214EBF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27" y="2436275"/>
            <a:ext cx="171450" cy="1714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9027" y="1403300"/>
            <a:ext cx="5305499" cy="12407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u="sng" spc="-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Avantages:</a:t>
            </a:r>
            <a:endParaRPr sz="1350" dirty="0">
              <a:latin typeface="Trebuchet MS"/>
              <a:cs typeface="Trebuchet MS"/>
            </a:endParaRPr>
          </a:p>
          <a:p>
            <a:pPr>
              <a:spcBef>
                <a:spcPts val="1473"/>
              </a:spcBef>
            </a:pPr>
            <a:endParaRPr sz="1350" dirty="0">
              <a:latin typeface="Trebuchet MS"/>
              <a:cs typeface="Trebuchet MS"/>
            </a:endParaRPr>
          </a:p>
          <a:p>
            <a:pPr marL="231934"/>
            <a:endParaRPr lang="fr-FR" sz="1350" b="1" i="1" spc="68" dirty="0">
              <a:latin typeface="Aptos Black" panose="020B0004020202020204" pitchFamily="34" charset="0"/>
              <a:cs typeface="Calibri"/>
            </a:endParaRPr>
          </a:p>
          <a:p>
            <a:pPr marL="231934"/>
            <a:endParaRPr lang="fr-FR" sz="1350" b="1" i="1" spc="68" dirty="0">
              <a:latin typeface="Aptos Black" panose="020B0004020202020204" pitchFamily="34" charset="0"/>
              <a:cs typeface="Calibri"/>
            </a:endParaRPr>
          </a:p>
          <a:p>
            <a:pPr marL="231934"/>
            <a:r>
              <a:rPr sz="1350" b="1" i="1" spc="68" dirty="0">
                <a:latin typeface="Aptos Black" panose="020B0004020202020204" pitchFamily="34" charset="0"/>
                <a:cs typeface="Calibri"/>
              </a:rPr>
              <a:t>Profit</a:t>
            </a:r>
            <a:r>
              <a:rPr sz="1350" b="1" i="1" spc="-6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latin typeface="Aptos Black" panose="020B0004020202020204" pitchFamily="34" charset="0"/>
                <a:cs typeface="Calibri"/>
              </a:rPr>
              <a:t>assuré</a:t>
            </a:r>
            <a:r>
              <a:rPr sz="1350" spc="98" dirty="0">
                <a:latin typeface="Trebuchet MS"/>
                <a:cs typeface="Trebuchet MS"/>
              </a:rPr>
              <a:t>:</a:t>
            </a:r>
            <a:r>
              <a:rPr sz="1350" spc="-13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obtention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d'un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gain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quel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que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 err="1">
                <a:latin typeface="Trebuchet MS"/>
                <a:cs typeface="Trebuchet MS"/>
              </a:rPr>
              <a:t>soit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 err="1">
                <a:latin typeface="Trebuchet MS"/>
                <a:cs typeface="Trebuchet MS"/>
              </a:rPr>
              <a:t>l'issu</a:t>
            </a:r>
            <a:r>
              <a:rPr lang="fr-FR" sz="1350" dirty="0">
                <a:latin typeface="Trebuchet MS"/>
                <a:cs typeface="Trebuchet MS"/>
              </a:rPr>
              <a:t>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du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match</a:t>
            </a:r>
            <a:endParaRPr sz="135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288" y="3254243"/>
            <a:ext cx="171450" cy="1714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5410" y="3244719"/>
            <a:ext cx="6683051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113" dirty="0">
                <a:latin typeface="Aptos Black" panose="020B0004020202020204" pitchFamily="34" charset="0"/>
                <a:cs typeface="Calibri"/>
              </a:rPr>
              <a:t>Risque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latin typeface="Aptos Black" panose="020B0004020202020204" pitchFamily="34" charset="0"/>
                <a:cs typeface="Calibri"/>
              </a:rPr>
              <a:t>minime</a:t>
            </a:r>
            <a:r>
              <a:rPr sz="1350" spc="86" dirty="0">
                <a:latin typeface="Trebuchet MS"/>
                <a:cs typeface="Trebuchet MS"/>
              </a:rPr>
              <a:t>: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stratégie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faible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risque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car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indépendante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l'issue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l'événement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2103" y="147217"/>
            <a:ext cx="8419794" cy="328166"/>
          </a:xfrm>
          <a:prstGeom prst="rect">
            <a:avLst/>
          </a:prstGeom>
        </p:spPr>
        <p:txBody>
          <a:bodyPr vert="horz" wrap="square" lIns="0" tIns="119252" rIns="0" bIns="0" rtlCol="0">
            <a:spAutoFit/>
          </a:bodyPr>
          <a:lstStyle/>
          <a:p>
            <a:pPr marL="274320">
              <a:spcBef>
                <a:spcPts val="75"/>
              </a:spcBef>
            </a:pPr>
            <a:r>
              <a:rPr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20" dirty="0">
                <a:latin typeface="Aptos Black" panose="020B0004020202020204" pitchFamily="34" charset="0"/>
                <a:cs typeface="Calibri"/>
              </a:rPr>
              <a:t>Comment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mettre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01" dirty="0">
                <a:latin typeface="Aptos Black" panose="020B0004020202020204" pitchFamily="34" charset="0"/>
                <a:cs typeface="Calibri"/>
              </a:rPr>
              <a:t>en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20" dirty="0">
                <a:latin typeface="Aptos Black" panose="020B0004020202020204" pitchFamily="34" charset="0"/>
                <a:cs typeface="Calibri"/>
              </a:rPr>
              <a:t>place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49" dirty="0">
                <a:latin typeface="Aptos Black" panose="020B0004020202020204" pitchFamily="34" charset="0"/>
                <a:cs typeface="Calibri"/>
              </a:rPr>
              <a:t>?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B0EA6D93-09C2-9EB0-F4E6-6D050E9F907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14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111" y="2143124"/>
            <a:ext cx="171449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111" y="2744342"/>
            <a:ext cx="171449" cy="171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111" y="3763899"/>
            <a:ext cx="171449" cy="171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0586" y="2133600"/>
            <a:ext cx="6119495" cy="20601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1934">
              <a:spcBef>
                <a:spcPts val="75"/>
              </a:spcBef>
            </a:pPr>
            <a:r>
              <a:rPr sz="1350" b="1" i="1" spc="79" dirty="0">
                <a:latin typeface="Aptos Black" panose="020B0004020202020204" pitchFamily="34" charset="0"/>
                <a:cs typeface="Calibri"/>
              </a:rPr>
              <a:t>Exploitation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3" dirty="0">
                <a:latin typeface="Aptos Black" panose="020B0004020202020204" pitchFamily="34" charset="0"/>
                <a:cs typeface="Calibri"/>
              </a:rPr>
              <a:t>difficile</a:t>
            </a:r>
            <a:r>
              <a:rPr sz="1350" spc="83" dirty="0">
                <a:latin typeface="Trebuchet MS"/>
                <a:cs typeface="Trebuchet MS"/>
              </a:rPr>
              <a:t>: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fluctuations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sans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cesse</a:t>
            </a:r>
            <a:r>
              <a:rPr sz="1350" spc="-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des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cotes</a:t>
            </a:r>
            <a:endParaRPr sz="1350" dirty="0">
              <a:latin typeface="Trebuchet MS"/>
              <a:cs typeface="Trebuchet MS"/>
            </a:endParaRPr>
          </a:p>
          <a:p>
            <a:pPr>
              <a:spcBef>
                <a:spcPts val="1519"/>
              </a:spcBef>
            </a:pPr>
            <a:endParaRPr sz="1350" dirty="0">
              <a:latin typeface="Trebuchet MS"/>
              <a:cs typeface="Trebuchet MS"/>
            </a:endParaRPr>
          </a:p>
          <a:p>
            <a:pPr marL="9525" marR="3810" indent="222409">
              <a:lnSpc>
                <a:spcPct val="101699"/>
              </a:lnSpc>
            </a:pPr>
            <a:r>
              <a:rPr sz="1350" b="1" i="1" spc="86" dirty="0">
                <a:latin typeface="Aptos Black" panose="020B0004020202020204" pitchFamily="34" charset="0"/>
                <a:cs typeface="Calibri"/>
              </a:rPr>
              <a:t>Très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latin typeface="Aptos Black" panose="020B0004020202020204" pitchFamily="34" charset="0"/>
                <a:cs typeface="Calibri"/>
              </a:rPr>
              <a:t>surveillée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1" dirty="0">
                <a:latin typeface="Aptos Black" panose="020B0004020202020204" pitchFamily="34" charset="0"/>
                <a:cs typeface="Calibri"/>
              </a:rPr>
              <a:t>par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9" dirty="0">
                <a:latin typeface="Aptos Black" panose="020B0004020202020204" pitchFamily="34" charset="0"/>
                <a:cs typeface="Calibri"/>
              </a:rPr>
              <a:t>les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0" dirty="0">
                <a:latin typeface="Aptos Black" panose="020B0004020202020204" pitchFamily="34" charset="0"/>
                <a:cs typeface="Calibri"/>
              </a:rPr>
              <a:t>bookmakers</a:t>
            </a:r>
            <a:r>
              <a:rPr sz="1350" spc="90" dirty="0">
                <a:latin typeface="Trebuchet MS"/>
                <a:cs typeface="Trebuchet MS"/>
              </a:rPr>
              <a:t>: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qui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peuvent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réduire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l’utilisation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de </a:t>
            </a:r>
            <a:r>
              <a:rPr sz="1350" dirty="0">
                <a:latin typeface="Trebuchet MS"/>
                <a:cs typeface="Trebuchet MS"/>
              </a:rPr>
              <a:t>cette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stratégie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en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gelant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les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comptes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des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parieurs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et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donc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l’utilisation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leur gain</a:t>
            </a:r>
            <a:endParaRPr sz="1350" dirty="0">
              <a:latin typeface="Trebuchet MS"/>
              <a:cs typeface="Trebuchet MS"/>
            </a:endParaRPr>
          </a:p>
          <a:p>
            <a:pPr>
              <a:spcBef>
                <a:spcPts val="1526"/>
              </a:spcBef>
            </a:pPr>
            <a:endParaRPr sz="1350" dirty="0">
              <a:latin typeface="Trebuchet MS"/>
              <a:cs typeface="Trebuchet MS"/>
            </a:endParaRPr>
          </a:p>
          <a:p>
            <a:pPr marL="9525" marR="387668" indent="222409">
              <a:lnSpc>
                <a:spcPct val="101099"/>
              </a:lnSpc>
            </a:pPr>
            <a:r>
              <a:rPr lang="fr-FR" sz="1350" b="1" i="1" spc="90" dirty="0">
                <a:latin typeface="Aptos Black" panose="020B0004020202020204" pitchFamily="34" charset="0"/>
                <a:cs typeface="Calibri"/>
              </a:rPr>
              <a:t>Rarement</a:t>
            </a:r>
            <a:r>
              <a:rPr lang="fr-FR" sz="1350" b="1" i="1" spc="-56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b="1" i="1" spc="86" dirty="0">
                <a:latin typeface="Aptos Black" panose="020B0004020202020204" pitchFamily="34" charset="0"/>
                <a:cs typeface="Calibri"/>
              </a:rPr>
              <a:t>utilisable</a:t>
            </a:r>
            <a:r>
              <a:rPr lang="fr-FR" sz="1350" spc="86" dirty="0">
                <a:latin typeface="Trebuchet MS"/>
                <a:cs typeface="Trebuchet MS"/>
              </a:rPr>
              <a:t>:</a:t>
            </a:r>
            <a:r>
              <a:rPr lang="fr-FR" sz="1350" spc="-135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sur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50</a:t>
            </a:r>
            <a:r>
              <a:rPr lang="fr-FR" sz="1350" spc="-15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matchs,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seulement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quelques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uns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sont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spc="-19" dirty="0">
                <a:latin typeface="Trebuchet MS"/>
                <a:cs typeface="Trebuchet MS"/>
              </a:rPr>
              <a:t>des </a:t>
            </a:r>
            <a:r>
              <a:rPr lang="fr-FR" sz="1350" dirty="0">
                <a:latin typeface="Trebuchet MS"/>
                <a:cs typeface="Trebuchet MS"/>
              </a:rPr>
              <a:t>opportunités</a:t>
            </a:r>
            <a:r>
              <a:rPr lang="fr-FR" sz="1350" spc="-53" dirty="0">
                <a:latin typeface="Trebuchet MS"/>
                <a:cs typeface="Trebuchet MS"/>
              </a:rPr>
              <a:t> </a:t>
            </a:r>
            <a:r>
              <a:rPr lang="fr-FR" sz="1350" spc="-8" dirty="0">
                <a:latin typeface="Trebuchet MS"/>
                <a:cs typeface="Trebuchet MS"/>
              </a:rPr>
              <a:t>d’arbitrages</a:t>
            </a:r>
            <a:endParaRPr lang="fr-FR" sz="135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BD409ED-E6C1-B7D8-E419-1785EFCDEC5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15</a:t>
            </a:fld>
            <a:r>
              <a:rPr spc="-19" dirty="0"/>
              <a:t>/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8CBAD4A-CE64-4477-AFA7-6F4E3928CDA8}"/>
              </a:ext>
            </a:extLst>
          </p:cNvPr>
          <p:cNvSpPr txBox="1"/>
          <p:nvPr/>
        </p:nvSpPr>
        <p:spPr>
          <a:xfrm>
            <a:off x="677641" y="284111"/>
            <a:ext cx="37336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17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C)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Limites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et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inconvénient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5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ce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modèle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80B7268B-E972-6FED-F3CB-260C08CDF028}"/>
              </a:ext>
            </a:extLst>
          </p:cNvPr>
          <p:cNvSpPr txBox="1"/>
          <p:nvPr/>
        </p:nvSpPr>
        <p:spPr>
          <a:xfrm>
            <a:off x="540586" y="1374590"/>
            <a:ext cx="5305499" cy="61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fr-FR" sz="1350" u="sng" spc="-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Inconvénients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1350" dirty="0">
              <a:latin typeface="Trebuchet MS"/>
              <a:cs typeface="Trebuchet MS"/>
            </a:endParaRPr>
          </a:p>
          <a:p>
            <a:pPr>
              <a:spcBef>
                <a:spcPts val="1473"/>
              </a:spcBef>
            </a:pPr>
            <a:endParaRPr sz="1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641" y="1739658"/>
            <a:ext cx="5562637" cy="3758981"/>
            <a:chOff x="903521" y="1176543"/>
            <a:chExt cx="7416849" cy="5011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521" y="1176543"/>
              <a:ext cx="7121359" cy="5011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981277" y="3188969"/>
              <a:ext cx="169545" cy="2322830"/>
            </a:xfrm>
            <a:custGeom>
              <a:avLst/>
              <a:gdLst/>
              <a:ahLst/>
              <a:cxnLst/>
              <a:rect l="l" t="t" r="r" b="b"/>
              <a:pathLst>
                <a:path w="169545" h="2322829">
                  <a:moveTo>
                    <a:pt x="169329" y="0"/>
                  </a:moveTo>
                  <a:lnTo>
                    <a:pt x="0" y="0"/>
                  </a:lnTo>
                  <a:lnTo>
                    <a:pt x="0" y="1186180"/>
                  </a:lnTo>
                  <a:lnTo>
                    <a:pt x="0" y="2322830"/>
                  </a:lnTo>
                  <a:lnTo>
                    <a:pt x="169329" y="2322830"/>
                  </a:lnTo>
                  <a:lnTo>
                    <a:pt x="169329" y="1186180"/>
                  </a:lnTo>
                  <a:lnTo>
                    <a:pt x="1693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1280" y="3189190"/>
              <a:ext cx="339090" cy="2322830"/>
            </a:xfrm>
            <a:custGeom>
              <a:avLst/>
              <a:gdLst/>
              <a:ahLst/>
              <a:cxnLst/>
              <a:rect l="l" t="t" r="r" b="b"/>
              <a:pathLst>
                <a:path w="339090" h="2322829">
                  <a:moveTo>
                    <a:pt x="0" y="0"/>
                  </a:moveTo>
                  <a:lnTo>
                    <a:pt x="65912" y="0"/>
                  </a:lnTo>
                  <a:lnTo>
                    <a:pt x="119737" y="0"/>
                  </a:lnTo>
                  <a:lnTo>
                    <a:pt x="156026" y="1"/>
                  </a:lnTo>
                  <a:lnTo>
                    <a:pt x="169333" y="2"/>
                  </a:lnTo>
                  <a:lnTo>
                    <a:pt x="169333" y="1186196"/>
                  </a:lnTo>
                  <a:lnTo>
                    <a:pt x="182640" y="1186197"/>
                  </a:lnTo>
                  <a:lnTo>
                    <a:pt x="218930" y="1186198"/>
                  </a:lnTo>
                  <a:lnTo>
                    <a:pt x="272755" y="1186198"/>
                  </a:lnTo>
                  <a:lnTo>
                    <a:pt x="338667" y="1186199"/>
                  </a:lnTo>
                  <a:lnTo>
                    <a:pt x="272755" y="1186199"/>
                  </a:lnTo>
                  <a:lnTo>
                    <a:pt x="218930" y="1186199"/>
                  </a:lnTo>
                  <a:lnTo>
                    <a:pt x="182640" y="1186200"/>
                  </a:lnTo>
                  <a:lnTo>
                    <a:pt x="169333" y="1186201"/>
                  </a:lnTo>
                  <a:lnTo>
                    <a:pt x="169333" y="2322282"/>
                  </a:lnTo>
                  <a:lnTo>
                    <a:pt x="156026" y="2322283"/>
                  </a:lnTo>
                  <a:lnTo>
                    <a:pt x="119737" y="2322284"/>
                  </a:lnTo>
                  <a:lnTo>
                    <a:pt x="65912" y="2322284"/>
                  </a:lnTo>
                  <a:lnTo>
                    <a:pt x="0" y="232228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88544" y="3877625"/>
            <a:ext cx="1102856" cy="438967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0003" rIns="0" bIns="0" rtlCol="0">
            <a:spAutoFit/>
          </a:bodyPr>
          <a:lstStyle/>
          <a:p>
            <a:pPr marL="68104" marR="234315" algn="ctr">
              <a:lnSpc>
                <a:spcPct val="102200"/>
              </a:lnSpc>
              <a:spcBef>
                <a:spcPts val="158"/>
              </a:spcBef>
            </a:pPr>
            <a:r>
              <a:rPr lang="fr-FR" sz="1350" b="1" i="1" spc="-8" dirty="0">
                <a:latin typeface="Aptos Black" panose="020B0004020202020204" pitchFamily="34" charset="0"/>
                <a:cs typeface="Trebuchet MS"/>
              </a:rPr>
              <a:t>Arbitrage possible</a:t>
            </a:r>
            <a:endParaRPr sz="1350" b="1" i="1" dirty="0">
              <a:latin typeface="Aptos Black" panose="020B0004020202020204" pitchFamily="34" charset="0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7641" y="284111"/>
            <a:ext cx="37336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17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C)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Limites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et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inconvénient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5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ce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modèle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7254" y="2867423"/>
            <a:ext cx="804386" cy="232274"/>
          </a:xfrm>
          <a:prstGeom prst="rect">
            <a:avLst/>
          </a:prstGeom>
          <a:solidFill>
            <a:srgbClr val="42D0A2"/>
          </a:solidFill>
        </p:spPr>
        <p:txBody>
          <a:bodyPr vert="horz" wrap="square" lIns="0" tIns="24288" rIns="0" bIns="0" rtlCol="0">
            <a:spAutoFit/>
          </a:bodyPr>
          <a:lstStyle/>
          <a:p>
            <a:pPr marL="68580">
              <a:spcBef>
                <a:spcPts val="191"/>
              </a:spcBef>
            </a:pPr>
            <a:r>
              <a:rPr sz="1350" b="1" spc="-8" dirty="0">
                <a:latin typeface="Trebuchet MS"/>
                <a:cs typeface="Trebuchet MS"/>
              </a:rPr>
              <a:t>0,0044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8DDC914-762C-3605-8718-A1F5D3AD5E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16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9">
            <a:extLst>
              <a:ext uri="{FF2B5EF4-FFF2-40B4-BE49-F238E27FC236}">
                <a16:creationId xmlns:a16="http://schemas.microsoft.com/office/drawing/2014/main" id="{452E1C46-AC0B-6CC7-0743-67E211412A4A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F98C58F-0479-9F7D-FDE0-7E8E846A9EA5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9B72CC1-5A7D-AD82-734C-62B90CF3E8F8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0341" y="2281047"/>
            <a:ext cx="7070884" cy="517449"/>
          </a:xfrm>
          <a:prstGeom prst="rect">
            <a:avLst/>
          </a:prstGeom>
        </p:spPr>
        <p:txBody>
          <a:bodyPr vert="horz" wrap="square" lIns="0" tIns="55245" rIns="0" bIns="0" rtlCol="0">
            <a:spAutoFit/>
          </a:bodyPr>
          <a:lstStyle/>
          <a:p>
            <a:pPr marL="266700" marR="3810" indent="-257175">
              <a:lnSpc>
                <a:spcPts val="1800"/>
              </a:lnSpc>
              <a:spcBef>
                <a:spcPts val="435"/>
              </a:spcBef>
              <a:tabLst>
                <a:tab pos="266224" algn="l"/>
              </a:tabLst>
            </a:pPr>
            <a:r>
              <a:rPr sz="1425" spc="-38" dirty="0">
                <a:solidFill>
                  <a:srgbClr val="5FCBEF"/>
                </a:solidFill>
                <a:latin typeface="Calibri"/>
                <a:cs typeface="Calibri"/>
              </a:rPr>
              <a:t>-</a:t>
            </a:r>
            <a:r>
              <a:rPr sz="1425" dirty="0">
                <a:solidFill>
                  <a:srgbClr val="5FCBEF"/>
                </a:solidFill>
                <a:latin typeface="Calibri"/>
                <a:cs typeface="Calibri"/>
              </a:rPr>
              <a:t>	</a:t>
            </a:r>
            <a:r>
              <a:rPr b="1" i="1" spc="131" dirty="0">
                <a:latin typeface="Aptos Black" panose="020B0004020202020204" pitchFamily="34" charset="0"/>
                <a:cs typeface="Calibri"/>
              </a:rPr>
              <a:t>Scraping</a:t>
            </a:r>
            <a:r>
              <a:rPr b="1" i="1" spc="-56" dirty="0">
                <a:latin typeface="Aptos Black" panose="020B0004020202020204" pitchFamily="34" charset="0"/>
                <a:cs typeface="Calibri"/>
              </a:rPr>
              <a:t> </a:t>
            </a:r>
            <a:r>
              <a:rPr b="1" i="1" spc="180" dirty="0">
                <a:latin typeface="Aptos Black" panose="020B0004020202020204" pitchFamily="34" charset="0"/>
                <a:cs typeface="Calibri"/>
              </a:rPr>
              <a:t>des</a:t>
            </a:r>
            <a:r>
              <a:rPr b="1" i="1" spc="-64" dirty="0">
                <a:latin typeface="Aptos Black" panose="020B0004020202020204" pitchFamily="34" charset="0"/>
                <a:cs typeface="Calibri"/>
              </a:rPr>
              <a:t> </a:t>
            </a:r>
            <a:r>
              <a:rPr b="1" i="1" spc="169" dirty="0">
                <a:latin typeface="Aptos Black" panose="020B0004020202020204" pitchFamily="34" charset="0"/>
                <a:cs typeface="Calibri"/>
              </a:rPr>
              <a:t>URLs</a:t>
            </a:r>
            <a:r>
              <a:rPr b="1" i="1" spc="-64" dirty="0">
                <a:latin typeface="Aptos Black" panose="020B0004020202020204" pitchFamily="34" charset="0"/>
                <a:cs typeface="Calibri"/>
              </a:rPr>
              <a:t> </a:t>
            </a:r>
            <a:r>
              <a:rPr dirty="0">
                <a:latin typeface="Trebuchet MS"/>
                <a:cs typeface="Trebuchet MS"/>
              </a:rPr>
              <a:t>:</a:t>
            </a:r>
            <a:r>
              <a:rPr spc="-1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Récupération</a:t>
            </a:r>
            <a:r>
              <a:rPr spc="-23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du</a:t>
            </a:r>
            <a:r>
              <a:rPr spc="-23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code</a:t>
            </a:r>
            <a:r>
              <a:rPr spc="-23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source</a:t>
            </a:r>
            <a:r>
              <a:rPr spc="-1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</a:t>
            </a:r>
            <a:r>
              <a:rPr spc="-19" dirty="0">
                <a:latin typeface="Trebuchet MS"/>
                <a:cs typeface="Trebuchet MS"/>
              </a:rPr>
              <a:t> </a:t>
            </a:r>
            <a:r>
              <a:rPr spc="-8" dirty="0">
                <a:latin typeface="Trebuchet MS"/>
                <a:cs typeface="Trebuchet MS"/>
              </a:rPr>
              <a:t>différentes </a:t>
            </a:r>
            <a:r>
              <a:rPr dirty="0">
                <a:latin typeface="Trebuchet MS"/>
                <a:cs typeface="Trebuchet MS"/>
              </a:rPr>
              <a:t>pages</a:t>
            </a:r>
            <a:r>
              <a:rPr spc="-4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-38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statistiques</a:t>
            </a:r>
            <a:r>
              <a:rPr spc="-41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qui</a:t>
            </a:r>
            <a:r>
              <a:rPr spc="-38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nous</a:t>
            </a:r>
            <a:r>
              <a:rPr spc="-41" dirty="0">
                <a:latin typeface="Trebuchet MS"/>
                <a:cs typeface="Trebuchet MS"/>
              </a:rPr>
              <a:t> </a:t>
            </a:r>
            <a:r>
              <a:rPr spc="-8" dirty="0">
                <a:latin typeface="Trebuchet MS"/>
                <a:cs typeface="Trebuchet MS"/>
              </a:rPr>
              <a:t>intéressent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515" y="4352605"/>
            <a:ext cx="7466648" cy="760786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05728" rIns="0" bIns="0" rtlCol="0">
            <a:spAutoFit/>
          </a:bodyPr>
          <a:lstStyle/>
          <a:p>
            <a:pPr marL="73343" marR="268605">
              <a:lnSpc>
                <a:spcPts val="1725"/>
              </a:lnSpc>
              <a:spcBef>
                <a:spcPts val="832"/>
              </a:spcBef>
            </a:pPr>
            <a:r>
              <a:rPr b="1" i="1" u="sng" spc="14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ptos Black" panose="020B0004020202020204" pitchFamily="34" charset="0"/>
                <a:cs typeface="Calibri"/>
              </a:rPr>
              <a:t>Problème</a:t>
            </a:r>
            <a:r>
              <a:rPr b="1" i="1" u="sng" spc="-6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ptos Black" panose="020B0004020202020204" pitchFamily="34" charset="0"/>
                <a:cs typeface="Calibri"/>
              </a:rPr>
              <a:t> </a:t>
            </a:r>
            <a:r>
              <a:rPr b="1" i="1" u="sng" spc="6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ptos Black" panose="020B0004020202020204" pitchFamily="34" charset="0"/>
                <a:cs typeface="Calibri"/>
              </a:rPr>
              <a:t>:</a:t>
            </a:r>
            <a:r>
              <a:rPr b="1" i="1" spc="-7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présence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err="1">
                <a:solidFill>
                  <a:srgbClr val="FF0000"/>
                </a:solidFill>
                <a:latin typeface="Trebuchet MS"/>
                <a:cs typeface="Trebuchet MS"/>
              </a:rPr>
              <a:t>fonction</a:t>
            </a:r>
            <a:r>
              <a:rPr lang="fr-FR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err="1">
                <a:solidFill>
                  <a:srgbClr val="FF0000"/>
                </a:solidFill>
                <a:latin typeface="Trebuchet MS"/>
                <a:cs typeface="Trebuchet MS"/>
              </a:rPr>
              <a:t>javascript</a:t>
            </a:r>
            <a:r>
              <a:rPr lang="fr-FR" spc="-38" dirty="0">
                <a:solidFill>
                  <a:srgbClr val="FF0000"/>
                </a:solidFill>
                <a:latin typeface="Trebuchet MS"/>
                <a:cs typeface="Trebuchet MS"/>
              </a:rPr>
              <a:t>, </a:t>
            </a:r>
            <a:r>
              <a:rPr dirty="0" err="1">
                <a:solidFill>
                  <a:srgbClr val="FF0000"/>
                </a:solidFill>
                <a:latin typeface="Trebuchet MS"/>
                <a:cs typeface="Trebuchet MS"/>
              </a:rPr>
              <a:t>permettant</a:t>
            </a:r>
            <a:r>
              <a:rPr spc="-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aux</a:t>
            </a:r>
            <a:r>
              <a:rPr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pc="-8" dirty="0">
                <a:solidFill>
                  <a:srgbClr val="FF0000"/>
                </a:solidFill>
                <a:latin typeface="Trebuchet MS"/>
                <a:cs typeface="Trebuchet MS"/>
              </a:rPr>
              <a:t>gérants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du</a:t>
            </a:r>
            <a:r>
              <a:rPr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site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pc="-2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faire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le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lien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entre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leurs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données</a:t>
            </a:r>
            <a:r>
              <a:rPr spc="-2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et</a:t>
            </a:r>
            <a:r>
              <a:rPr spc="-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celles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présentes</a:t>
            </a:r>
            <a:r>
              <a:rPr spc="-2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0000"/>
                </a:solidFill>
                <a:latin typeface="Trebuchet MS"/>
                <a:cs typeface="Trebuchet MS"/>
              </a:rPr>
              <a:t>sur</a:t>
            </a:r>
            <a:r>
              <a:rPr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pc="-19" dirty="0">
                <a:solidFill>
                  <a:srgbClr val="FF0000"/>
                </a:solidFill>
                <a:latin typeface="Trebuchet MS"/>
                <a:cs typeface="Trebuchet MS"/>
              </a:rPr>
              <a:t>le </a:t>
            </a:r>
            <a:r>
              <a:rPr spc="-8" dirty="0">
                <a:solidFill>
                  <a:srgbClr val="FF0000"/>
                </a:solidFill>
                <a:latin typeface="Trebuchet MS"/>
                <a:cs typeface="Trebuchet MS"/>
              </a:rPr>
              <a:t>site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0"/>
            <a:ext cx="5285130" cy="604813"/>
          </a:xfrm>
          <a:prstGeom prst="rect">
            <a:avLst/>
          </a:prstGeom>
        </p:spPr>
        <p:txBody>
          <a:bodyPr vert="horz" wrap="square" lIns="0" tIns="98584" rIns="0" bIns="0" rtlCol="0">
            <a:spAutoFit/>
          </a:bodyPr>
          <a:lstStyle/>
          <a:p>
            <a:pPr marL="211455" indent="-201930">
              <a:spcBef>
                <a:spcPts val="776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11455" algn="l"/>
              </a:tabLst>
            </a:pPr>
            <a:r>
              <a:rPr sz="1350" b="1" i="1" spc="6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"Web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scraping"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4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: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récolte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des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données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  <a:p>
            <a:pPr marL="9525">
              <a:spcBef>
                <a:spcPts val="701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2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Comment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les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scraper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(ie</a:t>
            </a:r>
            <a:r>
              <a:rPr sz="1350" b="1" i="1" spc="25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récolter)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sur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une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page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web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4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?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7F29859-EBEF-6ACE-5E16-D50444DD48B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17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-1143000"/>
            <a:chExt cx="12191999" cy="9144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143000"/>
              <a:ext cx="12191999" cy="914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98774" y="2284060"/>
              <a:ext cx="1461135" cy="369571"/>
            </a:xfrm>
            <a:custGeom>
              <a:avLst/>
              <a:gdLst/>
              <a:ahLst/>
              <a:cxnLst/>
              <a:rect l="l" t="t" r="r" b="b"/>
              <a:pathLst>
                <a:path w="1461134" h="369569">
                  <a:moveTo>
                    <a:pt x="1461051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1461051" y="369332"/>
                  </a:lnTo>
                  <a:lnTo>
                    <a:pt x="1461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8774" y="2284060"/>
              <a:ext cx="1461135" cy="369570"/>
            </a:xfrm>
            <a:custGeom>
              <a:avLst/>
              <a:gdLst/>
              <a:ahLst/>
              <a:cxnLst/>
              <a:rect l="l" t="t" r="r" b="b"/>
              <a:pathLst>
                <a:path w="1461134" h="369569">
                  <a:moveTo>
                    <a:pt x="0" y="0"/>
                  </a:moveTo>
                  <a:lnTo>
                    <a:pt x="1461052" y="0"/>
                  </a:lnTo>
                  <a:lnTo>
                    <a:pt x="1461052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83136" y="2585085"/>
            <a:ext cx="87010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Trebuchet MS"/>
                <a:cs typeface="Trebuchet MS"/>
              </a:rPr>
              <a:t>conteneurs</a:t>
            </a:r>
            <a:endParaRPr sz="135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74101" y="2693768"/>
            <a:ext cx="976297" cy="693336"/>
            <a:chOff x="6374140" y="2458538"/>
            <a:chExt cx="1284096" cy="906244"/>
          </a:xfrm>
        </p:grpSpPr>
        <p:sp>
          <p:nvSpPr>
            <p:cNvPr id="8" name="object 8"/>
            <p:cNvSpPr/>
            <p:nvPr/>
          </p:nvSpPr>
          <p:spPr>
            <a:xfrm>
              <a:off x="7141346" y="3086018"/>
              <a:ext cx="516890" cy="278764"/>
            </a:xfrm>
            <a:custGeom>
              <a:avLst/>
              <a:gdLst/>
              <a:ahLst/>
              <a:cxnLst/>
              <a:rect l="l" t="t" r="r" b="b"/>
              <a:pathLst>
                <a:path w="516890" h="278764">
                  <a:moveTo>
                    <a:pt x="258417" y="0"/>
                  </a:moveTo>
                  <a:lnTo>
                    <a:pt x="199164" y="3674"/>
                  </a:lnTo>
                  <a:lnTo>
                    <a:pt x="144771" y="14143"/>
                  </a:lnTo>
                  <a:lnTo>
                    <a:pt x="96790" y="30569"/>
                  </a:lnTo>
                  <a:lnTo>
                    <a:pt x="56771" y="52118"/>
                  </a:lnTo>
                  <a:lnTo>
                    <a:pt x="26265" y="77954"/>
                  </a:lnTo>
                  <a:lnTo>
                    <a:pt x="0" y="139148"/>
                  </a:lnTo>
                  <a:lnTo>
                    <a:pt x="6824" y="171054"/>
                  </a:lnTo>
                  <a:lnTo>
                    <a:pt x="56771" y="226178"/>
                  </a:lnTo>
                  <a:lnTo>
                    <a:pt x="96790" y="247727"/>
                  </a:lnTo>
                  <a:lnTo>
                    <a:pt x="144771" y="264153"/>
                  </a:lnTo>
                  <a:lnTo>
                    <a:pt x="199164" y="274621"/>
                  </a:lnTo>
                  <a:lnTo>
                    <a:pt x="258417" y="278296"/>
                  </a:lnTo>
                  <a:lnTo>
                    <a:pt x="317669" y="274621"/>
                  </a:lnTo>
                  <a:lnTo>
                    <a:pt x="372062" y="264153"/>
                  </a:lnTo>
                  <a:lnTo>
                    <a:pt x="420043" y="247727"/>
                  </a:lnTo>
                  <a:lnTo>
                    <a:pt x="460062" y="226178"/>
                  </a:lnTo>
                  <a:lnTo>
                    <a:pt x="480674" y="208721"/>
                  </a:lnTo>
                  <a:lnTo>
                    <a:pt x="258417" y="208721"/>
                  </a:lnTo>
                  <a:lnTo>
                    <a:pt x="198728" y="205175"/>
                  </a:lnTo>
                  <a:lnTo>
                    <a:pt x="146888" y="195298"/>
                  </a:lnTo>
                  <a:lnTo>
                    <a:pt x="106009" y="180237"/>
                  </a:lnTo>
                  <a:lnTo>
                    <a:pt x="79200" y="161139"/>
                  </a:lnTo>
                  <a:lnTo>
                    <a:pt x="69573" y="139148"/>
                  </a:lnTo>
                  <a:lnTo>
                    <a:pt x="79200" y="117157"/>
                  </a:lnTo>
                  <a:lnTo>
                    <a:pt x="106009" y="98058"/>
                  </a:lnTo>
                  <a:lnTo>
                    <a:pt x="146888" y="82998"/>
                  </a:lnTo>
                  <a:lnTo>
                    <a:pt x="198728" y="73121"/>
                  </a:lnTo>
                  <a:lnTo>
                    <a:pt x="258417" y="69574"/>
                  </a:lnTo>
                  <a:lnTo>
                    <a:pt x="480673" y="69574"/>
                  </a:lnTo>
                  <a:lnTo>
                    <a:pt x="460062" y="52118"/>
                  </a:lnTo>
                  <a:lnTo>
                    <a:pt x="420043" y="30569"/>
                  </a:lnTo>
                  <a:lnTo>
                    <a:pt x="372062" y="14143"/>
                  </a:lnTo>
                  <a:lnTo>
                    <a:pt x="317669" y="3674"/>
                  </a:lnTo>
                  <a:lnTo>
                    <a:pt x="258417" y="0"/>
                  </a:lnTo>
                  <a:close/>
                </a:path>
                <a:path w="516890" h="278764">
                  <a:moveTo>
                    <a:pt x="480673" y="69574"/>
                  </a:moveTo>
                  <a:lnTo>
                    <a:pt x="258417" y="69574"/>
                  </a:lnTo>
                  <a:lnTo>
                    <a:pt x="318106" y="73121"/>
                  </a:lnTo>
                  <a:lnTo>
                    <a:pt x="369946" y="82998"/>
                  </a:lnTo>
                  <a:lnTo>
                    <a:pt x="410825" y="98058"/>
                  </a:lnTo>
                  <a:lnTo>
                    <a:pt x="437633" y="117157"/>
                  </a:lnTo>
                  <a:lnTo>
                    <a:pt x="447260" y="139148"/>
                  </a:lnTo>
                  <a:lnTo>
                    <a:pt x="437633" y="161139"/>
                  </a:lnTo>
                  <a:lnTo>
                    <a:pt x="410825" y="180237"/>
                  </a:lnTo>
                  <a:lnTo>
                    <a:pt x="369946" y="195298"/>
                  </a:lnTo>
                  <a:lnTo>
                    <a:pt x="318106" y="205175"/>
                  </a:lnTo>
                  <a:lnTo>
                    <a:pt x="258417" y="208721"/>
                  </a:lnTo>
                  <a:lnTo>
                    <a:pt x="480674" y="208721"/>
                  </a:lnTo>
                  <a:lnTo>
                    <a:pt x="490568" y="200342"/>
                  </a:lnTo>
                  <a:lnTo>
                    <a:pt x="510009" y="171054"/>
                  </a:lnTo>
                  <a:lnTo>
                    <a:pt x="516834" y="139148"/>
                  </a:lnTo>
                  <a:lnTo>
                    <a:pt x="510009" y="107243"/>
                  </a:lnTo>
                  <a:lnTo>
                    <a:pt x="490568" y="77954"/>
                  </a:lnTo>
                  <a:lnTo>
                    <a:pt x="480673" y="69574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4140" y="2458538"/>
              <a:ext cx="998219" cy="744855"/>
            </a:xfrm>
            <a:custGeom>
              <a:avLst/>
              <a:gdLst/>
              <a:ahLst/>
              <a:cxnLst/>
              <a:rect l="l" t="t" r="r" b="b"/>
              <a:pathLst>
                <a:path w="998220" h="744855">
                  <a:moveTo>
                    <a:pt x="70528" y="0"/>
                  </a:moveTo>
                  <a:lnTo>
                    <a:pt x="0" y="102702"/>
                  </a:lnTo>
                  <a:lnTo>
                    <a:pt x="860191" y="693413"/>
                  </a:lnTo>
                  <a:lnTo>
                    <a:pt x="824927" y="744764"/>
                  </a:lnTo>
                  <a:lnTo>
                    <a:pt x="998156" y="712590"/>
                  </a:lnTo>
                  <a:lnTo>
                    <a:pt x="965982" y="539361"/>
                  </a:lnTo>
                  <a:lnTo>
                    <a:pt x="930718" y="590712"/>
                  </a:lnTo>
                  <a:lnTo>
                    <a:pt x="7052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7">
            <a:extLst>
              <a:ext uri="{FF2B5EF4-FFF2-40B4-BE49-F238E27FC236}">
                <a16:creationId xmlns:a16="http://schemas.microsoft.com/office/drawing/2014/main" id="{E94C7B9B-BD20-93BF-FF0E-0F868F53A0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>
                <a:solidFill>
                  <a:schemeClr val="bg1"/>
                </a:solidFill>
              </a:rPr>
              <a:pPr marL="118586">
                <a:lnSpc>
                  <a:spcPts val="1613"/>
                </a:lnSpc>
              </a:pPr>
              <a:t>18</a:t>
            </a:fld>
            <a:r>
              <a:rPr spc="-19" dirty="0">
                <a:solidFill>
                  <a:schemeClr val="bg1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9">
            <a:extLst>
              <a:ext uri="{FF2B5EF4-FFF2-40B4-BE49-F238E27FC236}">
                <a16:creationId xmlns:a16="http://schemas.microsoft.com/office/drawing/2014/main" id="{AEF9D138-6857-6B60-DCB5-DD12C01EBB8F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8344DD46-A7E0-E39E-5AEA-C989FD00FD9D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047F7482-B9E1-526D-0197-A06A14828930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3200" y="2587371"/>
            <a:ext cx="1239850" cy="5482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2051"/>
              </a:lnSpc>
              <a:spcBef>
                <a:spcPts val="75"/>
              </a:spcBef>
            </a:pPr>
            <a:r>
              <a:rPr b="1" i="1" spc="116" dirty="0">
                <a:latin typeface="Aptos Black" panose="020B0004020202020204" pitchFamily="34" charset="0"/>
                <a:cs typeface="Calibri"/>
              </a:rPr>
              <a:t>Solution:</a:t>
            </a:r>
            <a:endParaRPr b="1" i="1" dirty="0">
              <a:latin typeface="Aptos Black" panose="020B0004020202020204" pitchFamily="34" charset="0"/>
              <a:cs typeface="Calibri"/>
            </a:endParaRPr>
          </a:p>
          <a:p>
            <a:pPr marL="9525">
              <a:lnSpc>
                <a:spcPts val="2051"/>
              </a:lnSpc>
            </a:pPr>
            <a:r>
              <a:rPr spc="-8" dirty="0">
                <a:latin typeface="Trebuchet MS"/>
                <a:cs typeface="Trebuchet MS"/>
              </a:rPr>
              <a:t>javascript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0351" y="2587372"/>
            <a:ext cx="252745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>
                <a:latin typeface="Trebuchet MS"/>
                <a:cs typeface="Trebuchet MS"/>
              </a:rPr>
              <a:t>pour</a:t>
            </a:r>
            <a:r>
              <a:rPr spc="-41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supprimer</a:t>
            </a:r>
            <a:r>
              <a:rPr spc="-34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-41" dirty="0">
                <a:latin typeface="Trebuchet MS"/>
                <a:cs typeface="Trebuchet MS"/>
              </a:rPr>
              <a:t> </a:t>
            </a:r>
            <a:r>
              <a:rPr spc="-8" dirty="0">
                <a:latin typeface="Trebuchet MS"/>
                <a:cs typeface="Trebuchet MS"/>
              </a:rPr>
              <a:t>partie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200" y="3862958"/>
            <a:ext cx="7240600" cy="148694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9525" marR="3810">
              <a:lnSpc>
                <a:spcPts val="1875"/>
              </a:lnSpc>
              <a:spcBef>
                <a:spcPts val="375"/>
              </a:spcBef>
            </a:pPr>
            <a:r>
              <a:rPr dirty="0">
                <a:latin typeface="Trebuchet MS"/>
                <a:cs typeface="Trebuchet MS"/>
              </a:rPr>
              <a:t>Lancement</a:t>
            </a:r>
            <a:r>
              <a:rPr spc="-53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-4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plusieurs</a:t>
            </a:r>
            <a:r>
              <a:rPr spc="-4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instances</a:t>
            </a:r>
            <a:r>
              <a:rPr spc="-4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-4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navigateurs</a:t>
            </a:r>
            <a:r>
              <a:rPr spc="-4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pour</a:t>
            </a:r>
            <a:r>
              <a:rPr spc="-49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récupérer</a:t>
            </a:r>
            <a:r>
              <a:rPr spc="-45" dirty="0">
                <a:latin typeface="Trebuchet MS"/>
                <a:cs typeface="Trebuchet MS"/>
              </a:rPr>
              <a:t> </a:t>
            </a:r>
            <a:r>
              <a:rPr spc="-19" dirty="0">
                <a:latin typeface="Trebuchet MS"/>
                <a:cs typeface="Trebuchet MS"/>
              </a:rPr>
              <a:t>les </a:t>
            </a:r>
            <a:r>
              <a:rPr dirty="0">
                <a:latin typeface="Trebuchet MS"/>
                <a:cs typeface="Trebuchet MS"/>
              </a:rPr>
              <a:t>données</a:t>
            </a:r>
            <a:r>
              <a:rPr spc="-19" dirty="0">
                <a:latin typeface="Trebuchet MS"/>
                <a:cs typeface="Trebuchet MS"/>
              </a:rPr>
              <a:t> </a:t>
            </a:r>
            <a:r>
              <a:rPr b="1" i="1" spc="150" dirty="0">
                <a:latin typeface="Aptos Black" panose="020B0004020202020204" pitchFamily="34" charset="0"/>
                <a:cs typeface="Calibri"/>
              </a:rPr>
              <a:t>présentes</a:t>
            </a:r>
            <a:r>
              <a:rPr b="1" i="1" spc="300" dirty="0">
                <a:latin typeface="Aptos Black" panose="020B0004020202020204" pitchFamily="34" charset="0"/>
                <a:cs typeface="Calibri"/>
              </a:rPr>
              <a:t> </a:t>
            </a:r>
            <a:r>
              <a:rPr b="1" i="1" spc="150" dirty="0">
                <a:latin typeface="Aptos Black" panose="020B0004020202020204" pitchFamily="34" charset="0"/>
                <a:cs typeface="Calibri"/>
              </a:rPr>
              <a:t>dans</a:t>
            </a:r>
            <a:r>
              <a:rPr b="1" i="1" spc="-53" dirty="0">
                <a:latin typeface="Aptos Black" panose="020B0004020202020204" pitchFamily="34" charset="0"/>
                <a:cs typeface="Calibri"/>
              </a:rPr>
              <a:t> </a:t>
            </a:r>
            <a:r>
              <a:rPr b="1" i="1" spc="188" dirty="0">
                <a:latin typeface="Aptos Black" panose="020B0004020202020204" pitchFamily="34" charset="0"/>
                <a:cs typeface="Calibri"/>
              </a:rPr>
              <a:t>les</a:t>
            </a:r>
            <a:r>
              <a:rPr b="1" i="1" spc="-53" dirty="0">
                <a:latin typeface="Aptos Black" panose="020B0004020202020204" pitchFamily="34" charset="0"/>
                <a:cs typeface="Calibri"/>
              </a:rPr>
              <a:t> </a:t>
            </a:r>
            <a:r>
              <a:rPr b="1" i="1" spc="184" dirty="0">
                <a:latin typeface="Aptos Black" panose="020B0004020202020204" pitchFamily="34" charset="0"/>
                <a:cs typeface="Calibri"/>
              </a:rPr>
              <a:t>codes</a:t>
            </a:r>
            <a:r>
              <a:rPr b="1" i="1" spc="-56" dirty="0">
                <a:latin typeface="Aptos Black" panose="020B0004020202020204" pitchFamily="34" charset="0"/>
                <a:cs typeface="Calibri"/>
              </a:rPr>
              <a:t> </a:t>
            </a:r>
            <a:r>
              <a:rPr b="1" i="1" spc="176" dirty="0">
                <a:latin typeface="Aptos Black" panose="020B0004020202020204" pitchFamily="34" charset="0"/>
                <a:cs typeface="Calibri"/>
              </a:rPr>
              <a:t>sources</a:t>
            </a:r>
            <a:r>
              <a:rPr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dirty="0">
                <a:latin typeface="Trebuchet MS"/>
                <a:cs typeface="Trebuchet MS"/>
              </a:rPr>
              <a:t>sur</a:t>
            </a:r>
            <a:r>
              <a:rPr spc="-4" dirty="0">
                <a:latin typeface="Trebuchet MS"/>
                <a:cs typeface="Trebuchet MS"/>
              </a:rPr>
              <a:t> </a:t>
            </a:r>
            <a:r>
              <a:rPr spc="-19" dirty="0">
                <a:latin typeface="Trebuchet MS"/>
                <a:cs typeface="Trebuchet MS"/>
              </a:rPr>
              <a:t>le</a:t>
            </a:r>
            <a:endParaRPr dirty="0">
              <a:latin typeface="Trebuchet MS"/>
              <a:cs typeface="Trebuchet MS"/>
            </a:endParaRPr>
          </a:p>
          <a:p>
            <a:pPr marL="9525">
              <a:lnSpc>
                <a:spcPts val="2018"/>
              </a:lnSpc>
              <a:tabLst>
                <a:tab pos="605790" algn="l"/>
                <a:tab pos="3781425" algn="l"/>
              </a:tabLst>
            </a:pPr>
            <a:r>
              <a:rPr spc="-8" dirty="0">
                <a:latin typeface="Trebuchet MS"/>
                <a:cs typeface="Trebuchet MS"/>
              </a:rPr>
              <a:t>site: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u="sng" spc="-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https://</a:t>
            </a:r>
            <a:r>
              <a:rPr u="sng" spc="-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2"/>
              </a:rPr>
              <a:t>www.atptour.com/en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38" dirty="0">
                <a:latin typeface="Trebuchet MS"/>
                <a:cs typeface="Trebuchet MS"/>
              </a:rPr>
              <a:t>:</a:t>
            </a:r>
            <a:endParaRPr dirty="0">
              <a:latin typeface="Trebuchet MS"/>
              <a:cs typeface="Trebuchet MS"/>
            </a:endParaRPr>
          </a:p>
          <a:p>
            <a:pPr>
              <a:spcBef>
                <a:spcPts val="1076"/>
              </a:spcBef>
            </a:pPr>
            <a:endParaRPr dirty="0">
              <a:latin typeface="Trebuchet MS"/>
              <a:cs typeface="Trebuchet MS"/>
            </a:endParaRPr>
          </a:p>
          <a:p>
            <a:pPr marL="9525">
              <a:tabLst>
                <a:tab pos="1084421" algn="l"/>
              </a:tabLst>
            </a:pPr>
            <a:r>
              <a:rPr dirty="0">
                <a:latin typeface="Trebuchet MS"/>
                <a:cs typeface="Trebuchet MS"/>
              </a:rPr>
              <a:t>Celles</a:t>
            </a:r>
            <a:r>
              <a:rPr spc="-41" dirty="0">
                <a:latin typeface="Trebuchet MS"/>
                <a:cs typeface="Trebuchet MS"/>
              </a:rPr>
              <a:t> </a:t>
            </a:r>
            <a:r>
              <a:rPr spc="-19" dirty="0">
                <a:latin typeface="Trebuchet MS"/>
                <a:cs typeface="Trebuchet MS"/>
              </a:rPr>
              <a:t>de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b="1" i="1" spc="116" dirty="0">
                <a:latin typeface="Aptos Black" panose="020B0004020202020204" pitchFamily="34" charset="0"/>
                <a:cs typeface="Calibri"/>
              </a:rPr>
              <a:t>Overview</a:t>
            </a:r>
            <a:r>
              <a:rPr b="1" i="1" spc="-64" dirty="0">
                <a:latin typeface="Aptos Black" panose="020B0004020202020204" pitchFamily="34" charset="0"/>
                <a:cs typeface="Calibri"/>
              </a:rPr>
              <a:t> </a:t>
            </a:r>
            <a:r>
              <a:rPr dirty="0">
                <a:latin typeface="Trebuchet MS"/>
                <a:cs typeface="Trebuchet MS"/>
              </a:rPr>
              <a:t>(Main)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,</a:t>
            </a:r>
            <a:r>
              <a:rPr spc="-8" dirty="0">
                <a:latin typeface="Trebuchet MS"/>
                <a:cs typeface="Trebuchet MS"/>
              </a:rPr>
              <a:t> </a:t>
            </a:r>
            <a:r>
              <a:rPr b="1" i="1" spc="150" dirty="0">
                <a:latin typeface="Aptos Black" panose="020B0004020202020204" pitchFamily="34" charset="0"/>
                <a:cs typeface="Calibri"/>
              </a:rPr>
              <a:t>Stats</a:t>
            </a:r>
            <a:r>
              <a:rPr b="1" i="1" spc="113" dirty="0">
                <a:latin typeface="Calibri"/>
                <a:cs typeface="Calibri"/>
              </a:rPr>
              <a:t> </a:t>
            </a:r>
            <a:r>
              <a:rPr spc="-23" dirty="0">
                <a:latin typeface="Trebuchet MS"/>
                <a:cs typeface="Trebuchet MS"/>
              </a:rPr>
              <a:t>(Tout),</a:t>
            </a:r>
            <a:r>
              <a:rPr spc="-11" dirty="0">
                <a:latin typeface="Trebuchet MS"/>
                <a:cs typeface="Trebuchet MS"/>
              </a:rPr>
              <a:t> </a:t>
            </a:r>
            <a:r>
              <a:rPr spc="-8" dirty="0">
                <a:latin typeface="Trebuchet MS"/>
                <a:cs typeface="Trebuchet MS"/>
              </a:rPr>
              <a:t>et</a:t>
            </a:r>
            <a:r>
              <a:rPr spc="-180" dirty="0">
                <a:latin typeface="Trebuchet MS"/>
                <a:cs typeface="Trebuchet MS"/>
              </a:rPr>
              <a:t> </a:t>
            </a:r>
            <a:r>
              <a:rPr b="1" i="1" spc="113" dirty="0">
                <a:latin typeface="Aptos Black" panose="020B0004020202020204" pitchFamily="34" charset="0"/>
                <a:cs typeface="Calibri"/>
              </a:rPr>
              <a:t>Activity</a:t>
            </a:r>
            <a:r>
              <a:rPr b="1" i="1" spc="-53" dirty="0">
                <a:latin typeface="Aptos Black" panose="020B0004020202020204" pitchFamily="34" charset="0"/>
                <a:cs typeface="Calibri"/>
              </a:rPr>
              <a:t> </a:t>
            </a:r>
            <a:r>
              <a:rPr dirty="0">
                <a:latin typeface="Trebuchet MS"/>
                <a:cs typeface="Trebuchet MS"/>
              </a:rPr>
              <a:t>(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-8" dirty="0">
                <a:latin typeface="Trebuchet MS"/>
                <a:cs typeface="Trebuchet MS"/>
              </a:rPr>
              <a:t>carrière):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9882" y="2524271"/>
            <a:ext cx="1538476" cy="457944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85F1A878-80C6-F210-3149-386DD4B6E0BE}"/>
              </a:ext>
            </a:extLst>
          </p:cNvPr>
          <p:cNvSpPr txBox="1">
            <a:spLocks/>
          </p:cNvSpPr>
          <p:nvPr/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19</a:t>
            </a:fld>
            <a:r>
              <a:rPr lang="fr-FR" spc="-19"/>
              <a:t>/</a:t>
            </a:r>
            <a:endParaRPr lang="fr-FR" spc="-19"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D4D6E4E-FAF7-2629-FAF6-84322B620028}"/>
              </a:ext>
            </a:extLst>
          </p:cNvPr>
          <p:cNvSpPr txBox="1"/>
          <p:nvPr/>
        </p:nvSpPr>
        <p:spPr>
          <a:xfrm>
            <a:off x="304800" y="234819"/>
            <a:ext cx="554119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Comment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les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-14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«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scraper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-14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»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(ie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récolter)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sur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une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page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web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4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?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36131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spc="-8" dirty="0"/>
              <a:t>Introduction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15881" y="2715362"/>
            <a:ext cx="1749743" cy="897731"/>
            <a:chOff x="1887842" y="2477482"/>
            <a:chExt cx="2332990" cy="1196975"/>
          </a:xfrm>
        </p:grpSpPr>
        <p:sp>
          <p:nvSpPr>
            <p:cNvPr id="8" name="object 8"/>
            <p:cNvSpPr/>
            <p:nvPr/>
          </p:nvSpPr>
          <p:spPr>
            <a:xfrm>
              <a:off x="1897367" y="2487007"/>
              <a:ext cx="2313940" cy="1177925"/>
            </a:xfrm>
            <a:custGeom>
              <a:avLst/>
              <a:gdLst/>
              <a:ahLst/>
              <a:cxnLst/>
              <a:rect l="l" t="t" r="r" b="b"/>
              <a:pathLst>
                <a:path w="2313940" h="1177925">
                  <a:moveTo>
                    <a:pt x="1156854" y="0"/>
                  </a:moveTo>
                  <a:lnTo>
                    <a:pt x="1093381" y="871"/>
                  </a:lnTo>
                  <a:lnTo>
                    <a:pt x="1030802" y="3455"/>
                  </a:lnTo>
                  <a:lnTo>
                    <a:pt x="969206" y="7706"/>
                  </a:lnTo>
                  <a:lnTo>
                    <a:pt x="908682" y="13580"/>
                  </a:lnTo>
                  <a:lnTo>
                    <a:pt x="849316" y="21033"/>
                  </a:lnTo>
                  <a:lnTo>
                    <a:pt x="791199" y="30018"/>
                  </a:lnTo>
                  <a:lnTo>
                    <a:pt x="734417" y="40491"/>
                  </a:lnTo>
                  <a:lnTo>
                    <a:pt x="679059" y="52408"/>
                  </a:lnTo>
                  <a:lnTo>
                    <a:pt x="625213" y="65722"/>
                  </a:lnTo>
                  <a:lnTo>
                    <a:pt x="572967" y="80390"/>
                  </a:lnTo>
                  <a:lnTo>
                    <a:pt x="522411" y="96367"/>
                  </a:lnTo>
                  <a:lnTo>
                    <a:pt x="473631" y="113607"/>
                  </a:lnTo>
                  <a:lnTo>
                    <a:pt x="426716" y="132066"/>
                  </a:lnTo>
                  <a:lnTo>
                    <a:pt x="381754" y="151699"/>
                  </a:lnTo>
                  <a:lnTo>
                    <a:pt x="338834" y="172460"/>
                  </a:lnTo>
                  <a:lnTo>
                    <a:pt x="298044" y="194306"/>
                  </a:lnTo>
                  <a:lnTo>
                    <a:pt x="259472" y="217190"/>
                  </a:lnTo>
                  <a:lnTo>
                    <a:pt x="223205" y="241069"/>
                  </a:lnTo>
                  <a:lnTo>
                    <a:pt x="189333" y="265897"/>
                  </a:lnTo>
                  <a:lnTo>
                    <a:pt x="157944" y="291630"/>
                  </a:lnTo>
                  <a:lnTo>
                    <a:pt x="129126" y="318222"/>
                  </a:lnTo>
                  <a:lnTo>
                    <a:pt x="79554" y="373804"/>
                  </a:lnTo>
                  <a:lnTo>
                    <a:pt x="41323" y="432286"/>
                  </a:lnTo>
                  <a:lnTo>
                    <a:pt x="15141" y="493308"/>
                  </a:lnTo>
                  <a:lnTo>
                    <a:pt x="1711" y="556510"/>
                  </a:lnTo>
                  <a:lnTo>
                    <a:pt x="0" y="588817"/>
                  </a:lnTo>
                  <a:lnTo>
                    <a:pt x="1711" y="621124"/>
                  </a:lnTo>
                  <a:lnTo>
                    <a:pt x="15141" y="684326"/>
                  </a:lnTo>
                  <a:lnTo>
                    <a:pt x="41323" y="745348"/>
                  </a:lnTo>
                  <a:lnTo>
                    <a:pt x="79554" y="803830"/>
                  </a:lnTo>
                  <a:lnTo>
                    <a:pt x="129126" y="859413"/>
                  </a:lnTo>
                  <a:lnTo>
                    <a:pt x="157944" y="886005"/>
                  </a:lnTo>
                  <a:lnTo>
                    <a:pt x="189333" y="911737"/>
                  </a:lnTo>
                  <a:lnTo>
                    <a:pt x="223205" y="936565"/>
                  </a:lnTo>
                  <a:lnTo>
                    <a:pt x="259472" y="960444"/>
                  </a:lnTo>
                  <a:lnTo>
                    <a:pt x="298044" y="983329"/>
                  </a:lnTo>
                  <a:lnTo>
                    <a:pt x="338834" y="1005174"/>
                  </a:lnTo>
                  <a:lnTo>
                    <a:pt x="381754" y="1025936"/>
                  </a:lnTo>
                  <a:lnTo>
                    <a:pt x="426716" y="1045568"/>
                  </a:lnTo>
                  <a:lnTo>
                    <a:pt x="473631" y="1064027"/>
                  </a:lnTo>
                  <a:lnTo>
                    <a:pt x="522411" y="1081267"/>
                  </a:lnTo>
                  <a:lnTo>
                    <a:pt x="572967" y="1097244"/>
                  </a:lnTo>
                  <a:lnTo>
                    <a:pt x="625213" y="1111912"/>
                  </a:lnTo>
                  <a:lnTo>
                    <a:pt x="679059" y="1125227"/>
                  </a:lnTo>
                  <a:lnTo>
                    <a:pt x="734417" y="1137143"/>
                  </a:lnTo>
                  <a:lnTo>
                    <a:pt x="791199" y="1147617"/>
                  </a:lnTo>
                  <a:lnTo>
                    <a:pt x="849316" y="1156602"/>
                  </a:lnTo>
                  <a:lnTo>
                    <a:pt x="908682" y="1164054"/>
                  </a:lnTo>
                  <a:lnTo>
                    <a:pt x="969206" y="1169928"/>
                  </a:lnTo>
                  <a:lnTo>
                    <a:pt x="1030802" y="1174180"/>
                  </a:lnTo>
                  <a:lnTo>
                    <a:pt x="1093381" y="1176764"/>
                  </a:lnTo>
                  <a:lnTo>
                    <a:pt x="1156854" y="1177635"/>
                  </a:lnTo>
                  <a:lnTo>
                    <a:pt x="1220327" y="1176764"/>
                  </a:lnTo>
                  <a:lnTo>
                    <a:pt x="1282906" y="1174180"/>
                  </a:lnTo>
                  <a:lnTo>
                    <a:pt x="1344502" y="1169928"/>
                  </a:lnTo>
                  <a:lnTo>
                    <a:pt x="1405026" y="1164054"/>
                  </a:lnTo>
                  <a:lnTo>
                    <a:pt x="1464392" y="1156602"/>
                  </a:lnTo>
                  <a:lnTo>
                    <a:pt x="1522509" y="1147617"/>
                  </a:lnTo>
                  <a:lnTo>
                    <a:pt x="1579291" y="1137143"/>
                  </a:lnTo>
                  <a:lnTo>
                    <a:pt x="1634649" y="1125227"/>
                  </a:lnTo>
                  <a:lnTo>
                    <a:pt x="1688495" y="1111912"/>
                  </a:lnTo>
                  <a:lnTo>
                    <a:pt x="1740740" y="1097244"/>
                  </a:lnTo>
                  <a:lnTo>
                    <a:pt x="1791297" y="1081267"/>
                  </a:lnTo>
                  <a:lnTo>
                    <a:pt x="1840077" y="1064027"/>
                  </a:lnTo>
                  <a:lnTo>
                    <a:pt x="1886992" y="1045568"/>
                  </a:lnTo>
                  <a:lnTo>
                    <a:pt x="1931953" y="1025936"/>
                  </a:lnTo>
                  <a:lnTo>
                    <a:pt x="1974873" y="1005174"/>
                  </a:lnTo>
                  <a:lnTo>
                    <a:pt x="2015664" y="983329"/>
                  </a:lnTo>
                  <a:lnTo>
                    <a:pt x="2054236" y="960444"/>
                  </a:lnTo>
                  <a:lnTo>
                    <a:pt x="2090503" y="936565"/>
                  </a:lnTo>
                  <a:lnTo>
                    <a:pt x="2124374" y="911737"/>
                  </a:lnTo>
                  <a:lnTo>
                    <a:pt x="2155764" y="886005"/>
                  </a:lnTo>
                  <a:lnTo>
                    <a:pt x="2184582" y="859413"/>
                  </a:lnTo>
                  <a:lnTo>
                    <a:pt x="2234154" y="803830"/>
                  </a:lnTo>
                  <a:lnTo>
                    <a:pt x="2272384" y="745348"/>
                  </a:lnTo>
                  <a:lnTo>
                    <a:pt x="2298567" y="684326"/>
                  </a:lnTo>
                  <a:lnTo>
                    <a:pt x="2311997" y="621124"/>
                  </a:lnTo>
                  <a:lnTo>
                    <a:pt x="2313708" y="588817"/>
                  </a:lnTo>
                  <a:lnTo>
                    <a:pt x="2311997" y="556510"/>
                  </a:lnTo>
                  <a:lnTo>
                    <a:pt x="2298567" y="493308"/>
                  </a:lnTo>
                  <a:lnTo>
                    <a:pt x="2272384" y="432286"/>
                  </a:lnTo>
                  <a:lnTo>
                    <a:pt x="2234154" y="373804"/>
                  </a:lnTo>
                  <a:lnTo>
                    <a:pt x="2184582" y="318222"/>
                  </a:lnTo>
                  <a:lnTo>
                    <a:pt x="2155764" y="291630"/>
                  </a:lnTo>
                  <a:lnTo>
                    <a:pt x="2124374" y="265897"/>
                  </a:lnTo>
                  <a:lnTo>
                    <a:pt x="2090503" y="241069"/>
                  </a:lnTo>
                  <a:lnTo>
                    <a:pt x="2054236" y="217190"/>
                  </a:lnTo>
                  <a:lnTo>
                    <a:pt x="2015664" y="194306"/>
                  </a:lnTo>
                  <a:lnTo>
                    <a:pt x="1974873" y="172460"/>
                  </a:lnTo>
                  <a:lnTo>
                    <a:pt x="1931953" y="151699"/>
                  </a:lnTo>
                  <a:lnTo>
                    <a:pt x="1886992" y="132066"/>
                  </a:lnTo>
                  <a:lnTo>
                    <a:pt x="1840077" y="113607"/>
                  </a:lnTo>
                  <a:lnTo>
                    <a:pt x="1791297" y="96367"/>
                  </a:lnTo>
                  <a:lnTo>
                    <a:pt x="1740740" y="80390"/>
                  </a:lnTo>
                  <a:lnTo>
                    <a:pt x="1688495" y="65722"/>
                  </a:lnTo>
                  <a:lnTo>
                    <a:pt x="1634649" y="52408"/>
                  </a:lnTo>
                  <a:lnTo>
                    <a:pt x="1579291" y="40491"/>
                  </a:lnTo>
                  <a:lnTo>
                    <a:pt x="1522509" y="30018"/>
                  </a:lnTo>
                  <a:lnTo>
                    <a:pt x="1464392" y="21033"/>
                  </a:lnTo>
                  <a:lnTo>
                    <a:pt x="1405026" y="13580"/>
                  </a:lnTo>
                  <a:lnTo>
                    <a:pt x="1344502" y="7706"/>
                  </a:lnTo>
                  <a:lnTo>
                    <a:pt x="1282906" y="3455"/>
                  </a:lnTo>
                  <a:lnTo>
                    <a:pt x="1220327" y="871"/>
                  </a:lnTo>
                  <a:lnTo>
                    <a:pt x="1156854" y="0"/>
                  </a:lnTo>
                  <a:close/>
                </a:path>
              </a:pathLst>
            </a:custGeom>
            <a:solidFill>
              <a:srgbClr val="8AD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7367" y="2487007"/>
              <a:ext cx="2313940" cy="1177925"/>
            </a:xfrm>
            <a:custGeom>
              <a:avLst/>
              <a:gdLst/>
              <a:ahLst/>
              <a:cxnLst/>
              <a:rect l="l" t="t" r="r" b="b"/>
              <a:pathLst>
                <a:path w="2313940" h="1177925">
                  <a:moveTo>
                    <a:pt x="0" y="588818"/>
                  </a:moveTo>
                  <a:lnTo>
                    <a:pt x="6788" y="524659"/>
                  </a:lnTo>
                  <a:lnTo>
                    <a:pt x="26682" y="462502"/>
                  </a:lnTo>
                  <a:lnTo>
                    <a:pt x="58977" y="402705"/>
                  </a:lnTo>
                  <a:lnTo>
                    <a:pt x="102966" y="345628"/>
                  </a:lnTo>
                  <a:lnTo>
                    <a:pt x="157944" y="291630"/>
                  </a:lnTo>
                  <a:lnTo>
                    <a:pt x="189333" y="265897"/>
                  </a:lnTo>
                  <a:lnTo>
                    <a:pt x="223205" y="241069"/>
                  </a:lnTo>
                  <a:lnTo>
                    <a:pt x="259472" y="217190"/>
                  </a:lnTo>
                  <a:lnTo>
                    <a:pt x="298044" y="194306"/>
                  </a:lnTo>
                  <a:lnTo>
                    <a:pt x="338834" y="172460"/>
                  </a:lnTo>
                  <a:lnTo>
                    <a:pt x="381754" y="151699"/>
                  </a:lnTo>
                  <a:lnTo>
                    <a:pt x="426716" y="132066"/>
                  </a:lnTo>
                  <a:lnTo>
                    <a:pt x="473631" y="113607"/>
                  </a:lnTo>
                  <a:lnTo>
                    <a:pt x="522411" y="96367"/>
                  </a:lnTo>
                  <a:lnTo>
                    <a:pt x="572968" y="80390"/>
                  </a:lnTo>
                  <a:lnTo>
                    <a:pt x="625213" y="65722"/>
                  </a:lnTo>
                  <a:lnTo>
                    <a:pt x="679059" y="52408"/>
                  </a:lnTo>
                  <a:lnTo>
                    <a:pt x="734417" y="40491"/>
                  </a:lnTo>
                  <a:lnTo>
                    <a:pt x="791199" y="30018"/>
                  </a:lnTo>
                  <a:lnTo>
                    <a:pt x="849317" y="21033"/>
                  </a:lnTo>
                  <a:lnTo>
                    <a:pt x="908682" y="13580"/>
                  </a:lnTo>
                  <a:lnTo>
                    <a:pt x="969207" y="7706"/>
                  </a:lnTo>
                  <a:lnTo>
                    <a:pt x="1030802" y="3455"/>
                  </a:lnTo>
                  <a:lnTo>
                    <a:pt x="1093381" y="871"/>
                  </a:lnTo>
                  <a:lnTo>
                    <a:pt x="1156855" y="0"/>
                  </a:lnTo>
                  <a:lnTo>
                    <a:pt x="1220328" y="871"/>
                  </a:lnTo>
                  <a:lnTo>
                    <a:pt x="1282907" y="3455"/>
                  </a:lnTo>
                  <a:lnTo>
                    <a:pt x="1344502" y="7706"/>
                  </a:lnTo>
                  <a:lnTo>
                    <a:pt x="1405027" y="13580"/>
                  </a:lnTo>
                  <a:lnTo>
                    <a:pt x="1464392" y="21033"/>
                  </a:lnTo>
                  <a:lnTo>
                    <a:pt x="1522510" y="30018"/>
                  </a:lnTo>
                  <a:lnTo>
                    <a:pt x="1579292" y="40491"/>
                  </a:lnTo>
                  <a:lnTo>
                    <a:pt x="1634650" y="52408"/>
                  </a:lnTo>
                  <a:lnTo>
                    <a:pt x="1688496" y="65722"/>
                  </a:lnTo>
                  <a:lnTo>
                    <a:pt x="1740741" y="80390"/>
                  </a:lnTo>
                  <a:lnTo>
                    <a:pt x="1791298" y="96367"/>
                  </a:lnTo>
                  <a:lnTo>
                    <a:pt x="1840078" y="113607"/>
                  </a:lnTo>
                  <a:lnTo>
                    <a:pt x="1886992" y="132066"/>
                  </a:lnTo>
                  <a:lnTo>
                    <a:pt x="1931954" y="151699"/>
                  </a:lnTo>
                  <a:lnTo>
                    <a:pt x="1974874" y="172460"/>
                  </a:lnTo>
                  <a:lnTo>
                    <a:pt x="2015664" y="194306"/>
                  </a:lnTo>
                  <a:lnTo>
                    <a:pt x="2054237" y="217190"/>
                  </a:lnTo>
                  <a:lnTo>
                    <a:pt x="2090503" y="241069"/>
                  </a:lnTo>
                  <a:lnTo>
                    <a:pt x="2124375" y="265897"/>
                  </a:lnTo>
                  <a:lnTo>
                    <a:pt x="2155764" y="291630"/>
                  </a:lnTo>
                  <a:lnTo>
                    <a:pt x="2184583" y="318222"/>
                  </a:lnTo>
                  <a:lnTo>
                    <a:pt x="2234154" y="373804"/>
                  </a:lnTo>
                  <a:lnTo>
                    <a:pt x="2272385" y="432286"/>
                  </a:lnTo>
                  <a:lnTo>
                    <a:pt x="2298567" y="493308"/>
                  </a:lnTo>
                  <a:lnTo>
                    <a:pt x="2311997" y="556511"/>
                  </a:lnTo>
                  <a:lnTo>
                    <a:pt x="2313709" y="588818"/>
                  </a:lnTo>
                  <a:lnTo>
                    <a:pt x="2311997" y="621124"/>
                  </a:lnTo>
                  <a:lnTo>
                    <a:pt x="2298567" y="684327"/>
                  </a:lnTo>
                  <a:lnTo>
                    <a:pt x="2272385" y="745349"/>
                  </a:lnTo>
                  <a:lnTo>
                    <a:pt x="2234154" y="803831"/>
                  </a:lnTo>
                  <a:lnTo>
                    <a:pt x="2184583" y="859413"/>
                  </a:lnTo>
                  <a:lnTo>
                    <a:pt x="2155764" y="886005"/>
                  </a:lnTo>
                  <a:lnTo>
                    <a:pt x="2124375" y="911738"/>
                  </a:lnTo>
                  <a:lnTo>
                    <a:pt x="2090503" y="936566"/>
                  </a:lnTo>
                  <a:lnTo>
                    <a:pt x="2054237" y="960445"/>
                  </a:lnTo>
                  <a:lnTo>
                    <a:pt x="2015664" y="983329"/>
                  </a:lnTo>
                  <a:lnTo>
                    <a:pt x="1974874" y="1005175"/>
                  </a:lnTo>
                  <a:lnTo>
                    <a:pt x="1931954" y="1025936"/>
                  </a:lnTo>
                  <a:lnTo>
                    <a:pt x="1886992" y="1045569"/>
                  </a:lnTo>
                  <a:lnTo>
                    <a:pt x="1840078" y="1064028"/>
                  </a:lnTo>
                  <a:lnTo>
                    <a:pt x="1791298" y="1081268"/>
                  </a:lnTo>
                  <a:lnTo>
                    <a:pt x="1740741" y="1097245"/>
                  </a:lnTo>
                  <a:lnTo>
                    <a:pt x="1688496" y="1111913"/>
                  </a:lnTo>
                  <a:lnTo>
                    <a:pt x="1634650" y="1125227"/>
                  </a:lnTo>
                  <a:lnTo>
                    <a:pt x="1579292" y="1137144"/>
                  </a:lnTo>
                  <a:lnTo>
                    <a:pt x="1522510" y="1147617"/>
                  </a:lnTo>
                  <a:lnTo>
                    <a:pt x="1464392" y="1156602"/>
                  </a:lnTo>
                  <a:lnTo>
                    <a:pt x="1405027" y="1164055"/>
                  </a:lnTo>
                  <a:lnTo>
                    <a:pt x="1344502" y="1169929"/>
                  </a:lnTo>
                  <a:lnTo>
                    <a:pt x="1282907" y="1174180"/>
                  </a:lnTo>
                  <a:lnTo>
                    <a:pt x="1220328" y="1176764"/>
                  </a:lnTo>
                  <a:lnTo>
                    <a:pt x="1156855" y="1177636"/>
                  </a:lnTo>
                  <a:lnTo>
                    <a:pt x="1093381" y="1176764"/>
                  </a:lnTo>
                  <a:lnTo>
                    <a:pt x="1030802" y="1174180"/>
                  </a:lnTo>
                  <a:lnTo>
                    <a:pt x="969207" y="1169929"/>
                  </a:lnTo>
                  <a:lnTo>
                    <a:pt x="908682" y="1164055"/>
                  </a:lnTo>
                  <a:lnTo>
                    <a:pt x="849317" y="1156602"/>
                  </a:lnTo>
                  <a:lnTo>
                    <a:pt x="791199" y="1147617"/>
                  </a:lnTo>
                  <a:lnTo>
                    <a:pt x="734417" y="1137144"/>
                  </a:lnTo>
                  <a:lnTo>
                    <a:pt x="679059" y="1125227"/>
                  </a:lnTo>
                  <a:lnTo>
                    <a:pt x="625213" y="1111913"/>
                  </a:lnTo>
                  <a:lnTo>
                    <a:pt x="572968" y="1097245"/>
                  </a:lnTo>
                  <a:lnTo>
                    <a:pt x="522411" y="1081268"/>
                  </a:lnTo>
                  <a:lnTo>
                    <a:pt x="473631" y="1064028"/>
                  </a:lnTo>
                  <a:lnTo>
                    <a:pt x="426716" y="1045569"/>
                  </a:lnTo>
                  <a:lnTo>
                    <a:pt x="381754" y="1025936"/>
                  </a:lnTo>
                  <a:lnTo>
                    <a:pt x="338834" y="1005175"/>
                  </a:lnTo>
                  <a:lnTo>
                    <a:pt x="298044" y="983329"/>
                  </a:lnTo>
                  <a:lnTo>
                    <a:pt x="259472" y="960445"/>
                  </a:lnTo>
                  <a:lnTo>
                    <a:pt x="223205" y="936566"/>
                  </a:lnTo>
                  <a:lnTo>
                    <a:pt x="189333" y="911738"/>
                  </a:lnTo>
                  <a:lnTo>
                    <a:pt x="157944" y="886005"/>
                  </a:lnTo>
                  <a:lnTo>
                    <a:pt x="129126" y="859413"/>
                  </a:lnTo>
                  <a:lnTo>
                    <a:pt x="79554" y="803831"/>
                  </a:lnTo>
                  <a:lnTo>
                    <a:pt x="41323" y="745349"/>
                  </a:lnTo>
                  <a:lnTo>
                    <a:pt x="15141" y="684327"/>
                  </a:lnTo>
                  <a:lnTo>
                    <a:pt x="1711" y="621124"/>
                  </a:lnTo>
                  <a:lnTo>
                    <a:pt x="0" y="588818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66208" y="2939415"/>
            <a:ext cx="848678" cy="415371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9525" marR="3810" indent="116681">
              <a:lnSpc>
                <a:spcPct val="102200"/>
              </a:lnSpc>
              <a:spcBef>
                <a:spcPts val="38"/>
              </a:spcBef>
            </a:pPr>
            <a:r>
              <a:rPr sz="1350" dirty="0">
                <a:latin typeface="Trebuchet MS"/>
                <a:cs typeface="Trebuchet MS"/>
              </a:rPr>
              <a:t>Cote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du </a:t>
            </a:r>
            <a:r>
              <a:rPr sz="1350" dirty="0">
                <a:latin typeface="Trebuchet MS"/>
                <a:cs typeface="Trebuchet MS"/>
              </a:rPr>
              <a:t>joueur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n°1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00993" y="2715362"/>
            <a:ext cx="1749743" cy="897731"/>
            <a:chOff x="6267991" y="2477482"/>
            <a:chExt cx="2332990" cy="1196975"/>
          </a:xfrm>
        </p:grpSpPr>
        <p:sp>
          <p:nvSpPr>
            <p:cNvPr id="12" name="object 12"/>
            <p:cNvSpPr/>
            <p:nvPr/>
          </p:nvSpPr>
          <p:spPr>
            <a:xfrm>
              <a:off x="6277516" y="2487007"/>
              <a:ext cx="2313940" cy="1177925"/>
            </a:xfrm>
            <a:custGeom>
              <a:avLst/>
              <a:gdLst/>
              <a:ahLst/>
              <a:cxnLst/>
              <a:rect l="l" t="t" r="r" b="b"/>
              <a:pathLst>
                <a:path w="2313940" h="1177925">
                  <a:moveTo>
                    <a:pt x="1156855" y="0"/>
                  </a:moveTo>
                  <a:lnTo>
                    <a:pt x="1093382" y="871"/>
                  </a:lnTo>
                  <a:lnTo>
                    <a:pt x="1030803" y="3455"/>
                  </a:lnTo>
                  <a:lnTo>
                    <a:pt x="969207" y="7706"/>
                  </a:lnTo>
                  <a:lnTo>
                    <a:pt x="908682" y="13580"/>
                  </a:lnTo>
                  <a:lnTo>
                    <a:pt x="849317" y="21033"/>
                  </a:lnTo>
                  <a:lnTo>
                    <a:pt x="791199" y="30018"/>
                  </a:lnTo>
                  <a:lnTo>
                    <a:pt x="734417" y="40491"/>
                  </a:lnTo>
                  <a:lnTo>
                    <a:pt x="679059" y="52408"/>
                  </a:lnTo>
                  <a:lnTo>
                    <a:pt x="625213" y="65722"/>
                  </a:lnTo>
                  <a:lnTo>
                    <a:pt x="572968" y="80390"/>
                  </a:lnTo>
                  <a:lnTo>
                    <a:pt x="522411" y="96367"/>
                  </a:lnTo>
                  <a:lnTo>
                    <a:pt x="473631" y="113607"/>
                  </a:lnTo>
                  <a:lnTo>
                    <a:pt x="426716" y="132066"/>
                  </a:lnTo>
                  <a:lnTo>
                    <a:pt x="381755" y="151699"/>
                  </a:lnTo>
                  <a:lnTo>
                    <a:pt x="338835" y="172460"/>
                  </a:lnTo>
                  <a:lnTo>
                    <a:pt x="298044" y="194306"/>
                  </a:lnTo>
                  <a:lnTo>
                    <a:pt x="259472" y="217190"/>
                  </a:lnTo>
                  <a:lnTo>
                    <a:pt x="223205" y="241069"/>
                  </a:lnTo>
                  <a:lnTo>
                    <a:pt x="189333" y="265897"/>
                  </a:lnTo>
                  <a:lnTo>
                    <a:pt x="157944" y="291630"/>
                  </a:lnTo>
                  <a:lnTo>
                    <a:pt x="129126" y="318222"/>
                  </a:lnTo>
                  <a:lnTo>
                    <a:pt x="79554" y="373804"/>
                  </a:lnTo>
                  <a:lnTo>
                    <a:pt x="41323" y="432286"/>
                  </a:lnTo>
                  <a:lnTo>
                    <a:pt x="15141" y="493308"/>
                  </a:lnTo>
                  <a:lnTo>
                    <a:pt x="1711" y="556510"/>
                  </a:lnTo>
                  <a:lnTo>
                    <a:pt x="0" y="588817"/>
                  </a:lnTo>
                  <a:lnTo>
                    <a:pt x="1711" y="621124"/>
                  </a:lnTo>
                  <a:lnTo>
                    <a:pt x="15141" y="684326"/>
                  </a:lnTo>
                  <a:lnTo>
                    <a:pt x="41323" y="745348"/>
                  </a:lnTo>
                  <a:lnTo>
                    <a:pt x="79554" y="803830"/>
                  </a:lnTo>
                  <a:lnTo>
                    <a:pt x="129126" y="859413"/>
                  </a:lnTo>
                  <a:lnTo>
                    <a:pt x="157944" y="886005"/>
                  </a:lnTo>
                  <a:lnTo>
                    <a:pt x="189333" y="911737"/>
                  </a:lnTo>
                  <a:lnTo>
                    <a:pt x="223205" y="936565"/>
                  </a:lnTo>
                  <a:lnTo>
                    <a:pt x="259472" y="960444"/>
                  </a:lnTo>
                  <a:lnTo>
                    <a:pt x="298044" y="983329"/>
                  </a:lnTo>
                  <a:lnTo>
                    <a:pt x="338835" y="1005174"/>
                  </a:lnTo>
                  <a:lnTo>
                    <a:pt x="381755" y="1025936"/>
                  </a:lnTo>
                  <a:lnTo>
                    <a:pt x="426716" y="1045568"/>
                  </a:lnTo>
                  <a:lnTo>
                    <a:pt x="473631" y="1064027"/>
                  </a:lnTo>
                  <a:lnTo>
                    <a:pt x="522411" y="1081267"/>
                  </a:lnTo>
                  <a:lnTo>
                    <a:pt x="572968" y="1097244"/>
                  </a:lnTo>
                  <a:lnTo>
                    <a:pt x="625213" y="1111912"/>
                  </a:lnTo>
                  <a:lnTo>
                    <a:pt x="679059" y="1125227"/>
                  </a:lnTo>
                  <a:lnTo>
                    <a:pt x="734417" y="1137143"/>
                  </a:lnTo>
                  <a:lnTo>
                    <a:pt x="791199" y="1147617"/>
                  </a:lnTo>
                  <a:lnTo>
                    <a:pt x="849317" y="1156602"/>
                  </a:lnTo>
                  <a:lnTo>
                    <a:pt x="908682" y="1164054"/>
                  </a:lnTo>
                  <a:lnTo>
                    <a:pt x="969207" y="1169928"/>
                  </a:lnTo>
                  <a:lnTo>
                    <a:pt x="1030803" y="1174180"/>
                  </a:lnTo>
                  <a:lnTo>
                    <a:pt x="1093382" y="1176764"/>
                  </a:lnTo>
                  <a:lnTo>
                    <a:pt x="1156855" y="1177635"/>
                  </a:lnTo>
                  <a:lnTo>
                    <a:pt x="1220329" y="1176764"/>
                  </a:lnTo>
                  <a:lnTo>
                    <a:pt x="1282907" y="1174180"/>
                  </a:lnTo>
                  <a:lnTo>
                    <a:pt x="1344503" y="1169928"/>
                  </a:lnTo>
                  <a:lnTo>
                    <a:pt x="1405028" y="1164054"/>
                  </a:lnTo>
                  <a:lnTo>
                    <a:pt x="1464393" y="1156602"/>
                  </a:lnTo>
                  <a:lnTo>
                    <a:pt x="1522511" y="1147617"/>
                  </a:lnTo>
                  <a:lnTo>
                    <a:pt x="1579293" y="1137143"/>
                  </a:lnTo>
                  <a:lnTo>
                    <a:pt x="1634651" y="1125227"/>
                  </a:lnTo>
                  <a:lnTo>
                    <a:pt x="1688496" y="1111912"/>
                  </a:lnTo>
                  <a:lnTo>
                    <a:pt x="1740742" y="1097244"/>
                  </a:lnTo>
                  <a:lnTo>
                    <a:pt x="1791298" y="1081267"/>
                  </a:lnTo>
                  <a:lnTo>
                    <a:pt x="1840078" y="1064027"/>
                  </a:lnTo>
                  <a:lnTo>
                    <a:pt x="1886993" y="1045568"/>
                  </a:lnTo>
                  <a:lnTo>
                    <a:pt x="1931955" y="1025936"/>
                  </a:lnTo>
                  <a:lnTo>
                    <a:pt x="1974875" y="1005174"/>
                  </a:lnTo>
                  <a:lnTo>
                    <a:pt x="2015665" y="983329"/>
                  </a:lnTo>
                  <a:lnTo>
                    <a:pt x="2054238" y="960444"/>
                  </a:lnTo>
                  <a:lnTo>
                    <a:pt x="2090504" y="936565"/>
                  </a:lnTo>
                  <a:lnTo>
                    <a:pt x="2124376" y="911737"/>
                  </a:lnTo>
                  <a:lnTo>
                    <a:pt x="2155765" y="886005"/>
                  </a:lnTo>
                  <a:lnTo>
                    <a:pt x="2184584" y="859413"/>
                  </a:lnTo>
                  <a:lnTo>
                    <a:pt x="2234156" y="803830"/>
                  </a:lnTo>
                  <a:lnTo>
                    <a:pt x="2272386" y="745348"/>
                  </a:lnTo>
                  <a:lnTo>
                    <a:pt x="2298568" y="684326"/>
                  </a:lnTo>
                  <a:lnTo>
                    <a:pt x="2311998" y="621124"/>
                  </a:lnTo>
                  <a:lnTo>
                    <a:pt x="2313710" y="588817"/>
                  </a:lnTo>
                  <a:lnTo>
                    <a:pt x="2311998" y="556510"/>
                  </a:lnTo>
                  <a:lnTo>
                    <a:pt x="2298568" y="493308"/>
                  </a:lnTo>
                  <a:lnTo>
                    <a:pt x="2272386" y="432286"/>
                  </a:lnTo>
                  <a:lnTo>
                    <a:pt x="2234156" y="373804"/>
                  </a:lnTo>
                  <a:lnTo>
                    <a:pt x="2184584" y="318222"/>
                  </a:lnTo>
                  <a:lnTo>
                    <a:pt x="2155765" y="291630"/>
                  </a:lnTo>
                  <a:lnTo>
                    <a:pt x="2124376" y="265897"/>
                  </a:lnTo>
                  <a:lnTo>
                    <a:pt x="2090504" y="241069"/>
                  </a:lnTo>
                  <a:lnTo>
                    <a:pt x="2054238" y="217190"/>
                  </a:lnTo>
                  <a:lnTo>
                    <a:pt x="2015665" y="194306"/>
                  </a:lnTo>
                  <a:lnTo>
                    <a:pt x="1974875" y="172460"/>
                  </a:lnTo>
                  <a:lnTo>
                    <a:pt x="1931955" y="151699"/>
                  </a:lnTo>
                  <a:lnTo>
                    <a:pt x="1886993" y="132066"/>
                  </a:lnTo>
                  <a:lnTo>
                    <a:pt x="1840078" y="113607"/>
                  </a:lnTo>
                  <a:lnTo>
                    <a:pt x="1791298" y="96367"/>
                  </a:lnTo>
                  <a:lnTo>
                    <a:pt x="1740742" y="80390"/>
                  </a:lnTo>
                  <a:lnTo>
                    <a:pt x="1688496" y="65722"/>
                  </a:lnTo>
                  <a:lnTo>
                    <a:pt x="1634651" y="52408"/>
                  </a:lnTo>
                  <a:lnTo>
                    <a:pt x="1579293" y="40491"/>
                  </a:lnTo>
                  <a:lnTo>
                    <a:pt x="1522511" y="30018"/>
                  </a:lnTo>
                  <a:lnTo>
                    <a:pt x="1464393" y="21033"/>
                  </a:lnTo>
                  <a:lnTo>
                    <a:pt x="1405028" y="13580"/>
                  </a:lnTo>
                  <a:lnTo>
                    <a:pt x="1344503" y="7706"/>
                  </a:lnTo>
                  <a:lnTo>
                    <a:pt x="1282907" y="3455"/>
                  </a:lnTo>
                  <a:lnTo>
                    <a:pt x="1220329" y="871"/>
                  </a:lnTo>
                  <a:lnTo>
                    <a:pt x="1156855" y="0"/>
                  </a:lnTo>
                  <a:close/>
                </a:path>
              </a:pathLst>
            </a:custGeom>
            <a:solidFill>
              <a:srgbClr val="8AD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77516" y="2487007"/>
              <a:ext cx="2313940" cy="1177925"/>
            </a:xfrm>
            <a:custGeom>
              <a:avLst/>
              <a:gdLst/>
              <a:ahLst/>
              <a:cxnLst/>
              <a:rect l="l" t="t" r="r" b="b"/>
              <a:pathLst>
                <a:path w="2313940" h="1177925">
                  <a:moveTo>
                    <a:pt x="0" y="588818"/>
                  </a:moveTo>
                  <a:lnTo>
                    <a:pt x="6788" y="524659"/>
                  </a:lnTo>
                  <a:lnTo>
                    <a:pt x="26682" y="462502"/>
                  </a:lnTo>
                  <a:lnTo>
                    <a:pt x="58977" y="402705"/>
                  </a:lnTo>
                  <a:lnTo>
                    <a:pt x="102966" y="345628"/>
                  </a:lnTo>
                  <a:lnTo>
                    <a:pt x="157944" y="291630"/>
                  </a:lnTo>
                  <a:lnTo>
                    <a:pt x="189333" y="265897"/>
                  </a:lnTo>
                  <a:lnTo>
                    <a:pt x="223205" y="241069"/>
                  </a:lnTo>
                  <a:lnTo>
                    <a:pt x="259472" y="217190"/>
                  </a:lnTo>
                  <a:lnTo>
                    <a:pt x="298044" y="194306"/>
                  </a:lnTo>
                  <a:lnTo>
                    <a:pt x="338834" y="172460"/>
                  </a:lnTo>
                  <a:lnTo>
                    <a:pt x="381754" y="151699"/>
                  </a:lnTo>
                  <a:lnTo>
                    <a:pt x="426716" y="132066"/>
                  </a:lnTo>
                  <a:lnTo>
                    <a:pt x="473631" y="113607"/>
                  </a:lnTo>
                  <a:lnTo>
                    <a:pt x="522411" y="96367"/>
                  </a:lnTo>
                  <a:lnTo>
                    <a:pt x="572968" y="80390"/>
                  </a:lnTo>
                  <a:lnTo>
                    <a:pt x="625213" y="65722"/>
                  </a:lnTo>
                  <a:lnTo>
                    <a:pt x="679059" y="52408"/>
                  </a:lnTo>
                  <a:lnTo>
                    <a:pt x="734417" y="40491"/>
                  </a:lnTo>
                  <a:lnTo>
                    <a:pt x="791199" y="30018"/>
                  </a:lnTo>
                  <a:lnTo>
                    <a:pt x="849317" y="21033"/>
                  </a:lnTo>
                  <a:lnTo>
                    <a:pt x="908682" y="13580"/>
                  </a:lnTo>
                  <a:lnTo>
                    <a:pt x="969207" y="7706"/>
                  </a:lnTo>
                  <a:lnTo>
                    <a:pt x="1030802" y="3455"/>
                  </a:lnTo>
                  <a:lnTo>
                    <a:pt x="1093381" y="871"/>
                  </a:lnTo>
                  <a:lnTo>
                    <a:pt x="1156855" y="0"/>
                  </a:lnTo>
                  <a:lnTo>
                    <a:pt x="1220328" y="871"/>
                  </a:lnTo>
                  <a:lnTo>
                    <a:pt x="1282907" y="3455"/>
                  </a:lnTo>
                  <a:lnTo>
                    <a:pt x="1344502" y="7706"/>
                  </a:lnTo>
                  <a:lnTo>
                    <a:pt x="1405027" y="13580"/>
                  </a:lnTo>
                  <a:lnTo>
                    <a:pt x="1464392" y="21033"/>
                  </a:lnTo>
                  <a:lnTo>
                    <a:pt x="1522510" y="30018"/>
                  </a:lnTo>
                  <a:lnTo>
                    <a:pt x="1579292" y="40491"/>
                  </a:lnTo>
                  <a:lnTo>
                    <a:pt x="1634650" y="52408"/>
                  </a:lnTo>
                  <a:lnTo>
                    <a:pt x="1688496" y="65722"/>
                  </a:lnTo>
                  <a:lnTo>
                    <a:pt x="1740741" y="80390"/>
                  </a:lnTo>
                  <a:lnTo>
                    <a:pt x="1791298" y="96367"/>
                  </a:lnTo>
                  <a:lnTo>
                    <a:pt x="1840078" y="113607"/>
                  </a:lnTo>
                  <a:lnTo>
                    <a:pt x="1886992" y="132066"/>
                  </a:lnTo>
                  <a:lnTo>
                    <a:pt x="1931954" y="151699"/>
                  </a:lnTo>
                  <a:lnTo>
                    <a:pt x="1974874" y="172460"/>
                  </a:lnTo>
                  <a:lnTo>
                    <a:pt x="2015664" y="194306"/>
                  </a:lnTo>
                  <a:lnTo>
                    <a:pt x="2054237" y="217190"/>
                  </a:lnTo>
                  <a:lnTo>
                    <a:pt x="2090503" y="241069"/>
                  </a:lnTo>
                  <a:lnTo>
                    <a:pt x="2124375" y="265897"/>
                  </a:lnTo>
                  <a:lnTo>
                    <a:pt x="2155764" y="291630"/>
                  </a:lnTo>
                  <a:lnTo>
                    <a:pt x="2184583" y="318222"/>
                  </a:lnTo>
                  <a:lnTo>
                    <a:pt x="2234154" y="373804"/>
                  </a:lnTo>
                  <a:lnTo>
                    <a:pt x="2272385" y="432286"/>
                  </a:lnTo>
                  <a:lnTo>
                    <a:pt x="2298567" y="493308"/>
                  </a:lnTo>
                  <a:lnTo>
                    <a:pt x="2311997" y="556511"/>
                  </a:lnTo>
                  <a:lnTo>
                    <a:pt x="2313709" y="588818"/>
                  </a:lnTo>
                  <a:lnTo>
                    <a:pt x="2311997" y="621124"/>
                  </a:lnTo>
                  <a:lnTo>
                    <a:pt x="2298567" y="684327"/>
                  </a:lnTo>
                  <a:lnTo>
                    <a:pt x="2272385" y="745349"/>
                  </a:lnTo>
                  <a:lnTo>
                    <a:pt x="2234154" y="803831"/>
                  </a:lnTo>
                  <a:lnTo>
                    <a:pt x="2184583" y="859413"/>
                  </a:lnTo>
                  <a:lnTo>
                    <a:pt x="2155764" y="886005"/>
                  </a:lnTo>
                  <a:lnTo>
                    <a:pt x="2124375" y="911738"/>
                  </a:lnTo>
                  <a:lnTo>
                    <a:pt x="2090503" y="936566"/>
                  </a:lnTo>
                  <a:lnTo>
                    <a:pt x="2054237" y="960445"/>
                  </a:lnTo>
                  <a:lnTo>
                    <a:pt x="2015664" y="983329"/>
                  </a:lnTo>
                  <a:lnTo>
                    <a:pt x="1974874" y="1005175"/>
                  </a:lnTo>
                  <a:lnTo>
                    <a:pt x="1931954" y="1025936"/>
                  </a:lnTo>
                  <a:lnTo>
                    <a:pt x="1886992" y="1045569"/>
                  </a:lnTo>
                  <a:lnTo>
                    <a:pt x="1840078" y="1064028"/>
                  </a:lnTo>
                  <a:lnTo>
                    <a:pt x="1791298" y="1081268"/>
                  </a:lnTo>
                  <a:lnTo>
                    <a:pt x="1740741" y="1097245"/>
                  </a:lnTo>
                  <a:lnTo>
                    <a:pt x="1688496" y="1111913"/>
                  </a:lnTo>
                  <a:lnTo>
                    <a:pt x="1634650" y="1125227"/>
                  </a:lnTo>
                  <a:lnTo>
                    <a:pt x="1579292" y="1137144"/>
                  </a:lnTo>
                  <a:lnTo>
                    <a:pt x="1522510" y="1147617"/>
                  </a:lnTo>
                  <a:lnTo>
                    <a:pt x="1464392" y="1156602"/>
                  </a:lnTo>
                  <a:lnTo>
                    <a:pt x="1405027" y="1164055"/>
                  </a:lnTo>
                  <a:lnTo>
                    <a:pt x="1344502" y="1169929"/>
                  </a:lnTo>
                  <a:lnTo>
                    <a:pt x="1282907" y="1174180"/>
                  </a:lnTo>
                  <a:lnTo>
                    <a:pt x="1220328" y="1176764"/>
                  </a:lnTo>
                  <a:lnTo>
                    <a:pt x="1156855" y="1177636"/>
                  </a:lnTo>
                  <a:lnTo>
                    <a:pt x="1093381" y="1176764"/>
                  </a:lnTo>
                  <a:lnTo>
                    <a:pt x="1030802" y="1174180"/>
                  </a:lnTo>
                  <a:lnTo>
                    <a:pt x="969207" y="1169929"/>
                  </a:lnTo>
                  <a:lnTo>
                    <a:pt x="908682" y="1164055"/>
                  </a:lnTo>
                  <a:lnTo>
                    <a:pt x="849317" y="1156602"/>
                  </a:lnTo>
                  <a:lnTo>
                    <a:pt x="791199" y="1147617"/>
                  </a:lnTo>
                  <a:lnTo>
                    <a:pt x="734417" y="1137144"/>
                  </a:lnTo>
                  <a:lnTo>
                    <a:pt x="679059" y="1125227"/>
                  </a:lnTo>
                  <a:lnTo>
                    <a:pt x="625213" y="1111913"/>
                  </a:lnTo>
                  <a:lnTo>
                    <a:pt x="572968" y="1097245"/>
                  </a:lnTo>
                  <a:lnTo>
                    <a:pt x="522411" y="1081268"/>
                  </a:lnTo>
                  <a:lnTo>
                    <a:pt x="473631" y="1064028"/>
                  </a:lnTo>
                  <a:lnTo>
                    <a:pt x="426716" y="1045569"/>
                  </a:lnTo>
                  <a:lnTo>
                    <a:pt x="381754" y="1025936"/>
                  </a:lnTo>
                  <a:lnTo>
                    <a:pt x="338834" y="1005175"/>
                  </a:lnTo>
                  <a:lnTo>
                    <a:pt x="298044" y="983329"/>
                  </a:lnTo>
                  <a:lnTo>
                    <a:pt x="259472" y="960445"/>
                  </a:lnTo>
                  <a:lnTo>
                    <a:pt x="223205" y="936566"/>
                  </a:lnTo>
                  <a:lnTo>
                    <a:pt x="189333" y="911738"/>
                  </a:lnTo>
                  <a:lnTo>
                    <a:pt x="157944" y="886005"/>
                  </a:lnTo>
                  <a:lnTo>
                    <a:pt x="129126" y="859413"/>
                  </a:lnTo>
                  <a:lnTo>
                    <a:pt x="79554" y="803831"/>
                  </a:lnTo>
                  <a:lnTo>
                    <a:pt x="41323" y="745349"/>
                  </a:lnTo>
                  <a:lnTo>
                    <a:pt x="15141" y="684327"/>
                  </a:lnTo>
                  <a:lnTo>
                    <a:pt x="1711" y="621124"/>
                  </a:lnTo>
                  <a:lnTo>
                    <a:pt x="0" y="588818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51319" y="2939415"/>
            <a:ext cx="848678" cy="415371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9525" marR="3810" indent="116681">
              <a:lnSpc>
                <a:spcPct val="102200"/>
              </a:lnSpc>
              <a:spcBef>
                <a:spcPts val="38"/>
              </a:spcBef>
            </a:pPr>
            <a:r>
              <a:rPr sz="1350" dirty="0">
                <a:latin typeface="Trebuchet MS"/>
                <a:cs typeface="Trebuchet MS"/>
              </a:rPr>
              <a:t>Cote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du </a:t>
            </a:r>
            <a:r>
              <a:rPr sz="1350" dirty="0">
                <a:latin typeface="Trebuchet MS"/>
                <a:cs typeface="Trebuchet MS"/>
              </a:rPr>
              <a:t>joueur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n°2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8666" y="1943100"/>
            <a:ext cx="688086" cy="685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963674"/>
            <a:ext cx="685800" cy="68808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26711" y="4514850"/>
            <a:ext cx="37004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𝑂𝑛</a:t>
            </a:r>
            <a:r>
              <a:rPr sz="1350" spc="23" dirty="0">
                <a:latin typeface="Cambria Math"/>
                <a:cs typeface="Cambria Math"/>
              </a:rPr>
              <a:t> </a:t>
            </a:r>
            <a:r>
              <a:rPr sz="1350" spc="-38" dirty="0">
                <a:latin typeface="Cambria Math"/>
                <a:cs typeface="Cambria Math"/>
              </a:rPr>
              <a:t>𝑎</a:t>
            </a:r>
            <a:r>
              <a:rPr lang="fr-FR" sz="1350" spc="-38" dirty="0">
                <a:latin typeface="Cambria Math"/>
                <a:cs typeface="Cambria Math"/>
              </a:rPr>
              <a:t> 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91745" y="4655279"/>
            <a:ext cx="1447800" cy="9525"/>
          </a:xfrm>
          <a:custGeom>
            <a:avLst/>
            <a:gdLst/>
            <a:ahLst/>
            <a:cxnLst/>
            <a:rect l="l" t="t" r="r" b="b"/>
            <a:pathLst>
              <a:path w="1930400" h="12700">
                <a:moveTo>
                  <a:pt x="1930400" y="0"/>
                </a:moveTo>
                <a:lnTo>
                  <a:pt x="0" y="0"/>
                </a:lnTo>
                <a:lnTo>
                  <a:pt x="0" y="12700"/>
                </a:lnTo>
                <a:lnTo>
                  <a:pt x="1930400" y="12700"/>
                </a:lnTo>
                <a:lnTo>
                  <a:pt x="193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61453" y="4530471"/>
            <a:ext cx="14716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8" dirty="0">
                <a:latin typeface="Cambria Math"/>
                <a:cs typeface="Cambria Math"/>
              </a:rPr>
              <a:t>+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39570" y="4655279"/>
            <a:ext cx="1447800" cy="9525"/>
          </a:xfrm>
          <a:custGeom>
            <a:avLst/>
            <a:gdLst/>
            <a:ahLst/>
            <a:cxnLst/>
            <a:rect l="l" t="t" r="r" b="b"/>
            <a:pathLst>
              <a:path w="1930400" h="12700">
                <a:moveTo>
                  <a:pt x="1930400" y="0"/>
                </a:moveTo>
                <a:lnTo>
                  <a:pt x="0" y="0"/>
                </a:lnTo>
                <a:lnTo>
                  <a:pt x="0" y="12700"/>
                </a:lnTo>
                <a:lnTo>
                  <a:pt x="1930400" y="12700"/>
                </a:lnTo>
                <a:lnTo>
                  <a:pt x="193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53019" y="4402455"/>
            <a:ext cx="176450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659255" algn="l"/>
              </a:tabLst>
            </a:pPr>
            <a:r>
              <a:rPr sz="1350" spc="-38" dirty="0">
                <a:latin typeface="Cambria Math"/>
                <a:cs typeface="Cambria Math"/>
              </a:rPr>
              <a:t>1</a:t>
            </a:r>
            <a:r>
              <a:rPr sz="1350" dirty="0">
                <a:latin typeface="Cambria Math"/>
                <a:cs typeface="Cambria Math"/>
              </a:rPr>
              <a:t>	</a:t>
            </a:r>
            <a:r>
              <a:rPr sz="1350" spc="-38" dirty="0"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7982" y="4647057"/>
            <a:ext cx="31146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1659255" algn="l"/>
              </a:tabLst>
            </a:pPr>
            <a:r>
              <a:rPr sz="1350" dirty="0">
                <a:latin typeface="Cambria Math"/>
                <a:cs typeface="Cambria Math"/>
              </a:rPr>
              <a:t>𝐶𝑜𝑡𝑒</a:t>
            </a:r>
            <a:r>
              <a:rPr sz="1350" spc="4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𝑑𝑢</a:t>
            </a:r>
            <a:r>
              <a:rPr sz="1350" spc="15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𝑗𝑜𝑢𝑒𝑢𝑟</a:t>
            </a:r>
            <a:r>
              <a:rPr sz="1350" spc="8" dirty="0">
                <a:latin typeface="Cambria Math"/>
                <a:cs typeface="Cambria Math"/>
              </a:rPr>
              <a:t> </a:t>
            </a:r>
            <a:r>
              <a:rPr sz="1350" spc="-19" dirty="0">
                <a:latin typeface="Cambria Math"/>
                <a:cs typeface="Cambria Math"/>
              </a:rPr>
              <a:t>𝑛°1</a:t>
            </a:r>
            <a:r>
              <a:rPr sz="1350" dirty="0">
                <a:latin typeface="Cambria Math"/>
                <a:cs typeface="Cambria Math"/>
              </a:rPr>
              <a:t>	𝐶𝑜𝑡𝑒</a:t>
            </a:r>
            <a:r>
              <a:rPr sz="1350" spc="4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𝑑𝑢</a:t>
            </a:r>
            <a:r>
              <a:rPr sz="1350" spc="15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𝑗𝑜𝑢𝑒𝑢𝑟</a:t>
            </a:r>
            <a:r>
              <a:rPr sz="1350" spc="8" dirty="0">
                <a:latin typeface="Cambria Math"/>
                <a:cs typeface="Cambria Math"/>
              </a:rPr>
              <a:t> </a:t>
            </a:r>
            <a:r>
              <a:rPr sz="1350" spc="-19" dirty="0">
                <a:latin typeface="Cambria Math"/>
                <a:cs typeface="Cambria Math"/>
              </a:rPr>
              <a:t>𝑛°2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1136" y="4530471"/>
            <a:ext cx="100774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68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1</a:t>
            </a:r>
            <a:r>
              <a:rPr sz="1350" spc="-8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+</a:t>
            </a:r>
            <a:r>
              <a:rPr sz="1350" spc="-4" dirty="0">
                <a:latin typeface="Cambria Math"/>
                <a:cs typeface="Cambria Math"/>
              </a:rPr>
              <a:t> </a:t>
            </a:r>
            <a:r>
              <a:rPr sz="1350" spc="-15" dirty="0">
                <a:latin typeface="Cambria Math"/>
                <a:cs typeface="Cambria Math"/>
              </a:rPr>
              <a:t>𝑀𝑎𝑟𝑔𝑒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25B07A0-C908-5811-261D-67591B64B5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</a:t>
            </a:fld>
            <a:r>
              <a:rPr spc="-19" dirty="0"/>
              <a:t>/</a:t>
            </a: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3A39DB6A-EFC7-08BE-39D3-D72DDE9B8216}"/>
              </a:ext>
            </a:extLst>
          </p:cNvPr>
          <p:cNvSpPr txBox="1">
            <a:spLocks/>
          </p:cNvSpPr>
          <p:nvPr/>
        </p:nvSpPr>
        <p:spPr>
          <a:xfrm>
            <a:off x="217288" y="6213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spc="-8" dirty="0"/>
              <a:t>Introduction</a:t>
            </a:r>
          </a:p>
        </p:txBody>
      </p:sp>
      <p:grpSp>
        <p:nvGrpSpPr>
          <p:cNvPr id="34" name="object 2">
            <a:extLst>
              <a:ext uri="{FF2B5EF4-FFF2-40B4-BE49-F238E27FC236}">
                <a16:creationId xmlns:a16="http://schemas.microsoft.com/office/drawing/2014/main" id="{4D7A6BF9-5489-168C-22B2-AF8555A4C806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35" name="object 3">
              <a:extLst>
                <a:ext uri="{FF2B5EF4-FFF2-40B4-BE49-F238E27FC236}">
                  <a16:creationId xmlns:a16="http://schemas.microsoft.com/office/drawing/2014/main" id="{AEE6DC76-59EF-BE78-5158-03369B0F3670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">
              <a:extLst>
                <a:ext uri="{FF2B5EF4-FFF2-40B4-BE49-F238E27FC236}">
                  <a16:creationId xmlns:a16="http://schemas.microsoft.com/office/drawing/2014/main" id="{99F26FE4-EA8F-8A9A-BCB7-B2A2A6920FC7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8">
            <a:extLst>
              <a:ext uri="{FF2B5EF4-FFF2-40B4-BE49-F238E27FC236}">
                <a16:creationId xmlns:a16="http://schemas.microsoft.com/office/drawing/2014/main" id="{12789AD6-CA21-F0EA-23AB-4CCDB2B328DF}"/>
              </a:ext>
            </a:extLst>
          </p:cNvPr>
          <p:cNvSpPr txBox="1">
            <a:spLocks/>
          </p:cNvSpPr>
          <p:nvPr/>
        </p:nvSpPr>
        <p:spPr>
          <a:xfrm>
            <a:off x="217288" y="94424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spc="-8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9">
            <a:extLst>
              <a:ext uri="{FF2B5EF4-FFF2-40B4-BE49-F238E27FC236}">
                <a16:creationId xmlns:a16="http://schemas.microsoft.com/office/drawing/2014/main" id="{F4EC810E-791E-ACA3-2C87-13EAA53D6F41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A88B8D6-A1D3-815E-D672-A707EB61A570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7FF0D4B5-2359-BA5F-CC70-D031C8757382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1388174" y="1773410"/>
            <a:ext cx="6367939" cy="3311366"/>
            <a:chOff x="1850898" y="1221546"/>
            <a:chExt cx="8490585" cy="4415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898" y="1221546"/>
              <a:ext cx="8490204" cy="44149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23318" y="4618989"/>
              <a:ext cx="4036060" cy="452120"/>
            </a:xfrm>
            <a:custGeom>
              <a:avLst/>
              <a:gdLst/>
              <a:ahLst/>
              <a:cxnLst/>
              <a:rect l="l" t="t" r="r" b="b"/>
              <a:pathLst>
                <a:path w="4036059" h="452120">
                  <a:moveTo>
                    <a:pt x="4035971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0" y="396240"/>
                  </a:lnTo>
                  <a:lnTo>
                    <a:pt x="0" y="452120"/>
                  </a:lnTo>
                  <a:lnTo>
                    <a:pt x="4035971" y="452120"/>
                  </a:lnTo>
                  <a:lnTo>
                    <a:pt x="4035971" y="396240"/>
                  </a:lnTo>
                  <a:lnTo>
                    <a:pt x="56489" y="396240"/>
                  </a:lnTo>
                  <a:lnTo>
                    <a:pt x="56489" y="57150"/>
                  </a:lnTo>
                  <a:lnTo>
                    <a:pt x="3979481" y="57150"/>
                  </a:lnTo>
                  <a:lnTo>
                    <a:pt x="3979481" y="395833"/>
                  </a:lnTo>
                  <a:lnTo>
                    <a:pt x="4035971" y="395833"/>
                  </a:lnTo>
                  <a:lnTo>
                    <a:pt x="4035971" y="57150"/>
                  </a:lnTo>
                  <a:lnTo>
                    <a:pt x="4035971" y="56870"/>
                  </a:lnTo>
                  <a:lnTo>
                    <a:pt x="40359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23322" y="4619363"/>
              <a:ext cx="4036060" cy="452120"/>
            </a:xfrm>
            <a:custGeom>
              <a:avLst/>
              <a:gdLst/>
              <a:ahLst/>
              <a:cxnLst/>
              <a:rect l="l" t="t" r="r" b="b"/>
              <a:pathLst>
                <a:path w="4036059" h="452120">
                  <a:moveTo>
                    <a:pt x="0" y="0"/>
                  </a:moveTo>
                  <a:lnTo>
                    <a:pt x="4035972" y="0"/>
                  </a:lnTo>
                  <a:lnTo>
                    <a:pt x="4035972" y="451944"/>
                  </a:lnTo>
                  <a:lnTo>
                    <a:pt x="0" y="451944"/>
                  </a:lnTo>
                  <a:lnTo>
                    <a:pt x="0" y="0"/>
                  </a:lnTo>
                  <a:close/>
                </a:path>
                <a:path w="4036059" h="452120">
                  <a:moveTo>
                    <a:pt x="56492" y="56492"/>
                  </a:moveTo>
                  <a:lnTo>
                    <a:pt x="56492" y="395451"/>
                  </a:lnTo>
                  <a:lnTo>
                    <a:pt x="3979480" y="395451"/>
                  </a:lnTo>
                  <a:lnTo>
                    <a:pt x="3979480" y="56492"/>
                  </a:lnTo>
                  <a:lnTo>
                    <a:pt x="56492" y="56492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4800" y="234819"/>
            <a:ext cx="554119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Comment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les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-14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«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scraper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-14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»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(ie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récolter)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sur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une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page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web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4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?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E8534EF-8A9F-843E-44AD-70CFAB4C7BE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20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9">
            <a:extLst>
              <a:ext uri="{FF2B5EF4-FFF2-40B4-BE49-F238E27FC236}">
                <a16:creationId xmlns:a16="http://schemas.microsoft.com/office/drawing/2014/main" id="{C4B1D955-2FD6-DDD1-247A-EC316616E4B8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7F776202-EDD8-673C-7EDD-1FE8FCFF0D6A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12070721-304F-212B-987C-ED86CA6FB704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040158"/>
            <a:ext cx="5071820" cy="4960591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BF59E24A-765C-D094-DC06-734C344983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21</a:t>
            </a:fld>
            <a:r>
              <a:rPr spc="-19" dirty="0"/>
              <a:t>/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ABDCCC5-EDE4-FDD6-FF66-5CED9AB97F71}"/>
              </a:ext>
            </a:extLst>
          </p:cNvPr>
          <p:cNvSpPr txBox="1"/>
          <p:nvPr/>
        </p:nvSpPr>
        <p:spPr>
          <a:xfrm>
            <a:off x="304800" y="234819"/>
            <a:ext cx="554119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Comment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les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-14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«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scraper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-14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»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(ie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récolter)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sur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une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page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web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4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?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object 9">
            <a:extLst>
              <a:ext uri="{FF2B5EF4-FFF2-40B4-BE49-F238E27FC236}">
                <a16:creationId xmlns:a16="http://schemas.microsoft.com/office/drawing/2014/main" id="{FB0C2033-A492-A3D3-EA0E-A43737530525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9D13E2AE-1652-AAD2-34B9-197139DC01E2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00CE0420-E117-38A2-5DDB-AA69C341E24A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1070196" y="1571070"/>
            <a:ext cx="7003607" cy="3715860"/>
            <a:chOff x="1736557" y="1218140"/>
            <a:chExt cx="8719185" cy="4422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6557" y="1218140"/>
              <a:ext cx="8718884" cy="44217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39453" y="3609339"/>
              <a:ext cx="834390" cy="657860"/>
            </a:xfrm>
            <a:custGeom>
              <a:avLst/>
              <a:gdLst/>
              <a:ahLst/>
              <a:cxnLst/>
              <a:rect l="l" t="t" r="r" b="b"/>
              <a:pathLst>
                <a:path w="834389" h="657860">
                  <a:moveTo>
                    <a:pt x="834186" y="0"/>
                  </a:moveTo>
                  <a:lnTo>
                    <a:pt x="751967" y="0"/>
                  </a:lnTo>
                  <a:lnTo>
                    <a:pt x="751967" y="82550"/>
                  </a:lnTo>
                  <a:lnTo>
                    <a:pt x="751967" y="575310"/>
                  </a:lnTo>
                  <a:lnTo>
                    <a:pt x="82207" y="575310"/>
                  </a:lnTo>
                  <a:lnTo>
                    <a:pt x="82207" y="82550"/>
                  </a:lnTo>
                  <a:lnTo>
                    <a:pt x="751967" y="82550"/>
                  </a:lnTo>
                  <a:lnTo>
                    <a:pt x="751967" y="0"/>
                  </a:lnTo>
                  <a:lnTo>
                    <a:pt x="0" y="0"/>
                  </a:lnTo>
                  <a:lnTo>
                    <a:pt x="0" y="82550"/>
                  </a:lnTo>
                  <a:lnTo>
                    <a:pt x="0" y="575310"/>
                  </a:lnTo>
                  <a:lnTo>
                    <a:pt x="0" y="657860"/>
                  </a:lnTo>
                  <a:lnTo>
                    <a:pt x="834186" y="657860"/>
                  </a:lnTo>
                  <a:lnTo>
                    <a:pt x="834186" y="575652"/>
                  </a:lnTo>
                  <a:lnTo>
                    <a:pt x="834186" y="575310"/>
                  </a:lnTo>
                  <a:lnTo>
                    <a:pt x="834186" y="82550"/>
                  </a:lnTo>
                  <a:lnTo>
                    <a:pt x="834186" y="82359"/>
                  </a:lnTo>
                  <a:lnTo>
                    <a:pt x="8341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9453" y="3609473"/>
              <a:ext cx="834390" cy="657860"/>
            </a:xfrm>
            <a:custGeom>
              <a:avLst/>
              <a:gdLst/>
              <a:ahLst/>
              <a:cxnLst/>
              <a:rect l="l" t="t" r="r" b="b"/>
              <a:pathLst>
                <a:path w="834389" h="657860">
                  <a:moveTo>
                    <a:pt x="0" y="0"/>
                  </a:moveTo>
                  <a:lnTo>
                    <a:pt x="834189" y="0"/>
                  </a:lnTo>
                  <a:lnTo>
                    <a:pt x="834189" y="657726"/>
                  </a:lnTo>
                  <a:lnTo>
                    <a:pt x="0" y="657726"/>
                  </a:lnTo>
                  <a:lnTo>
                    <a:pt x="0" y="0"/>
                  </a:lnTo>
                  <a:close/>
                </a:path>
                <a:path w="834389" h="657860">
                  <a:moveTo>
                    <a:pt x="82215" y="82215"/>
                  </a:moveTo>
                  <a:lnTo>
                    <a:pt x="82215" y="575510"/>
                  </a:lnTo>
                  <a:lnTo>
                    <a:pt x="751973" y="575510"/>
                  </a:lnTo>
                  <a:lnTo>
                    <a:pt x="751973" y="82215"/>
                  </a:lnTo>
                  <a:lnTo>
                    <a:pt x="82215" y="82215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0884" y="4267200"/>
              <a:ext cx="8470265" cy="979169"/>
            </a:xfrm>
            <a:custGeom>
              <a:avLst/>
              <a:gdLst/>
              <a:ahLst/>
              <a:cxnLst/>
              <a:rect l="l" t="t" r="r" b="b"/>
              <a:pathLst>
                <a:path w="8470265" h="979170">
                  <a:moveTo>
                    <a:pt x="0" y="0"/>
                  </a:moveTo>
                  <a:lnTo>
                    <a:pt x="8470232" y="0"/>
                  </a:lnTo>
                  <a:lnTo>
                    <a:pt x="8470232" y="978568"/>
                  </a:lnTo>
                  <a:lnTo>
                    <a:pt x="0" y="9785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91A3D5C0-9C7D-CC32-AEF8-0DF5A402CC3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22</a:t>
            </a:fld>
            <a:r>
              <a:rPr spc="-19" dirty="0"/>
              <a:t>/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89EA9A3-30CD-9695-D759-E374136E88F7}"/>
              </a:ext>
            </a:extLst>
          </p:cNvPr>
          <p:cNvSpPr txBox="1"/>
          <p:nvPr/>
        </p:nvSpPr>
        <p:spPr>
          <a:xfrm>
            <a:off x="304800" y="234819"/>
            <a:ext cx="554119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Comment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les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-14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«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scraper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-14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»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(ie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récolter)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sur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une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page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web</a:t>
            </a:r>
            <a:r>
              <a:rPr sz="1350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4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?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9">
            <a:extLst>
              <a:ext uri="{FF2B5EF4-FFF2-40B4-BE49-F238E27FC236}">
                <a16:creationId xmlns:a16="http://schemas.microsoft.com/office/drawing/2014/main" id="{29DE742D-C1B9-3000-6A91-74AB147A6B9A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CC73FA6E-95AD-F437-80B2-30EA1A5741D1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0BE41DF-9485-76C9-8198-33F3B6ED0F2D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0655" y="284039"/>
            <a:ext cx="3918446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B)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-127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«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8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Parser</a:t>
            </a:r>
            <a:r>
              <a:rPr sz="1275" b="1" i="1" spc="-1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-127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»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3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les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données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-127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«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6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Data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7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Parsing</a:t>
            </a:r>
            <a:r>
              <a:rPr sz="1275" b="1" i="1" spc="-1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»)</a:t>
            </a:r>
            <a:endParaRPr sz="1275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655" y="3202685"/>
            <a:ext cx="1183481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Dans</a:t>
            </a:r>
            <a:r>
              <a:rPr sz="1275" b="1" u="heavy" spc="-1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75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notre</a:t>
            </a:r>
            <a:r>
              <a:rPr sz="1275" b="1" u="heavy" spc="-2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75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cas:</a:t>
            </a:r>
            <a:endParaRPr sz="1275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6389" y="3957066"/>
            <a:ext cx="4912043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467678" algn="l"/>
              </a:tabLst>
            </a:pPr>
            <a:r>
              <a:rPr sz="1275" spc="-8" dirty="0">
                <a:latin typeface="Trebuchet MS"/>
                <a:cs typeface="Trebuchet MS"/>
              </a:rPr>
              <a:t>(Bs4)</a:t>
            </a:r>
            <a:r>
              <a:rPr sz="1275" dirty="0">
                <a:latin typeface="Trebuchet MS"/>
                <a:cs typeface="Trebuchet MS"/>
              </a:rPr>
              <a:t>	pour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trouver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les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informations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que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l’on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souhaite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extraire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spc="-15" dirty="0">
                <a:latin typeface="Trebuchet MS"/>
                <a:cs typeface="Trebuchet MS"/>
              </a:rPr>
              <a:t>dans</a:t>
            </a:r>
            <a:endParaRPr sz="1275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655" y="3895343"/>
            <a:ext cx="1449229" cy="528189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9525">
              <a:spcBef>
                <a:spcPts val="559"/>
              </a:spcBef>
            </a:pPr>
            <a:r>
              <a:rPr sz="1275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Module</a:t>
            </a:r>
            <a:r>
              <a:rPr sz="1275" b="1" u="heavy" spc="-2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275" b="1" u="heavy" spc="-3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1275">
              <a:latin typeface="Trebuchet MS"/>
              <a:cs typeface="Trebuchet MS"/>
            </a:endParaRPr>
          </a:p>
          <a:p>
            <a:pPr marL="9525">
              <a:spcBef>
                <a:spcPts val="488"/>
              </a:spcBef>
            </a:pPr>
            <a:r>
              <a:rPr sz="1275" dirty="0">
                <a:latin typeface="Trebuchet MS"/>
                <a:cs typeface="Trebuchet MS"/>
              </a:rPr>
              <a:t>les</a:t>
            </a:r>
            <a:r>
              <a:rPr sz="1275" spc="-19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bons</a:t>
            </a:r>
            <a:r>
              <a:rPr sz="1275" spc="-15" dirty="0">
                <a:latin typeface="Trebuchet MS"/>
                <a:cs typeface="Trebuchet MS"/>
              </a:rPr>
              <a:t> </a:t>
            </a:r>
            <a:r>
              <a:rPr sz="1275" spc="-8" dirty="0">
                <a:latin typeface="Trebuchet MS"/>
                <a:cs typeface="Trebuchet MS"/>
              </a:rPr>
              <a:t>conteneurs</a:t>
            </a:r>
            <a:endParaRPr sz="127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55" y="4956048"/>
            <a:ext cx="6671310" cy="375743"/>
          </a:xfrm>
          <a:prstGeom prst="rect">
            <a:avLst/>
          </a:prstGeom>
        </p:spPr>
        <p:txBody>
          <a:bodyPr vert="horz" wrap="square" lIns="0" tIns="41909" rIns="0" bIns="0" rtlCol="0">
            <a:spAutoFit/>
          </a:bodyPr>
          <a:lstStyle/>
          <a:p>
            <a:pPr marL="9525" marR="3810">
              <a:lnSpc>
                <a:spcPts val="1275"/>
              </a:lnSpc>
              <a:spcBef>
                <a:spcPts val="329"/>
              </a:spcBef>
            </a:pPr>
            <a:r>
              <a:rPr sz="1275" dirty="0">
                <a:latin typeface="Trebuchet MS"/>
                <a:cs typeface="Trebuchet MS"/>
              </a:rPr>
              <a:t>Facilite</a:t>
            </a:r>
            <a:r>
              <a:rPr sz="1275" spc="-11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l’extraction</a:t>
            </a:r>
            <a:r>
              <a:rPr sz="1275" spc="-11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car</a:t>
            </a:r>
            <a:r>
              <a:rPr sz="1275" spc="-8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le</a:t>
            </a:r>
            <a:r>
              <a:rPr sz="1275" spc="-15" dirty="0">
                <a:latin typeface="Trebuchet MS"/>
                <a:cs typeface="Trebuchet MS"/>
              </a:rPr>
              <a:t> </a:t>
            </a:r>
            <a:r>
              <a:rPr sz="1275" b="1" i="1" spc="113" dirty="0">
                <a:latin typeface="Aptos Black" panose="020B0004020202020204" pitchFamily="34" charset="0"/>
                <a:cs typeface="Calibri"/>
              </a:rPr>
              <a:t>code</a:t>
            </a:r>
            <a:r>
              <a:rPr sz="1275" b="1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64" dirty="0">
                <a:latin typeface="Aptos Black" panose="020B0004020202020204" pitchFamily="34" charset="0"/>
                <a:cs typeface="Calibri"/>
              </a:rPr>
              <a:t>HTML</a:t>
            </a:r>
            <a:r>
              <a:rPr sz="1275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1" dirty="0">
                <a:latin typeface="Aptos Black" panose="020B0004020202020204" pitchFamily="34" charset="0"/>
                <a:cs typeface="Calibri"/>
              </a:rPr>
              <a:t>est</a:t>
            </a:r>
            <a:r>
              <a:rPr sz="1275" b="1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8" dirty="0">
                <a:latin typeface="Aptos Black" panose="020B0004020202020204" pitchFamily="34" charset="0"/>
                <a:cs typeface="Calibri"/>
              </a:rPr>
              <a:t>instancié</a:t>
            </a:r>
            <a:r>
              <a:rPr sz="1275" b="1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1" dirty="0">
                <a:latin typeface="Aptos Black" panose="020B0004020202020204" pitchFamily="34" charset="0"/>
                <a:cs typeface="Calibri"/>
              </a:rPr>
              <a:t>dans</a:t>
            </a:r>
            <a:r>
              <a:rPr sz="1275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31" dirty="0">
                <a:latin typeface="Aptos Black" panose="020B0004020202020204" pitchFamily="34" charset="0"/>
                <a:cs typeface="Calibri"/>
              </a:rPr>
              <a:t>les</a:t>
            </a:r>
            <a:r>
              <a:rPr sz="1275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86" dirty="0">
                <a:latin typeface="Aptos Black" panose="020B0004020202020204" pitchFamily="34" charset="0"/>
                <a:cs typeface="Calibri"/>
              </a:rPr>
              <a:t>objets</a:t>
            </a:r>
            <a:r>
              <a:rPr sz="1275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20" dirty="0">
                <a:latin typeface="Aptos Black" panose="020B0004020202020204" pitchFamily="34" charset="0"/>
                <a:cs typeface="Calibri"/>
              </a:rPr>
              <a:t>Bs4</a:t>
            </a:r>
            <a:r>
              <a:rPr sz="1275" b="1" i="1" spc="-34" dirty="0">
                <a:latin typeface="Calibri"/>
                <a:cs typeface="Calibri"/>
              </a:rPr>
              <a:t> </a:t>
            </a:r>
            <a:r>
              <a:rPr sz="1275" b="1" i="1" spc="41" dirty="0">
                <a:latin typeface="Calibri"/>
                <a:cs typeface="Calibri"/>
              </a:rPr>
              <a:t>:</a:t>
            </a:r>
            <a:r>
              <a:rPr sz="1275" b="1" i="1" spc="-38" dirty="0">
                <a:latin typeface="Calibri"/>
                <a:cs typeface="Calibri"/>
              </a:rPr>
              <a:t> </a:t>
            </a:r>
            <a:r>
              <a:rPr sz="1275" dirty="0">
                <a:latin typeface="Trebuchet MS"/>
                <a:cs typeface="Trebuchet MS"/>
              </a:rPr>
              <a:t>les</a:t>
            </a:r>
            <a:r>
              <a:rPr sz="1275" spc="-11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fonctions</a:t>
            </a:r>
            <a:r>
              <a:rPr sz="1275" spc="-11" dirty="0">
                <a:latin typeface="Trebuchet MS"/>
                <a:cs typeface="Trebuchet MS"/>
              </a:rPr>
              <a:t> </a:t>
            </a:r>
            <a:r>
              <a:rPr sz="1275" spc="-19" dirty="0">
                <a:latin typeface="Trebuchet MS"/>
                <a:cs typeface="Trebuchet MS"/>
              </a:rPr>
              <a:t>Bs4 </a:t>
            </a:r>
            <a:r>
              <a:rPr sz="1275" dirty="0">
                <a:latin typeface="Trebuchet MS"/>
                <a:cs typeface="Trebuchet MS"/>
              </a:rPr>
              <a:t>permettent</a:t>
            </a:r>
            <a:r>
              <a:rPr sz="1275" spc="-34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donc</a:t>
            </a:r>
            <a:r>
              <a:rPr sz="1275" spc="-38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d’extraire</a:t>
            </a:r>
            <a:r>
              <a:rPr sz="1275" spc="-38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directement</a:t>
            </a:r>
            <a:r>
              <a:rPr sz="1275" spc="-34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les</a:t>
            </a:r>
            <a:r>
              <a:rPr sz="1275" spc="-34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contenus</a:t>
            </a:r>
            <a:r>
              <a:rPr sz="1275" spc="-34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des</a:t>
            </a:r>
            <a:r>
              <a:rPr sz="1275" spc="-34" dirty="0">
                <a:latin typeface="Trebuchet MS"/>
                <a:cs typeface="Trebuchet MS"/>
              </a:rPr>
              <a:t> </a:t>
            </a:r>
            <a:r>
              <a:rPr sz="1275" spc="-8" dirty="0">
                <a:latin typeface="Trebuchet MS"/>
                <a:cs typeface="Trebuchet MS"/>
              </a:rPr>
              <a:t>conteneurs</a:t>
            </a:r>
            <a:endParaRPr sz="1275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594" y="3814180"/>
            <a:ext cx="1303889" cy="4532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1599" y="1750163"/>
            <a:ext cx="1039178" cy="220253"/>
          </a:xfrm>
          <a:prstGeom prst="rect">
            <a:avLst/>
          </a:prstGeom>
          <a:solidFill>
            <a:srgbClr val="0817BD"/>
          </a:solidFill>
          <a:ln w="19050">
            <a:solidFill>
              <a:srgbClr val="235465"/>
            </a:solidFill>
          </a:ln>
        </p:spPr>
        <p:txBody>
          <a:bodyPr vert="horz" wrap="square" lIns="0" tIns="12383" rIns="0" bIns="0" rtlCol="0">
            <a:spAutoFit/>
          </a:bodyPr>
          <a:lstStyle/>
          <a:p>
            <a:pPr marL="141446">
              <a:spcBef>
                <a:spcPts val="98"/>
              </a:spcBef>
            </a:pP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Définition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600" y="1985259"/>
            <a:ext cx="6730365" cy="626806"/>
          </a:xfrm>
          <a:prstGeom prst="rect">
            <a:avLst/>
          </a:prstGeom>
          <a:solidFill>
            <a:srgbClr val="D3E6F5"/>
          </a:solidFill>
        </p:spPr>
        <p:txBody>
          <a:bodyPr vert="horz" wrap="square" lIns="0" tIns="4286" rIns="0" bIns="0" rtlCol="0">
            <a:spAutoFit/>
          </a:bodyPr>
          <a:lstStyle/>
          <a:p>
            <a:pPr marL="68104" marR="60484">
              <a:lnSpc>
                <a:spcPct val="101699"/>
              </a:lnSpc>
              <a:spcBef>
                <a:spcPts val="34"/>
              </a:spcBef>
            </a:pPr>
            <a:r>
              <a:rPr sz="1350" b="1" i="1" spc="83" dirty="0">
                <a:latin typeface="Aptos Black" panose="020B0004020202020204" pitchFamily="34" charset="0"/>
                <a:cs typeface="Calibri"/>
              </a:rPr>
              <a:t>L’analyse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latin typeface="Aptos Black" panose="020B0004020202020204" pitchFamily="34" charset="0"/>
                <a:cs typeface="Calibri"/>
              </a:rPr>
              <a:t>syntaxique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latin typeface="Aptos Black" panose="020B0004020202020204" pitchFamily="34" charset="0"/>
                <a:cs typeface="Calibri"/>
              </a:rPr>
              <a:t>de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9" dirty="0">
                <a:latin typeface="Aptos Black" panose="020B0004020202020204" pitchFamily="34" charset="0"/>
                <a:cs typeface="Calibri"/>
              </a:rPr>
              <a:t>données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(«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Data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parsing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»)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est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processus</a:t>
            </a:r>
            <a:r>
              <a:rPr sz="1350" spc="-19" dirty="0">
                <a:latin typeface="Trebuchet MS"/>
                <a:cs typeface="Trebuchet MS"/>
              </a:rPr>
              <a:t> de </a:t>
            </a:r>
            <a:r>
              <a:rPr sz="1350" dirty="0">
                <a:latin typeface="Trebuchet MS"/>
                <a:cs typeface="Trebuchet MS"/>
              </a:rPr>
              <a:t>transformation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d’un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format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autre.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Il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sert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b="1" i="1" spc="90" dirty="0">
                <a:latin typeface="Aptos Black" panose="020B0004020202020204" pitchFamily="34" charset="0"/>
                <a:cs typeface="Calibri"/>
              </a:rPr>
              <a:t>structurer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9" dirty="0">
                <a:latin typeface="Aptos Black" panose="020B0004020202020204" pitchFamily="34" charset="0"/>
                <a:cs typeface="Calibri"/>
              </a:rPr>
              <a:t>les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9" dirty="0">
                <a:latin typeface="Aptos Black" panose="020B0004020202020204" pitchFamily="34" charset="0"/>
                <a:cs typeface="Calibri"/>
              </a:rPr>
              <a:t>données</a:t>
            </a:r>
            <a:r>
              <a:rPr sz="1350" b="1" i="1" spc="-49" dirty="0">
                <a:latin typeface="Calibri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récoltées: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ie </a:t>
            </a:r>
            <a:r>
              <a:rPr sz="1350" dirty="0">
                <a:latin typeface="Trebuchet MS"/>
                <a:cs typeface="Trebuchet MS"/>
              </a:rPr>
              <a:t>convertir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des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données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non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structurées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en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données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structurées.</a:t>
            </a:r>
            <a:endParaRPr sz="135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7360" y="2877902"/>
            <a:ext cx="2464489" cy="827990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46358415-B0CD-0DE3-0191-35953AE9F1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23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9">
            <a:extLst>
              <a:ext uri="{FF2B5EF4-FFF2-40B4-BE49-F238E27FC236}">
                <a16:creationId xmlns:a16="http://schemas.microsoft.com/office/drawing/2014/main" id="{CEC4359C-1FF7-5444-8123-806FAC9DB2F7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E815A9F9-8F51-F60C-BF51-544CE9691E24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12734AB7-C399-7AAD-DE74-9247D1712105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66489" y="5479059"/>
            <a:ext cx="452914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9"/>
              </a:lnSpc>
            </a:pPr>
            <a:r>
              <a:rPr sz="675" spc="-8" dirty="0">
                <a:solidFill>
                  <a:srgbClr val="898989"/>
                </a:solidFill>
                <a:latin typeface="Trebuchet MS"/>
                <a:cs typeface="Trebuchet MS"/>
              </a:rPr>
              <a:t>10/06/2024</a:t>
            </a:r>
            <a:endParaRPr sz="675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2672" y="1114737"/>
            <a:ext cx="3208835" cy="48826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4601" y="309398"/>
            <a:ext cx="595049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b="1" i="1" spc="16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C)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Mise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en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place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7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dictionnaire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8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exploitable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6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Filtration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2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des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données)</a:t>
            </a:r>
            <a:endParaRPr sz="1275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4601" y="2729103"/>
            <a:ext cx="2187893" cy="414056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3810">
              <a:lnSpc>
                <a:spcPct val="101099"/>
              </a:lnSpc>
              <a:spcBef>
                <a:spcPts val="56"/>
              </a:spcBef>
            </a:pPr>
            <a:r>
              <a:rPr sz="1350" b="0" dirty="0">
                <a:solidFill>
                  <a:srgbClr val="000000"/>
                </a:solidFill>
              </a:rPr>
              <a:t>Après</a:t>
            </a:r>
            <a:r>
              <a:rPr sz="1350" b="0" spc="-23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cela,</a:t>
            </a:r>
            <a:r>
              <a:rPr sz="1350" b="0" spc="-19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les</a:t>
            </a:r>
            <a:r>
              <a:rPr sz="1350" b="0" spc="-23" dirty="0">
                <a:solidFill>
                  <a:srgbClr val="000000"/>
                </a:solidFill>
              </a:rPr>
              <a:t> </a:t>
            </a:r>
            <a:r>
              <a:rPr sz="1350" b="0" spc="-8" dirty="0">
                <a:solidFill>
                  <a:srgbClr val="000000"/>
                </a:solidFill>
              </a:rPr>
              <a:t>dictionnaires </a:t>
            </a:r>
            <a:r>
              <a:rPr sz="1350" b="0" dirty="0">
                <a:solidFill>
                  <a:srgbClr val="000000"/>
                </a:solidFill>
              </a:rPr>
              <a:t>sont</a:t>
            </a:r>
            <a:r>
              <a:rPr sz="1350" b="0" spc="-23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de</a:t>
            </a:r>
            <a:r>
              <a:rPr sz="1350" b="0" spc="-11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la</a:t>
            </a:r>
            <a:r>
              <a:rPr sz="1350" b="0" spc="-19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forme</a:t>
            </a:r>
            <a:r>
              <a:rPr sz="1350" b="0" spc="-11" dirty="0">
                <a:solidFill>
                  <a:srgbClr val="000000"/>
                </a:solidFill>
              </a:rPr>
              <a:t> </a:t>
            </a:r>
            <a:r>
              <a:rPr sz="1350" b="0" spc="-8" dirty="0">
                <a:solidFill>
                  <a:srgbClr val="000000"/>
                </a:solidFill>
              </a:rPr>
              <a:t>suivante:</a:t>
            </a:r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505547" y="3615358"/>
            <a:ext cx="2125980" cy="85408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8580" marR="315754">
              <a:lnSpc>
                <a:spcPct val="100400"/>
              </a:lnSpc>
              <a:spcBef>
                <a:spcPts val="180"/>
              </a:spcBef>
            </a:pPr>
            <a:r>
              <a:rPr sz="1350" b="1" i="1" u="sng" spc="9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Problème:</a:t>
            </a:r>
            <a:r>
              <a:rPr sz="1350" b="1" i="1" spc="-4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les</a:t>
            </a:r>
            <a:r>
              <a:rPr sz="1350" spc="-8" dirty="0">
                <a:solidFill>
                  <a:srgbClr val="FF0000"/>
                </a:solidFill>
                <a:latin typeface="Trebuchet MS"/>
                <a:cs typeface="Trebuchet MS"/>
              </a:rPr>
              <a:t> valeurs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associées</a:t>
            </a:r>
            <a:r>
              <a:rPr sz="1350" spc="-4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à</a:t>
            </a:r>
            <a:r>
              <a:rPr sz="1350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chaque</a:t>
            </a:r>
            <a:r>
              <a:rPr sz="135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spc="-19" dirty="0">
                <a:solidFill>
                  <a:srgbClr val="FF0000"/>
                </a:solidFill>
                <a:latin typeface="Trebuchet MS"/>
                <a:cs typeface="Trebuchet MS"/>
              </a:rPr>
              <a:t>clé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sont</a:t>
            </a:r>
            <a:r>
              <a:rPr sz="1350" spc="-2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en</a:t>
            </a:r>
            <a:r>
              <a:rPr sz="135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string</a:t>
            </a:r>
            <a:r>
              <a:rPr sz="1350" spc="-1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et</a:t>
            </a:r>
            <a:r>
              <a:rPr sz="1350" spc="-1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FF0000"/>
                </a:solidFill>
                <a:latin typeface="Trebuchet MS"/>
                <a:cs typeface="Trebuchet MS"/>
              </a:rPr>
              <a:t>donc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non</a:t>
            </a:r>
            <a:r>
              <a:rPr sz="1350" spc="-2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FF0000"/>
                </a:solidFill>
                <a:latin typeface="Trebuchet MS"/>
                <a:cs typeface="Trebuchet MS"/>
              </a:rPr>
              <a:t>exploitables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AAEDD57-DEB9-8E77-ABE6-A6FE1A3590D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24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9">
            <a:extLst>
              <a:ext uri="{FF2B5EF4-FFF2-40B4-BE49-F238E27FC236}">
                <a16:creationId xmlns:a16="http://schemas.microsoft.com/office/drawing/2014/main" id="{62BB04AD-D6ED-8A27-3914-15CC546149CA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02D32213-96ED-7179-B654-2DC0BF9A3DB3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F819549B-39B3-2B5D-EF70-1EAFB32637FA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3742" y="1908429"/>
            <a:ext cx="1996916" cy="1254222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>
              <a:lnSpc>
                <a:spcPct val="100600"/>
              </a:lnSpc>
              <a:spcBef>
                <a:spcPts val="64"/>
              </a:spcBef>
            </a:pPr>
            <a:r>
              <a:rPr sz="1350" b="0" dirty="0">
                <a:solidFill>
                  <a:srgbClr val="000000"/>
                </a:solidFill>
              </a:rPr>
              <a:t>On</a:t>
            </a:r>
            <a:r>
              <a:rPr sz="1350" b="0" spc="-38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transforme</a:t>
            </a:r>
            <a:r>
              <a:rPr sz="1350" b="0" spc="-34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tous</a:t>
            </a:r>
            <a:r>
              <a:rPr sz="1350" b="0" spc="-41" dirty="0">
                <a:solidFill>
                  <a:srgbClr val="000000"/>
                </a:solidFill>
              </a:rPr>
              <a:t> </a:t>
            </a:r>
            <a:r>
              <a:rPr sz="1350" b="0" spc="-19" dirty="0">
                <a:solidFill>
                  <a:srgbClr val="000000"/>
                </a:solidFill>
              </a:rPr>
              <a:t>les </a:t>
            </a:r>
            <a:r>
              <a:rPr sz="1350" b="0" dirty="0">
                <a:solidFill>
                  <a:srgbClr val="000000"/>
                </a:solidFill>
              </a:rPr>
              <a:t>string</a:t>
            </a:r>
            <a:r>
              <a:rPr lang="fr-FR" sz="1350" b="0" dirty="0">
                <a:solidFill>
                  <a:srgbClr val="000000"/>
                </a:solidFill>
              </a:rPr>
              <a:t>s</a:t>
            </a:r>
            <a:r>
              <a:rPr sz="1350" b="0" spc="-45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en</a:t>
            </a:r>
            <a:r>
              <a:rPr sz="1350" b="0" spc="-38" dirty="0">
                <a:solidFill>
                  <a:srgbClr val="000000"/>
                </a:solidFill>
              </a:rPr>
              <a:t> </a:t>
            </a:r>
            <a:r>
              <a:rPr sz="1350" b="0" spc="-23" dirty="0">
                <a:solidFill>
                  <a:srgbClr val="000000"/>
                </a:solidFill>
              </a:rPr>
              <a:t>entier,</a:t>
            </a:r>
            <a:r>
              <a:rPr sz="1350" b="0" spc="-38" dirty="0">
                <a:solidFill>
                  <a:srgbClr val="000000"/>
                </a:solidFill>
              </a:rPr>
              <a:t> </a:t>
            </a:r>
            <a:r>
              <a:rPr sz="1350" b="0" spc="-8" dirty="0" err="1">
                <a:solidFill>
                  <a:srgbClr val="000000"/>
                </a:solidFill>
              </a:rPr>
              <a:t>flottant</a:t>
            </a:r>
            <a:r>
              <a:rPr lang="fr-FR" sz="1350" b="0" spc="-8" dirty="0">
                <a:solidFill>
                  <a:srgbClr val="000000"/>
                </a:solidFill>
              </a:rPr>
              <a:t>s</a:t>
            </a:r>
            <a:r>
              <a:rPr sz="1350" b="0" spc="-8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pour</a:t>
            </a:r>
            <a:r>
              <a:rPr sz="1350" b="0" spc="-26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rendre</a:t>
            </a:r>
            <a:r>
              <a:rPr sz="1350" b="0" spc="-23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les</a:t>
            </a:r>
            <a:r>
              <a:rPr sz="1350" b="0" spc="-26" dirty="0">
                <a:solidFill>
                  <a:srgbClr val="000000"/>
                </a:solidFill>
              </a:rPr>
              <a:t> </a:t>
            </a:r>
            <a:r>
              <a:rPr sz="1350" b="0" spc="-8" dirty="0">
                <a:solidFill>
                  <a:srgbClr val="000000"/>
                </a:solidFill>
              </a:rPr>
              <a:t>données </a:t>
            </a:r>
            <a:r>
              <a:rPr sz="1350" b="0" dirty="0">
                <a:solidFill>
                  <a:srgbClr val="000000"/>
                </a:solidFill>
              </a:rPr>
              <a:t>présentes</a:t>
            </a:r>
            <a:r>
              <a:rPr sz="1350" b="0" spc="-38" dirty="0">
                <a:solidFill>
                  <a:srgbClr val="000000"/>
                </a:solidFill>
              </a:rPr>
              <a:t> </a:t>
            </a:r>
            <a:r>
              <a:rPr sz="1350" b="0" dirty="0">
                <a:solidFill>
                  <a:srgbClr val="000000"/>
                </a:solidFill>
              </a:rPr>
              <a:t>dans</a:t>
            </a:r>
            <a:r>
              <a:rPr sz="1350" b="0" spc="-38" dirty="0">
                <a:solidFill>
                  <a:srgbClr val="000000"/>
                </a:solidFill>
              </a:rPr>
              <a:t> </a:t>
            </a:r>
            <a:r>
              <a:rPr sz="1350" b="0" spc="-19" dirty="0">
                <a:solidFill>
                  <a:srgbClr val="000000"/>
                </a:solidFill>
              </a:rPr>
              <a:t>les </a:t>
            </a:r>
            <a:r>
              <a:rPr sz="1350" b="0" dirty="0">
                <a:solidFill>
                  <a:srgbClr val="000000"/>
                </a:solidFill>
              </a:rPr>
              <a:t>dictionnaires</a:t>
            </a:r>
            <a:r>
              <a:rPr sz="1350" b="0" spc="-71" dirty="0">
                <a:solidFill>
                  <a:srgbClr val="000000"/>
                </a:solidFill>
              </a:rPr>
              <a:t> </a:t>
            </a:r>
            <a:r>
              <a:rPr sz="1350" b="0" spc="-8" dirty="0">
                <a:solidFill>
                  <a:srgbClr val="000000"/>
                </a:solidFill>
              </a:rPr>
              <a:t>exploitables</a:t>
            </a:r>
            <a:endParaRPr sz="13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05" y="1524000"/>
            <a:ext cx="4723208" cy="41381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0731" y="3978199"/>
            <a:ext cx="2480040" cy="1306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93741" y="3248025"/>
            <a:ext cx="2069059" cy="114678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262414">
              <a:lnSpc>
                <a:spcPct val="101699"/>
              </a:lnSpc>
              <a:spcBef>
                <a:spcPts val="45"/>
              </a:spcBef>
            </a:pPr>
            <a:r>
              <a:rPr sz="1350" dirty="0">
                <a:latin typeface="Trebuchet MS"/>
                <a:cs typeface="Trebuchet MS"/>
              </a:rPr>
              <a:t>On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met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forme</a:t>
            </a:r>
            <a:r>
              <a:rPr sz="1350" spc="-19" dirty="0">
                <a:latin typeface="Trebuchet MS"/>
                <a:cs typeface="Trebuchet MS"/>
              </a:rPr>
              <a:t> les </a:t>
            </a:r>
            <a:r>
              <a:rPr sz="1350" dirty="0">
                <a:latin typeface="Trebuchet MS"/>
                <a:cs typeface="Trebuchet MS"/>
              </a:rPr>
              <a:t>noms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des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joueurs </a:t>
            </a:r>
            <a:r>
              <a:rPr sz="1350" dirty="0">
                <a:latin typeface="Trebuchet MS"/>
                <a:cs typeface="Trebuchet MS"/>
              </a:rPr>
              <a:t>présents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dans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les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URL</a:t>
            </a:r>
            <a:r>
              <a:rPr lang="fr-FR" sz="1350" spc="-19" dirty="0">
                <a:latin typeface="Trebuchet MS"/>
                <a:cs typeface="Trebuchet MS"/>
              </a:rPr>
              <a:t>s</a:t>
            </a:r>
            <a:endParaRPr sz="1350" dirty="0">
              <a:latin typeface="Trebuchet MS"/>
              <a:cs typeface="Trebuchet MS"/>
            </a:endParaRPr>
          </a:p>
          <a:p>
            <a:pPr>
              <a:spcBef>
                <a:spcPts val="739"/>
              </a:spcBef>
            </a:pPr>
            <a:endParaRPr sz="1350" dirty="0">
              <a:latin typeface="Trebuchet MS"/>
              <a:cs typeface="Trebuchet MS"/>
            </a:endParaRPr>
          </a:p>
          <a:p>
            <a:pPr marL="137160"/>
            <a:r>
              <a:rPr sz="1350" dirty="0">
                <a:latin typeface="Trebuchet MS"/>
                <a:cs typeface="Trebuchet MS"/>
              </a:rPr>
              <a:t>Ex: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on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b="1" dirty="0">
                <a:latin typeface="Trebuchet MS"/>
                <a:cs typeface="Trebuchet MS"/>
              </a:rPr>
              <a:t>Etcheverry</a:t>
            </a:r>
            <a:r>
              <a:rPr sz="1350" b="1" spc="-23" dirty="0">
                <a:latin typeface="Trebuchet MS"/>
                <a:cs typeface="Trebuchet MS"/>
              </a:rPr>
              <a:t> </a:t>
            </a:r>
            <a:r>
              <a:rPr sz="1350" b="1" spc="-19" dirty="0">
                <a:latin typeface="Trebuchet MS"/>
                <a:cs typeface="Trebuchet MS"/>
              </a:rPr>
              <a:t>M.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3F7CBA0-6290-4131-D8BF-5A8DB84C9A0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25</a:t>
            </a:fld>
            <a:r>
              <a:rPr spc="-19" dirty="0"/>
              <a:t>/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5045FA13-8FE1-9A68-1F98-207FD54D3822}"/>
              </a:ext>
            </a:extLst>
          </p:cNvPr>
          <p:cNvSpPr txBox="1"/>
          <p:nvPr/>
        </p:nvSpPr>
        <p:spPr>
          <a:xfrm>
            <a:off x="564601" y="309398"/>
            <a:ext cx="595049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b="1" i="1" spc="16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C)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Mise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en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place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7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dictionnaire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8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exploitable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6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Filtration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2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des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données)</a:t>
            </a:r>
            <a:endParaRPr sz="1275" b="1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9">
            <a:extLst>
              <a:ext uri="{FF2B5EF4-FFF2-40B4-BE49-F238E27FC236}">
                <a16:creationId xmlns:a16="http://schemas.microsoft.com/office/drawing/2014/main" id="{B244D1A5-F18D-A391-0F33-E64B3028934B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EA73A963-FCA6-00E8-C92B-5B40E7B4C33B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24BF72FF-7BDD-16A1-847F-AD6396FE6DB9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59943CD6-DFBB-FFEC-2788-37B9F71DD014}"/>
              </a:ext>
            </a:extLst>
          </p:cNvPr>
          <p:cNvSpPr txBox="1"/>
          <p:nvPr/>
        </p:nvSpPr>
        <p:spPr>
          <a:xfrm>
            <a:off x="564601" y="309398"/>
            <a:ext cx="5950499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75" b="1" i="1" spc="16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C)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Mise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en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place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0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7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dictionnaire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8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exploitable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(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6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Filtration</a:t>
            </a:r>
            <a:r>
              <a:rPr sz="1275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2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des</a:t>
            </a:r>
            <a:r>
              <a:rPr sz="1275" b="1" i="1" spc="-2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0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données)</a:t>
            </a:r>
            <a:endParaRPr sz="1275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EB8A45C-E1E1-83A2-1A2A-77F17DD0E373}"/>
              </a:ext>
            </a:extLst>
          </p:cNvPr>
          <p:cNvSpPr txBox="1"/>
          <p:nvPr/>
        </p:nvSpPr>
        <p:spPr>
          <a:xfrm>
            <a:off x="502118" y="1144142"/>
            <a:ext cx="2940599" cy="41357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5FCBEF"/>
              </a:buClr>
              <a:buSzPct val="83333"/>
              <a:buFont typeface="Wingdings 3"/>
              <a:buChar char="►"/>
              <a:tabLst>
                <a:tab pos="266224" algn="l"/>
              </a:tabLst>
            </a:pPr>
            <a:r>
              <a:rPr sz="900" b="1" i="1" spc="71" dirty="0">
                <a:latin typeface="Calibri"/>
                <a:cs typeface="Calibri"/>
              </a:rPr>
              <a:t>Dans</a:t>
            </a:r>
            <a:r>
              <a:rPr sz="900" b="1" i="1" spc="-8" dirty="0">
                <a:latin typeface="Calibri"/>
                <a:cs typeface="Calibri"/>
              </a:rPr>
              <a:t> </a:t>
            </a:r>
            <a:r>
              <a:rPr sz="900" b="1" i="1" spc="75" dirty="0">
                <a:latin typeface="Calibri"/>
                <a:cs typeface="Calibri"/>
              </a:rPr>
              <a:t>le</a:t>
            </a:r>
            <a:r>
              <a:rPr sz="900" b="1" i="1" spc="-8" dirty="0">
                <a:latin typeface="Calibri"/>
                <a:cs typeface="Calibri"/>
              </a:rPr>
              <a:t> </a:t>
            </a:r>
            <a:r>
              <a:rPr sz="900" b="1" i="1" spc="56" dirty="0">
                <a:latin typeface="Calibri"/>
                <a:cs typeface="Calibri"/>
              </a:rPr>
              <a:t>premier</a:t>
            </a:r>
            <a:r>
              <a:rPr sz="900" b="1" i="1" spc="-4" dirty="0">
                <a:latin typeface="Calibri"/>
                <a:cs typeface="Calibri"/>
              </a:rPr>
              <a:t> </a:t>
            </a:r>
            <a:r>
              <a:rPr sz="900" b="1" i="1" spc="41" dirty="0">
                <a:latin typeface="Calibri"/>
                <a:cs typeface="Calibri"/>
              </a:rPr>
              <a:t>dictionnaire:</a:t>
            </a:r>
            <a:endParaRPr sz="900" dirty="0">
              <a:latin typeface="Calibri"/>
              <a:cs typeface="Calibri"/>
            </a:endParaRPr>
          </a:p>
          <a:p>
            <a:pPr marL="9525">
              <a:spcBef>
                <a:spcPts val="791"/>
              </a:spcBef>
            </a:pPr>
            <a:r>
              <a:rPr sz="900" dirty="0">
                <a:latin typeface="Trebuchet MS"/>
                <a:cs typeface="Trebuchet MS"/>
              </a:rPr>
              <a:t>Info_joueurs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=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{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[nom</a:t>
            </a:r>
            <a:r>
              <a:rPr sz="900" spc="-11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joueur]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{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[rang]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9" dirty="0">
                <a:latin typeface="Trebuchet MS"/>
                <a:cs typeface="Trebuchet MS"/>
              </a:rPr>
              <a:t> …,</a:t>
            </a:r>
            <a:endParaRPr sz="900" dirty="0">
              <a:latin typeface="Trebuchet MS"/>
              <a:cs typeface="Trebuchet MS"/>
            </a:endParaRPr>
          </a:p>
          <a:p>
            <a:pPr marL="1723549" marR="3810">
              <a:lnSpc>
                <a:spcPts val="1875"/>
              </a:lnSpc>
              <a:spcBef>
                <a:spcPts val="120"/>
              </a:spcBef>
            </a:pPr>
            <a:r>
              <a:rPr sz="900" dirty="0">
                <a:latin typeface="Trebuchet MS"/>
                <a:cs typeface="Trebuchet MS"/>
              </a:rPr>
              <a:t>[nombre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titres]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9" dirty="0">
                <a:latin typeface="Trebuchet MS"/>
                <a:cs typeface="Trebuchet MS"/>
              </a:rPr>
              <a:t> …, </a:t>
            </a:r>
            <a:r>
              <a:rPr sz="900" dirty="0">
                <a:latin typeface="Trebuchet MS"/>
                <a:cs typeface="Trebuchet MS"/>
              </a:rPr>
              <a:t>[victoires]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9" dirty="0">
                <a:latin typeface="Trebuchet MS"/>
                <a:cs typeface="Trebuchet MS"/>
              </a:rPr>
              <a:t> …,</a:t>
            </a:r>
            <a:endParaRPr sz="900" dirty="0">
              <a:latin typeface="Trebuchet MS"/>
              <a:cs typeface="Trebuchet MS"/>
            </a:endParaRPr>
          </a:p>
          <a:p>
            <a:pPr marL="1723549">
              <a:spcBef>
                <a:spcPts val="521"/>
              </a:spcBef>
            </a:pPr>
            <a:r>
              <a:rPr sz="900" dirty="0">
                <a:latin typeface="Trebuchet MS"/>
                <a:cs typeface="Trebuchet MS"/>
              </a:rPr>
              <a:t>[</a:t>
            </a:r>
            <a:r>
              <a:rPr sz="900" spc="-26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défaites]: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</a:t>
            </a:r>
            <a:endParaRPr sz="900" dirty="0">
              <a:latin typeface="Trebuchet MS"/>
              <a:cs typeface="Trebuchet MS"/>
            </a:endParaRPr>
          </a:p>
          <a:p>
            <a:pPr marL="1723549" marR="85725">
              <a:lnSpc>
                <a:spcPct val="166700"/>
              </a:lnSpc>
              <a:spcBef>
                <a:spcPts val="90"/>
              </a:spcBef>
            </a:pPr>
            <a:r>
              <a:rPr sz="900" dirty="0">
                <a:latin typeface="Trebuchet MS"/>
                <a:cs typeface="Trebuchet MS"/>
              </a:rPr>
              <a:t>[surface</a:t>
            </a:r>
            <a:r>
              <a:rPr sz="900" spc="-38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favorite]:</a:t>
            </a:r>
            <a:r>
              <a:rPr sz="900" spc="-34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 </a:t>
            </a:r>
            <a:r>
              <a:rPr sz="900" spc="-15" dirty="0">
                <a:latin typeface="Trebuchet MS"/>
                <a:cs typeface="Trebuchet MS"/>
              </a:rPr>
              <a:t>etc…</a:t>
            </a:r>
            <a:endParaRPr sz="900" dirty="0">
              <a:latin typeface="Trebuchet MS"/>
              <a:cs typeface="Trebuchet MS"/>
            </a:endParaRPr>
          </a:p>
          <a:p>
            <a:pPr marL="1037749">
              <a:spcBef>
                <a:spcPts val="720"/>
              </a:spcBef>
            </a:pPr>
            <a:r>
              <a:rPr sz="900" spc="-19" dirty="0">
                <a:latin typeface="Trebuchet MS"/>
                <a:cs typeface="Trebuchet MS"/>
              </a:rPr>
              <a:t>},</a:t>
            </a:r>
            <a:endParaRPr sz="900" dirty="0">
              <a:latin typeface="Trebuchet MS"/>
              <a:cs typeface="Trebuchet MS"/>
            </a:endParaRPr>
          </a:p>
          <a:p>
            <a:pPr marL="1037749">
              <a:spcBef>
                <a:spcPts val="791"/>
              </a:spcBef>
            </a:pPr>
            <a:r>
              <a:rPr sz="900" dirty="0">
                <a:latin typeface="Trebuchet MS"/>
                <a:cs typeface="Trebuchet MS"/>
              </a:rPr>
              <a:t>[nom</a:t>
            </a:r>
            <a:r>
              <a:rPr sz="900" spc="-11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joueur]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etc…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spcBef>
                <a:spcPts val="431"/>
              </a:spcBef>
            </a:pPr>
            <a:endParaRPr sz="900" dirty="0">
              <a:latin typeface="Trebuchet MS"/>
              <a:cs typeface="Trebuchet MS"/>
            </a:endParaRPr>
          </a:p>
          <a:p>
            <a:pPr marL="266224" indent="-256699">
              <a:buClr>
                <a:srgbClr val="5FCBEF"/>
              </a:buClr>
              <a:buSzPct val="83333"/>
              <a:buFont typeface="Wingdings 3"/>
              <a:buChar char="►"/>
              <a:tabLst>
                <a:tab pos="266224" algn="l"/>
              </a:tabLst>
            </a:pPr>
            <a:r>
              <a:rPr sz="900" b="1" i="1" spc="71" dirty="0">
                <a:latin typeface="Calibri"/>
                <a:cs typeface="Calibri"/>
              </a:rPr>
              <a:t>Dans</a:t>
            </a:r>
            <a:r>
              <a:rPr sz="900" b="1" i="1" spc="-4" dirty="0">
                <a:latin typeface="Calibri"/>
                <a:cs typeface="Calibri"/>
              </a:rPr>
              <a:t> </a:t>
            </a:r>
            <a:r>
              <a:rPr sz="900" b="1" i="1" spc="75" dirty="0">
                <a:latin typeface="Calibri"/>
                <a:cs typeface="Calibri"/>
              </a:rPr>
              <a:t>le</a:t>
            </a:r>
            <a:r>
              <a:rPr sz="900" b="1" i="1" spc="-8" dirty="0">
                <a:latin typeface="Calibri"/>
                <a:cs typeface="Calibri"/>
              </a:rPr>
              <a:t> </a:t>
            </a:r>
            <a:r>
              <a:rPr sz="900" b="1" i="1" spc="68" dirty="0">
                <a:latin typeface="Calibri"/>
                <a:cs typeface="Calibri"/>
              </a:rPr>
              <a:t>deuxième</a:t>
            </a:r>
            <a:r>
              <a:rPr sz="900" b="1" i="1" spc="-8" dirty="0">
                <a:latin typeface="Calibri"/>
                <a:cs typeface="Calibri"/>
              </a:rPr>
              <a:t> </a:t>
            </a:r>
            <a:r>
              <a:rPr sz="900" b="1" i="1" spc="41" dirty="0">
                <a:latin typeface="Calibri"/>
                <a:cs typeface="Calibri"/>
              </a:rPr>
              <a:t>dictionnaire:</a:t>
            </a:r>
            <a:endParaRPr sz="900" dirty="0">
              <a:latin typeface="Calibri"/>
              <a:cs typeface="Calibri"/>
            </a:endParaRPr>
          </a:p>
          <a:p>
            <a:pPr marL="9525">
              <a:spcBef>
                <a:spcPts val="791"/>
              </a:spcBef>
            </a:pPr>
            <a:r>
              <a:rPr sz="900" dirty="0">
                <a:latin typeface="Trebuchet MS"/>
                <a:cs typeface="Trebuchet MS"/>
              </a:rPr>
              <a:t>Matches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=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{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[référence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match]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{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[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date]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</a:t>
            </a:r>
            <a:endParaRPr sz="900" dirty="0">
              <a:latin typeface="Trebuchet MS"/>
              <a:cs typeface="Trebuchet MS"/>
            </a:endParaRPr>
          </a:p>
          <a:p>
            <a:pPr marL="1723549">
              <a:spcBef>
                <a:spcPts val="720"/>
              </a:spcBef>
            </a:pPr>
            <a:r>
              <a:rPr sz="900" dirty="0">
                <a:latin typeface="Trebuchet MS"/>
                <a:cs typeface="Trebuchet MS"/>
              </a:rPr>
              <a:t>[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surface]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</a:t>
            </a:r>
            <a:endParaRPr sz="900" dirty="0">
              <a:latin typeface="Trebuchet MS"/>
              <a:cs typeface="Trebuchet MS"/>
            </a:endParaRPr>
          </a:p>
          <a:p>
            <a:pPr marL="1723549" marR="311944">
              <a:lnSpc>
                <a:spcPct val="170000"/>
              </a:lnSpc>
              <a:spcBef>
                <a:spcPts val="38"/>
              </a:spcBef>
            </a:pPr>
            <a:r>
              <a:rPr sz="900" dirty="0">
                <a:latin typeface="Trebuchet MS"/>
                <a:cs typeface="Trebuchet MS"/>
              </a:rPr>
              <a:t>[joueur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n°1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]: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 </a:t>
            </a:r>
            <a:r>
              <a:rPr sz="900" dirty="0">
                <a:latin typeface="Trebuchet MS"/>
                <a:cs typeface="Trebuchet MS"/>
              </a:rPr>
              <a:t>[joueur</a:t>
            </a:r>
            <a:r>
              <a:rPr sz="900" spc="-34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n°2]: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 </a:t>
            </a:r>
            <a:r>
              <a:rPr sz="900" dirty="0">
                <a:latin typeface="Trebuchet MS"/>
                <a:cs typeface="Trebuchet MS"/>
              </a:rPr>
              <a:t>[</a:t>
            </a:r>
            <a:r>
              <a:rPr sz="900" spc="-11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cote</a:t>
            </a:r>
            <a:r>
              <a:rPr sz="900" spc="-11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n°1]</a:t>
            </a:r>
            <a:r>
              <a:rPr sz="900" spc="-8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1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</a:t>
            </a:r>
            <a:endParaRPr sz="900" dirty="0">
              <a:latin typeface="Trebuchet MS"/>
              <a:cs typeface="Trebuchet MS"/>
            </a:endParaRPr>
          </a:p>
          <a:p>
            <a:pPr marL="352425">
              <a:spcBef>
                <a:spcPts val="720"/>
              </a:spcBef>
            </a:pPr>
            <a:r>
              <a:rPr sz="900" spc="-19" dirty="0">
                <a:latin typeface="Trebuchet MS"/>
                <a:cs typeface="Trebuchet MS"/>
              </a:rPr>
              <a:t>},</a:t>
            </a:r>
            <a:endParaRPr sz="900" dirty="0">
              <a:latin typeface="Trebuchet MS"/>
              <a:cs typeface="Trebuchet MS"/>
            </a:endParaRPr>
          </a:p>
          <a:p>
            <a:pPr marL="559118">
              <a:spcBef>
                <a:spcPts val="720"/>
              </a:spcBef>
            </a:pPr>
            <a:r>
              <a:rPr sz="900" dirty="0">
                <a:latin typeface="Trebuchet MS"/>
                <a:cs typeface="Trebuchet MS"/>
              </a:rPr>
              <a:t>[référence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match]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etc…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13295A5-C987-2AAD-F2D0-F13DD59D6D0B}"/>
              </a:ext>
            </a:extLst>
          </p:cNvPr>
          <p:cNvSpPr txBox="1"/>
          <p:nvPr/>
        </p:nvSpPr>
        <p:spPr>
          <a:xfrm>
            <a:off x="3953174" y="1144143"/>
            <a:ext cx="3333274" cy="36851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274" indent="-256699">
              <a:spcBef>
                <a:spcPts val="75"/>
              </a:spcBef>
              <a:buClr>
                <a:srgbClr val="5FCBEF"/>
              </a:buClr>
              <a:buSzPct val="83333"/>
              <a:buFont typeface="Wingdings 3"/>
              <a:buChar char="►"/>
              <a:tabLst>
                <a:tab pos="285274" algn="l"/>
              </a:tabLst>
            </a:pPr>
            <a:r>
              <a:rPr sz="900" b="1" i="1" spc="71" dirty="0">
                <a:latin typeface="Calibri"/>
                <a:cs typeface="Calibri"/>
              </a:rPr>
              <a:t>Dans</a:t>
            </a:r>
            <a:r>
              <a:rPr sz="900" b="1" i="1" spc="-8" dirty="0">
                <a:latin typeface="Calibri"/>
                <a:cs typeface="Calibri"/>
              </a:rPr>
              <a:t> </a:t>
            </a:r>
            <a:r>
              <a:rPr sz="900" b="1" i="1" spc="75" dirty="0">
                <a:latin typeface="Calibri"/>
                <a:cs typeface="Calibri"/>
              </a:rPr>
              <a:t>le</a:t>
            </a:r>
            <a:r>
              <a:rPr sz="900" b="1" i="1" spc="-11" dirty="0">
                <a:latin typeface="Calibri"/>
                <a:cs typeface="Calibri"/>
              </a:rPr>
              <a:t> </a:t>
            </a:r>
            <a:r>
              <a:rPr sz="900" b="1" i="1" spc="60" dirty="0">
                <a:latin typeface="Calibri"/>
                <a:cs typeface="Calibri"/>
              </a:rPr>
              <a:t>troisième</a:t>
            </a:r>
            <a:r>
              <a:rPr sz="900" b="1" i="1" spc="-8" dirty="0">
                <a:latin typeface="Calibri"/>
                <a:cs typeface="Calibri"/>
              </a:rPr>
              <a:t> </a:t>
            </a:r>
            <a:r>
              <a:rPr sz="900" b="1" i="1" spc="41" dirty="0">
                <a:latin typeface="Calibri"/>
                <a:cs typeface="Calibri"/>
              </a:rPr>
              <a:t>dictionnaire:</a:t>
            </a:r>
            <a:endParaRPr sz="900" dirty="0">
              <a:latin typeface="Calibri"/>
              <a:cs typeface="Calibri"/>
            </a:endParaRPr>
          </a:p>
          <a:p>
            <a:pPr marL="28575">
              <a:spcBef>
                <a:spcPts val="791"/>
              </a:spcBef>
            </a:pPr>
            <a:r>
              <a:rPr sz="900" dirty="0">
                <a:latin typeface="Trebuchet MS"/>
                <a:cs typeface="Trebuchet MS"/>
              </a:rPr>
              <a:t>Info_cotes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=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{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[référence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match]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{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[1</a:t>
            </a:r>
            <a:r>
              <a:rPr sz="900" baseline="27777" dirty="0">
                <a:latin typeface="Trebuchet MS"/>
                <a:cs typeface="Trebuchet MS"/>
              </a:rPr>
              <a:t>er</a:t>
            </a:r>
            <a:r>
              <a:rPr sz="900" spc="113" baseline="27777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site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pari]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8" dirty="0">
                <a:latin typeface="Trebuchet MS"/>
                <a:cs typeface="Trebuchet MS"/>
              </a:rPr>
              <a:t>{</a:t>
            </a:r>
            <a:endParaRPr sz="900" dirty="0">
              <a:latin typeface="Trebuchet MS"/>
              <a:cs typeface="Trebuchet MS"/>
            </a:endParaRPr>
          </a:p>
          <a:p>
            <a:pPr marL="1743075" marR="294323">
              <a:lnSpc>
                <a:spcPts val="1875"/>
              </a:lnSpc>
              <a:spcBef>
                <a:spcPts val="120"/>
              </a:spcBef>
            </a:pPr>
            <a:r>
              <a:rPr sz="900" dirty="0">
                <a:latin typeface="Trebuchet MS"/>
                <a:cs typeface="Trebuchet MS"/>
              </a:rPr>
              <a:t>[cote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joueur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n°1]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 </a:t>
            </a:r>
            <a:r>
              <a:rPr sz="900" dirty="0">
                <a:latin typeface="Trebuchet MS"/>
                <a:cs typeface="Trebuchet MS"/>
              </a:rPr>
              <a:t>[cote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joueur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n°2]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8" dirty="0">
                <a:latin typeface="Trebuchet MS"/>
                <a:cs typeface="Trebuchet MS"/>
              </a:rPr>
              <a:t>…</a:t>
            </a:r>
            <a:endParaRPr sz="900" dirty="0">
              <a:latin typeface="Trebuchet MS"/>
              <a:cs typeface="Trebuchet MS"/>
            </a:endParaRPr>
          </a:p>
          <a:p>
            <a:pPr marL="1400175">
              <a:spcBef>
                <a:spcPts val="521"/>
              </a:spcBef>
            </a:pPr>
            <a:r>
              <a:rPr sz="900" spc="-19" dirty="0">
                <a:latin typeface="Trebuchet MS"/>
                <a:cs typeface="Trebuchet MS"/>
              </a:rPr>
              <a:t>},</a:t>
            </a:r>
            <a:endParaRPr sz="900" dirty="0">
              <a:latin typeface="Trebuchet MS"/>
              <a:cs typeface="Trebuchet MS"/>
            </a:endParaRPr>
          </a:p>
          <a:p>
            <a:pPr marL="1743075" marR="290989" indent="342900" algn="just">
              <a:lnSpc>
                <a:spcPct val="166700"/>
              </a:lnSpc>
              <a:spcBef>
                <a:spcPts val="90"/>
              </a:spcBef>
            </a:pPr>
            <a:r>
              <a:rPr sz="900" dirty="0">
                <a:latin typeface="Trebuchet MS"/>
                <a:cs typeface="Trebuchet MS"/>
              </a:rPr>
              <a:t>[2</a:t>
            </a:r>
            <a:r>
              <a:rPr sz="900" baseline="27777" dirty="0">
                <a:latin typeface="Trebuchet MS"/>
                <a:cs typeface="Trebuchet MS"/>
              </a:rPr>
              <a:t>e</a:t>
            </a:r>
            <a:r>
              <a:rPr sz="900" spc="113" baseline="27777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site</a:t>
            </a:r>
            <a:r>
              <a:rPr sz="900" spc="-11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pari]</a:t>
            </a:r>
            <a:r>
              <a:rPr sz="900" spc="-11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8" dirty="0">
                <a:latin typeface="Trebuchet MS"/>
                <a:cs typeface="Trebuchet MS"/>
              </a:rPr>
              <a:t>{ </a:t>
            </a:r>
            <a:r>
              <a:rPr sz="900" dirty="0">
                <a:latin typeface="Trebuchet MS"/>
                <a:cs typeface="Trebuchet MS"/>
              </a:rPr>
              <a:t>[cote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joueur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n°1]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 </a:t>
            </a:r>
            <a:r>
              <a:rPr sz="900" dirty="0">
                <a:latin typeface="Trebuchet MS"/>
                <a:cs typeface="Trebuchet MS"/>
              </a:rPr>
              <a:t>[cote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joueur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n°2]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8" dirty="0">
                <a:latin typeface="Trebuchet MS"/>
                <a:cs typeface="Trebuchet MS"/>
              </a:rPr>
              <a:t>…</a:t>
            </a:r>
            <a:endParaRPr sz="900" dirty="0">
              <a:latin typeface="Trebuchet MS"/>
              <a:cs typeface="Trebuchet MS"/>
            </a:endParaRPr>
          </a:p>
          <a:p>
            <a:pPr marL="1400175">
              <a:spcBef>
                <a:spcPts val="791"/>
              </a:spcBef>
            </a:pPr>
            <a:r>
              <a:rPr sz="900" spc="-19" dirty="0">
                <a:latin typeface="Trebuchet MS"/>
                <a:cs typeface="Trebuchet MS"/>
              </a:rPr>
              <a:t>},</a:t>
            </a:r>
            <a:endParaRPr sz="900" dirty="0">
              <a:latin typeface="Trebuchet MS"/>
              <a:cs typeface="Trebuchet MS"/>
            </a:endParaRPr>
          </a:p>
          <a:p>
            <a:pPr marL="28575">
              <a:spcBef>
                <a:spcPts val="720"/>
              </a:spcBef>
            </a:pPr>
            <a:r>
              <a:rPr sz="900" spc="-8" dirty="0">
                <a:latin typeface="Trebuchet MS"/>
                <a:cs typeface="Trebuchet MS"/>
              </a:rPr>
              <a:t>Etc..</a:t>
            </a:r>
            <a:endParaRPr sz="900" dirty="0">
              <a:latin typeface="Trebuchet MS"/>
              <a:cs typeface="Trebuchet MS"/>
            </a:endParaRPr>
          </a:p>
          <a:p>
            <a:pPr marL="1777365" marR="22860" indent="308134">
              <a:lnSpc>
                <a:spcPct val="166700"/>
              </a:lnSpc>
              <a:spcBef>
                <a:spcPts val="71"/>
              </a:spcBef>
            </a:pPr>
            <a:r>
              <a:rPr sz="900" dirty="0">
                <a:latin typeface="Trebuchet MS"/>
                <a:cs typeface="Trebuchet MS"/>
              </a:rPr>
              <a:t>[dernier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site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pari]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8" dirty="0">
                <a:latin typeface="Trebuchet MS"/>
                <a:cs typeface="Trebuchet MS"/>
              </a:rPr>
              <a:t>{ </a:t>
            </a:r>
            <a:r>
              <a:rPr sz="900" dirty="0">
                <a:latin typeface="Trebuchet MS"/>
                <a:cs typeface="Trebuchet MS"/>
              </a:rPr>
              <a:t>[cote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joueur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n°1]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9" dirty="0">
                <a:latin typeface="Trebuchet MS"/>
                <a:cs typeface="Trebuchet MS"/>
              </a:rPr>
              <a:t>…, </a:t>
            </a:r>
            <a:r>
              <a:rPr sz="900" dirty="0">
                <a:latin typeface="Trebuchet MS"/>
                <a:cs typeface="Trebuchet MS"/>
              </a:rPr>
              <a:t>[cote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joueur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n°2]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8" dirty="0">
                <a:latin typeface="Trebuchet MS"/>
                <a:cs typeface="Trebuchet MS"/>
              </a:rPr>
              <a:t>…</a:t>
            </a:r>
            <a:endParaRPr sz="900" dirty="0">
              <a:latin typeface="Trebuchet MS"/>
              <a:cs typeface="Trebuchet MS"/>
            </a:endParaRPr>
          </a:p>
          <a:p>
            <a:pPr marL="1400175">
              <a:spcBef>
                <a:spcPts val="795"/>
              </a:spcBef>
            </a:pPr>
            <a:r>
              <a:rPr sz="900" spc="-38" dirty="0">
                <a:latin typeface="Trebuchet MS"/>
                <a:cs typeface="Trebuchet MS"/>
              </a:rPr>
              <a:t>}</a:t>
            </a:r>
            <a:endParaRPr sz="900" dirty="0">
              <a:latin typeface="Trebuchet MS"/>
              <a:cs typeface="Trebuchet MS"/>
            </a:endParaRPr>
          </a:p>
          <a:p>
            <a:pPr marL="1057275">
              <a:spcBef>
                <a:spcPts val="720"/>
              </a:spcBef>
            </a:pPr>
            <a:r>
              <a:rPr sz="900" spc="-19" dirty="0">
                <a:latin typeface="Trebuchet MS"/>
                <a:cs typeface="Trebuchet MS"/>
              </a:rPr>
              <a:t>},</a:t>
            </a:r>
            <a:endParaRPr sz="900" dirty="0">
              <a:latin typeface="Trebuchet MS"/>
              <a:cs typeface="Trebuchet MS"/>
            </a:endParaRPr>
          </a:p>
          <a:p>
            <a:pPr marL="1057275">
              <a:spcBef>
                <a:spcPts val="791"/>
              </a:spcBef>
            </a:pPr>
            <a:r>
              <a:rPr sz="900" dirty="0">
                <a:latin typeface="Trebuchet MS"/>
                <a:cs typeface="Trebuchet MS"/>
              </a:rPr>
              <a:t>[référence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match]</a:t>
            </a:r>
            <a:r>
              <a:rPr sz="900" spc="-1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:</a:t>
            </a:r>
            <a:r>
              <a:rPr sz="900" spc="-23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etc…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6D61EAE-F5C1-E0F9-D63C-CFCA0BC89363}"/>
              </a:ext>
            </a:extLst>
          </p:cNvPr>
          <p:cNvSpPr txBox="1"/>
          <p:nvPr/>
        </p:nvSpPr>
        <p:spPr>
          <a:xfrm>
            <a:off x="394717" y="990600"/>
            <a:ext cx="32766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56E824-8836-DBD5-40FF-B4768E868CCC}"/>
              </a:ext>
            </a:extLst>
          </p:cNvPr>
          <p:cNvSpPr txBox="1"/>
          <p:nvPr/>
        </p:nvSpPr>
        <p:spPr>
          <a:xfrm>
            <a:off x="421346" y="3431746"/>
            <a:ext cx="3249971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EF85B09-7300-BD59-0660-34EA663EFC86}"/>
              </a:ext>
            </a:extLst>
          </p:cNvPr>
          <p:cNvSpPr txBox="1"/>
          <p:nvPr/>
        </p:nvSpPr>
        <p:spPr>
          <a:xfrm>
            <a:off x="3810000" y="990600"/>
            <a:ext cx="3899917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254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object 9">
            <a:extLst>
              <a:ext uri="{FF2B5EF4-FFF2-40B4-BE49-F238E27FC236}">
                <a16:creationId xmlns:a16="http://schemas.microsoft.com/office/drawing/2014/main" id="{0B9E788B-3F3B-CD39-1F48-46EEC409AFDD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873E0481-850D-42C2-54D3-E6D4CD505943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6C3174B4-AC5E-C122-C170-FDFD632F8378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30854" y="5113401"/>
            <a:ext cx="8715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rebuchet MS"/>
                <a:cs typeface="Trebuchet MS"/>
              </a:rPr>
              <a:t>info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joueur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6929" y="5108829"/>
            <a:ext cx="66293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Trebuchet MS"/>
                <a:cs typeface="Trebuchet MS"/>
              </a:rPr>
              <a:t>matches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1800" y="5385238"/>
            <a:ext cx="77438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rebuchet MS"/>
                <a:cs typeface="Trebuchet MS"/>
              </a:rPr>
              <a:t>Info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cotes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4287" y="5602605"/>
            <a:ext cx="27717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23" dirty="0">
                <a:latin typeface="Trebuchet MS"/>
                <a:cs typeface="Trebuchet MS"/>
              </a:rPr>
              <a:t>Total: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3</a:t>
            </a:r>
            <a:r>
              <a:rPr lang="fr-FR" sz="1350" dirty="0">
                <a:latin typeface="Trebuchet MS"/>
                <a:cs typeface="Trebuchet MS"/>
              </a:rPr>
              <a:t>12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joueurs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,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1108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matches</a:t>
            </a:r>
            <a:endParaRPr sz="135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05" y="1818981"/>
            <a:ext cx="3105149" cy="31785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0380" y="1484524"/>
            <a:ext cx="1848787" cy="3841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1969" y="1812845"/>
            <a:ext cx="2114550" cy="3164993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CCB515DF-6175-A681-C048-74976E9BA45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27</a:t>
            </a:fld>
            <a:r>
              <a:rPr spc="-19" dirty="0"/>
              <a:t>/</a:t>
            </a: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483D8AA8-74BE-5640-9309-86E72E269091}"/>
              </a:ext>
            </a:extLst>
          </p:cNvPr>
          <p:cNvSpPr txBox="1"/>
          <p:nvPr/>
        </p:nvSpPr>
        <p:spPr>
          <a:xfrm>
            <a:off x="564601" y="309398"/>
            <a:ext cx="6378366" cy="2058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fr-FR" sz="1275" b="1" i="1" dirty="0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D) Sauvegarde des données dans des fichiers </a:t>
            </a:r>
            <a:r>
              <a:rPr lang="fr-FR" sz="1275" b="1" i="1" dirty="0" err="1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Json</a:t>
            </a:r>
            <a:r>
              <a:rPr lang="fr-FR" sz="1275" b="1" i="1" dirty="0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: sous forme de dictionnaires</a:t>
            </a:r>
            <a:endParaRPr sz="1275" b="1" i="1" dirty="0">
              <a:solidFill>
                <a:schemeClr val="bg1"/>
              </a:solidFill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9">
            <a:extLst>
              <a:ext uri="{FF2B5EF4-FFF2-40B4-BE49-F238E27FC236}">
                <a16:creationId xmlns:a16="http://schemas.microsoft.com/office/drawing/2014/main" id="{3EAC0409-425A-389C-A07E-1108CFE0CA3F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35608E80-4746-DAF2-7DC9-ECA3298EF42F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4AAC7C0-B6C3-58C4-DC34-5CD72579A163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20882" y="2057400"/>
            <a:ext cx="6041917" cy="2984894"/>
          </a:xfrm>
          <a:custGeom>
            <a:avLst/>
            <a:gdLst/>
            <a:ahLst/>
            <a:cxnLst/>
            <a:rect l="l" t="t" r="r" b="b"/>
            <a:pathLst>
              <a:path w="7442200" h="3270250">
                <a:moveTo>
                  <a:pt x="7441670" y="0"/>
                </a:moveTo>
                <a:lnTo>
                  <a:pt x="0" y="0"/>
                </a:lnTo>
                <a:lnTo>
                  <a:pt x="0" y="3269810"/>
                </a:lnTo>
                <a:lnTo>
                  <a:pt x="7441670" y="3269810"/>
                </a:lnTo>
                <a:lnTo>
                  <a:pt x="7441670" y="0"/>
                </a:lnTo>
                <a:close/>
              </a:path>
            </a:pathLst>
          </a:custGeom>
          <a:solidFill>
            <a:srgbClr val="D3E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0883" y="1827664"/>
            <a:ext cx="1039178" cy="219771"/>
          </a:xfrm>
          <a:prstGeom prst="rect">
            <a:avLst/>
          </a:prstGeom>
          <a:solidFill>
            <a:srgbClr val="0817BD"/>
          </a:solidFill>
          <a:ln w="19050">
            <a:solidFill>
              <a:srgbClr val="235465"/>
            </a:solidFill>
          </a:ln>
        </p:spPr>
        <p:txBody>
          <a:bodyPr vert="horz" wrap="square" lIns="0" tIns="11906" rIns="0" bIns="0" rtlCol="0">
            <a:spAutoFit/>
          </a:bodyPr>
          <a:lstStyle/>
          <a:p>
            <a:pPr marL="141446">
              <a:spcBef>
                <a:spcPts val="94"/>
              </a:spcBef>
            </a:pP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Définition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158" y="1980512"/>
            <a:ext cx="5820244" cy="2710037"/>
          </a:xfrm>
          <a:prstGeom prst="rect">
            <a:avLst/>
          </a:prstGeom>
        </p:spPr>
        <p:txBody>
          <a:bodyPr vert="horz" wrap="square" lIns="0" tIns="67628" rIns="0" bIns="0" rtlCol="0">
            <a:spAutoFit/>
          </a:bodyPr>
          <a:lstStyle/>
          <a:p>
            <a:pPr marL="43339">
              <a:spcBef>
                <a:spcPts val="533"/>
              </a:spcBef>
            </a:pPr>
            <a:r>
              <a:rPr lang="fr-FR" sz="1350" dirty="0">
                <a:latin typeface="Trebuchet MS"/>
                <a:cs typeface="Trebuchet MS"/>
              </a:rPr>
              <a:t>Une</a:t>
            </a:r>
            <a:r>
              <a:rPr lang="fr-FR" sz="1350" spc="-11" dirty="0">
                <a:latin typeface="Trebuchet MS"/>
                <a:cs typeface="Trebuchet MS"/>
              </a:rPr>
              <a:t> </a:t>
            </a:r>
            <a:r>
              <a:rPr lang="fr-FR" sz="1350" b="1" i="1" spc="60" dirty="0">
                <a:latin typeface="Aptos Black" panose="020B0004020202020204" pitchFamily="34" charset="0"/>
                <a:cs typeface="Calibri"/>
              </a:rPr>
              <a:t>filtration</a:t>
            </a:r>
            <a:r>
              <a:rPr lang="fr-FR" sz="1350" b="1" i="1" spc="8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A</a:t>
            </a:r>
            <a:r>
              <a:rPr lang="fr-FR" sz="1350" spc="-8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est</a:t>
            </a:r>
            <a:r>
              <a:rPr lang="fr-FR" sz="1350" spc="-11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une</a:t>
            </a:r>
            <a:r>
              <a:rPr lang="fr-FR" sz="1350" spc="-8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suite</a:t>
            </a:r>
            <a:r>
              <a:rPr lang="fr-FR" sz="1350" spc="-8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croissante </a:t>
            </a:r>
            <a:r>
              <a:rPr lang="fr-FR" sz="1350" dirty="0">
                <a:latin typeface="Cambria Math"/>
                <a:cs typeface="Cambria Math"/>
              </a:rPr>
              <a:t>𝐹</a:t>
            </a:r>
            <a:r>
              <a:rPr lang="fr-FR" spc="120" dirty="0">
                <a:latin typeface="Cambria Math"/>
                <a:cs typeface="Cambria Math"/>
              </a:rPr>
              <a:t> </a:t>
            </a:r>
            <a:r>
              <a:rPr lang="fr-FR" sz="1350" dirty="0">
                <a:latin typeface="Cambria Math"/>
                <a:cs typeface="Cambria Math"/>
              </a:rPr>
              <a:t>= </a:t>
            </a:r>
            <a:r>
              <a:rPr lang="fr-FR" sz="1350" spc="371" dirty="0">
                <a:latin typeface="Cambria Math"/>
                <a:cs typeface="Cambria Math"/>
              </a:rPr>
              <a:t>        </a:t>
            </a:r>
            <a:r>
              <a:rPr lang="fr-FR" sz="1350" dirty="0">
                <a:latin typeface="Trebuchet MS"/>
                <a:cs typeface="Trebuchet MS"/>
              </a:rPr>
              <a:t>de</a:t>
            </a:r>
            <a:r>
              <a:rPr lang="fr-FR" sz="1350" spc="-8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sous</a:t>
            </a:r>
            <a:r>
              <a:rPr lang="fr-FR" sz="1350" spc="-15" dirty="0">
                <a:latin typeface="Trebuchet MS"/>
                <a:cs typeface="Trebuchet MS"/>
              </a:rPr>
              <a:t>-</a:t>
            </a:r>
            <a:r>
              <a:rPr lang="fr-FR" sz="1350" dirty="0">
                <a:latin typeface="Trebuchet MS"/>
                <a:cs typeface="Trebuchet MS"/>
              </a:rPr>
              <a:t>tribus</a:t>
            </a:r>
            <a:r>
              <a:rPr lang="fr-FR" sz="1350" spc="-8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de</a:t>
            </a:r>
            <a:r>
              <a:rPr lang="fr-FR" sz="1350" spc="-83" dirty="0">
                <a:latin typeface="Trebuchet MS"/>
                <a:cs typeface="Trebuchet MS"/>
              </a:rPr>
              <a:t> </a:t>
            </a:r>
            <a:r>
              <a:rPr lang="fr-FR" sz="1350" spc="-38" dirty="0">
                <a:latin typeface="Trebuchet MS"/>
                <a:cs typeface="Trebuchet MS"/>
              </a:rPr>
              <a:t>A</a:t>
            </a:r>
            <a:endParaRPr lang="fr-FR" sz="1350" dirty="0">
              <a:latin typeface="Trebuchet MS"/>
              <a:cs typeface="Trebuchet MS"/>
            </a:endParaRPr>
          </a:p>
          <a:p>
            <a:pPr marR="344805" algn="ctr">
              <a:spcBef>
                <a:spcPts val="1440"/>
              </a:spcBef>
            </a:pPr>
            <a:r>
              <a:rPr lang="fr-FR" sz="1350" spc="75" dirty="0" err="1">
                <a:latin typeface="Cambria Math"/>
                <a:cs typeface="Cambria Math"/>
              </a:rPr>
              <a:t>ℱ</a:t>
            </a:r>
            <a:r>
              <a:rPr lang="fr-FR" sz="1463" spc="113" baseline="-14957" dirty="0">
                <a:latin typeface="Cambria Math"/>
                <a:cs typeface="Cambria Math"/>
              </a:rPr>
              <a:t>0</a:t>
            </a:r>
            <a:r>
              <a:rPr lang="fr-FR" sz="1463" spc="326" baseline="-14957" dirty="0">
                <a:latin typeface="Cambria Math"/>
                <a:cs typeface="Cambria Math"/>
              </a:rPr>
              <a:t> </a:t>
            </a:r>
            <a:r>
              <a:rPr lang="fr-FR" sz="1350" dirty="0">
                <a:latin typeface="Cambria Math"/>
                <a:cs typeface="Cambria Math"/>
              </a:rPr>
              <a:t>⊂</a:t>
            </a:r>
            <a:r>
              <a:rPr lang="fr-FR" sz="1350" spc="75" dirty="0">
                <a:latin typeface="Cambria Math"/>
                <a:cs typeface="Cambria Math"/>
              </a:rPr>
              <a:t> </a:t>
            </a:r>
            <a:r>
              <a:rPr lang="fr-FR" sz="1350" spc="83" dirty="0" err="1">
                <a:latin typeface="Cambria Math"/>
                <a:cs typeface="Cambria Math"/>
              </a:rPr>
              <a:t>ℱ</a:t>
            </a:r>
            <a:r>
              <a:rPr lang="fr-FR" sz="1463" spc="124" baseline="-14957" dirty="0">
                <a:latin typeface="Cambria Math"/>
                <a:cs typeface="Cambria Math"/>
              </a:rPr>
              <a:t>1</a:t>
            </a:r>
            <a:r>
              <a:rPr lang="fr-FR" sz="1350" dirty="0">
                <a:latin typeface="Cambria Math"/>
                <a:cs typeface="Cambria Math"/>
              </a:rPr>
              <a:t>⊂</a:t>
            </a:r>
            <a:r>
              <a:rPr lang="fr-FR" sz="1350" spc="75" dirty="0">
                <a:latin typeface="Cambria Math"/>
                <a:cs typeface="Cambria Math"/>
              </a:rPr>
              <a:t> </a:t>
            </a:r>
            <a:r>
              <a:rPr lang="fr-FR" sz="1350" spc="49" dirty="0" err="1">
                <a:latin typeface="Cambria Math"/>
                <a:cs typeface="Cambria Math"/>
              </a:rPr>
              <a:t>ℱ</a:t>
            </a:r>
            <a:r>
              <a:rPr lang="fr-FR" sz="1463" spc="73" baseline="-14957" dirty="0">
                <a:latin typeface="Cambria Math"/>
                <a:cs typeface="Cambria Math"/>
              </a:rPr>
              <a:t>2</a:t>
            </a:r>
            <a:r>
              <a:rPr lang="fr-FR" sz="1463" spc="230" baseline="-14957" dirty="0">
                <a:latin typeface="Cambria Math"/>
                <a:cs typeface="Cambria Math"/>
              </a:rPr>
              <a:t>  </a:t>
            </a:r>
            <a:r>
              <a:rPr lang="fr-FR" sz="1350" dirty="0">
                <a:latin typeface="Cambria Math"/>
                <a:cs typeface="Cambria Math"/>
              </a:rPr>
              <a:t>⊂</a:t>
            </a:r>
            <a:r>
              <a:rPr lang="fr-FR" sz="1350" spc="75" dirty="0">
                <a:latin typeface="Cambria Math"/>
                <a:cs typeface="Cambria Math"/>
              </a:rPr>
              <a:t> </a:t>
            </a:r>
            <a:r>
              <a:rPr lang="fr-FR" sz="1350" dirty="0">
                <a:latin typeface="Cambria Math"/>
                <a:cs typeface="Cambria Math"/>
              </a:rPr>
              <a:t>⋯</a:t>
            </a:r>
            <a:r>
              <a:rPr lang="fr-FR" sz="1350" spc="371" dirty="0">
                <a:latin typeface="Cambria Math"/>
                <a:cs typeface="Cambria Math"/>
              </a:rPr>
              <a:t> </a:t>
            </a:r>
            <a:r>
              <a:rPr lang="fr-FR" sz="1350" dirty="0">
                <a:latin typeface="Cambria Math"/>
                <a:cs typeface="Cambria Math"/>
              </a:rPr>
              <a:t>⊂</a:t>
            </a:r>
            <a:r>
              <a:rPr lang="fr-FR" sz="1350" spc="75" dirty="0">
                <a:latin typeface="Cambria Math"/>
                <a:cs typeface="Cambria Math"/>
              </a:rPr>
              <a:t> </a:t>
            </a:r>
            <a:r>
              <a:rPr lang="fr-FR" sz="1350" spc="-38" dirty="0">
                <a:latin typeface="Cambria Math"/>
                <a:cs typeface="Cambria Math"/>
              </a:rPr>
              <a:t>𝐴</a:t>
            </a:r>
            <a:endParaRPr lang="fr-FR" sz="1350" dirty="0">
              <a:latin typeface="Cambria Math"/>
              <a:cs typeface="Cambria Math"/>
            </a:endParaRPr>
          </a:p>
          <a:p>
            <a:pPr>
              <a:spcBef>
                <a:spcPts val="217"/>
              </a:spcBef>
            </a:pPr>
            <a:endParaRPr lang="fr-FR" sz="1350" dirty="0">
              <a:latin typeface="Cambria Math"/>
              <a:cs typeface="Cambria Math"/>
            </a:endParaRPr>
          </a:p>
          <a:p>
            <a:pPr marL="43339"/>
            <a:r>
              <a:rPr lang="fr-FR" sz="1350" dirty="0">
                <a:latin typeface="Trebuchet MS"/>
                <a:cs typeface="Trebuchet MS"/>
              </a:rPr>
              <a:t>On</a:t>
            </a:r>
            <a:r>
              <a:rPr lang="fr-FR" sz="1350" spc="-8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dit</a:t>
            </a:r>
            <a:r>
              <a:rPr lang="fr-FR" sz="1350" spc="-8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que</a:t>
            </a:r>
            <a:r>
              <a:rPr lang="fr-FR" sz="1350" spc="-19" dirty="0">
                <a:latin typeface="Trebuchet MS"/>
                <a:cs typeface="Trebuchet MS"/>
              </a:rPr>
              <a:t> </a:t>
            </a:r>
            <a:r>
              <a:rPr lang="fr-FR" sz="1350" spc="-8" dirty="0">
                <a:latin typeface="Trebuchet MS"/>
                <a:cs typeface="Trebuchet MS"/>
              </a:rPr>
              <a:t>(</a:t>
            </a:r>
            <a:r>
              <a:rPr lang="el-GR" sz="1350" spc="-8" dirty="0">
                <a:latin typeface="Cambria Math"/>
                <a:cs typeface="Cambria Math"/>
              </a:rPr>
              <a:t>Ω,</a:t>
            </a:r>
            <a:r>
              <a:rPr lang="el-GR" sz="1350" spc="-71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𝐴,</a:t>
            </a:r>
            <a:r>
              <a:rPr lang="el-GR" sz="1350" spc="-71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𝐹,</a:t>
            </a:r>
            <a:r>
              <a:rPr lang="el-GR" sz="1350" spc="-71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𝑃)</a:t>
            </a:r>
            <a:r>
              <a:rPr lang="fr-FR" sz="1350" dirty="0">
                <a:latin typeface="Trebuchet MS"/>
                <a:cs typeface="Trebuchet MS"/>
              </a:rPr>
              <a:t>est</a:t>
            </a:r>
            <a:r>
              <a:rPr lang="fr-FR" sz="1350" spc="-11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un </a:t>
            </a:r>
            <a:r>
              <a:rPr lang="fr-FR" sz="1350" b="1" i="1" spc="131" dirty="0">
                <a:latin typeface="Aptos Black" panose="020B0004020202020204" pitchFamily="34" charset="0"/>
                <a:cs typeface="Calibri"/>
              </a:rPr>
              <a:t>espace</a:t>
            </a:r>
            <a:r>
              <a:rPr lang="fr-FR"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b="1" i="1" spc="90" dirty="0">
                <a:latin typeface="Aptos Black" panose="020B0004020202020204" pitchFamily="34" charset="0"/>
                <a:cs typeface="Calibri"/>
              </a:rPr>
              <a:t>probabilisé</a:t>
            </a:r>
            <a:r>
              <a:rPr lang="fr-FR"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b="1" i="1" spc="64" dirty="0">
                <a:latin typeface="Aptos Black" panose="020B0004020202020204" pitchFamily="34" charset="0"/>
                <a:cs typeface="Calibri"/>
              </a:rPr>
              <a:t>filtré</a:t>
            </a:r>
            <a:endParaRPr lang="fr-FR" sz="1350" b="1" i="1" dirty="0">
              <a:latin typeface="Aptos Black" panose="020B0004020202020204" pitchFamily="34" charset="0"/>
              <a:cs typeface="Calibri"/>
            </a:endParaRPr>
          </a:p>
          <a:p>
            <a:pPr>
              <a:spcBef>
                <a:spcPts val="8"/>
              </a:spcBef>
            </a:pPr>
            <a:endParaRPr lang="fr-FR" sz="1350" dirty="0">
              <a:latin typeface="Calibri"/>
              <a:cs typeface="Calibri"/>
            </a:endParaRPr>
          </a:p>
          <a:p>
            <a:pPr marL="43339"/>
            <a:r>
              <a:rPr lang="fr-FR" sz="1350" dirty="0">
                <a:latin typeface="Trebuchet MS"/>
                <a:cs typeface="Trebuchet MS"/>
              </a:rPr>
              <a:t>En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spc="-19" dirty="0">
                <a:latin typeface="Trebuchet MS"/>
                <a:cs typeface="Trebuchet MS"/>
              </a:rPr>
              <a:t>particulier,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s</a:t>
            </a:r>
            <a:r>
              <a:rPr lang="fr-FR" sz="1350" spc="285" dirty="0">
                <a:latin typeface="Trebuchet MS"/>
                <a:cs typeface="Trebuchet MS"/>
              </a:rPr>
              <a:t>i</a:t>
            </a:r>
            <a:r>
              <a:rPr lang="fr-FR" spc="285" dirty="0">
                <a:latin typeface="Trebuchet MS"/>
                <a:cs typeface="Trebuchet MS"/>
              </a:rPr>
              <a:t>       </a:t>
            </a:r>
            <a:r>
              <a:rPr lang="fr-FR" sz="1350" spc="41" dirty="0">
                <a:latin typeface="Trebuchet MS"/>
                <a:cs typeface="Trebuchet MS"/>
              </a:rPr>
              <a:t>est</a:t>
            </a:r>
            <a:r>
              <a:rPr lang="fr-FR" sz="1350" spc="-30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un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processus</a:t>
            </a:r>
            <a:r>
              <a:rPr lang="fr-FR" sz="1350" spc="-30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aléatoire,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alors</a:t>
            </a:r>
            <a:r>
              <a:rPr lang="fr-FR" sz="1350" spc="-30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la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spc="-8" dirty="0">
                <a:latin typeface="Trebuchet MS"/>
                <a:cs typeface="Trebuchet MS"/>
              </a:rPr>
              <a:t>suite</a:t>
            </a:r>
            <a:endParaRPr lang="fr-FR" sz="1350" dirty="0">
              <a:latin typeface="Trebuchet MS"/>
              <a:cs typeface="Trebuchet MS"/>
            </a:endParaRPr>
          </a:p>
          <a:p>
            <a:pPr>
              <a:spcBef>
                <a:spcPts val="75"/>
              </a:spcBef>
            </a:pPr>
            <a:endParaRPr lang="fr-FR" sz="1350" dirty="0">
              <a:latin typeface="Cambria Math"/>
              <a:cs typeface="Cambria Math"/>
            </a:endParaRPr>
          </a:p>
          <a:p>
            <a:pPr marL="43339"/>
            <a:endParaRPr lang="fr-FR" dirty="0">
              <a:latin typeface="Cambria Math"/>
              <a:cs typeface="Trebuchet MS"/>
            </a:endParaRPr>
          </a:p>
          <a:p>
            <a:pPr marL="43339"/>
            <a:endParaRPr lang="fr-FR" dirty="0">
              <a:latin typeface="Trebuchet MS"/>
              <a:cs typeface="Trebuchet MS"/>
            </a:endParaRPr>
          </a:p>
          <a:p>
            <a:pPr marL="43339"/>
            <a:r>
              <a:rPr lang="fr-FR" sz="1350" dirty="0">
                <a:latin typeface="Trebuchet MS"/>
                <a:cs typeface="Trebuchet MS"/>
              </a:rPr>
              <a:t>est</a:t>
            </a:r>
            <a:r>
              <a:rPr lang="fr-FR" sz="1350" spc="-11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appelée </a:t>
            </a:r>
            <a:r>
              <a:rPr lang="fr-FR" sz="1350" b="1" i="1" spc="60" dirty="0">
                <a:latin typeface="Aptos Black" panose="020B0004020202020204" pitchFamily="34" charset="0"/>
                <a:cs typeface="Calibri"/>
              </a:rPr>
              <a:t>filtration</a:t>
            </a:r>
            <a:r>
              <a:rPr lang="fr-FR"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b="1" i="1" spc="86" dirty="0">
                <a:latin typeface="Aptos Black" panose="020B0004020202020204" pitchFamily="34" charset="0"/>
                <a:cs typeface="Calibri"/>
              </a:rPr>
              <a:t>naturelle</a:t>
            </a:r>
            <a:r>
              <a:rPr lang="fr-FR"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b="1" i="1" spc="94" dirty="0">
                <a:latin typeface="Aptos Black" panose="020B0004020202020204" pitchFamily="34" charset="0"/>
                <a:cs typeface="Calibri"/>
              </a:rPr>
              <a:t>du</a:t>
            </a:r>
            <a:r>
              <a:rPr lang="fr-FR"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b="1" i="1" spc="124" dirty="0">
                <a:latin typeface="Aptos Black" panose="020B0004020202020204" pitchFamily="34" charset="0"/>
                <a:cs typeface="Calibri"/>
              </a:rPr>
              <a:t>processus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665" y="90701"/>
            <a:ext cx="3284880" cy="5918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1455" indent="-201930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11455" algn="l"/>
              </a:tabLst>
            </a:pPr>
            <a:r>
              <a:rPr sz="1350" b="1" i="1" spc="53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Martingale</a:t>
            </a:r>
            <a:r>
              <a:rPr sz="1350" b="1" i="1" spc="-1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derrière</a:t>
            </a:r>
            <a:r>
              <a:rPr sz="1350" b="1" i="1" spc="-1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les</a:t>
            </a:r>
            <a:r>
              <a:rPr sz="1350" b="1" i="1" spc="-11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paris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  <a:p>
            <a:pPr marL="39529">
              <a:spcBef>
                <a:spcPts val="1313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Définition</a:t>
            </a:r>
            <a:r>
              <a:rPr sz="135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9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mathématique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17416B1-6B60-A851-940F-78AF96DA3E5B}"/>
                  </a:ext>
                </a:extLst>
              </p:cNvPr>
              <p:cNvSpPr txBox="1"/>
              <p:nvPr/>
            </p:nvSpPr>
            <p:spPr>
              <a:xfrm>
                <a:off x="4653020" y="2044306"/>
                <a:ext cx="6292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17416B1-6B60-A851-940F-78AF96DA3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20" y="2044306"/>
                <a:ext cx="629275" cy="215444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9582727-84B4-6F2C-8EAA-021BC50AB6B8}"/>
                  </a:ext>
                </a:extLst>
              </p:cNvPr>
              <p:cNvSpPr txBox="1"/>
              <p:nvPr/>
            </p:nvSpPr>
            <p:spPr>
              <a:xfrm>
                <a:off x="2438400" y="3396099"/>
                <a:ext cx="6426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9582727-84B4-6F2C-8EAA-021BC50A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396099"/>
                <a:ext cx="642612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25DC624-C10E-481C-92BF-174C081E0D45}"/>
                  </a:ext>
                </a:extLst>
              </p:cNvPr>
              <p:cNvSpPr txBox="1"/>
              <p:nvPr/>
            </p:nvSpPr>
            <p:spPr>
              <a:xfrm>
                <a:off x="2630955" y="3935602"/>
                <a:ext cx="23425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𝑎𝑣𝑒𝑐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25DC624-C10E-481C-92BF-174C081E0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955" y="3935602"/>
                <a:ext cx="2342564" cy="215444"/>
              </a:xfrm>
              <a:prstGeom prst="rect">
                <a:avLst/>
              </a:prstGeom>
              <a:blipFill>
                <a:blip r:embed="rId4"/>
                <a:stretch>
                  <a:fillRect l="-1081" t="-5882" r="-1081" b="-470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7">
            <a:extLst>
              <a:ext uri="{FF2B5EF4-FFF2-40B4-BE49-F238E27FC236}">
                <a16:creationId xmlns:a16="http://schemas.microsoft.com/office/drawing/2014/main" id="{15EABA27-E337-97E6-DA48-A058A38E1DC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28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9">
            <a:extLst>
              <a:ext uri="{FF2B5EF4-FFF2-40B4-BE49-F238E27FC236}">
                <a16:creationId xmlns:a16="http://schemas.microsoft.com/office/drawing/2014/main" id="{BA73B450-FDC9-79AD-3B4E-F59FBFFE4807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A1B5945A-AD72-43CA-44A4-4724D7BA448E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BD870DFA-5804-58C3-0CBF-71A9358A579B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78CBA27-2A27-8338-71FB-0E8D3BCF1918}"/>
              </a:ext>
            </a:extLst>
          </p:cNvPr>
          <p:cNvSpPr/>
          <p:nvPr/>
        </p:nvSpPr>
        <p:spPr>
          <a:xfrm>
            <a:off x="2304907" y="2458804"/>
            <a:ext cx="266843" cy="192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bject 6"/>
          <p:cNvSpPr/>
          <p:nvPr/>
        </p:nvSpPr>
        <p:spPr>
          <a:xfrm>
            <a:off x="251599" y="1968533"/>
            <a:ext cx="7134225" cy="2430780"/>
          </a:xfrm>
          <a:custGeom>
            <a:avLst/>
            <a:gdLst/>
            <a:ahLst/>
            <a:cxnLst/>
            <a:rect l="l" t="t" r="r" b="b"/>
            <a:pathLst>
              <a:path w="9037320" h="3241040">
                <a:moveTo>
                  <a:pt x="9037133" y="0"/>
                </a:moveTo>
                <a:lnTo>
                  <a:pt x="0" y="0"/>
                </a:lnTo>
                <a:lnTo>
                  <a:pt x="0" y="3240600"/>
                </a:lnTo>
                <a:lnTo>
                  <a:pt x="9037133" y="3240600"/>
                </a:lnTo>
                <a:lnTo>
                  <a:pt x="9037133" y="0"/>
                </a:lnTo>
                <a:close/>
              </a:path>
            </a:pathLst>
          </a:custGeom>
          <a:solidFill>
            <a:srgbClr val="D3E6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20179" y="3798951"/>
            <a:ext cx="2166557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1350" dirty="0">
                <a:latin typeface="Trebuchet MS"/>
                <a:cs typeface="Trebuchet MS"/>
              </a:rPr>
              <a:t>-</a:t>
            </a:r>
            <a:r>
              <a:rPr sz="1350" spc="-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une </a:t>
            </a:r>
            <a:r>
              <a:rPr sz="1350" b="1" i="1" spc="127" dirty="0">
                <a:latin typeface="Aptos Black" panose="020B0004020202020204" pitchFamily="34" charset="0"/>
                <a:cs typeface="Calibri"/>
              </a:rPr>
              <a:t>sous-</a:t>
            </a:r>
            <a:r>
              <a:rPr sz="1350" b="1" i="1" spc="71" dirty="0">
                <a:latin typeface="Aptos Black" panose="020B0004020202020204" pitchFamily="34" charset="0"/>
                <a:cs typeface="Calibri"/>
              </a:rPr>
              <a:t>martingale</a:t>
            </a:r>
            <a:r>
              <a:rPr sz="1350" b="1" i="1" spc="98" dirty="0">
                <a:latin typeface="Calibri"/>
                <a:cs typeface="Calibri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si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655" y="4644771"/>
            <a:ext cx="7134225" cy="412132"/>
          </a:xfrm>
          <a:prstGeom prst="rect">
            <a:avLst/>
          </a:prstGeom>
        </p:spPr>
        <p:txBody>
          <a:bodyPr vert="horz" wrap="square" lIns="0" tIns="27146" rIns="0" bIns="0" rtlCol="0">
            <a:spAutoFit/>
          </a:bodyPr>
          <a:lstStyle/>
          <a:p>
            <a:pPr marL="266700" marR="3810" indent="-257175">
              <a:lnSpc>
                <a:spcPts val="1515"/>
              </a:lnSpc>
              <a:spcBef>
                <a:spcPts val="213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700" algn="l"/>
              </a:tabLst>
            </a:pPr>
            <a:r>
              <a:rPr sz="1350" dirty="0">
                <a:latin typeface="Trebuchet MS"/>
                <a:cs typeface="Trebuchet MS"/>
              </a:rPr>
              <a:t>Une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martingale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est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processus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aléatoire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dont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l'espérance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conditionnelle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par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rapport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au </a:t>
            </a:r>
            <a:r>
              <a:rPr sz="1350" dirty="0">
                <a:latin typeface="Trebuchet MS"/>
                <a:cs typeface="Trebuchet MS"/>
              </a:rPr>
              <a:t>passé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 err="1">
                <a:latin typeface="Trebuchet MS"/>
                <a:cs typeface="Trebuchet MS"/>
              </a:rPr>
              <a:t>reste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spc="-8" dirty="0" err="1">
                <a:latin typeface="Trebuchet MS"/>
                <a:cs typeface="Trebuchet MS"/>
              </a:rPr>
              <a:t>constante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599" y="1760244"/>
            <a:ext cx="1039178" cy="219771"/>
          </a:xfrm>
          <a:prstGeom prst="rect">
            <a:avLst/>
          </a:prstGeom>
          <a:solidFill>
            <a:srgbClr val="0817BD"/>
          </a:solidFill>
          <a:ln w="19050">
            <a:solidFill>
              <a:srgbClr val="235465"/>
            </a:solidFill>
          </a:ln>
        </p:spPr>
        <p:txBody>
          <a:bodyPr vert="horz" wrap="square" lIns="0" tIns="11906" rIns="0" bIns="0" rtlCol="0">
            <a:spAutoFit/>
          </a:bodyPr>
          <a:lstStyle/>
          <a:p>
            <a:pPr marL="141446">
              <a:spcBef>
                <a:spcPts val="94"/>
              </a:spcBef>
            </a:pP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Définition</a:t>
            </a:r>
            <a:endParaRPr sz="135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76E881E-B1B0-E368-3A5A-5716B454F313}"/>
                  </a:ext>
                </a:extLst>
              </p:cNvPr>
              <p:cNvSpPr txBox="1"/>
              <p:nvPr/>
            </p:nvSpPr>
            <p:spPr>
              <a:xfrm>
                <a:off x="980163" y="2100111"/>
                <a:ext cx="6426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76E881E-B1B0-E368-3A5A-5716B454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63" y="2100111"/>
                <a:ext cx="642612" cy="215444"/>
              </a:xfrm>
              <a:prstGeom prst="rect">
                <a:avLst/>
              </a:prstGeom>
              <a:blipFill>
                <a:blip r:embed="rId2"/>
                <a:stretch>
                  <a:fillRect r="-1961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BBFB12D-0CBC-22BE-AC0C-7DFB9DDF3C48}"/>
                  </a:ext>
                </a:extLst>
              </p:cNvPr>
              <p:cNvSpPr txBox="1"/>
              <p:nvPr/>
            </p:nvSpPr>
            <p:spPr>
              <a:xfrm>
                <a:off x="2571799" y="3254047"/>
                <a:ext cx="2493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𝑎𝑣𝑒𝑐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BBFB12D-0CBC-22BE-AC0C-7DFB9DDF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99" y="3254047"/>
                <a:ext cx="2493823" cy="215444"/>
              </a:xfrm>
              <a:prstGeom prst="rect">
                <a:avLst/>
              </a:prstGeom>
              <a:blipFill>
                <a:blip r:embed="rId3"/>
                <a:stretch>
                  <a:fillRect l="-1015" t="-5556" r="-1015" b="-3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2B39BD-E56D-A25C-6D96-FEB9573F5D86}"/>
                  </a:ext>
                </a:extLst>
              </p:cNvPr>
              <p:cNvSpPr txBox="1"/>
              <p:nvPr/>
            </p:nvSpPr>
            <p:spPr>
              <a:xfrm>
                <a:off x="2571799" y="4011814"/>
                <a:ext cx="24938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𝑎𝑣𝑒𝑐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2B39BD-E56D-A25C-6D96-FEB9573F5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99" y="4011814"/>
                <a:ext cx="2493823" cy="215444"/>
              </a:xfrm>
              <a:prstGeom prst="rect">
                <a:avLst/>
              </a:prstGeom>
              <a:blipFill>
                <a:blip r:embed="rId4"/>
                <a:stretch>
                  <a:fillRect l="-1015" r="-1015" b="-4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bject 7">
            <a:extLst>
              <a:ext uri="{FF2B5EF4-FFF2-40B4-BE49-F238E27FC236}">
                <a16:creationId xmlns:a16="http://schemas.microsoft.com/office/drawing/2014/main" id="{FD7E9807-148E-B577-3405-041AD01E1E0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29</a:t>
            </a:fld>
            <a:r>
              <a:rPr spc="-19" dirty="0"/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54406-8C1B-38F6-F363-4CFE395A358A}"/>
              </a:ext>
            </a:extLst>
          </p:cNvPr>
          <p:cNvSpPr/>
          <p:nvPr/>
        </p:nvSpPr>
        <p:spPr>
          <a:xfrm>
            <a:off x="2304907" y="2458804"/>
            <a:ext cx="381143" cy="192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7"/>
              <p:cNvSpPr txBox="1"/>
              <p:nvPr/>
            </p:nvSpPr>
            <p:spPr>
              <a:xfrm>
                <a:off x="291604" y="2041017"/>
                <a:ext cx="6642595" cy="1075294"/>
              </a:xfrm>
              <a:prstGeom prst="rect">
                <a:avLst/>
              </a:prstGeom>
            </p:spPr>
            <p:txBody>
              <a:bodyPr vert="horz" wrap="square" lIns="0" tIns="89535" rIns="0" bIns="0" rtlCol="0">
                <a:spAutoFit/>
              </a:bodyPr>
              <a:lstStyle/>
              <a:p>
                <a:pPr marL="28575">
                  <a:spcBef>
                    <a:spcPts val="705"/>
                  </a:spcBef>
                </a:pPr>
                <a:r>
                  <a:rPr lang="fr-FR" sz="1350" dirty="0">
                    <a:latin typeface="Trebuchet MS"/>
                    <a:cs typeface="Trebuchet MS"/>
                  </a:rPr>
                  <a:t>Soit</a:t>
                </a:r>
                <a:r>
                  <a:rPr lang="fr-FR" sz="1350" spc="158" dirty="0">
                    <a:latin typeface="Trebuchet MS"/>
                    <a:cs typeface="Trebuchet MS"/>
                  </a:rPr>
                  <a:t> </a:t>
                </a:r>
                <a:r>
                  <a:rPr lang="fr-FR" sz="2025" baseline="3086" dirty="0">
                    <a:latin typeface="Cambria Math"/>
                    <a:cs typeface="Cambria Math"/>
                  </a:rPr>
                  <a:t>𝑋</a:t>
                </a:r>
                <a:r>
                  <a:rPr lang="fr-FR" sz="2025" spc="174" baseline="3086" dirty="0">
                    <a:latin typeface="Cambria Math"/>
                    <a:cs typeface="Cambria Math"/>
                  </a:rPr>
                  <a:t> </a:t>
                </a:r>
                <a:r>
                  <a:rPr lang="fr-FR" sz="2025" baseline="3086" dirty="0">
                    <a:latin typeface="Cambria Math"/>
                    <a:cs typeface="Cambria Math"/>
                  </a:rPr>
                  <a:t>=</a:t>
                </a:r>
                <a:r>
                  <a:rPr lang="fr-FR" sz="2025" spc="129" baseline="3086" dirty="0">
                    <a:latin typeface="Cambria Math"/>
                    <a:cs typeface="Cambria Math"/>
                  </a:rPr>
                  <a:t> </a:t>
                </a:r>
                <a:r>
                  <a:rPr lang="fr-FR" sz="1463" spc="309" baseline="-10683" dirty="0">
                    <a:latin typeface="Cambria Math"/>
                    <a:cs typeface="Cambria Math"/>
                  </a:rPr>
                  <a:t>           </a:t>
                </a:r>
                <a:r>
                  <a:rPr lang="fr-FR" sz="1350" dirty="0">
                    <a:latin typeface="Trebuchet MS"/>
                    <a:cs typeface="Trebuchet MS"/>
                  </a:rPr>
                  <a:t>un</a:t>
                </a:r>
                <a:r>
                  <a:rPr lang="fr-FR" sz="1350" spc="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processus adapté</a:t>
                </a:r>
                <a:r>
                  <a:rPr lang="fr-FR" sz="1350" spc="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à l’espace</a:t>
                </a:r>
                <a:r>
                  <a:rPr lang="fr-FR" sz="1350" spc="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probabilisé</a:t>
                </a:r>
                <a:r>
                  <a:rPr lang="fr-FR" sz="1350" spc="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filtré</a:t>
                </a:r>
                <a:r>
                  <a:rPr lang="fr-FR" sz="1350" spc="8" dirty="0">
                    <a:latin typeface="Trebuchet MS"/>
                    <a:cs typeface="Trebuchet MS"/>
                  </a:rPr>
                  <a:t> </a:t>
                </a:r>
                <a:r>
                  <a:rPr lang="fr-FR" sz="2025" spc="-11" baseline="4629" dirty="0">
                    <a:latin typeface="Trebuchet MS"/>
                    <a:cs typeface="Trebuchet MS"/>
                  </a:rPr>
                  <a:t>(</a:t>
                </a:r>
                <a:r>
                  <a:rPr lang="el-GR" sz="2025" spc="-11" baseline="4629" dirty="0">
                    <a:latin typeface="Cambria Math"/>
                    <a:cs typeface="Cambria Math"/>
                  </a:rPr>
                  <a:t>Ω,</a:t>
                </a:r>
                <a:r>
                  <a:rPr lang="el-GR" sz="2025" spc="-101" baseline="4629" dirty="0">
                    <a:latin typeface="Cambria Math"/>
                    <a:cs typeface="Cambria Math"/>
                  </a:rPr>
                  <a:t> </a:t>
                </a:r>
                <a:r>
                  <a:rPr lang="el-GR" sz="2025" baseline="4629" dirty="0">
                    <a:latin typeface="Cambria Math"/>
                    <a:cs typeface="Cambria Math"/>
                  </a:rPr>
                  <a:t>𝐴,</a:t>
                </a:r>
                <a:r>
                  <a:rPr lang="el-GR" sz="2025" spc="-101" baseline="4629" dirty="0">
                    <a:latin typeface="Cambria Math"/>
                    <a:cs typeface="Cambria Math"/>
                  </a:rPr>
                  <a:t> </a:t>
                </a:r>
                <a:r>
                  <a:rPr lang="el-GR" sz="2025" baseline="4629" dirty="0">
                    <a:latin typeface="Cambria Math"/>
                    <a:cs typeface="Cambria Math"/>
                  </a:rPr>
                  <a:t>𝐹,</a:t>
                </a:r>
                <a:r>
                  <a:rPr lang="el-GR" sz="2025" spc="-101" baseline="4629" dirty="0">
                    <a:latin typeface="Cambria Math"/>
                    <a:cs typeface="Cambria Math"/>
                  </a:rPr>
                  <a:t> </a:t>
                </a:r>
                <a:r>
                  <a:rPr lang="el-GR" sz="2025" spc="-28" baseline="4629" dirty="0">
                    <a:latin typeface="Cambria Math"/>
                    <a:cs typeface="Cambria Math"/>
                  </a:rPr>
                  <a:t>𝑃)</a:t>
                </a:r>
                <a:endParaRPr lang="el-GR" sz="2025" baseline="4629" dirty="0">
                  <a:latin typeface="Cambria Math"/>
                  <a:cs typeface="Cambria Math"/>
                </a:endParaRPr>
              </a:p>
              <a:p>
                <a:pPr marL="28575">
                  <a:spcBef>
                    <a:spcPts val="630"/>
                  </a:spcBef>
                </a:pPr>
                <a:r>
                  <a:rPr lang="fr-FR" sz="1350" dirty="0">
                    <a:latin typeface="Trebuchet MS"/>
                    <a:cs typeface="Trebuchet MS"/>
                  </a:rPr>
                  <a:t>Si</a:t>
                </a:r>
                <a:r>
                  <a:rPr lang="fr-FR" sz="1350" spc="-3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𝑋</a:t>
                </a:r>
                <a:r>
                  <a:rPr lang="fr-FR" sz="1463" baseline="-14957" dirty="0">
                    <a:latin typeface="Cambria Math"/>
                    <a:cs typeface="Cambria Math"/>
                  </a:rPr>
                  <a:t>n</a:t>
                </a:r>
                <a:r>
                  <a:rPr lang="fr-FR" sz="1463" spc="343" baseline="-14957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est</a:t>
                </a:r>
                <a:r>
                  <a:rPr lang="fr-FR" sz="1350" spc="-3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intégrable</a:t>
                </a:r>
                <a:r>
                  <a:rPr lang="fr-FR" sz="1350" spc="-26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(</a:t>
                </a:r>
                <a:r>
                  <a:rPr lang="fr-FR" sz="1350" dirty="0">
                    <a:latin typeface="Cambria Math"/>
                    <a:cs typeface="Cambria Math"/>
                  </a:rPr>
                  <a:t>𝑖𝑒</a:t>
                </a:r>
                <a:r>
                  <a:rPr lang="fr-FR" sz="1350" spc="8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Cambria Math"/>
                    <a:cs typeface="Cambria Math"/>
                  </a:rPr>
                  <a:t>𝔼(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3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5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3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sz="135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13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fr-FR" sz="1350" dirty="0">
                    <a:latin typeface="Cambria Math"/>
                    <a:cs typeface="Cambria Math"/>
                  </a:rPr>
                  <a:t>)</a:t>
                </a:r>
              </a:p>
              <a:p>
                <a:pPr marL="28575">
                  <a:spcBef>
                    <a:spcPts val="630"/>
                  </a:spcBef>
                </a:pPr>
                <a:endParaRPr lang="fr-FR" sz="1350" dirty="0">
                  <a:latin typeface="Trebuchet MS"/>
                  <a:cs typeface="Trebuchet MS"/>
                </a:endParaRPr>
              </a:p>
              <a:p>
                <a:pPr marL="28575">
                  <a:tabLst>
                    <a:tab pos="193834" algn="l"/>
                  </a:tabLst>
                </a:pPr>
                <a:r>
                  <a:rPr lang="fr-FR" sz="1350" spc="-38" dirty="0">
                    <a:latin typeface="Trebuchet MS"/>
                    <a:cs typeface="Trebuchet MS"/>
                  </a:rPr>
                  <a:t>-</a:t>
                </a:r>
                <a:r>
                  <a:rPr lang="fr-FR" sz="1350" dirty="0">
                    <a:latin typeface="Trebuchet MS"/>
                    <a:cs typeface="Trebuchet MS"/>
                  </a:rPr>
                  <a:t>	une</a:t>
                </a:r>
                <a:r>
                  <a:rPr lang="fr-FR" sz="1350" spc="-4" dirty="0">
                    <a:latin typeface="Trebuchet MS"/>
                    <a:cs typeface="Trebuchet MS"/>
                  </a:rPr>
                  <a:t> </a:t>
                </a:r>
                <a:r>
                  <a:rPr lang="fr-FR" sz="1350" b="1" i="1" spc="71" dirty="0">
                    <a:latin typeface="Aptos Black" panose="020B0004020202020204" pitchFamily="34" charset="0"/>
                    <a:cs typeface="Calibri"/>
                  </a:rPr>
                  <a:t>martingale</a:t>
                </a:r>
                <a:r>
                  <a:rPr lang="fr-FR" sz="1350" b="1" i="1" spc="98" dirty="0">
                    <a:latin typeface="Calibri"/>
                    <a:cs typeface="Calibri"/>
                  </a:rPr>
                  <a:t> </a:t>
                </a:r>
                <a:r>
                  <a:rPr lang="fr-FR" sz="1350" spc="-19" dirty="0">
                    <a:latin typeface="Trebuchet MS"/>
                    <a:cs typeface="Trebuchet MS"/>
                  </a:rPr>
                  <a:t>si</a:t>
                </a:r>
                <a:endParaRPr sz="1350" dirty="0"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4" y="2041017"/>
                <a:ext cx="6642595" cy="1075294"/>
              </a:xfrm>
              <a:prstGeom prst="rect">
                <a:avLst/>
              </a:prstGeom>
              <a:blipFill>
                <a:blip r:embed="rId5"/>
                <a:stretch>
                  <a:fillRect l="-1338" b="-8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17">
            <a:extLst>
              <a:ext uri="{FF2B5EF4-FFF2-40B4-BE49-F238E27FC236}">
                <a16:creationId xmlns:a16="http://schemas.microsoft.com/office/drawing/2014/main" id="{22EFEF88-FEDF-0E94-690E-A6232BF7E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418" y="124886"/>
            <a:ext cx="8419794" cy="346633"/>
          </a:xfrm>
          <a:prstGeom prst="rect">
            <a:avLst/>
          </a:prstGeom>
        </p:spPr>
        <p:txBody>
          <a:bodyPr vert="horz" wrap="square" lIns="0" tIns="137541" rIns="0" bIns="0" rtlCol="0">
            <a:spAutoFit/>
          </a:bodyPr>
          <a:lstStyle/>
          <a:p>
            <a:pPr marL="18574">
              <a:spcBef>
                <a:spcPts val="75"/>
              </a:spcBef>
            </a:pPr>
            <a:r>
              <a:rPr sz="1350" i="1" spc="75" dirty="0">
                <a:latin typeface="Aptos Black" panose="020B0004020202020204" pitchFamily="34" charset="0"/>
                <a:cs typeface="Calibri"/>
              </a:rPr>
              <a:t>A)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5" dirty="0">
                <a:latin typeface="Aptos Black" panose="020B0004020202020204" pitchFamily="34" charset="0"/>
                <a:cs typeface="Calibri"/>
              </a:rPr>
              <a:t>Définition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9" dirty="0">
                <a:latin typeface="Aptos Black" panose="020B0004020202020204" pitchFamily="34" charset="0"/>
                <a:cs typeface="Calibri"/>
              </a:rPr>
              <a:t>mathématique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2">
            <a:extLst>
              <a:ext uri="{FF2B5EF4-FFF2-40B4-BE49-F238E27FC236}">
                <a16:creationId xmlns:a16="http://schemas.microsoft.com/office/drawing/2014/main" id="{1102D2CA-0262-A881-2840-F6F8B88FCDD0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862F1FFA-C63A-67FD-E7E5-F28BA086C591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02797DA2-2F16-6A54-A6E1-897E5220ED5F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427" y="1661004"/>
            <a:ext cx="5628569" cy="3911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12515" y="5486208"/>
            <a:ext cx="4935885" cy="29174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200501" algn="r">
              <a:lnSpc>
                <a:spcPts val="698"/>
              </a:lnSpc>
              <a:spcBef>
                <a:spcPts val="75"/>
              </a:spcBef>
            </a:pPr>
            <a:endParaRPr sz="675" dirty="0">
              <a:latin typeface="Trebuchet MS"/>
              <a:cs typeface="Trebuchet MS"/>
            </a:endParaRPr>
          </a:p>
          <a:p>
            <a:pPr marL="9525">
              <a:lnSpc>
                <a:spcPts val="1508"/>
              </a:lnSpc>
            </a:pP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Marges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établies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</a:t>
            </a:r>
            <a:r>
              <a:rPr sz="1350" u="sng" spc="-2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les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bookmakers</a:t>
            </a:r>
            <a:r>
              <a:rPr sz="1350" u="sng" spc="-2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pour</a:t>
            </a:r>
            <a:r>
              <a:rPr sz="1350" u="sng" spc="-2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1108</a:t>
            </a:r>
            <a:r>
              <a:rPr sz="1350" u="sng" spc="-2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matchs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350" u="sng" spc="-2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tennis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7041" y="2280333"/>
            <a:ext cx="804386" cy="231795"/>
          </a:xfrm>
          <a:prstGeom prst="rect">
            <a:avLst/>
          </a:prstGeom>
          <a:solidFill>
            <a:srgbClr val="42D0A2"/>
          </a:solidFill>
        </p:spPr>
        <p:txBody>
          <a:bodyPr vert="horz" wrap="square" lIns="0" tIns="23813" rIns="0" bIns="0" rtlCol="0">
            <a:spAutoFit/>
          </a:bodyPr>
          <a:lstStyle/>
          <a:p>
            <a:pPr marL="68104">
              <a:spcBef>
                <a:spcPts val="188"/>
              </a:spcBef>
            </a:pPr>
            <a:r>
              <a:rPr sz="1350" b="1" spc="-8" dirty="0">
                <a:latin typeface="Trebuchet MS"/>
                <a:cs typeface="Trebuchet MS"/>
              </a:rPr>
              <a:t>0,0543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7288" y="95134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spc="-8" dirty="0"/>
              <a:t>Introduction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23B2F028-35CA-89E2-1A11-4434B02D112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9">
            <a:extLst>
              <a:ext uri="{FF2B5EF4-FFF2-40B4-BE49-F238E27FC236}">
                <a16:creationId xmlns:a16="http://schemas.microsoft.com/office/drawing/2014/main" id="{B49C473B-30AA-4AF5-49FB-766542DFC600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2C45EBEB-6728-1D44-6522-194FC48389F9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369D9B1B-CDFB-C4C6-3C8A-A97BE1853992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04250" y="2022795"/>
            <a:ext cx="6377464" cy="1994059"/>
          </a:xfrm>
          <a:custGeom>
            <a:avLst/>
            <a:gdLst/>
            <a:ahLst/>
            <a:cxnLst/>
            <a:rect l="l" t="t" r="r" b="b"/>
            <a:pathLst>
              <a:path w="8503285" h="2658745">
                <a:moveTo>
                  <a:pt x="8502951" y="0"/>
                </a:moveTo>
                <a:lnTo>
                  <a:pt x="0" y="0"/>
                </a:lnTo>
                <a:lnTo>
                  <a:pt x="0" y="2658409"/>
                </a:lnTo>
                <a:lnTo>
                  <a:pt x="8502951" y="2658409"/>
                </a:lnTo>
                <a:lnTo>
                  <a:pt x="8502951" y="0"/>
                </a:lnTo>
                <a:close/>
              </a:path>
            </a:pathLst>
          </a:custGeom>
          <a:solidFill>
            <a:srgbClr val="D3E6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672829" y="2118742"/>
                <a:ext cx="5727971" cy="1169390"/>
              </a:xfrm>
              <a:prstGeom prst="rect">
                <a:avLst/>
              </a:prstGeom>
            </p:spPr>
            <p:txBody>
              <a:bodyPr vert="horz" wrap="square" lIns="0" tIns="116681" rIns="0" bIns="0" rtlCol="0">
                <a:spAutoFit/>
              </a:bodyPr>
              <a:lstStyle/>
              <a:p>
                <a:pPr>
                  <a:spcBef>
                    <a:spcPts val="127"/>
                  </a:spcBef>
                </a:pPr>
                <a:r>
                  <a:rPr lang="fr-FR" sz="1350" dirty="0">
                    <a:latin typeface="Trebuchet MS"/>
                    <a:cs typeface="Trebuchet MS"/>
                  </a:rPr>
                  <a:t>Soit X,Y,Z trois variables aléatoires à valeurs dans E </a:t>
                </a:r>
                <a:r>
                  <a:rPr lang="fr-FR" sz="1350" b="1" i="1" dirty="0">
                    <a:latin typeface="Aptos Black" panose="020B0004020202020204" pitchFamily="34" charset="0"/>
                    <a:cs typeface="Trebuchet MS"/>
                  </a:rPr>
                  <a:t>dénombrable</a:t>
                </a:r>
                <a:r>
                  <a:rPr lang="fr-FR" sz="1350" dirty="0">
                    <a:latin typeface="Trebuchet MS" panose="020B0703020202090204" pitchFamily="34" charset="0"/>
                    <a:cs typeface="Trebuchet MS"/>
                  </a:rPr>
                  <a:t>:</a:t>
                </a:r>
              </a:p>
              <a:p>
                <a:pPr>
                  <a:spcBef>
                    <a:spcPts val="127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350" b="0" i="1" smtClean="0">
                          <a:latin typeface="Cambria Math" panose="02040503050406030204" pitchFamily="18" charset="0"/>
                          <a:cs typeface="Trebuchet MS"/>
                        </a:rPr>
                        <m:t>𝑋</m:t>
                      </m:r>
                      <m:r>
                        <a:rPr lang="fr-FR" sz="1350" b="0" i="1" smtClean="0">
                          <a:latin typeface="Cambria Math" panose="02040503050406030204" pitchFamily="18" charset="0"/>
                          <a:cs typeface="Trebuchet MS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Ω</m:t>
                      </m:r>
                      <m:r>
                        <a:rPr lang="el-G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→</m:t>
                      </m:r>
                      <m:r>
                        <a:rPr lang="fr-F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𝐸</m:t>
                      </m:r>
                    </m:oMath>
                  </m:oMathPara>
                </a14:m>
                <a:endParaRPr lang="fr-FR" sz="1350" dirty="0">
                  <a:latin typeface="Trebuchet MS"/>
                  <a:cs typeface="Trebuchet MS"/>
                </a:endParaRPr>
              </a:p>
              <a:p>
                <a:pPr>
                  <a:spcBef>
                    <a:spcPts val="127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350" b="0" i="1" smtClean="0">
                          <a:latin typeface="Cambria Math" panose="02040503050406030204" pitchFamily="18" charset="0"/>
                          <a:cs typeface="Trebuchet MS"/>
                        </a:rPr>
                        <m:t>𝑌</m:t>
                      </m:r>
                      <m:r>
                        <a:rPr lang="fr-FR" sz="1350" b="0" i="1" smtClean="0">
                          <a:latin typeface="Cambria Math" panose="02040503050406030204" pitchFamily="18" charset="0"/>
                          <a:cs typeface="Trebuchet MS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Ω</m:t>
                      </m:r>
                      <m:r>
                        <a:rPr lang="el-G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→</m:t>
                      </m:r>
                      <m:r>
                        <a:rPr lang="fr-F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𝐸</m:t>
                      </m:r>
                    </m:oMath>
                  </m:oMathPara>
                </a14:m>
                <a:endParaRPr lang="fr-FR" sz="1350" dirty="0">
                  <a:latin typeface="Trebuchet MS"/>
                  <a:cs typeface="Trebuchet MS"/>
                </a:endParaRPr>
              </a:p>
              <a:p>
                <a:pPr>
                  <a:spcBef>
                    <a:spcPts val="127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350" b="0" i="1" smtClean="0">
                          <a:latin typeface="Cambria Math" panose="02040503050406030204" pitchFamily="18" charset="0"/>
                          <a:cs typeface="Trebuchet MS"/>
                        </a:rPr>
                        <m:t>𝑍</m:t>
                      </m:r>
                      <m:r>
                        <a:rPr lang="fr-FR" sz="1350" b="0" i="1" smtClean="0">
                          <a:latin typeface="Cambria Math" panose="02040503050406030204" pitchFamily="18" charset="0"/>
                          <a:cs typeface="Trebuchet MS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Ω</m:t>
                      </m:r>
                      <m:r>
                        <a:rPr lang="el-G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→</m:t>
                      </m:r>
                      <m:r>
                        <a:rPr lang="fr-F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rebuchet MS"/>
                        </a:rPr>
                        <m:t>𝐸</m:t>
                      </m:r>
                    </m:oMath>
                  </m:oMathPara>
                </a14:m>
                <a:endParaRPr lang="fr-FR" sz="1350" dirty="0">
                  <a:latin typeface="Trebuchet MS"/>
                  <a:cs typeface="Trebuchet MS"/>
                </a:endParaRPr>
              </a:p>
              <a:p>
                <a:pPr>
                  <a:spcBef>
                    <a:spcPts val="127"/>
                  </a:spcBef>
                </a:pPr>
                <a:r>
                  <a:rPr lang="fr-FR" sz="1350" dirty="0">
                    <a:latin typeface="Trebuchet MS"/>
                    <a:cs typeface="Trebuchet MS"/>
                  </a:rPr>
                  <a:t>On</a:t>
                </a:r>
                <a:r>
                  <a:rPr lang="fr-FR" sz="1350" spc="-8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appelle </a:t>
                </a:r>
                <a:r>
                  <a:rPr lang="fr-FR" sz="1350" b="1" i="1" spc="101" dirty="0">
                    <a:latin typeface="Aptos Black" panose="020B0004020202020204" pitchFamily="34" charset="0"/>
                    <a:cs typeface="Calibri"/>
                  </a:rPr>
                  <a:t>espérance</a:t>
                </a:r>
                <a:r>
                  <a:rPr lang="fr-FR" sz="1350" b="1" i="1" spc="-34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83" dirty="0">
                    <a:latin typeface="Aptos Black" panose="020B0004020202020204" pitchFamily="34" charset="0"/>
                    <a:cs typeface="Calibri"/>
                  </a:rPr>
                  <a:t>conditionnelle</a:t>
                </a:r>
                <a:r>
                  <a:rPr lang="fr-FR" sz="1350" b="1" i="1" spc="-30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98" dirty="0">
                    <a:latin typeface="Aptos Black" panose="020B0004020202020204" pitchFamily="34" charset="0"/>
                    <a:cs typeface="Calibri"/>
                  </a:rPr>
                  <a:t>de</a:t>
                </a:r>
                <a:r>
                  <a:rPr lang="fr-FR" sz="1350" b="1" i="1" spc="-30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86" dirty="0">
                    <a:latin typeface="Aptos Black" panose="020B0004020202020204" pitchFamily="34" charset="0"/>
                    <a:cs typeface="Calibri"/>
                  </a:rPr>
                  <a:t>X</a:t>
                </a:r>
                <a:r>
                  <a:rPr lang="fr-FR" sz="1350" b="1" i="1" spc="-34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90" dirty="0">
                    <a:latin typeface="Aptos Black" panose="020B0004020202020204" pitchFamily="34" charset="0"/>
                    <a:cs typeface="Calibri"/>
                  </a:rPr>
                  <a:t>sachant</a:t>
                </a:r>
                <a:r>
                  <a:rPr lang="fr-FR" sz="1350" b="1" i="1" spc="-34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113" dirty="0">
                    <a:latin typeface="Aptos Black" panose="020B0004020202020204" pitchFamily="34" charset="0"/>
                    <a:cs typeface="Calibri"/>
                  </a:rPr>
                  <a:t>Y</a:t>
                </a:r>
                <a:r>
                  <a:rPr lang="fr-FR" sz="1350" b="1" i="1" spc="-38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spc="-38" dirty="0">
                    <a:latin typeface="Trebuchet MS"/>
                    <a:cs typeface="Trebuchet MS"/>
                  </a:rPr>
                  <a:t>:</a:t>
                </a:r>
                <a:endParaRPr sz="1350" dirty="0"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9" y="2118742"/>
                <a:ext cx="5727971" cy="1169390"/>
              </a:xfrm>
              <a:prstGeom prst="rect">
                <a:avLst/>
              </a:prstGeom>
              <a:blipFill>
                <a:blip r:embed="rId3"/>
                <a:stretch>
                  <a:fillRect l="-1766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/>
          <p:nvPr/>
        </p:nvSpPr>
        <p:spPr>
          <a:xfrm>
            <a:off x="604249" y="1805012"/>
            <a:ext cx="1039178" cy="219771"/>
          </a:xfrm>
          <a:prstGeom prst="rect">
            <a:avLst/>
          </a:prstGeom>
          <a:solidFill>
            <a:srgbClr val="0817BD"/>
          </a:solidFill>
          <a:ln w="19050">
            <a:solidFill>
              <a:srgbClr val="235465"/>
            </a:solidFill>
          </a:ln>
        </p:spPr>
        <p:txBody>
          <a:bodyPr vert="horz" wrap="square" lIns="0" tIns="11906" rIns="0" bIns="0" rtlCol="0">
            <a:spAutoFit/>
          </a:bodyPr>
          <a:lstStyle/>
          <a:p>
            <a:pPr marL="141446">
              <a:spcBef>
                <a:spcPts val="94"/>
              </a:spcBef>
            </a:pP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Définition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251" y="4698844"/>
            <a:ext cx="6377464" cy="390972"/>
          </a:xfrm>
          <a:prstGeom prst="rect">
            <a:avLst/>
          </a:prstGeom>
          <a:solidFill>
            <a:srgbClr val="D9F6EC"/>
          </a:solidFill>
        </p:spPr>
        <p:txBody>
          <a:bodyPr vert="horz" wrap="square" lIns="0" tIns="181451" rIns="0" bIns="0" rtlCol="0">
            <a:spAutoFit/>
          </a:bodyPr>
          <a:lstStyle/>
          <a:p>
            <a:pPr marR="29528" algn="l">
              <a:spcBef>
                <a:spcPts val="1429"/>
              </a:spcBef>
            </a:pP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4249" y="4478110"/>
            <a:ext cx="1039178" cy="220734"/>
          </a:xfrm>
          <a:prstGeom prst="rect">
            <a:avLst/>
          </a:prstGeom>
          <a:solidFill>
            <a:srgbClr val="236F50"/>
          </a:solidFill>
          <a:ln w="19050">
            <a:solidFill>
              <a:srgbClr val="235465"/>
            </a:solidFill>
          </a:ln>
        </p:spPr>
        <p:txBody>
          <a:bodyPr vert="horz" wrap="square" lIns="0" tIns="12859" rIns="0" bIns="0" rtlCol="0">
            <a:spAutoFit/>
          </a:bodyPr>
          <a:lstStyle/>
          <a:p>
            <a:pPr marL="163353">
              <a:spcBef>
                <a:spcPts val="101"/>
              </a:spcBef>
            </a:pP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Propriété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2418" y="124886"/>
            <a:ext cx="8419794" cy="346633"/>
          </a:xfrm>
          <a:prstGeom prst="rect">
            <a:avLst/>
          </a:prstGeom>
        </p:spPr>
        <p:txBody>
          <a:bodyPr vert="horz" wrap="square" lIns="0" tIns="137541" rIns="0" bIns="0" rtlCol="0">
            <a:spAutoFit/>
          </a:bodyPr>
          <a:lstStyle/>
          <a:p>
            <a:pPr marL="18574">
              <a:spcBef>
                <a:spcPts val="75"/>
              </a:spcBef>
            </a:pPr>
            <a:r>
              <a:rPr sz="1350" i="1" spc="75" dirty="0">
                <a:latin typeface="Aptos Black" panose="020B0004020202020204" pitchFamily="34" charset="0"/>
                <a:cs typeface="Calibri"/>
              </a:rPr>
              <a:t>A)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5" dirty="0">
                <a:latin typeface="Aptos Black" panose="020B0004020202020204" pitchFamily="34" charset="0"/>
                <a:cs typeface="Calibri"/>
              </a:rPr>
              <a:t>Définition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9" dirty="0">
                <a:latin typeface="Aptos Black" panose="020B0004020202020204" pitchFamily="34" charset="0"/>
                <a:cs typeface="Calibri"/>
              </a:rPr>
              <a:t>mathématique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9B9A8-3B3E-95B5-2029-214732A1DB62}"/>
              </a:ext>
            </a:extLst>
          </p:cNvPr>
          <p:cNvSpPr txBox="1"/>
          <p:nvPr/>
        </p:nvSpPr>
        <p:spPr>
          <a:xfrm>
            <a:off x="604250" y="4755918"/>
            <a:ext cx="63774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350" dirty="0">
                <a:latin typeface="Trebuchet MS"/>
                <a:cs typeface="Trebuchet MS"/>
              </a:rPr>
              <a:t>L'espérance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conditionnelle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est</a:t>
            </a:r>
            <a:r>
              <a:rPr lang="fr-FR" sz="1350" spc="-30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un</a:t>
            </a:r>
            <a:r>
              <a:rPr lang="fr-FR" sz="1350" spc="-38" dirty="0">
                <a:latin typeface="Trebuchet MS"/>
                <a:cs typeface="Trebuchet MS"/>
              </a:rPr>
              <a:t> </a:t>
            </a:r>
            <a:r>
              <a:rPr lang="fr-FR" sz="1350" b="1" i="1" spc="56" dirty="0">
                <a:latin typeface="Aptos Black" panose="020B0004020202020204" pitchFamily="34" charset="0"/>
                <a:cs typeface="Calibri"/>
              </a:rPr>
              <a:t>opérateur</a:t>
            </a:r>
            <a:r>
              <a:rPr lang="fr-FR"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b="1" i="1" spc="60" dirty="0">
                <a:latin typeface="Aptos Black" panose="020B0004020202020204" pitchFamily="34" charset="0"/>
                <a:cs typeface="Calibri"/>
              </a:rPr>
              <a:t>linéaire.</a:t>
            </a:r>
            <a:endParaRPr lang="fr-FR" sz="1350" b="1" i="1" dirty="0">
              <a:latin typeface="Aptos Black" panose="020B0004020202020204" pitchFamily="34" charset="0"/>
              <a:cs typeface="Calibri"/>
            </a:endParaRPr>
          </a:p>
          <a:p>
            <a:pPr algn="ctr"/>
            <a:endParaRPr lang="fr-FR" dirty="0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0907B98B-ACC1-8D34-2E2E-18674426F9F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30</a:t>
            </a:fld>
            <a:r>
              <a:rPr spc="-19" dirty="0"/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6260DB-9A49-03ED-498A-BE8E30CCCCD9}"/>
                  </a:ext>
                </a:extLst>
              </p:cNvPr>
              <p:cNvSpPr txBox="1"/>
              <p:nvPr/>
            </p:nvSpPr>
            <p:spPr>
              <a:xfrm>
                <a:off x="1672735" y="3368691"/>
                <a:ext cx="3751796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𝕝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6260DB-9A49-03ED-498A-BE8E30CC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5" y="3368691"/>
                <a:ext cx="3751796" cy="524631"/>
              </a:xfrm>
              <a:prstGeom prst="rect">
                <a:avLst/>
              </a:prstGeom>
              <a:blipFill>
                <a:blip r:embed="rId4"/>
                <a:stretch>
                  <a:fillRect l="-337" t="-145238" r="-1010" b="-20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9">
            <a:extLst>
              <a:ext uri="{FF2B5EF4-FFF2-40B4-BE49-F238E27FC236}">
                <a16:creationId xmlns:a16="http://schemas.microsoft.com/office/drawing/2014/main" id="{A828F2A3-76AE-B7ED-021B-5DC29D793768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18807ECB-5760-43BA-7488-8E5833E625B2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0D600CE9-FD88-F34C-5C65-3211085F5553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8128" y="2077593"/>
            <a:ext cx="5907668" cy="91755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11455" indent="-201930">
              <a:spcBef>
                <a:spcPts val="79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11455" algn="l"/>
              </a:tabLst>
            </a:pPr>
            <a:r>
              <a:rPr sz="1350" b="1" i="1" spc="86" dirty="0">
                <a:latin typeface="Aptos Black" panose="020B0004020202020204" pitchFamily="34" charset="0"/>
                <a:cs typeface="Calibri"/>
              </a:rPr>
              <a:t>Objectif</a:t>
            </a:r>
            <a:r>
              <a:rPr sz="1350" b="1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latin typeface="Aptos Black" panose="020B0004020202020204" pitchFamily="34" charset="0"/>
                <a:cs typeface="Calibri"/>
              </a:rPr>
              <a:t>de</a:t>
            </a:r>
            <a:r>
              <a:rPr sz="1350" b="1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49" dirty="0">
                <a:latin typeface="Aptos Black" panose="020B0004020202020204" pitchFamily="34" charset="0"/>
                <a:cs typeface="Calibri"/>
              </a:rPr>
              <a:t>gain</a:t>
            </a:r>
            <a:r>
              <a:rPr sz="1350" b="1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9" dirty="0">
                <a:latin typeface="Aptos Black" panose="020B0004020202020204" pitchFamily="34" charset="0"/>
                <a:cs typeface="Calibri"/>
              </a:rPr>
              <a:t>identique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  <a:p>
            <a:pPr marL="211455" indent="-201930">
              <a:spcBef>
                <a:spcPts val="720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11455" algn="l"/>
              </a:tabLst>
            </a:pPr>
            <a:r>
              <a:rPr sz="1350" b="1" i="1" spc="90" dirty="0">
                <a:latin typeface="Aptos Black" panose="020B0004020202020204" pitchFamily="34" charset="0"/>
                <a:cs typeface="Calibri"/>
              </a:rPr>
              <a:t>Gestion</a:t>
            </a:r>
            <a:r>
              <a:rPr sz="1350" b="1" i="1" spc="-5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latin typeface="Aptos Black" panose="020B0004020202020204" pitchFamily="34" charset="0"/>
                <a:cs typeface="Calibri"/>
              </a:rPr>
              <a:t>du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1" dirty="0">
                <a:latin typeface="Aptos Black" panose="020B0004020202020204" pitchFamily="34" charset="0"/>
                <a:cs typeface="Calibri"/>
              </a:rPr>
              <a:t>risque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assez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différente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selon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la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martingale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employée</a:t>
            </a:r>
            <a:endParaRPr sz="1350" dirty="0">
              <a:latin typeface="Trebuchet MS"/>
              <a:cs typeface="Trebuchet MS"/>
            </a:endParaRPr>
          </a:p>
          <a:p>
            <a:pPr marL="211455" indent="-201930">
              <a:spcBef>
                <a:spcPts val="773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11455" algn="l"/>
              </a:tabLst>
            </a:pPr>
            <a:r>
              <a:rPr sz="1350" b="1" i="1" spc="86" dirty="0">
                <a:latin typeface="Aptos Black" panose="020B0004020202020204" pitchFamily="34" charset="0"/>
                <a:cs typeface="Calibri"/>
              </a:rPr>
              <a:t>Exploitations</a:t>
            </a:r>
            <a:r>
              <a:rPr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35" dirty="0">
                <a:latin typeface="Aptos Black" panose="020B0004020202020204" pitchFamily="34" charset="0"/>
                <a:cs typeface="Calibri"/>
              </a:rPr>
              <a:t>des</a:t>
            </a:r>
            <a:r>
              <a:rPr sz="1350" b="1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3" dirty="0">
                <a:latin typeface="Aptos Black" panose="020B0004020202020204" pitchFamily="34" charset="0"/>
                <a:cs typeface="Calibri"/>
              </a:rPr>
              <a:t>opportunités</a:t>
            </a:r>
            <a:r>
              <a:rPr sz="1350" b="1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(dans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les</a:t>
            </a:r>
            <a:r>
              <a:rPr sz="1350" spc="-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marchés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 </a:t>
            </a:r>
            <a:r>
              <a:rPr sz="1350" spc="-8" dirty="0">
                <a:latin typeface="Trebuchet MS"/>
                <a:cs typeface="Trebuchet MS"/>
              </a:rPr>
              <a:t>paris):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082" y="3586354"/>
            <a:ext cx="5907668" cy="604813"/>
          </a:xfrm>
          <a:prstGeom prst="rect">
            <a:avLst/>
          </a:prstGeom>
        </p:spPr>
        <p:txBody>
          <a:bodyPr vert="horz" wrap="square" lIns="0" tIns="98584" rIns="0" bIns="0" rtlCol="0">
            <a:spAutoFit/>
          </a:bodyPr>
          <a:lstStyle/>
          <a:p>
            <a:pPr marL="9525">
              <a:spcBef>
                <a:spcPts val="776"/>
              </a:spcBef>
            </a:pPr>
            <a:r>
              <a:rPr sz="1350" b="1" i="1" spc="49" dirty="0">
                <a:latin typeface="Aptos Black" panose="020B0004020202020204" pitchFamily="34" charset="0"/>
                <a:cs typeface="Calibri"/>
              </a:rPr>
              <a:t>Martingale</a:t>
            </a:r>
            <a:r>
              <a:rPr sz="1350" spc="49" dirty="0">
                <a:latin typeface="Trebuchet MS"/>
                <a:cs typeface="Trebuchet MS"/>
              </a:rPr>
              <a:t>: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trouver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des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événements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parier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manière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répétitive</a:t>
            </a:r>
            <a:endParaRPr sz="1350" dirty="0">
              <a:latin typeface="Trebuchet MS"/>
              <a:cs typeface="Trebuchet MS"/>
            </a:endParaRPr>
          </a:p>
          <a:p>
            <a:pPr marL="9525">
              <a:spcBef>
                <a:spcPts val="701"/>
              </a:spcBef>
            </a:pPr>
            <a:r>
              <a:rPr sz="1350" b="1" i="1" spc="49" dirty="0">
                <a:latin typeface="Aptos Black" panose="020B0004020202020204" pitchFamily="34" charset="0"/>
                <a:cs typeface="Calibri"/>
              </a:rPr>
              <a:t>Arbitrage</a:t>
            </a:r>
            <a:r>
              <a:rPr sz="1350" spc="49" dirty="0">
                <a:latin typeface="Trebuchet MS"/>
                <a:cs typeface="Trebuchet MS"/>
              </a:rPr>
              <a:t>: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trouver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différences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significatives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cotes</a:t>
            </a:r>
            <a:endParaRPr sz="1350" dirty="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238" y="3766263"/>
            <a:ext cx="566738" cy="111443"/>
            <a:chOff x="674984" y="3878684"/>
            <a:chExt cx="755650" cy="148590"/>
          </a:xfrm>
        </p:grpSpPr>
        <p:sp>
          <p:nvSpPr>
            <p:cNvPr id="8" name="object 8"/>
            <p:cNvSpPr/>
            <p:nvPr/>
          </p:nvSpPr>
          <p:spPr>
            <a:xfrm>
              <a:off x="684509" y="3888209"/>
              <a:ext cx="736600" cy="129539"/>
            </a:xfrm>
            <a:custGeom>
              <a:avLst/>
              <a:gdLst/>
              <a:ahLst/>
              <a:cxnLst/>
              <a:rect l="l" t="t" r="r" b="b"/>
              <a:pathLst>
                <a:path w="736600" h="129539">
                  <a:moveTo>
                    <a:pt x="671593" y="0"/>
                  </a:moveTo>
                  <a:lnTo>
                    <a:pt x="671593" y="32288"/>
                  </a:lnTo>
                  <a:lnTo>
                    <a:pt x="0" y="32288"/>
                  </a:lnTo>
                  <a:lnTo>
                    <a:pt x="0" y="96864"/>
                  </a:lnTo>
                  <a:lnTo>
                    <a:pt x="671593" y="96864"/>
                  </a:lnTo>
                  <a:lnTo>
                    <a:pt x="671593" y="129151"/>
                  </a:lnTo>
                  <a:lnTo>
                    <a:pt x="736168" y="64575"/>
                  </a:lnTo>
                  <a:lnTo>
                    <a:pt x="671593" y="0"/>
                  </a:lnTo>
                  <a:close/>
                </a:path>
              </a:pathLst>
            </a:custGeom>
            <a:solidFill>
              <a:srgbClr val="5F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509" y="3888209"/>
              <a:ext cx="736600" cy="129539"/>
            </a:xfrm>
            <a:custGeom>
              <a:avLst/>
              <a:gdLst/>
              <a:ahLst/>
              <a:cxnLst/>
              <a:rect l="l" t="t" r="r" b="b"/>
              <a:pathLst>
                <a:path w="736600" h="129539">
                  <a:moveTo>
                    <a:pt x="0" y="32288"/>
                  </a:moveTo>
                  <a:lnTo>
                    <a:pt x="671593" y="32288"/>
                  </a:lnTo>
                  <a:lnTo>
                    <a:pt x="671593" y="0"/>
                  </a:lnTo>
                  <a:lnTo>
                    <a:pt x="736169" y="64576"/>
                  </a:lnTo>
                  <a:lnTo>
                    <a:pt x="671593" y="129152"/>
                  </a:lnTo>
                  <a:lnTo>
                    <a:pt x="671593" y="96864"/>
                  </a:lnTo>
                  <a:lnTo>
                    <a:pt x="0" y="96864"/>
                  </a:lnTo>
                  <a:lnTo>
                    <a:pt x="0" y="32288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06238" y="4060924"/>
            <a:ext cx="566738" cy="111443"/>
            <a:chOff x="674984" y="4271566"/>
            <a:chExt cx="755650" cy="148590"/>
          </a:xfrm>
        </p:grpSpPr>
        <p:sp>
          <p:nvSpPr>
            <p:cNvPr id="11" name="object 11"/>
            <p:cNvSpPr/>
            <p:nvPr/>
          </p:nvSpPr>
          <p:spPr>
            <a:xfrm>
              <a:off x="684509" y="4281091"/>
              <a:ext cx="736600" cy="129539"/>
            </a:xfrm>
            <a:custGeom>
              <a:avLst/>
              <a:gdLst/>
              <a:ahLst/>
              <a:cxnLst/>
              <a:rect l="l" t="t" r="r" b="b"/>
              <a:pathLst>
                <a:path w="736600" h="129539">
                  <a:moveTo>
                    <a:pt x="671591" y="0"/>
                  </a:moveTo>
                  <a:lnTo>
                    <a:pt x="671591" y="32288"/>
                  </a:lnTo>
                  <a:lnTo>
                    <a:pt x="0" y="32288"/>
                  </a:lnTo>
                  <a:lnTo>
                    <a:pt x="0" y="96864"/>
                  </a:lnTo>
                  <a:lnTo>
                    <a:pt x="671591" y="96864"/>
                  </a:lnTo>
                  <a:lnTo>
                    <a:pt x="671591" y="129152"/>
                  </a:lnTo>
                  <a:lnTo>
                    <a:pt x="736167" y="64576"/>
                  </a:lnTo>
                  <a:lnTo>
                    <a:pt x="671591" y="0"/>
                  </a:lnTo>
                  <a:close/>
                </a:path>
              </a:pathLst>
            </a:custGeom>
            <a:solidFill>
              <a:srgbClr val="5FCB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509" y="4281091"/>
              <a:ext cx="736600" cy="129539"/>
            </a:xfrm>
            <a:custGeom>
              <a:avLst/>
              <a:gdLst/>
              <a:ahLst/>
              <a:cxnLst/>
              <a:rect l="l" t="t" r="r" b="b"/>
              <a:pathLst>
                <a:path w="736600" h="129539">
                  <a:moveTo>
                    <a:pt x="0" y="32288"/>
                  </a:moveTo>
                  <a:lnTo>
                    <a:pt x="671592" y="32288"/>
                  </a:lnTo>
                  <a:lnTo>
                    <a:pt x="671592" y="0"/>
                  </a:lnTo>
                  <a:lnTo>
                    <a:pt x="736168" y="64576"/>
                  </a:lnTo>
                  <a:lnTo>
                    <a:pt x="671592" y="129152"/>
                  </a:lnTo>
                  <a:lnTo>
                    <a:pt x="671592" y="96864"/>
                  </a:lnTo>
                  <a:lnTo>
                    <a:pt x="0" y="96864"/>
                  </a:lnTo>
                  <a:lnTo>
                    <a:pt x="0" y="32288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8600" y="27289"/>
            <a:ext cx="8419794" cy="406649"/>
          </a:xfrm>
          <a:prstGeom prst="rect">
            <a:avLst/>
          </a:prstGeom>
        </p:spPr>
        <p:txBody>
          <a:bodyPr vert="horz" wrap="square" lIns="0" tIns="196976" rIns="0" bIns="0" rtlCol="0">
            <a:spAutoFit/>
          </a:bodyPr>
          <a:lstStyle/>
          <a:p>
            <a:pPr marL="238601">
              <a:spcBef>
                <a:spcPts val="75"/>
              </a:spcBef>
            </a:pPr>
            <a:r>
              <a:rPr sz="1350" i="1" spc="94" dirty="0">
                <a:latin typeface="Aptos Black" panose="020B0004020202020204" pitchFamily="34" charset="0"/>
                <a:cs typeface="Calibri"/>
              </a:rPr>
              <a:t>B)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8" dirty="0">
                <a:latin typeface="Aptos Black" panose="020B0004020202020204" pitchFamily="34" charset="0"/>
                <a:cs typeface="Calibri"/>
              </a:rPr>
              <a:t>Lien</a:t>
            </a:r>
            <a:r>
              <a:rPr sz="1350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9" dirty="0">
                <a:latin typeface="Aptos Black" panose="020B0004020202020204" pitchFamily="34" charset="0"/>
                <a:cs typeface="Calibri"/>
              </a:rPr>
              <a:t>entre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1" dirty="0">
                <a:latin typeface="Aptos Black" panose="020B0004020202020204" pitchFamily="34" charset="0"/>
                <a:cs typeface="Calibri"/>
              </a:rPr>
              <a:t>martingale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5" dirty="0">
                <a:latin typeface="Aptos Black" panose="020B0004020202020204" pitchFamily="34" charset="0"/>
                <a:cs typeface="Calibri"/>
              </a:rPr>
              <a:t>et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45" dirty="0">
                <a:latin typeface="Aptos Black" panose="020B0004020202020204" pitchFamily="34" charset="0"/>
                <a:cs typeface="Calibri"/>
              </a:rPr>
              <a:t>arbitrage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AED6E9DB-05B4-CECE-E632-B4F479BEEA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31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9">
            <a:extLst>
              <a:ext uri="{FF2B5EF4-FFF2-40B4-BE49-F238E27FC236}">
                <a16:creationId xmlns:a16="http://schemas.microsoft.com/office/drawing/2014/main" id="{E263539F-4EB7-E648-B100-47CF5E24D395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A6C250EA-396F-0F2A-9379-B9E044B2E227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F9B7707B-6DD1-2471-BEAF-828D3D23BFC1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03699" y="1379286"/>
            <a:ext cx="6659100" cy="3767614"/>
            <a:chOff x="676217" y="1735748"/>
            <a:chExt cx="7914640" cy="5023485"/>
          </a:xfrm>
        </p:grpSpPr>
        <p:sp>
          <p:nvSpPr>
            <p:cNvPr id="6" name="object 6"/>
            <p:cNvSpPr/>
            <p:nvPr/>
          </p:nvSpPr>
          <p:spPr>
            <a:xfrm>
              <a:off x="676217" y="1735748"/>
              <a:ext cx="7914640" cy="5023485"/>
            </a:xfrm>
            <a:custGeom>
              <a:avLst/>
              <a:gdLst/>
              <a:ahLst/>
              <a:cxnLst/>
              <a:rect l="l" t="t" r="r" b="b"/>
              <a:pathLst>
                <a:path w="7914640" h="5023484">
                  <a:moveTo>
                    <a:pt x="7914445" y="0"/>
                  </a:moveTo>
                  <a:lnTo>
                    <a:pt x="0" y="0"/>
                  </a:lnTo>
                  <a:lnTo>
                    <a:pt x="0" y="5022860"/>
                  </a:lnTo>
                  <a:lnTo>
                    <a:pt x="7914445" y="5022860"/>
                  </a:lnTo>
                  <a:lnTo>
                    <a:pt x="7914445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0893" y="3996725"/>
              <a:ext cx="372110" cy="212090"/>
            </a:xfrm>
            <a:custGeom>
              <a:avLst/>
              <a:gdLst/>
              <a:ahLst/>
              <a:cxnLst/>
              <a:rect l="l" t="t" r="r" b="b"/>
              <a:pathLst>
                <a:path w="372109" h="212089">
                  <a:moveTo>
                    <a:pt x="304219" y="0"/>
                  </a:moveTo>
                  <a:lnTo>
                    <a:pt x="301205" y="8595"/>
                  </a:lnTo>
                  <a:lnTo>
                    <a:pt x="313462" y="13914"/>
                  </a:lnTo>
                  <a:lnTo>
                    <a:pt x="324003" y="21277"/>
                  </a:lnTo>
                  <a:lnTo>
                    <a:pt x="345407" y="55409"/>
                  </a:lnTo>
                  <a:lnTo>
                    <a:pt x="352438" y="104811"/>
                  </a:lnTo>
                  <a:lnTo>
                    <a:pt x="351654" y="123487"/>
                  </a:lnTo>
                  <a:lnTo>
                    <a:pt x="339882" y="169217"/>
                  </a:lnTo>
                  <a:lnTo>
                    <a:pt x="313605" y="197806"/>
                  </a:lnTo>
                  <a:lnTo>
                    <a:pt x="301539" y="203150"/>
                  </a:lnTo>
                  <a:lnTo>
                    <a:pt x="304219" y="211745"/>
                  </a:lnTo>
                  <a:lnTo>
                    <a:pt x="344674" y="187708"/>
                  </a:lnTo>
                  <a:lnTo>
                    <a:pt x="367396" y="143335"/>
                  </a:lnTo>
                  <a:lnTo>
                    <a:pt x="371749" y="105928"/>
                  </a:lnTo>
                  <a:lnTo>
                    <a:pt x="370657" y="86516"/>
                  </a:lnTo>
                  <a:lnTo>
                    <a:pt x="354281" y="37114"/>
                  </a:lnTo>
                  <a:lnTo>
                    <a:pt x="319570" y="5542"/>
                  </a:lnTo>
                  <a:lnTo>
                    <a:pt x="304219" y="0"/>
                  </a:lnTo>
                  <a:close/>
                </a:path>
                <a:path w="372109" h="212089">
                  <a:moveTo>
                    <a:pt x="67530" y="0"/>
                  </a:moveTo>
                  <a:lnTo>
                    <a:pt x="27148" y="24099"/>
                  </a:lnTo>
                  <a:lnTo>
                    <a:pt x="4367" y="68577"/>
                  </a:lnTo>
                  <a:lnTo>
                    <a:pt x="0" y="105928"/>
                  </a:lnTo>
                  <a:lnTo>
                    <a:pt x="1088" y="125381"/>
                  </a:lnTo>
                  <a:lnTo>
                    <a:pt x="17412" y="174743"/>
                  </a:lnTo>
                  <a:lnTo>
                    <a:pt x="52134" y="206209"/>
                  </a:lnTo>
                  <a:lnTo>
                    <a:pt x="67530" y="211745"/>
                  </a:lnTo>
                  <a:lnTo>
                    <a:pt x="70209" y="203150"/>
                  </a:lnTo>
                  <a:lnTo>
                    <a:pt x="58144" y="197806"/>
                  </a:lnTo>
                  <a:lnTo>
                    <a:pt x="47732" y="190369"/>
                  </a:lnTo>
                  <a:lnTo>
                    <a:pt x="26374" y="155690"/>
                  </a:lnTo>
                  <a:lnTo>
                    <a:pt x="19310" y="104811"/>
                  </a:lnTo>
                  <a:lnTo>
                    <a:pt x="20095" y="86747"/>
                  </a:lnTo>
                  <a:lnTo>
                    <a:pt x="31868" y="42137"/>
                  </a:lnTo>
                  <a:lnTo>
                    <a:pt x="58332" y="13914"/>
                  </a:lnTo>
                  <a:lnTo>
                    <a:pt x="70544" y="8595"/>
                  </a:lnTo>
                  <a:lnTo>
                    <a:pt x="67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03699" y="1174102"/>
                <a:ext cx="3153901" cy="205184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rgbClr val="235465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78581">
                  <a:lnSpc>
                    <a:spcPts val="1583"/>
                  </a:lnSpc>
                </a:pPr>
                <a:r>
                  <a:rPr lang="fr-FR" sz="1350" spc="-8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Modélisation: Marche aléatoire dans </a:t>
                </a:r>
                <a14:m>
                  <m:oMath xmlns:m="http://schemas.openxmlformats.org/officeDocument/2006/math">
                    <m:r>
                      <a:rPr lang="fr-FR" sz="1350" i="1" spc="-8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ℝ</m:t>
                    </m:r>
                  </m:oMath>
                </a14:m>
                <a:r>
                  <a:rPr lang="fr-FR" sz="1350" spc="-8" dirty="0">
                    <a:solidFill>
                      <a:srgbClr val="FFFFFF"/>
                    </a:solidFill>
                    <a:latin typeface="Trebuchet MS"/>
                    <a:cs typeface="Trebuchet MS"/>
                  </a:rPr>
                  <a:t>   </a:t>
                </a:r>
                <a:endParaRPr lang="fr-FR" sz="1350" dirty="0">
                  <a:latin typeface="Trebuchet MS"/>
                  <a:cs typeface="Trebuchet MS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9" y="1174102"/>
                <a:ext cx="3153901" cy="205184"/>
              </a:xfrm>
              <a:prstGeom prst="rect">
                <a:avLst/>
              </a:prstGeom>
              <a:blipFill>
                <a:blip r:embed="rId2"/>
                <a:stretch>
                  <a:fillRect l="-800" t="-22222" b="-38889"/>
                </a:stretch>
              </a:blipFill>
              <a:ln w="19050">
                <a:solidFill>
                  <a:srgbClr val="235465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756" y="60292"/>
            <a:ext cx="8419794" cy="360483"/>
          </a:xfrm>
          <a:prstGeom prst="rect">
            <a:avLst/>
          </a:prstGeom>
        </p:spPr>
        <p:txBody>
          <a:bodyPr vert="horz" wrap="square" lIns="0" tIns="151257" rIns="0" bIns="0" rtlCol="0">
            <a:spAutoFit/>
          </a:bodyPr>
          <a:lstStyle/>
          <a:p>
            <a:pPr marL="354330">
              <a:spcBef>
                <a:spcPts val="75"/>
              </a:spcBef>
            </a:pPr>
            <a:r>
              <a:rPr sz="1350" i="1" spc="176" dirty="0">
                <a:latin typeface="Aptos Black" panose="020B0004020202020204" pitchFamily="34" charset="0"/>
                <a:cs typeface="Calibri"/>
              </a:rPr>
              <a:t>C)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5" dirty="0">
                <a:latin typeface="Aptos Black" panose="020B0004020202020204" pitchFamily="34" charset="0"/>
                <a:cs typeface="Calibri"/>
              </a:rPr>
              <a:t>Modélisation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05" dirty="0">
                <a:latin typeface="Aptos Black" panose="020B0004020202020204" pitchFamily="34" charset="0"/>
                <a:cs typeface="Calibri"/>
              </a:rPr>
              <a:t>de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64" dirty="0">
                <a:latin typeface="Aptos Black" panose="020B0004020202020204" pitchFamily="34" charset="0"/>
                <a:cs typeface="Calibri"/>
              </a:rPr>
              <a:t>martingale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503698" y="1541809"/>
                <a:ext cx="6659101" cy="329192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spcBef>
                    <a:spcPts val="521"/>
                  </a:spcBef>
                </a:pPr>
                <a:endParaRPr sz="1350" dirty="0">
                  <a:latin typeface="Cambria Math"/>
                  <a:cs typeface="Cambria Math"/>
                </a:endParaRPr>
              </a:p>
              <a:p>
                <a:pPr marL="68104" marR="318135">
                  <a:lnSpc>
                    <a:spcPts val="1529"/>
                  </a:lnSpc>
                </a:pPr>
                <a:r>
                  <a:rPr sz="2025" baseline="1543" dirty="0" err="1">
                    <a:latin typeface="Trebuchet MS"/>
                    <a:cs typeface="Trebuchet MS"/>
                  </a:rPr>
                  <a:t>Soit</a:t>
                </a:r>
                <a:r>
                  <a:rPr lang="fr-FR" sz="975" spc="68" dirty="0">
                    <a:latin typeface="Cambria Math"/>
                    <a:cs typeface="Cambria Math"/>
                  </a:rPr>
                  <a:t>                      </a:t>
                </a:r>
                <a:r>
                  <a:rPr sz="2025" baseline="1543" dirty="0" err="1">
                    <a:latin typeface="Trebuchet MS"/>
                    <a:cs typeface="Trebuchet MS"/>
                  </a:rPr>
                  <a:t>une</a:t>
                </a:r>
                <a:r>
                  <a:rPr sz="2025" spc="-28" baseline="1543" dirty="0">
                    <a:latin typeface="Trebuchet MS"/>
                    <a:cs typeface="Trebuchet MS"/>
                  </a:rPr>
                  <a:t> </a:t>
                </a:r>
                <a:r>
                  <a:rPr sz="2025" baseline="1543" dirty="0">
                    <a:latin typeface="Trebuchet MS"/>
                    <a:cs typeface="Trebuchet MS"/>
                  </a:rPr>
                  <a:t>suite</a:t>
                </a:r>
                <a:r>
                  <a:rPr sz="2025" spc="-33" baseline="1543" dirty="0">
                    <a:latin typeface="Trebuchet MS"/>
                    <a:cs typeface="Trebuchet MS"/>
                  </a:rPr>
                  <a:t> </a:t>
                </a:r>
                <a:r>
                  <a:rPr sz="2025" baseline="1543" dirty="0">
                    <a:latin typeface="Trebuchet MS"/>
                    <a:cs typeface="Trebuchet MS"/>
                  </a:rPr>
                  <a:t>de</a:t>
                </a:r>
                <a:r>
                  <a:rPr sz="2025" spc="-33" baseline="1543" dirty="0">
                    <a:latin typeface="Trebuchet MS"/>
                    <a:cs typeface="Trebuchet MS"/>
                  </a:rPr>
                  <a:t> </a:t>
                </a:r>
                <a:r>
                  <a:rPr sz="2025" baseline="1543" dirty="0">
                    <a:latin typeface="Trebuchet MS"/>
                    <a:cs typeface="Trebuchet MS"/>
                  </a:rPr>
                  <a:t>variables</a:t>
                </a:r>
                <a:r>
                  <a:rPr sz="2025" spc="-45" baseline="1543" dirty="0">
                    <a:latin typeface="Trebuchet MS"/>
                    <a:cs typeface="Trebuchet MS"/>
                  </a:rPr>
                  <a:t> </a:t>
                </a:r>
                <a:r>
                  <a:rPr sz="2025" baseline="1543" dirty="0" err="1">
                    <a:latin typeface="Trebuchet MS"/>
                    <a:cs typeface="Trebuchet MS"/>
                  </a:rPr>
                  <a:t>aléatoires</a:t>
                </a:r>
                <a:r>
                  <a:rPr sz="2025" spc="-39" baseline="1543" dirty="0">
                    <a:latin typeface="Trebuchet MS"/>
                    <a:cs typeface="Trebuchet MS"/>
                  </a:rPr>
                  <a:t> </a:t>
                </a:r>
                <a:r>
                  <a:rPr sz="2025" baseline="1543" dirty="0">
                    <a:latin typeface="Trebuchet MS"/>
                    <a:cs typeface="Trebuchet MS"/>
                  </a:rPr>
                  <a:t>dans</a:t>
                </a:r>
                <a:r>
                  <a:rPr lang="fr-FR" sz="2025" spc="332" baseline="1543" dirty="0"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25" i="1" spc="332" baseline="1543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ℝ</m:t>
                    </m:r>
                  </m:oMath>
                </a14:m>
                <a:r>
                  <a:rPr lang="fr-FR" sz="2025" baseline="1543" dirty="0">
                    <a:latin typeface="Trebuchet MS"/>
                    <a:cs typeface="Trebuchet MS"/>
                  </a:rPr>
                  <a:t> </a:t>
                </a:r>
                <a:r>
                  <a:rPr sz="2025" baseline="1543" dirty="0" err="1">
                    <a:latin typeface="Trebuchet MS"/>
                    <a:cs typeface="Trebuchet MS"/>
                  </a:rPr>
                  <a:t>modélisant</a:t>
                </a:r>
                <a:r>
                  <a:rPr sz="2025" spc="-39" baseline="1543" dirty="0">
                    <a:latin typeface="Trebuchet MS"/>
                    <a:cs typeface="Trebuchet MS"/>
                  </a:rPr>
                  <a:t> </a:t>
                </a:r>
                <a:r>
                  <a:rPr sz="2025" b="1" i="1" spc="169" baseline="1543" dirty="0">
                    <a:latin typeface="Aptos Black" panose="020B0004020202020204" pitchFamily="34" charset="0"/>
                    <a:cs typeface="Calibri"/>
                  </a:rPr>
                  <a:t>le</a:t>
                </a:r>
                <a:r>
                  <a:rPr sz="2025" b="1" i="1" spc="-73" baseline="154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2025" b="1" i="1" spc="50" baseline="1543" dirty="0">
                    <a:latin typeface="Aptos Black" panose="020B0004020202020204" pitchFamily="34" charset="0"/>
                    <a:cs typeface="Calibri"/>
                  </a:rPr>
                  <a:t>gain </a:t>
                </a:r>
                <a:r>
                  <a:rPr sz="1350" b="1" i="1" spc="83" dirty="0">
                    <a:latin typeface="Aptos Black" panose="020B0004020202020204" pitchFamily="34" charset="0"/>
                    <a:cs typeface="Calibri"/>
                  </a:rPr>
                  <a:t>ou</a:t>
                </a:r>
                <a:r>
                  <a:rPr sz="1350" b="1" i="1" spc="-2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90" dirty="0">
                    <a:latin typeface="Aptos Black" panose="020B0004020202020204" pitchFamily="34" charset="0"/>
                    <a:cs typeface="Calibri"/>
                  </a:rPr>
                  <a:t>la</a:t>
                </a:r>
                <a:r>
                  <a:rPr sz="1350" b="1" i="1" spc="-26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79" dirty="0">
                    <a:latin typeface="Aptos Black" panose="020B0004020202020204" pitchFamily="34" charset="0"/>
                    <a:cs typeface="Calibri"/>
                  </a:rPr>
                  <a:t>perte</a:t>
                </a:r>
                <a:r>
                  <a:rPr sz="1350" b="1" i="1" spc="-2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75" dirty="0">
                    <a:latin typeface="Aptos Black" panose="020B0004020202020204" pitchFamily="34" charset="0"/>
                    <a:cs typeface="Calibri"/>
                  </a:rPr>
                  <a:t>au</a:t>
                </a:r>
                <a:r>
                  <a:rPr sz="1350" b="1" i="1" spc="-2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90" dirty="0">
                    <a:latin typeface="Aptos Black" panose="020B0004020202020204" pitchFamily="34" charset="0"/>
                    <a:cs typeface="Calibri"/>
                  </a:rPr>
                  <a:t>n-</a:t>
                </a:r>
                <a:r>
                  <a:rPr sz="1350" b="1" i="1" spc="105" dirty="0">
                    <a:latin typeface="Aptos Black" panose="020B0004020202020204" pitchFamily="34" charset="0"/>
                    <a:cs typeface="Calibri"/>
                  </a:rPr>
                  <a:t>ième</a:t>
                </a:r>
                <a:r>
                  <a:rPr sz="1350" b="1" i="1" spc="-2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53" dirty="0">
                    <a:latin typeface="Aptos Black" panose="020B0004020202020204" pitchFamily="34" charset="0"/>
                    <a:cs typeface="Calibri"/>
                  </a:rPr>
                  <a:t>pari</a:t>
                </a:r>
                <a:endParaRPr sz="1350" b="1" i="1" dirty="0">
                  <a:latin typeface="Aptos Black" panose="020B0004020202020204" pitchFamily="34" charset="0"/>
                  <a:cs typeface="Calibri"/>
                </a:endParaRPr>
              </a:p>
              <a:p>
                <a:pPr marL="68104">
                  <a:lnSpc>
                    <a:spcPts val="1601"/>
                  </a:lnSpc>
                  <a:spcBef>
                    <a:spcPts val="1639"/>
                  </a:spcBef>
                  <a:tabLst>
                    <a:tab pos="467678" algn="l"/>
                  </a:tabLst>
                </a:pPr>
                <a:r>
                  <a:rPr sz="1350" spc="-15" dirty="0">
                    <a:latin typeface="Trebuchet MS"/>
                    <a:cs typeface="Trebuchet MS"/>
                  </a:rPr>
                  <a:t>Soit</a:t>
                </a:r>
                <a:r>
                  <a:rPr sz="1350" dirty="0">
                    <a:latin typeface="Trebuchet MS"/>
                    <a:cs typeface="Trebuchet MS"/>
                  </a:rPr>
                  <a:t>	</a:t>
                </a:r>
                <a:r>
                  <a:rPr sz="2025" baseline="4629" dirty="0">
                    <a:latin typeface="Cambria Math"/>
                    <a:cs typeface="Cambria Math"/>
                  </a:rPr>
                  <a:t>𝑆</a:t>
                </a:r>
                <a:r>
                  <a:rPr sz="2025" spc="152" baseline="4629" dirty="0">
                    <a:latin typeface="Cambria Math"/>
                    <a:cs typeface="Cambria Math"/>
                  </a:rPr>
                  <a:t> </a:t>
                </a:r>
                <a:r>
                  <a:rPr sz="2025" baseline="4629" dirty="0">
                    <a:latin typeface="Cambria Math"/>
                    <a:cs typeface="Cambria Math"/>
                  </a:rPr>
                  <a:t>=</a:t>
                </a:r>
                <a:r>
                  <a:rPr sz="2025" spc="62" baseline="4629" dirty="0">
                    <a:latin typeface="Cambria Math"/>
                    <a:cs typeface="Cambria Math"/>
                  </a:rPr>
                  <a:t> </a:t>
                </a:r>
                <a:r>
                  <a:rPr lang="fr-FR" sz="2025" spc="62" baseline="4629" dirty="0">
                    <a:latin typeface="Cambria Math"/>
                    <a:cs typeface="Cambria Math"/>
                  </a:rPr>
                  <a:t> </a:t>
                </a:r>
                <a:r>
                  <a:rPr sz="1463" spc="-90" baseline="-8547" dirty="0">
                    <a:latin typeface="Cambria Math"/>
                    <a:cs typeface="Cambria Math"/>
                  </a:rPr>
                  <a:t> </a:t>
                </a:r>
                <a:r>
                  <a:rPr lang="fr-FR" sz="1463" spc="-90" baseline="-8547" dirty="0">
                    <a:latin typeface="Cambria Math"/>
                    <a:cs typeface="Cambria Math"/>
                  </a:rPr>
                  <a:t>                   </a:t>
                </a:r>
                <a:r>
                  <a:rPr lang="fr-FR" sz="1350" spc="-90" baseline="-8547" dirty="0">
                    <a:latin typeface="Trebuchet MS"/>
                    <a:cs typeface="Cambria Math"/>
                  </a:rPr>
                  <a:t>        </a:t>
                </a:r>
                <a:r>
                  <a:rPr sz="1350" dirty="0" err="1">
                    <a:latin typeface="Trebuchet MS"/>
                    <a:cs typeface="Trebuchet MS"/>
                  </a:rPr>
                  <a:t>une</a:t>
                </a:r>
                <a:r>
                  <a:rPr sz="1350" spc="4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suite de</a:t>
                </a:r>
                <a:r>
                  <a:rPr sz="1350" spc="4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variables</a:t>
                </a:r>
                <a:r>
                  <a:rPr sz="1350" spc="-4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aléatoire </a:t>
                </a:r>
                <a:r>
                  <a:rPr sz="1350" dirty="0" err="1">
                    <a:latin typeface="Trebuchet MS"/>
                    <a:cs typeface="Trebuchet MS"/>
                  </a:rPr>
                  <a:t>modélisant</a:t>
                </a:r>
                <a:r>
                  <a:rPr sz="1350" spc="-4" dirty="0">
                    <a:latin typeface="Trebuchet MS"/>
                    <a:cs typeface="Trebuchet MS"/>
                  </a:rPr>
                  <a:t> </a:t>
                </a:r>
                <a:r>
                  <a:rPr sz="1350" spc="-19" dirty="0">
                    <a:latin typeface="Trebuchet MS"/>
                    <a:cs typeface="Trebuchet MS"/>
                  </a:rPr>
                  <a:t>la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sz="1350" b="1" i="1" spc="71" dirty="0">
                    <a:latin typeface="Aptos Black" panose="020B0004020202020204" pitchFamily="34" charset="0"/>
                    <a:cs typeface="Calibri"/>
                  </a:rPr>
                  <a:t>fortune</a:t>
                </a:r>
                <a:r>
                  <a:rPr sz="1350" b="1" i="1" spc="-2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94" dirty="0">
                    <a:latin typeface="Aptos Black" panose="020B0004020202020204" pitchFamily="34" charset="0"/>
                    <a:cs typeface="Calibri"/>
                  </a:rPr>
                  <a:t>du</a:t>
                </a:r>
                <a:r>
                  <a:rPr sz="1350" b="1" i="1" spc="-19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75" dirty="0">
                    <a:latin typeface="Aptos Black" panose="020B0004020202020204" pitchFamily="34" charset="0"/>
                    <a:cs typeface="Calibri"/>
                  </a:rPr>
                  <a:t>joueur</a:t>
                </a:r>
                <a:r>
                  <a:rPr sz="1350" b="1" i="1" spc="-2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101" dirty="0">
                    <a:latin typeface="Aptos Black" panose="020B0004020202020204" pitchFamily="34" charset="0"/>
                    <a:cs typeface="Calibri"/>
                  </a:rPr>
                  <a:t>après</a:t>
                </a:r>
                <a:r>
                  <a:rPr sz="1350" b="1" i="1" spc="-19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113" dirty="0">
                    <a:latin typeface="Aptos Black" panose="020B0004020202020204" pitchFamily="34" charset="0"/>
                    <a:cs typeface="Calibri"/>
                  </a:rPr>
                  <a:t>le</a:t>
                </a:r>
                <a:r>
                  <a:rPr sz="1350" b="1" i="1" spc="-2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90" dirty="0">
                    <a:latin typeface="Aptos Black" panose="020B0004020202020204" pitchFamily="34" charset="0"/>
                    <a:cs typeface="Calibri"/>
                  </a:rPr>
                  <a:t>n-</a:t>
                </a:r>
                <a:r>
                  <a:rPr sz="1350" b="1" i="1" spc="105" dirty="0">
                    <a:latin typeface="Aptos Black" panose="020B0004020202020204" pitchFamily="34" charset="0"/>
                    <a:cs typeface="Calibri"/>
                  </a:rPr>
                  <a:t>ième</a:t>
                </a:r>
                <a:r>
                  <a:rPr sz="1350" b="1" i="1" spc="-23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1350" b="1" i="1" spc="53" dirty="0">
                    <a:latin typeface="Aptos Black" panose="020B0004020202020204" pitchFamily="34" charset="0"/>
                    <a:cs typeface="Calibri"/>
                  </a:rPr>
                  <a:t>pari</a:t>
                </a:r>
                <a:endParaRPr sz="1350" b="1" i="1" dirty="0">
                  <a:latin typeface="Aptos Black" panose="020B0004020202020204" pitchFamily="34" charset="0"/>
                  <a:cs typeface="Calibri"/>
                </a:endParaRPr>
              </a:p>
              <a:p>
                <a:pPr>
                  <a:spcBef>
                    <a:spcPts val="26"/>
                  </a:spcBef>
                </a:pPr>
                <a:endParaRPr sz="1350" dirty="0">
                  <a:latin typeface="Calibri"/>
                  <a:cs typeface="Calibri"/>
                </a:endParaRPr>
              </a:p>
              <a:p>
                <a:pPr marL="68104">
                  <a:tabLst>
                    <a:tab pos="4739640" algn="l"/>
                  </a:tabLst>
                </a:pPr>
                <a:r>
                  <a:rPr sz="1350" dirty="0">
                    <a:latin typeface="Trebuchet MS"/>
                    <a:cs typeface="Trebuchet MS"/>
                  </a:rPr>
                  <a:t>L'issue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d'un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match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est</a:t>
                </a:r>
                <a:r>
                  <a:rPr sz="1350" spc="-30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incertaine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donc</a:t>
                </a:r>
                <a:r>
                  <a:rPr sz="1350" spc="-30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on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suppose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que</a:t>
                </a:r>
                <a:r>
                  <a:rPr sz="1350" spc="19" dirty="0">
                    <a:latin typeface="Trebuchet MS"/>
                    <a:cs typeface="Trebuchet MS"/>
                  </a:rPr>
                  <a:t> </a:t>
                </a:r>
                <a:endParaRPr sz="2025" baseline="4629" dirty="0">
                  <a:latin typeface="Cambria Math"/>
                  <a:cs typeface="Cambria Math"/>
                </a:endParaRPr>
              </a:p>
              <a:p>
                <a:pPr>
                  <a:spcBef>
                    <a:spcPts val="90"/>
                  </a:spcBef>
                </a:pPr>
                <a:endParaRPr sz="1350" dirty="0">
                  <a:latin typeface="Cambria Math"/>
                  <a:cs typeface="Cambria Math"/>
                </a:endParaRPr>
              </a:p>
              <a:p>
                <a:pPr marL="68104">
                  <a:tabLst>
                    <a:tab pos="1795939" algn="l"/>
                  </a:tabLst>
                </a:pPr>
                <a:r>
                  <a:rPr sz="2025" baseline="3086" dirty="0">
                    <a:latin typeface="Trebuchet MS"/>
                    <a:cs typeface="Trebuchet MS"/>
                  </a:rPr>
                  <a:t>La</a:t>
                </a:r>
                <a:r>
                  <a:rPr sz="2025" spc="-11" baseline="3086" dirty="0">
                    <a:latin typeface="Trebuchet MS"/>
                    <a:cs typeface="Trebuchet MS"/>
                  </a:rPr>
                  <a:t> </a:t>
                </a:r>
                <a:r>
                  <a:rPr sz="2025" b="1" i="1" spc="163" baseline="3086" dirty="0" err="1">
                    <a:latin typeface="Aptos Black" panose="020B0004020202020204" pitchFamily="34" charset="0"/>
                    <a:cs typeface="Calibri"/>
                  </a:rPr>
                  <a:t>marche</a:t>
                </a:r>
                <a:r>
                  <a:rPr sz="2025" b="1" i="1" spc="-45" baseline="3086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sz="2025" b="1" i="1" spc="101" baseline="3086" dirty="0" err="1">
                    <a:latin typeface="Aptos Black" panose="020B0004020202020204" pitchFamily="34" charset="0"/>
                    <a:cs typeface="Calibri"/>
                  </a:rPr>
                  <a:t>aléatoire</a:t>
                </a:r>
                <a:r>
                  <a:rPr lang="fr-FR" sz="2025" b="1" i="1" spc="101" baseline="3086" dirty="0">
                    <a:latin typeface="Calibri"/>
                    <a:cs typeface="Calibri"/>
                  </a:rPr>
                  <a:t>  </a:t>
                </a:r>
                <a:r>
                  <a:rPr sz="2025" baseline="10802" dirty="0">
                    <a:latin typeface="Cambria Math"/>
                    <a:cs typeface="Cambria Math"/>
                  </a:rPr>
                  <a:t>𝑆</a:t>
                </a:r>
                <a:r>
                  <a:rPr sz="2025" spc="213" baseline="10802" dirty="0">
                    <a:latin typeface="Cambria Math"/>
                    <a:cs typeface="Cambria Math"/>
                  </a:rPr>
                  <a:t> </a:t>
                </a:r>
                <a:r>
                  <a:rPr sz="2025" baseline="10802" dirty="0">
                    <a:latin typeface="Cambria Math"/>
                    <a:cs typeface="Cambria Math"/>
                  </a:rPr>
                  <a:t>=</a:t>
                </a:r>
                <a:r>
                  <a:rPr lang="fr-FR" sz="2025" spc="113" baseline="10802" dirty="0">
                    <a:latin typeface="Cambria Math"/>
                    <a:cs typeface="Cambria Math"/>
                  </a:rPr>
                  <a:t>     </a:t>
                </a:r>
                <a:r>
                  <a:rPr sz="975" spc="98" dirty="0">
                    <a:latin typeface="Cambria Math"/>
                    <a:cs typeface="Cambria Math"/>
                  </a:rPr>
                  <a:t> </a:t>
                </a:r>
                <a:r>
                  <a:rPr lang="fr-FR" sz="975" spc="98" dirty="0">
                    <a:latin typeface="Cambria Math"/>
                    <a:cs typeface="Cambria Math"/>
                  </a:rPr>
                  <a:t>          </a:t>
                </a:r>
                <a:r>
                  <a:rPr sz="2025" baseline="3086" dirty="0" err="1">
                    <a:latin typeface="Trebuchet MS"/>
                    <a:cs typeface="Trebuchet MS"/>
                  </a:rPr>
                  <a:t>telle</a:t>
                </a:r>
                <a:r>
                  <a:rPr sz="2025" spc="67" baseline="3086" dirty="0">
                    <a:latin typeface="Trebuchet MS"/>
                    <a:cs typeface="Trebuchet MS"/>
                  </a:rPr>
                  <a:t> </a:t>
                </a:r>
                <a:r>
                  <a:rPr sz="2025" spc="-23" baseline="3086" dirty="0">
                    <a:latin typeface="Trebuchet MS"/>
                    <a:cs typeface="Trebuchet MS"/>
                  </a:rPr>
                  <a:t>que:</a:t>
                </a:r>
                <a:endParaRPr sz="2025" baseline="3086" dirty="0">
                  <a:latin typeface="Trebuchet MS"/>
                  <a:cs typeface="Trebuchet MS"/>
                </a:endParaRPr>
              </a:p>
              <a:p>
                <a:pPr>
                  <a:spcBef>
                    <a:spcPts val="124"/>
                  </a:spcBef>
                </a:pPr>
                <a:endParaRPr sz="1350" dirty="0">
                  <a:latin typeface="Trebuchet MS"/>
                  <a:cs typeface="Trebuchet MS"/>
                </a:endParaRPr>
              </a:p>
              <a:p>
                <a:pPr marL="1885474"/>
                <a:endParaRPr sz="975" dirty="0">
                  <a:latin typeface="Cambria Math"/>
                  <a:cs typeface="Cambria Math"/>
                </a:endParaRPr>
              </a:p>
              <a:p>
                <a:pPr marL="131445" algn="ctr">
                  <a:spcBef>
                    <a:spcPts val="326"/>
                  </a:spcBef>
                  <a:tabLst>
                    <a:tab pos="2277904" algn="l"/>
                  </a:tabLst>
                </a:pPr>
                <a:r>
                  <a:rPr lang="fr-FR" sz="1350" spc="-19" dirty="0">
                    <a:latin typeface="Trebuchet MS"/>
                    <a:cs typeface="Trebuchet MS"/>
                  </a:rPr>
                  <a:t>                                </a:t>
                </a:r>
                <a:r>
                  <a:rPr sz="1350" spc="-19" dirty="0">
                    <a:latin typeface="Trebuchet MS"/>
                    <a:cs typeface="Trebuchet MS"/>
                  </a:rPr>
                  <a:t>es</a:t>
                </a:r>
                <a:r>
                  <a:rPr lang="fr-FR" sz="1350" spc="-19" dirty="0" err="1">
                    <a:latin typeface="Trebuchet MS"/>
                    <a:cs typeface="Trebuchet MS"/>
                  </a:rPr>
                  <a:t>t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sz="1350" dirty="0" err="1">
                    <a:latin typeface="Trebuchet MS"/>
                    <a:cs typeface="Trebuchet MS"/>
                  </a:rPr>
                  <a:t>une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spc="-8" dirty="0">
                    <a:latin typeface="Trebuchet MS"/>
                    <a:cs typeface="Trebuchet MS"/>
                  </a:rPr>
                  <a:t>martingale</a:t>
                </a:r>
                <a:endParaRPr sz="1350" dirty="0">
                  <a:latin typeface="Trebuchet MS"/>
                  <a:cs typeface="Trebuchet MS"/>
                </a:endParaRPr>
              </a:p>
              <a:p>
                <a:pPr marL="1821656">
                  <a:spcBef>
                    <a:spcPts val="608"/>
                  </a:spcBef>
                </a:pPr>
                <a:endParaRPr sz="975" dirty="0">
                  <a:latin typeface="Cambria Math"/>
                  <a:cs typeface="Cambria Math"/>
                </a:endParaRPr>
              </a:p>
              <a:p>
                <a:pPr>
                  <a:spcBef>
                    <a:spcPts val="338"/>
                  </a:spcBef>
                </a:pPr>
                <a:endParaRPr sz="975" dirty="0">
                  <a:latin typeface="Cambria Math"/>
                  <a:cs typeface="Cambria Math"/>
                </a:endParaRPr>
              </a:p>
              <a:p>
                <a:pPr marL="68104">
                  <a:tabLst>
                    <a:tab pos="1451610" algn="l"/>
                  </a:tabLst>
                </a:pPr>
                <a:r>
                  <a:rPr sz="1350" dirty="0">
                    <a:latin typeface="Trebuchet MS"/>
                    <a:cs typeface="Trebuchet MS"/>
                  </a:rPr>
                  <a:t>pour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la</a:t>
                </a:r>
                <a:r>
                  <a:rPr sz="1350" spc="-19" dirty="0">
                    <a:latin typeface="Trebuchet MS"/>
                    <a:cs typeface="Trebuchet MS"/>
                  </a:rPr>
                  <a:t> </a:t>
                </a:r>
                <a:r>
                  <a:rPr sz="1350" spc="-8" dirty="0">
                    <a:latin typeface="Trebuchet MS"/>
                    <a:cs typeface="Trebuchet MS"/>
                  </a:rPr>
                  <a:t>filtration</a:t>
                </a:r>
                <a:r>
                  <a:rPr sz="1350" dirty="0">
                    <a:latin typeface="Trebuchet MS"/>
                    <a:cs typeface="Trebuchet MS"/>
                  </a:rPr>
                  <a:t>	</a:t>
                </a:r>
                <a:endParaRPr sz="2025" baseline="1543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8" y="1541809"/>
                <a:ext cx="6659101" cy="3291927"/>
              </a:xfrm>
              <a:prstGeom prst="rect">
                <a:avLst/>
              </a:prstGeom>
              <a:blipFill>
                <a:blip r:embed="rId3"/>
                <a:stretch>
                  <a:fillRect l="-571" b="-23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7">
            <a:extLst>
              <a:ext uri="{FF2B5EF4-FFF2-40B4-BE49-F238E27FC236}">
                <a16:creationId xmlns:a16="http://schemas.microsoft.com/office/drawing/2014/main" id="{21EBCFDC-5F96-27C4-0DE0-5F1E453A2F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32</a:t>
            </a:fld>
            <a:r>
              <a:rPr spc="-19" dirty="0"/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5EDEA1E-C15E-D85D-B644-D1F4E01D9155}"/>
                  </a:ext>
                </a:extLst>
              </p:cNvPr>
              <p:cNvSpPr txBox="1"/>
              <p:nvPr/>
            </p:nvSpPr>
            <p:spPr>
              <a:xfrm>
                <a:off x="990600" y="1711100"/>
                <a:ext cx="4874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5EDEA1E-C15E-D85D-B644-D1F4E01D9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711100"/>
                <a:ext cx="487468" cy="215444"/>
              </a:xfrm>
              <a:prstGeom prst="rect">
                <a:avLst/>
              </a:prstGeom>
              <a:blipFill>
                <a:blip r:embed="rId4"/>
                <a:stretch>
                  <a:fillRect l="-5128" r="-20513" b="-3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B636E94-F23A-DE0E-03EA-A74D18D916AF}"/>
              </a:ext>
            </a:extLst>
          </p:cNvPr>
          <p:cNvSpPr/>
          <p:nvPr/>
        </p:nvSpPr>
        <p:spPr>
          <a:xfrm>
            <a:off x="5438031" y="3075019"/>
            <a:ext cx="313080" cy="1590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695ACE8-79FD-2764-0BA7-6309A1863328}"/>
                  </a:ext>
                </a:extLst>
              </p:cNvPr>
              <p:cNvSpPr txBox="1"/>
              <p:nvPr/>
            </p:nvSpPr>
            <p:spPr>
              <a:xfrm>
                <a:off x="2743200" y="3304417"/>
                <a:ext cx="621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695ACE8-79FD-2764-0BA7-6309A186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304417"/>
                <a:ext cx="621772" cy="215444"/>
              </a:xfrm>
              <a:prstGeom prst="rect">
                <a:avLst/>
              </a:prstGeom>
              <a:blipFill>
                <a:blip r:embed="rId5"/>
                <a:stretch>
                  <a:fillRect r="-2041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A3A146B-7227-258C-12B3-B28C30339B98}"/>
                  </a:ext>
                </a:extLst>
              </p:cNvPr>
              <p:cNvSpPr txBox="1"/>
              <p:nvPr/>
            </p:nvSpPr>
            <p:spPr>
              <a:xfrm>
                <a:off x="1279596" y="2317961"/>
                <a:ext cx="621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A3A146B-7227-258C-12B3-B28C3033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96" y="2317961"/>
                <a:ext cx="621772" cy="215444"/>
              </a:xfrm>
              <a:prstGeom prst="rect">
                <a:avLst/>
              </a:prstGeom>
              <a:blipFill>
                <a:blip r:embed="rId6"/>
                <a:stretch>
                  <a:fillRect r="-200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CC61561-C191-4DEC-9EF7-D24015A312A4}"/>
                  </a:ext>
                </a:extLst>
              </p:cNvPr>
              <p:cNvSpPr txBox="1"/>
              <p:nvPr/>
            </p:nvSpPr>
            <p:spPr>
              <a:xfrm>
                <a:off x="4572000" y="2939109"/>
                <a:ext cx="11430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CC61561-C191-4DEC-9EF7-D24015A3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39109"/>
                <a:ext cx="1143000" cy="215444"/>
              </a:xfrm>
              <a:prstGeom prst="rect">
                <a:avLst/>
              </a:prstGeom>
              <a:blipFill>
                <a:blip r:embed="rId7"/>
                <a:stretch>
                  <a:fillRect b="-3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6D17A6E-658F-54EE-A6F4-0E9266A6AD4B}"/>
                  </a:ext>
                </a:extLst>
              </p:cNvPr>
              <p:cNvSpPr txBox="1"/>
              <p:nvPr/>
            </p:nvSpPr>
            <p:spPr>
              <a:xfrm>
                <a:off x="1870195" y="4591763"/>
                <a:ext cx="9150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6D17A6E-658F-54EE-A6F4-0E9266A6A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95" y="4591763"/>
                <a:ext cx="915058" cy="215444"/>
              </a:xfrm>
              <a:prstGeom prst="rect">
                <a:avLst/>
              </a:prstGeom>
              <a:blipFill>
                <a:blip r:embed="rId8"/>
                <a:stretch>
                  <a:fillRect l="-2740" r="-5479" b="-3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819EBA5-F5F8-A8FE-AFF3-AF6CEFBB6F6B}"/>
                  </a:ext>
                </a:extLst>
              </p:cNvPr>
              <p:cNvSpPr txBox="1"/>
              <p:nvPr/>
            </p:nvSpPr>
            <p:spPr>
              <a:xfrm>
                <a:off x="2072834" y="3809595"/>
                <a:ext cx="1871923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𝑎𝑣𝑒𝑐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819EBA5-F5F8-A8FE-AFF3-AF6CEFBB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34" y="3809595"/>
                <a:ext cx="1871923" cy="588174"/>
              </a:xfrm>
              <a:prstGeom prst="rect">
                <a:avLst/>
              </a:prstGeom>
              <a:blipFill>
                <a:blip r:embed="rId9"/>
                <a:stretch>
                  <a:fillRect l="-10811" t="-121277" r="-1351" b="-1851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9">
            <a:extLst>
              <a:ext uri="{FF2B5EF4-FFF2-40B4-BE49-F238E27FC236}">
                <a16:creationId xmlns:a16="http://schemas.microsoft.com/office/drawing/2014/main" id="{C3E3A37B-D53D-0009-628A-4B7FAEA55D71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17B7DC2D-DB39-E623-CFED-2B7825C51A4E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DC9A0F0E-7514-6219-B20F-8CDBEF2F3702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2476" y="2560377"/>
            <a:ext cx="4239578" cy="159068"/>
          </a:xfrm>
          <a:custGeom>
            <a:avLst/>
            <a:gdLst/>
            <a:ahLst/>
            <a:cxnLst/>
            <a:rect l="l" t="t" r="r" b="b"/>
            <a:pathLst>
              <a:path w="5652770" h="212089">
                <a:moveTo>
                  <a:pt x="70548" y="8597"/>
                </a:moveTo>
                <a:lnTo>
                  <a:pt x="67525" y="0"/>
                </a:lnTo>
                <a:lnTo>
                  <a:pt x="52171" y="5549"/>
                </a:lnTo>
                <a:lnTo>
                  <a:pt x="38722" y="13576"/>
                </a:lnTo>
                <a:lnTo>
                  <a:pt x="9829" y="52108"/>
                </a:lnTo>
                <a:lnTo>
                  <a:pt x="0" y="105930"/>
                </a:lnTo>
                <a:lnTo>
                  <a:pt x="1092" y="125387"/>
                </a:lnTo>
                <a:lnTo>
                  <a:pt x="17411" y="174752"/>
                </a:lnTo>
                <a:lnTo>
                  <a:pt x="52133" y="206209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0" y="197815"/>
                </a:lnTo>
                <a:lnTo>
                  <a:pt x="47726" y="190373"/>
                </a:lnTo>
                <a:lnTo>
                  <a:pt x="26377" y="155689"/>
                </a:lnTo>
                <a:lnTo>
                  <a:pt x="19304" y="104813"/>
                </a:lnTo>
                <a:lnTo>
                  <a:pt x="20091" y="86753"/>
                </a:lnTo>
                <a:lnTo>
                  <a:pt x="31864" y="42138"/>
                </a:lnTo>
                <a:lnTo>
                  <a:pt x="58331" y="13919"/>
                </a:lnTo>
                <a:lnTo>
                  <a:pt x="70548" y="8597"/>
                </a:lnTo>
                <a:close/>
              </a:path>
              <a:path w="5652770" h="212089">
                <a:moveTo>
                  <a:pt x="1113942" y="2006"/>
                </a:moveTo>
                <a:lnTo>
                  <a:pt x="1096759" y="2006"/>
                </a:lnTo>
                <a:lnTo>
                  <a:pt x="1096759" y="209740"/>
                </a:lnTo>
                <a:lnTo>
                  <a:pt x="1113942" y="209740"/>
                </a:lnTo>
                <a:lnTo>
                  <a:pt x="1113942" y="2006"/>
                </a:lnTo>
                <a:close/>
              </a:path>
              <a:path w="5652770" h="212089">
                <a:moveTo>
                  <a:pt x="1457604" y="105930"/>
                </a:moveTo>
                <a:lnTo>
                  <a:pt x="1447774" y="52108"/>
                </a:lnTo>
                <a:lnTo>
                  <a:pt x="1418882" y="13576"/>
                </a:lnTo>
                <a:lnTo>
                  <a:pt x="1390065" y="0"/>
                </a:lnTo>
                <a:lnTo>
                  <a:pt x="1387055" y="8597"/>
                </a:lnTo>
                <a:lnTo>
                  <a:pt x="1399311" y="13919"/>
                </a:lnTo>
                <a:lnTo>
                  <a:pt x="1409852" y="21285"/>
                </a:lnTo>
                <a:lnTo>
                  <a:pt x="1431251" y="55410"/>
                </a:lnTo>
                <a:lnTo>
                  <a:pt x="1438287" y="104813"/>
                </a:lnTo>
                <a:lnTo>
                  <a:pt x="1437500" y="123494"/>
                </a:lnTo>
                <a:lnTo>
                  <a:pt x="1425727" y="169214"/>
                </a:lnTo>
                <a:lnTo>
                  <a:pt x="1399451" y="197815"/>
                </a:lnTo>
                <a:lnTo>
                  <a:pt x="1387386" y="203149"/>
                </a:lnTo>
                <a:lnTo>
                  <a:pt x="1390065" y="211747"/>
                </a:lnTo>
                <a:lnTo>
                  <a:pt x="1430528" y="187706"/>
                </a:lnTo>
                <a:lnTo>
                  <a:pt x="1453248" y="143344"/>
                </a:lnTo>
                <a:lnTo>
                  <a:pt x="1456512" y="125387"/>
                </a:lnTo>
                <a:lnTo>
                  <a:pt x="1457604" y="105930"/>
                </a:lnTo>
                <a:close/>
              </a:path>
              <a:path w="5652770" h="212089">
                <a:moveTo>
                  <a:pt x="1987423" y="8597"/>
                </a:moveTo>
                <a:lnTo>
                  <a:pt x="1984400" y="0"/>
                </a:lnTo>
                <a:lnTo>
                  <a:pt x="1969046" y="5549"/>
                </a:lnTo>
                <a:lnTo>
                  <a:pt x="1955596" y="13576"/>
                </a:lnTo>
                <a:lnTo>
                  <a:pt x="1926704" y="52108"/>
                </a:lnTo>
                <a:lnTo>
                  <a:pt x="1916874" y="105930"/>
                </a:lnTo>
                <a:lnTo>
                  <a:pt x="1917966" y="125387"/>
                </a:lnTo>
                <a:lnTo>
                  <a:pt x="1934286" y="174752"/>
                </a:lnTo>
                <a:lnTo>
                  <a:pt x="1969008" y="206209"/>
                </a:lnTo>
                <a:lnTo>
                  <a:pt x="1984400" y="211747"/>
                </a:lnTo>
                <a:lnTo>
                  <a:pt x="1987080" y="203149"/>
                </a:lnTo>
                <a:lnTo>
                  <a:pt x="1975015" y="197815"/>
                </a:lnTo>
                <a:lnTo>
                  <a:pt x="1964601" y="190373"/>
                </a:lnTo>
                <a:lnTo>
                  <a:pt x="1943252" y="155689"/>
                </a:lnTo>
                <a:lnTo>
                  <a:pt x="1936178" y="104813"/>
                </a:lnTo>
                <a:lnTo>
                  <a:pt x="1936965" y="86753"/>
                </a:lnTo>
                <a:lnTo>
                  <a:pt x="1948738" y="42138"/>
                </a:lnTo>
                <a:lnTo>
                  <a:pt x="1975205" y="13919"/>
                </a:lnTo>
                <a:lnTo>
                  <a:pt x="1987423" y="8597"/>
                </a:lnTo>
                <a:close/>
              </a:path>
              <a:path w="5652770" h="212089">
                <a:moveTo>
                  <a:pt x="2267293" y="2006"/>
                </a:moveTo>
                <a:lnTo>
                  <a:pt x="2250109" y="2006"/>
                </a:lnTo>
                <a:lnTo>
                  <a:pt x="2250109" y="209740"/>
                </a:lnTo>
                <a:lnTo>
                  <a:pt x="2267293" y="209740"/>
                </a:lnTo>
                <a:lnTo>
                  <a:pt x="2267293" y="2006"/>
                </a:lnTo>
                <a:close/>
              </a:path>
              <a:path w="5652770" h="212089">
                <a:moveTo>
                  <a:pt x="2610955" y="105930"/>
                </a:moveTo>
                <a:lnTo>
                  <a:pt x="2601125" y="52108"/>
                </a:lnTo>
                <a:lnTo>
                  <a:pt x="2572232" y="13576"/>
                </a:lnTo>
                <a:lnTo>
                  <a:pt x="2543416" y="0"/>
                </a:lnTo>
                <a:lnTo>
                  <a:pt x="2540406" y="8597"/>
                </a:lnTo>
                <a:lnTo>
                  <a:pt x="2552662" y="13919"/>
                </a:lnTo>
                <a:lnTo>
                  <a:pt x="2563203" y="21285"/>
                </a:lnTo>
                <a:lnTo>
                  <a:pt x="2584602" y="55410"/>
                </a:lnTo>
                <a:lnTo>
                  <a:pt x="2591638" y="104813"/>
                </a:lnTo>
                <a:lnTo>
                  <a:pt x="2590850" y="123494"/>
                </a:lnTo>
                <a:lnTo>
                  <a:pt x="2579078" y="169214"/>
                </a:lnTo>
                <a:lnTo>
                  <a:pt x="2552801" y="197815"/>
                </a:lnTo>
                <a:lnTo>
                  <a:pt x="2540736" y="203149"/>
                </a:lnTo>
                <a:lnTo>
                  <a:pt x="2543416" y="211747"/>
                </a:lnTo>
                <a:lnTo>
                  <a:pt x="2583878" y="187706"/>
                </a:lnTo>
                <a:lnTo>
                  <a:pt x="2606598" y="143344"/>
                </a:lnTo>
                <a:lnTo>
                  <a:pt x="2609862" y="125387"/>
                </a:lnTo>
                <a:lnTo>
                  <a:pt x="2610955" y="105930"/>
                </a:lnTo>
                <a:close/>
              </a:path>
              <a:path w="5652770" h="212089">
                <a:moveTo>
                  <a:pt x="3140773" y="8597"/>
                </a:moveTo>
                <a:lnTo>
                  <a:pt x="3137751" y="0"/>
                </a:lnTo>
                <a:lnTo>
                  <a:pt x="3122396" y="5549"/>
                </a:lnTo>
                <a:lnTo>
                  <a:pt x="3108947" y="13576"/>
                </a:lnTo>
                <a:lnTo>
                  <a:pt x="3080054" y="52108"/>
                </a:lnTo>
                <a:lnTo>
                  <a:pt x="3070225" y="105930"/>
                </a:lnTo>
                <a:lnTo>
                  <a:pt x="3071317" y="125387"/>
                </a:lnTo>
                <a:lnTo>
                  <a:pt x="3087636" y="174752"/>
                </a:lnTo>
                <a:lnTo>
                  <a:pt x="3122358" y="206209"/>
                </a:lnTo>
                <a:lnTo>
                  <a:pt x="3137751" y="211747"/>
                </a:lnTo>
                <a:lnTo>
                  <a:pt x="3140430" y="203149"/>
                </a:lnTo>
                <a:lnTo>
                  <a:pt x="3128365" y="197815"/>
                </a:lnTo>
                <a:lnTo>
                  <a:pt x="3117951" y="190373"/>
                </a:lnTo>
                <a:lnTo>
                  <a:pt x="3096603" y="155689"/>
                </a:lnTo>
                <a:lnTo>
                  <a:pt x="3089529" y="104813"/>
                </a:lnTo>
                <a:lnTo>
                  <a:pt x="3090316" y="86753"/>
                </a:lnTo>
                <a:lnTo>
                  <a:pt x="3102089" y="42138"/>
                </a:lnTo>
                <a:lnTo>
                  <a:pt x="3128556" y="13919"/>
                </a:lnTo>
                <a:lnTo>
                  <a:pt x="3140773" y="8597"/>
                </a:lnTo>
                <a:close/>
              </a:path>
              <a:path w="5652770" h="212089">
                <a:moveTo>
                  <a:pt x="3629431" y="2006"/>
                </a:moveTo>
                <a:lnTo>
                  <a:pt x="3612248" y="2006"/>
                </a:lnTo>
                <a:lnTo>
                  <a:pt x="3612248" y="209740"/>
                </a:lnTo>
                <a:lnTo>
                  <a:pt x="3629431" y="209740"/>
                </a:lnTo>
                <a:lnTo>
                  <a:pt x="3629431" y="2006"/>
                </a:lnTo>
                <a:close/>
              </a:path>
              <a:path w="5652770" h="212089">
                <a:moveTo>
                  <a:pt x="3973093" y="105930"/>
                </a:moveTo>
                <a:lnTo>
                  <a:pt x="3963263" y="52108"/>
                </a:lnTo>
                <a:lnTo>
                  <a:pt x="3934371" y="13576"/>
                </a:lnTo>
                <a:lnTo>
                  <a:pt x="3905554" y="0"/>
                </a:lnTo>
                <a:lnTo>
                  <a:pt x="3902545" y="8597"/>
                </a:lnTo>
                <a:lnTo>
                  <a:pt x="3914800" y="13919"/>
                </a:lnTo>
                <a:lnTo>
                  <a:pt x="3925341" y="21285"/>
                </a:lnTo>
                <a:lnTo>
                  <a:pt x="3946741" y="55410"/>
                </a:lnTo>
                <a:lnTo>
                  <a:pt x="3953776" y="104813"/>
                </a:lnTo>
                <a:lnTo>
                  <a:pt x="3952989" y="123494"/>
                </a:lnTo>
                <a:lnTo>
                  <a:pt x="3941216" y="169214"/>
                </a:lnTo>
                <a:lnTo>
                  <a:pt x="3914940" y="197815"/>
                </a:lnTo>
                <a:lnTo>
                  <a:pt x="3902875" y="203149"/>
                </a:lnTo>
                <a:lnTo>
                  <a:pt x="3905554" y="211747"/>
                </a:lnTo>
                <a:lnTo>
                  <a:pt x="3946017" y="187706"/>
                </a:lnTo>
                <a:lnTo>
                  <a:pt x="3968737" y="143344"/>
                </a:lnTo>
                <a:lnTo>
                  <a:pt x="3972001" y="125387"/>
                </a:lnTo>
                <a:lnTo>
                  <a:pt x="3973093" y="105930"/>
                </a:lnTo>
                <a:close/>
              </a:path>
              <a:path w="5652770" h="212089">
                <a:moveTo>
                  <a:pt x="5133848" y="8597"/>
                </a:moveTo>
                <a:lnTo>
                  <a:pt x="5130825" y="0"/>
                </a:lnTo>
                <a:lnTo>
                  <a:pt x="5115471" y="5549"/>
                </a:lnTo>
                <a:lnTo>
                  <a:pt x="5102022" y="13576"/>
                </a:lnTo>
                <a:lnTo>
                  <a:pt x="5073129" y="52108"/>
                </a:lnTo>
                <a:lnTo>
                  <a:pt x="5063299" y="105930"/>
                </a:lnTo>
                <a:lnTo>
                  <a:pt x="5064391" y="125387"/>
                </a:lnTo>
                <a:lnTo>
                  <a:pt x="5080711" y="174752"/>
                </a:lnTo>
                <a:lnTo>
                  <a:pt x="5115433" y="206209"/>
                </a:lnTo>
                <a:lnTo>
                  <a:pt x="5130825" y="211747"/>
                </a:lnTo>
                <a:lnTo>
                  <a:pt x="5133505" y="203149"/>
                </a:lnTo>
                <a:lnTo>
                  <a:pt x="5121440" y="197815"/>
                </a:lnTo>
                <a:lnTo>
                  <a:pt x="5111026" y="190373"/>
                </a:lnTo>
                <a:lnTo>
                  <a:pt x="5089677" y="155689"/>
                </a:lnTo>
                <a:lnTo>
                  <a:pt x="5082603" y="104813"/>
                </a:lnTo>
                <a:lnTo>
                  <a:pt x="5083391" y="86753"/>
                </a:lnTo>
                <a:lnTo>
                  <a:pt x="5095164" y="42138"/>
                </a:lnTo>
                <a:lnTo>
                  <a:pt x="5121630" y="13919"/>
                </a:lnTo>
                <a:lnTo>
                  <a:pt x="5133848" y="8597"/>
                </a:lnTo>
                <a:close/>
              </a:path>
              <a:path w="5652770" h="212089">
                <a:moveTo>
                  <a:pt x="5652528" y="105930"/>
                </a:moveTo>
                <a:lnTo>
                  <a:pt x="5642711" y="52108"/>
                </a:lnTo>
                <a:lnTo>
                  <a:pt x="5613819" y="13576"/>
                </a:lnTo>
                <a:lnTo>
                  <a:pt x="5585003" y="0"/>
                </a:lnTo>
                <a:lnTo>
                  <a:pt x="5581993" y="8597"/>
                </a:lnTo>
                <a:lnTo>
                  <a:pt x="5594248" y="13919"/>
                </a:lnTo>
                <a:lnTo>
                  <a:pt x="5604789" y="21285"/>
                </a:lnTo>
                <a:lnTo>
                  <a:pt x="5626189" y="55410"/>
                </a:lnTo>
                <a:lnTo>
                  <a:pt x="5633224" y="104813"/>
                </a:lnTo>
                <a:lnTo>
                  <a:pt x="5632437" y="123494"/>
                </a:lnTo>
                <a:lnTo>
                  <a:pt x="5620664" y="169214"/>
                </a:lnTo>
                <a:lnTo>
                  <a:pt x="5594388" y="197815"/>
                </a:lnTo>
                <a:lnTo>
                  <a:pt x="5582323" y="203149"/>
                </a:lnTo>
                <a:lnTo>
                  <a:pt x="5585003" y="211747"/>
                </a:lnTo>
                <a:lnTo>
                  <a:pt x="5625465" y="187706"/>
                </a:lnTo>
                <a:lnTo>
                  <a:pt x="5648185" y="143344"/>
                </a:lnTo>
                <a:lnTo>
                  <a:pt x="5651449" y="125387"/>
                </a:lnTo>
                <a:lnTo>
                  <a:pt x="5652528" y="10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9337" y="2769927"/>
            <a:ext cx="4003358" cy="568643"/>
          </a:xfrm>
          <a:custGeom>
            <a:avLst/>
            <a:gdLst/>
            <a:ahLst/>
            <a:cxnLst/>
            <a:rect l="l" t="t" r="r" b="b"/>
            <a:pathLst>
              <a:path w="5337809" h="758189">
                <a:moveTo>
                  <a:pt x="70548" y="8597"/>
                </a:moveTo>
                <a:lnTo>
                  <a:pt x="67525" y="0"/>
                </a:lnTo>
                <a:lnTo>
                  <a:pt x="52171" y="5549"/>
                </a:lnTo>
                <a:lnTo>
                  <a:pt x="38722" y="13576"/>
                </a:lnTo>
                <a:lnTo>
                  <a:pt x="9829" y="52108"/>
                </a:lnTo>
                <a:lnTo>
                  <a:pt x="0" y="105930"/>
                </a:lnTo>
                <a:lnTo>
                  <a:pt x="1092" y="125387"/>
                </a:lnTo>
                <a:lnTo>
                  <a:pt x="17411" y="174752"/>
                </a:lnTo>
                <a:lnTo>
                  <a:pt x="52133" y="206209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0" y="197815"/>
                </a:lnTo>
                <a:lnTo>
                  <a:pt x="47726" y="190373"/>
                </a:lnTo>
                <a:lnTo>
                  <a:pt x="26377" y="155689"/>
                </a:lnTo>
                <a:lnTo>
                  <a:pt x="19304" y="104813"/>
                </a:lnTo>
                <a:lnTo>
                  <a:pt x="20091" y="86753"/>
                </a:lnTo>
                <a:lnTo>
                  <a:pt x="31864" y="42138"/>
                </a:lnTo>
                <a:lnTo>
                  <a:pt x="58331" y="13919"/>
                </a:lnTo>
                <a:lnTo>
                  <a:pt x="70548" y="8597"/>
                </a:lnTo>
                <a:close/>
              </a:path>
              <a:path w="5337809" h="758189">
                <a:moveTo>
                  <a:pt x="589241" y="105930"/>
                </a:moveTo>
                <a:lnTo>
                  <a:pt x="579412" y="52108"/>
                </a:lnTo>
                <a:lnTo>
                  <a:pt x="550519" y="13576"/>
                </a:lnTo>
                <a:lnTo>
                  <a:pt x="521703" y="0"/>
                </a:lnTo>
                <a:lnTo>
                  <a:pt x="518693" y="8597"/>
                </a:lnTo>
                <a:lnTo>
                  <a:pt x="530948" y="13919"/>
                </a:lnTo>
                <a:lnTo>
                  <a:pt x="541489" y="21285"/>
                </a:lnTo>
                <a:lnTo>
                  <a:pt x="562889" y="55410"/>
                </a:lnTo>
                <a:lnTo>
                  <a:pt x="569925" y="104813"/>
                </a:lnTo>
                <a:lnTo>
                  <a:pt x="569137" y="123494"/>
                </a:lnTo>
                <a:lnTo>
                  <a:pt x="557364" y="169214"/>
                </a:lnTo>
                <a:lnTo>
                  <a:pt x="531088" y="197815"/>
                </a:lnTo>
                <a:lnTo>
                  <a:pt x="519023" y="203149"/>
                </a:lnTo>
                <a:lnTo>
                  <a:pt x="521703" y="211747"/>
                </a:lnTo>
                <a:lnTo>
                  <a:pt x="562165" y="187706"/>
                </a:lnTo>
                <a:lnTo>
                  <a:pt x="584885" y="143344"/>
                </a:lnTo>
                <a:lnTo>
                  <a:pt x="588149" y="125387"/>
                </a:lnTo>
                <a:lnTo>
                  <a:pt x="589241" y="105930"/>
                </a:lnTo>
                <a:close/>
              </a:path>
              <a:path w="5337809" h="758189">
                <a:moveTo>
                  <a:pt x="614489" y="554697"/>
                </a:moveTo>
                <a:lnTo>
                  <a:pt x="611466" y="546100"/>
                </a:lnTo>
                <a:lnTo>
                  <a:pt x="596112" y="551649"/>
                </a:lnTo>
                <a:lnTo>
                  <a:pt x="582663" y="559676"/>
                </a:lnTo>
                <a:lnTo>
                  <a:pt x="553770" y="598208"/>
                </a:lnTo>
                <a:lnTo>
                  <a:pt x="543941" y="652030"/>
                </a:lnTo>
                <a:lnTo>
                  <a:pt x="545033" y="671487"/>
                </a:lnTo>
                <a:lnTo>
                  <a:pt x="561352" y="720852"/>
                </a:lnTo>
                <a:lnTo>
                  <a:pt x="596074" y="752309"/>
                </a:lnTo>
                <a:lnTo>
                  <a:pt x="611466" y="757847"/>
                </a:lnTo>
                <a:lnTo>
                  <a:pt x="614146" y="749249"/>
                </a:lnTo>
                <a:lnTo>
                  <a:pt x="602081" y="743915"/>
                </a:lnTo>
                <a:lnTo>
                  <a:pt x="591667" y="736473"/>
                </a:lnTo>
                <a:lnTo>
                  <a:pt x="570318" y="701789"/>
                </a:lnTo>
                <a:lnTo>
                  <a:pt x="563245" y="650913"/>
                </a:lnTo>
                <a:lnTo>
                  <a:pt x="564032" y="632853"/>
                </a:lnTo>
                <a:lnTo>
                  <a:pt x="575805" y="588238"/>
                </a:lnTo>
                <a:lnTo>
                  <a:pt x="602272" y="560019"/>
                </a:lnTo>
                <a:lnTo>
                  <a:pt x="614489" y="554697"/>
                </a:lnTo>
                <a:close/>
              </a:path>
              <a:path w="5337809" h="758189">
                <a:moveTo>
                  <a:pt x="1111846" y="548106"/>
                </a:moveTo>
                <a:lnTo>
                  <a:pt x="1094663" y="548106"/>
                </a:lnTo>
                <a:lnTo>
                  <a:pt x="1094663" y="755840"/>
                </a:lnTo>
                <a:lnTo>
                  <a:pt x="1111846" y="755840"/>
                </a:lnTo>
                <a:lnTo>
                  <a:pt x="1111846" y="548106"/>
                </a:lnTo>
                <a:close/>
              </a:path>
              <a:path w="5337809" h="758189">
                <a:moveTo>
                  <a:pt x="1176210" y="8597"/>
                </a:moveTo>
                <a:lnTo>
                  <a:pt x="1173187" y="0"/>
                </a:lnTo>
                <a:lnTo>
                  <a:pt x="1157833" y="5549"/>
                </a:lnTo>
                <a:lnTo>
                  <a:pt x="1144384" y="13576"/>
                </a:lnTo>
                <a:lnTo>
                  <a:pt x="1115491" y="52108"/>
                </a:lnTo>
                <a:lnTo>
                  <a:pt x="1105662" y="105930"/>
                </a:lnTo>
                <a:lnTo>
                  <a:pt x="1106754" y="125387"/>
                </a:lnTo>
                <a:lnTo>
                  <a:pt x="1123073" y="174752"/>
                </a:lnTo>
                <a:lnTo>
                  <a:pt x="1157795" y="206209"/>
                </a:lnTo>
                <a:lnTo>
                  <a:pt x="1173187" y="211747"/>
                </a:lnTo>
                <a:lnTo>
                  <a:pt x="1175867" y="203149"/>
                </a:lnTo>
                <a:lnTo>
                  <a:pt x="1163802" y="197815"/>
                </a:lnTo>
                <a:lnTo>
                  <a:pt x="1153388" y="190373"/>
                </a:lnTo>
                <a:lnTo>
                  <a:pt x="1132039" y="155689"/>
                </a:lnTo>
                <a:lnTo>
                  <a:pt x="1124966" y="104813"/>
                </a:lnTo>
                <a:lnTo>
                  <a:pt x="1125753" y="86753"/>
                </a:lnTo>
                <a:lnTo>
                  <a:pt x="1137526" y="42138"/>
                </a:lnTo>
                <a:lnTo>
                  <a:pt x="1163993" y="13919"/>
                </a:lnTo>
                <a:lnTo>
                  <a:pt x="1176210" y="8597"/>
                </a:lnTo>
                <a:close/>
              </a:path>
              <a:path w="5337809" h="758189">
                <a:moveTo>
                  <a:pt x="1455508" y="652030"/>
                </a:moveTo>
                <a:lnTo>
                  <a:pt x="1445679" y="598208"/>
                </a:lnTo>
                <a:lnTo>
                  <a:pt x="1416786" y="559676"/>
                </a:lnTo>
                <a:lnTo>
                  <a:pt x="1387970" y="546100"/>
                </a:lnTo>
                <a:lnTo>
                  <a:pt x="1384960" y="554697"/>
                </a:lnTo>
                <a:lnTo>
                  <a:pt x="1397215" y="560019"/>
                </a:lnTo>
                <a:lnTo>
                  <a:pt x="1407756" y="567385"/>
                </a:lnTo>
                <a:lnTo>
                  <a:pt x="1429156" y="601510"/>
                </a:lnTo>
                <a:lnTo>
                  <a:pt x="1436192" y="650913"/>
                </a:lnTo>
                <a:lnTo>
                  <a:pt x="1435404" y="669594"/>
                </a:lnTo>
                <a:lnTo>
                  <a:pt x="1423631" y="715314"/>
                </a:lnTo>
                <a:lnTo>
                  <a:pt x="1397355" y="743915"/>
                </a:lnTo>
                <a:lnTo>
                  <a:pt x="1385290" y="749249"/>
                </a:lnTo>
                <a:lnTo>
                  <a:pt x="1387970" y="757847"/>
                </a:lnTo>
                <a:lnTo>
                  <a:pt x="1428432" y="733806"/>
                </a:lnTo>
                <a:lnTo>
                  <a:pt x="1451152" y="689444"/>
                </a:lnTo>
                <a:lnTo>
                  <a:pt x="1454416" y="671487"/>
                </a:lnTo>
                <a:lnTo>
                  <a:pt x="1455508" y="652030"/>
                </a:lnTo>
                <a:close/>
              </a:path>
              <a:path w="5337809" h="758189">
                <a:moveTo>
                  <a:pt x="5337454" y="105930"/>
                </a:moveTo>
                <a:lnTo>
                  <a:pt x="5327624" y="52108"/>
                </a:lnTo>
                <a:lnTo>
                  <a:pt x="5298732" y="13576"/>
                </a:lnTo>
                <a:lnTo>
                  <a:pt x="5269916" y="0"/>
                </a:lnTo>
                <a:lnTo>
                  <a:pt x="5266906" y="8597"/>
                </a:lnTo>
                <a:lnTo>
                  <a:pt x="5279161" y="13919"/>
                </a:lnTo>
                <a:lnTo>
                  <a:pt x="5289702" y="21285"/>
                </a:lnTo>
                <a:lnTo>
                  <a:pt x="5311102" y="55410"/>
                </a:lnTo>
                <a:lnTo>
                  <a:pt x="5318137" y="104813"/>
                </a:lnTo>
                <a:lnTo>
                  <a:pt x="5317350" y="123494"/>
                </a:lnTo>
                <a:lnTo>
                  <a:pt x="5305577" y="169214"/>
                </a:lnTo>
                <a:lnTo>
                  <a:pt x="5279301" y="197815"/>
                </a:lnTo>
                <a:lnTo>
                  <a:pt x="5267236" y="203149"/>
                </a:lnTo>
                <a:lnTo>
                  <a:pt x="5269916" y="211747"/>
                </a:lnTo>
                <a:lnTo>
                  <a:pt x="5310378" y="187706"/>
                </a:lnTo>
                <a:lnTo>
                  <a:pt x="5333098" y="143344"/>
                </a:lnTo>
                <a:lnTo>
                  <a:pt x="5336362" y="125387"/>
                </a:lnTo>
                <a:lnTo>
                  <a:pt x="5337454" y="10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5819BD21-9DCA-7BD2-89AD-EB5F46EB59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33</a:t>
            </a:fld>
            <a:r>
              <a:rPr spc="-19" dirty="0"/>
              <a:t>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C53A90-ECDC-6828-EF2C-9C3EF3C8452C}"/>
              </a:ext>
            </a:extLst>
          </p:cNvPr>
          <p:cNvSpPr/>
          <p:nvPr/>
        </p:nvSpPr>
        <p:spPr>
          <a:xfrm>
            <a:off x="1181142" y="2306735"/>
            <a:ext cx="60198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FC1AF96-8C6C-82C8-23B2-B6B8C12BCE0C}"/>
                  </a:ext>
                </a:extLst>
              </p:cNvPr>
              <p:cNvSpPr txBox="1"/>
              <p:nvPr/>
            </p:nvSpPr>
            <p:spPr>
              <a:xfrm>
                <a:off x="100463" y="2174852"/>
                <a:ext cx="8814937" cy="1406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  <a:p>
                <a:r>
                  <a:rPr lang="fr-FR" dirty="0"/>
                  <a:t>Or, </a:t>
                </a:r>
                <a:r>
                  <a:rPr lang="fr-FR" b="1" i="1" dirty="0">
                    <a:latin typeface="Aptos Black" panose="020B0004020202020204" pitchFamily="34" charset="0"/>
                  </a:rPr>
                  <a:t>dans le cas d’un arbitrage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fr-FR" dirty="0"/>
                  <a:t> (on récupère </a:t>
                </a:r>
                <a:r>
                  <a:rPr lang="fr-FR" b="1" i="1" dirty="0">
                    <a:latin typeface="Aptos Black" panose="020B0004020202020204" pitchFamily="34" charset="0"/>
                  </a:rPr>
                  <a:t>au moins </a:t>
                </a:r>
                <a:r>
                  <a:rPr lang="fr-FR" dirty="0"/>
                  <a:t>sa somme misée)</a:t>
                </a:r>
              </a:p>
              <a:p>
                <a:endParaRPr lang="fr-FR" dirty="0"/>
              </a:p>
              <a:p>
                <a:pPr algn="ctr"/>
                <a:r>
                  <a:rPr lang="fr-FR" dirty="0"/>
                  <a:t>d’où: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FC1AF96-8C6C-82C8-23B2-B6B8C12B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3" y="2174852"/>
                <a:ext cx="8814937" cy="1406548"/>
              </a:xfrm>
              <a:prstGeom prst="rect">
                <a:avLst/>
              </a:prstGeom>
              <a:blipFill>
                <a:blip r:embed="rId2"/>
                <a:stretch>
                  <a:fillRect l="-1580" t="-893" r="-862"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F10698FF-67A9-E4AE-DCAE-BA7FC9BA16F4}"/>
              </a:ext>
            </a:extLst>
          </p:cNvPr>
          <p:cNvSpPr txBox="1"/>
          <p:nvPr/>
        </p:nvSpPr>
        <p:spPr>
          <a:xfrm>
            <a:off x="100463" y="3899711"/>
            <a:ext cx="881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Donc la suite S est une </a:t>
            </a:r>
            <a:r>
              <a:rPr lang="fr-FR" b="1" i="1" dirty="0">
                <a:latin typeface="Aptos Black" panose="020B0004020202020204" pitchFamily="34" charset="0"/>
              </a:rPr>
              <a:t>sous-martingale</a:t>
            </a: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338BC622-76C0-0F9B-5656-8FAED289B9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756" y="60292"/>
            <a:ext cx="8419794" cy="360483"/>
          </a:xfrm>
          <a:prstGeom prst="rect">
            <a:avLst/>
          </a:prstGeom>
        </p:spPr>
        <p:txBody>
          <a:bodyPr vert="horz" wrap="square" lIns="0" tIns="151257" rIns="0" bIns="0" rtlCol="0">
            <a:spAutoFit/>
          </a:bodyPr>
          <a:lstStyle/>
          <a:p>
            <a:pPr marL="354330">
              <a:spcBef>
                <a:spcPts val="75"/>
              </a:spcBef>
            </a:pPr>
            <a:r>
              <a:rPr sz="1350" i="1" spc="176" dirty="0">
                <a:latin typeface="Aptos Black" panose="020B0004020202020204" pitchFamily="34" charset="0"/>
                <a:cs typeface="Calibri"/>
              </a:rPr>
              <a:t>C)</a:t>
            </a:r>
            <a:r>
              <a:rPr sz="1350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75" dirty="0">
                <a:latin typeface="Aptos Black" panose="020B0004020202020204" pitchFamily="34" charset="0"/>
                <a:cs typeface="Calibri"/>
              </a:rPr>
              <a:t>Modélisation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105" dirty="0">
                <a:latin typeface="Aptos Black" panose="020B0004020202020204" pitchFamily="34" charset="0"/>
                <a:cs typeface="Calibri"/>
              </a:rPr>
              <a:t>de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64" dirty="0">
                <a:latin typeface="Aptos Black" panose="020B0004020202020204" pitchFamily="34" charset="0"/>
                <a:cs typeface="Calibri"/>
              </a:rPr>
              <a:t>martingale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9">
            <a:extLst>
              <a:ext uri="{FF2B5EF4-FFF2-40B4-BE49-F238E27FC236}">
                <a16:creationId xmlns:a16="http://schemas.microsoft.com/office/drawing/2014/main" id="{4169D665-50EB-10AF-245E-7F1D7513E13F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5FF60A7-D7A5-2A82-6966-1E7FFF5B66A1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0E8CAFB-C157-D598-178A-AD73EDA7FAA9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457200" y="2133600"/>
            <a:ext cx="6055931" cy="1251305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9525" marR="3810" algn="ctr">
              <a:lnSpc>
                <a:spcPts val="3225"/>
              </a:lnSpc>
              <a:spcBef>
                <a:spcPts val="158"/>
              </a:spcBef>
            </a:pPr>
            <a:r>
              <a:rPr sz="2700" dirty="0">
                <a:latin typeface="Trebuchet MS"/>
                <a:cs typeface="Trebuchet MS"/>
              </a:rPr>
              <a:t>Le</a:t>
            </a:r>
            <a:r>
              <a:rPr sz="2700" spc="-34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joueur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-8" dirty="0">
                <a:latin typeface="Trebuchet MS"/>
                <a:cs typeface="Trebuchet MS"/>
              </a:rPr>
              <a:t>peut-</a:t>
            </a:r>
            <a:r>
              <a:rPr sz="2700" dirty="0">
                <a:latin typeface="Trebuchet MS"/>
                <a:cs typeface="Trebuchet MS"/>
              </a:rPr>
              <a:t>il</a:t>
            </a:r>
            <a:r>
              <a:rPr sz="2700" spc="-34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espérer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gagner</a:t>
            </a:r>
            <a:r>
              <a:rPr sz="2700" spc="-34" dirty="0">
                <a:latin typeface="Trebuchet MS"/>
                <a:cs typeface="Trebuchet MS"/>
              </a:rPr>
              <a:t> </a:t>
            </a:r>
            <a:r>
              <a:rPr sz="2700" spc="-19" dirty="0">
                <a:latin typeface="Trebuchet MS"/>
                <a:cs typeface="Trebuchet MS"/>
              </a:rPr>
              <a:t>de </a:t>
            </a:r>
            <a:r>
              <a:rPr sz="2700" dirty="0">
                <a:latin typeface="Trebuchet MS"/>
                <a:cs typeface="Trebuchet MS"/>
              </a:rPr>
              <a:t>l’argent</a:t>
            </a:r>
            <a:r>
              <a:rPr sz="2700" spc="-26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s’il</a:t>
            </a:r>
            <a:r>
              <a:rPr sz="2700" spc="-26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sait</a:t>
            </a:r>
            <a:r>
              <a:rPr sz="2700" spc="-23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s’arrêter</a:t>
            </a:r>
            <a:r>
              <a:rPr sz="2700" spc="-26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au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-19" dirty="0">
                <a:latin typeface="Trebuchet MS"/>
                <a:cs typeface="Trebuchet MS"/>
              </a:rPr>
              <a:t>bon </a:t>
            </a:r>
            <a:r>
              <a:rPr sz="2700" dirty="0">
                <a:latin typeface="Trebuchet MS"/>
                <a:cs typeface="Trebuchet MS"/>
              </a:rPr>
              <a:t>moment</a:t>
            </a:r>
            <a:r>
              <a:rPr sz="2700" spc="-53" dirty="0">
                <a:latin typeface="Trebuchet MS"/>
                <a:cs typeface="Trebuchet MS"/>
              </a:rPr>
              <a:t> </a:t>
            </a:r>
            <a:r>
              <a:rPr sz="2700" spc="-38" dirty="0">
                <a:latin typeface="Trebuchet MS"/>
                <a:cs typeface="Trebuchet MS"/>
              </a:rPr>
              <a:t>?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054" y="4130421"/>
            <a:ext cx="507682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nombre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partie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qu’il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va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jouer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sera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nombre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aléatoire</a:t>
            </a:r>
            <a:r>
              <a:rPr sz="1350" spc="-60" dirty="0">
                <a:latin typeface="Trebuchet MS"/>
                <a:cs typeface="Trebuchet MS"/>
              </a:rPr>
              <a:t> </a:t>
            </a:r>
            <a:r>
              <a:rPr sz="1350" spc="-38" dirty="0">
                <a:latin typeface="Trebuchet MS"/>
                <a:cs typeface="Trebuchet MS"/>
              </a:rPr>
              <a:t>T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A42DE63-8CF5-9AD7-7A41-64EE7D0E94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34</a:t>
            </a:fld>
            <a:r>
              <a:rPr spc="-19" dirty="0"/>
              <a:t>/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80402DDC-89DE-B0AB-82EB-28DABF5D8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/>
          <a:p>
            <a:pPr marL="320516">
              <a:spcBef>
                <a:spcPts val="75"/>
              </a:spcBef>
            </a:pPr>
            <a:r>
              <a:rPr sz="1350" i="1" spc="101" dirty="0">
                <a:latin typeface="Aptos Black" panose="020B0004020202020204" pitchFamily="34" charset="0"/>
                <a:cs typeface="Calibri"/>
              </a:rPr>
              <a:t>D)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8" dirty="0">
                <a:latin typeface="Aptos Black" panose="020B0004020202020204" pitchFamily="34" charset="0"/>
                <a:cs typeface="Calibri"/>
              </a:rPr>
              <a:t>Analyse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Asymptotique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9">
            <a:extLst>
              <a:ext uri="{FF2B5EF4-FFF2-40B4-BE49-F238E27FC236}">
                <a16:creationId xmlns:a16="http://schemas.microsoft.com/office/drawing/2014/main" id="{CB14DAE6-4F81-05A0-8DAA-56FC37761E60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4D9F9C7E-351B-C625-8076-FE5A1EA426FA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8734334C-B499-32F3-2116-45D37B7B835B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8601" y="3732835"/>
            <a:ext cx="6064568" cy="1529715"/>
            <a:chOff x="504802" y="3834113"/>
            <a:chExt cx="8086090" cy="2039620"/>
          </a:xfrm>
        </p:grpSpPr>
        <p:sp>
          <p:nvSpPr>
            <p:cNvPr id="6" name="object 6"/>
            <p:cNvSpPr/>
            <p:nvPr/>
          </p:nvSpPr>
          <p:spPr>
            <a:xfrm>
              <a:off x="504802" y="3834113"/>
              <a:ext cx="8086090" cy="2039620"/>
            </a:xfrm>
            <a:custGeom>
              <a:avLst/>
              <a:gdLst/>
              <a:ahLst/>
              <a:cxnLst/>
              <a:rect l="l" t="t" r="r" b="b"/>
              <a:pathLst>
                <a:path w="8086090" h="2039620">
                  <a:moveTo>
                    <a:pt x="8085861" y="0"/>
                  </a:moveTo>
                  <a:lnTo>
                    <a:pt x="0" y="0"/>
                  </a:lnTo>
                  <a:lnTo>
                    <a:pt x="0" y="2039514"/>
                  </a:lnTo>
                  <a:lnTo>
                    <a:pt x="8085861" y="2039514"/>
                  </a:lnTo>
                  <a:lnTo>
                    <a:pt x="8085861" y="0"/>
                  </a:lnTo>
                  <a:close/>
                </a:path>
              </a:pathLst>
            </a:custGeom>
            <a:solidFill>
              <a:srgbClr val="D3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3175" y="3878884"/>
              <a:ext cx="4331970" cy="1950720"/>
            </a:xfrm>
            <a:custGeom>
              <a:avLst/>
              <a:gdLst/>
              <a:ahLst/>
              <a:cxnLst/>
              <a:rect l="l" t="t" r="r" b="b"/>
              <a:pathLst>
                <a:path w="4331970" h="1950720">
                  <a:moveTo>
                    <a:pt x="70548" y="8597"/>
                  </a:moveTo>
                  <a:lnTo>
                    <a:pt x="67525" y="0"/>
                  </a:lnTo>
                  <a:lnTo>
                    <a:pt x="52184" y="5537"/>
                  </a:lnTo>
                  <a:lnTo>
                    <a:pt x="38722" y="13576"/>
                  </a:lnTo>
                  <a:lnTo>
                    <a:pt x="9829" y="52108"/>
                  </a:lnTo>
                  <a:lnTo>
                    <a:pt x="0" y="105930"/>
                  </a:lnTo>
                  <a:lnTo>
                    <a:pt x="1092" y="125387"/>
                  </a:lnTo>
                  <a:lnTo>
                    <a:pt x="17411" y="174739"/>
                  </a:lnTo>
                  <a:lnTo>
                    <a:pt x="52133" y="206209"/>
                  </a:lnTo>
                  <a:lnTo>
                    <a:pt x="67525" y="211747"/>
                  </a:lnTo>
                  <a:lnTo>
                    <a:pt x="70205" y="203149"/>
                  </a:lnTo>
                  <a:lnTo>
                    <a:pt x="58140" y="197802"/>
                  </a:lnTo>
                  <a:lnTo>
                    <a:pt x="47726" y="190373"/>
                  </a:lnTo>
                  <a:lnTo>
                    <a:pt x="26377" y="155689"/>
                  </a:lnTo>
                  <a:lnTo>
                    <a:pt x="19304" y="104813"/>
                  </a:lnTo>
                  <a:lnTo>
                    <a:pt x="20091" y="86753"/>
                  </a:lnTo>
                  <a:lnTo>
                    <a:pt x="31864" y="42138"/>
                  </a:lnTo>
                  <a:lnTo>
                    <a:pt x="58331" y="13919"/>
                  </a:lnTo>
                  <a:lnTo>
                    <a:pt x="70548" y="8597"/>
                  </a:lnTo>
                  <a:close/>
                </a:path>
                <a:path w="4331970" h="1950720">
                  <a:moveTo>
                    <a:pt x="770153" y="105930"/>
                  </a:moveTo>
                  <a:lnTo>
                    <a:pt x="760323" y="52108"/>
                  </a:lnTo>
                  <a:lnTo>
                    <a:pt x="731431" y="13576"/>
                  </a:lnTo>
                  <a:lnTo>
                    <a:pt x="702614" y="0"/>
                  </a:lnTo>
                  <a:lnTo>
                    <a:pt x="699604" y="8597"/>
                  </a:lnTo>
                  <a:lnTo>
                    <a:pt x="711860" y="13919"/>
                  </a:lnTo>
                  <a:lnTo>
                    <a:pt x="722401" y="21272"/>
                  </a:lnTo>
                  <a:lnTo>
                    <a:pt x="743800" y="55410"/>
                  </a:lnTo>
                  <a:lnTo>
                    <a:pt x="750836" y="104813"/>
                  </a:lnTo>
                  <a:lnTo>
                    <a:pt x="750049" y="123482"/>
                  </a:lnTo>
                  <a:lnTo>
                    <a:pt x="738276" y="169214"/>
                  </a:lnTo>
                  <a:lnTo>
                    <a:pt x="712000" y="197802"/>
                  </a:lnTo>
                  <a:lnTo>
                    <a:pt x="699935" y="203149"/>
                  </a:lnTo>
                  <a:lnTo>
                    <a:pt x="702614" y="211747"/>
                  </a:lnTo>
                  <a:lnTo>
                    <a:pt x="743077" y="187706"/>
                  </a:lnTo>
                  <a:lnTo>
                    <a:pt x="765797" y="143332"/>
                  </a:lnTo>
                  <a:lnTo>
                    <a:pt x="769061" y="125387"/>
                  </a:lnTo>
                  <a:lnTo>
                    <a:pt x="770153" y="105930"/>
                  </a:lnTo>
                  <a:close/>
                </a:path>
                <a:path w="4331970" h="1950720">
                  <a:moveTo>
                    <a:pt x="3620325" y="1737842"/>
                  </a:moveTo>
                  <a:lnTo>
                    <a:pt x="3617417" y="1737842"/>
                  </a:lnTo>
                  <a:lnTo>
                    <a:pt x="3605136" y="1738757"/>
                  </a:lnTo>
                  <a:lnTo>
                    <a:pt x="3568433" y="1764284"/>
                  </a:lnTo>
                  <a:lnTo>
                    <a:pt x="3565182" y="1784502"/>
                  </a:lnTo>
                  <a:lnTo>
                    <a:pt x="3565182" y="1790674"/>
                  </a:lnTo>
                  <a:lnTo>
                    <a:pt x="3566058" y="1797710"/>
                  </a:lnTo>
                  <a:lnTo>
                    <a:pt x="3569551" y="1813483"/>
                  </a:lnTo>
                  <a:lnTo>
                    <a:pt x="3570427" y="1818767"/>
                  </a:lnTo>
                  <a:lnTo>
                    <a:pt x="3570427" y="1826577"/>
                  </a:lnTo>
                  <a:lnTo>
                    <a:pt x="3568662" y="1830768"/>
                  </a:lnTo>
                  <a:lnTo>
                    <a:pt x="3561600" y="1837245"/>
                  </a:lnTo>
                  <a:lnTo>
                    <a:pt x="3556254" y="1838972"/>
                  </a:lnTo>
                  <a:lnTo>
                    <a:pt x="3549116" y="1839188"/>
                  </a:lnTo>
                  <a:lnTo>
                    <a:pt x="3549116" y="1848345"/>
                  </a:lnTo>
                  <a:lnTo>
                    <a:pt x="3556254" y="1848573"/>
                  </a:lnTo>
                  <a:lnTo>
                    <a:pt x="3561600" y="1850301"/>
                  </a:lnTo>
                  <a:lnTo>
                    <a:pt x="3568662" y="1856778"/>
                  </a:lnTo>
                  <a:lnTo>
                    <a:pt x="3570427" y="1860956"/>
                  </a:lnTo>
                  <a:lnTo>
                    <a:pt x="3570427" y="1868779"/>
                  </a:lnTo>
                  <a:lnTo>
                    <a:pt x="3569551" y="1874062"/>
                  </a:lnTo>
                  <a:lnTo>
                    <a:pt x="3566058" y="1889836"/>
                  </a:lnTo>
                  <a:lnTo>
                    <a:pt x="3565182" y="1896859"/>
                  </a:lnTo>
                  <a:lnTo>
                    <a:pt x="3565182" y="1903044"/>
                  </a:lnTo>
                  <a:lnTo>
                    <a:pt x="3565995" y="1914309"/>
                  </a:lnTo>
                  <a:lnTo>
                    <a:pt x="3594493" y="1947481"/>
                  </a:lnTo>
                  <a:lnTo>
                    <a:pt x="3617417" y="1950707"/>
                  </a:lnTo>
                  <a:lnTo>
                    <a:pt x="3620325" y="1950707"/>
                  </a:lnTo>
                  <a:lnTo>
                    <a:pt x="3620325" y="1942223"/>
                  </a:lnTo>
                  <a:lnTo>
                    <a:pt x="3618649" y="1942223"/>
                  </a:lnTo>
                  <a:lnTo>
                    <a:pt x="3611003" y="1941690"/>
                  </a:lnTo>
                  <a:lnTo>
                    <a:pt x="3584156" y="1905050"/>
                  </a:lnTo>
                  <a:lnTo>
                    <a:pt x="3584156" y="1899843"/>
                  </a:lnTo>
                  <a:lnTo>
                    <a:pt x="3584905" y="1893404"/>
                  </a:lnTo>
                  <a:lnTo>
                    <a:pt x="3587877" y="1878076"/>
                  </a:lnTo>
                  <a:lnTo>
                    <a:pt x="3588626" y="1872602"/>
                  </a:lnTo>
                  <a:lnTo>
                    <a:pt x="3588626" y="1863001"/>
                  </a:lnTo>
                  <a:lnTo>
                    <a:pt x="3586759" y="1857819"/>
                  </a:lnTo>
                  <a:lnTo>
                    <a:pt x="3579317" y="1849704"/>
                  </a:lnTo>
                  <a:lnTo>
                    <a:pt x="3574897" y="1846707"/>
                  </a:lnTo>
                  <a:lnTo>
                    <a:pt x="3569766" y="1844776"/>
                  </a:lnTo>
                  <a:lnTo>
                    <a:pt x="3569766" y="1842770"/>
                  </a:lnTo>
                  <a:lnTo>
                    <a:pt x="3574897" y="1840826"/>
                  </a:lnTo>
                  <a:lnTo>
                    <a:pt x="3579317" y="1837829"/>
                  </a:lnTo>
                  <a:lnTo>
                    <a:pt x="3586759" y="1829727"/>
                  </a:lnTo>
                  <a:lnTo>
                    <a:pt x="3588626" y="1824532"/>
                  </a:lnTo>
                  <a:lnTo>
                    <a:pt x="3588626" y="1814931"/>
                  </a:lnTo>
                  <a:lnTo>
                    <a:pt x="3587877" y="1809470"/>
                  </a:lnTo>
                  <a:lnTo>
                    <a:pt x="3584905" y="1794141"/>
                  </a:lnTo>
                  <a:lnTo>
                    <a:pt x="3584156" y="1787702"/>
                  </a:lnTo>
                  <a:lnTo>
                    <a:pt x="3584156" y="1782495"/>
                  </a:lnTo>
                  <a:lnTo>
                    <a:pt x="3584727" y="1773516"/>
                  </a:lnTo>
                  <a:lnTo>
                    <a:pt x="3618649" y="1746326"/>
                  </a:lnTo>
                  <a:lnTo>
                    <a:pt x="3620325" y="1746326"/>
                  </a:lnTo>
                  <a:lnTo>
                    <a:pt x="3620325" y="1737842"/>
                  </a:lnTo>
                  <a:close/>
                </a:path>
                <a:path w="4331970" h="1950720">
                  <a:moveTo>
                    <a:pt x="4331424" y="1839302"/>
                  </a:moveTo>
                  <a:lnTo>
                    <a:pt x="4324286" y="1839087"/>
                  </a:lnTo>
                  <a:lnTo>
                    <a:pt x="4318940" y="1837347"/>
                  </a:lnTo>
                  <a:lnTo>
                    <a:pt x="4311878" y="1830882"/>
                  </a:lnTo>
                  <a:lnTo>
                    <a:pt x="4310113" y="1826691"/>
                  </a:lnTo>
                  <a:lnTo>
                    <a:pt x="4310113" y="1818881"/>
                  </a:lnTo>
                  <a:lnTo>
                    <a:pt x="4310989" y="1813598"/>
                  </a:lnTo>
                  <a:lnTo>
                    <a:pt x="4314482" y="1797824"/>
                  </a:lnTo>
                  <a:lnTo>
                    <a:pt x="4315358" y="1790788"/>
                  </a:lnTo>
                  <a:lnTo>
                    <a:pt x="4315358" y="1784616"/>
                  </a:lnTo>
                  <a:lnTo>
                    <a:pt x="4314545" y="1773732"/>
                  </a:lnTo>
                  <a:lnTo>
                    <a:pt x="4286047" y="1741068"/>
                  </a:lnTo>
                  <a:lnTo>
                    <a:pt x="4263110" y="1737842"/>
                  </a:lnTo>
                  <a:lnTo>
                    <a:pt x="4260215" y="1737842"/>
                  </a:lnTo>
                  <a:lnTo>
                    <a:pt x="4260215" y="1746326"/>
                  </a:lnTo>
                  <a:lnTo>
                    <a:pt x="4261891" y="1746326"/>
                  </a:lnTo>
                  <a:lnTo>
                    <a:pt x="4269537" y="1746846"/>
                  </a:lnTo>
                  <a:lnTo>
                    <a:pt x="4296384" y="1782597"/>
                  </a:lnTo>
                  <a:lnTo>
                    <a:pt x="4296384" y="1787817"/>
                  </a:lnTo>
                  <a:lnTo>
                    <a:pt x="4295635" y="1794243"/>
                  </a:lnTo>
                  <a:lnTo>
                    <a:pt x="4292663" y="1809572"/>
                  </a:lnTo>
                  <a:lnTo>
                    <a:pt x="4291914" y="1815045"/>
                  </a:lnTo>
                  <a:lnTo>
                    <a:pt x="4291914" y="1824647"/>
                  </a:lnTo>
                  <a:lnTo>
                    <a:pt x="4293781" y="1829841"/>
                  </a:lnTo>
                  <a:lnTo>
                    <a:pt x="4301210" y="1837944"/>
                  </a:lnTo>
                  <a:lnTo>
                    <a:pt x="4305643" y="1840941"/>
                  </a:lnTo>
                  <a:lnTo>
                    <a:pt x="4310773" y="1842871"/>
                  </a:lnTo>
                  <a:lnTo>
                    <a:pt x="4310773" y="1844890"/>
                  </a:lnTo>
                  <a:lnTo>
                    <a:pt x="4305643" y="1846821"/>
                  </a:lnTo>
                  <a:lnTo>
                    <a:pt x="4301210" y="1849818"/>
                  </a:lnTo>
                  <a:lnTo>
                    <a:pt x="4293781" y="1857933"/>
                  </a:lnTo>
                  <a:lnTo>
                    <a:pt x="4291914" y="1863115"/>
                  </a:lnTo>
                  <a:lnTo>
                    <a:pt x="4291914" y="1872716"/>
                  </a:lnTo>
                  <a:lnTo>
                    <a:pt x="4292663" y="1878190"/>
                  </a:lnTo>
                  <a:lnTo>
                    <a:pt x="4295635" y="1893519"/>
                  </a:lnTo>
                  <a:lnTo>
                    <a:pt x="4296384" y="1899958"/>
                  </a:lnTo>
                  <a:lnTo>
                    <a:pt x="4296384" y="1905165"/>
                  </a:lnTo>
                  <a:lnTo>
                    <a:pt x="4295813" y="1914525"/>
                  </a:lnTo>
                  <a:lnTo>
                    <a:pt x="4261891" y="1942223"/>
                  </a:lnTo>
                  <a:lnTo>
                    <a:pt x="4260215" y="1942223"/>
                  </a:lnTo>
                  <a:lnTo>
                    <a:pt x="4260215" y="1950707"/>
                  </a:lnTo>
                  <a:lnTo>
                    <a:pt x="4263110" y="1950707"/>
                  </a:lnTo>
                  <a:lnTo>
                    <a:pt x="4275404" y="1949780"/>
                  </a:lnTo>
                  <a:lnTo>
                    <a:pt x="4312107" y="1924037"/>
                  </a:lnTo>
                  <a:lnTo>
                    <a:pt x="4315358" y="1903158"/>
                  </a:lnTo>
                  <a:lnTo>
                    <a:pt x="4315358" y="1896973"/>
                  </a:lnTo>
                  <a:lnTo>
                    <a:pt x="4314482" y="1889950"/>
                  </a:lnTo>
                  <a:lnTo>
                    <a:pt x="4310989" y="1874164"/>
                  </a:lnTo>
                  <a:lnTo>
                    <a:pt x="4310113" y="1868881"/>
                  </a:lnTo>
                  <a:lnTo>
                    <a:pt x="4310113" y="1861070"/>
                  </a:lnTo>
                  <a:lnTo>
                    <a:pt x="4311878" y="1856879"/>
                  </a:lnTo>
                  <a:lnTo>
                    <a:pt x="4318940" y="1850415"/>
                  </a:lnTo>
                  <a:lnTo>
                    <a:pt x="4324286" y="1848675"/>
                  </a:lnTo>
                  <a:lnTo>
                    <a:pt x="4331424" y="1848459"/>
                  </a:lnTo>
                  <a:lnTo>
                    <a:pt x="4331424" y="1839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4808" y="1377438"/>
            <a:ext cx="6991826" cy="15125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9525">
              <a:spcBef>
                <a:spcPts val="795"/>
              </a:spcBef>
            </a:pPr>
            <a:r>
              <a:rPr sz="1350" dirty="0">
                <a:latin typeface="Trebuchet MS"/>
                <a:cs typeface="Trebuchet MS"/>
              </a:rPr>
              <a:t>Dans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cas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la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 err="1">
                <a:latin typeface="Trebuchet MS"/>
                <a:cs typeface="Trebuchet MS"/>
              </a:rPr>
              <a:t>stratégie</a:t>
            </a:r>
            <a:r>
              <a:rPr lang="fr-FR" sz="1350" spc="-23" dirty="0">
                <a:latin typeface="Trebuchet MS"/>
                <a:cs typeface="Trebuchet MS"/>
              </a:rPr>
              <a:t>: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joueur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doit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gagner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fois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pour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atteindre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la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somme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voulue</a:t>
            </a:r>
            <a:endParaRPr sz="1350" dirty="0">
              <a:latin typeface="Trebuchet MS"/>
              <a:cs typeface="Trebuchet MS"/>
            </a:endParaRPr>
          </a:p>
          <a:p>
            <a:pPr marL="9525">
              <a:spcBef>
                <a:spcPts val="720"/>
              </a:spcBef>
            </a:pPr>
            <a:r>
              <a:rPr sz="1350" b="1" i="1" spc="135" dirty="0">
                <a:latin typeface="Aptos Black" panose="020B0004020202020204" pitchFamily="34" charset="0"/>
                <a:cs typeface="Calibri"/>
              </a:rPr>
              <a:t>Somme</a:t>
            </a:r>
            <a:r>
              <a:rPr sz="1350" b="1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9" dirty="0">
                <a:latin typeface="Aptos Black" panose="020B0004020202020204" pitchFamily="34" charset="0"/>
                <a:cs typeface="Calibri"/>
              </a:rPr>
              <a:t>de</a:t>
            </a:r>
            <a:r>
              <a:rPr sz="1350" b="1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5" dirty="0">
                <a:latin typeface="Aptos Black" panose="020B0004020202020204" pitchFamily="34" charset="0"/>
                <a:cs typeface="Calibri"/>
              </a:rPr>
              <a:t>départ</a:t>
            </a:r>
            <a:r>
              <a:rPr sz="1350" b="1" i="1" spc="75" dirty="0">
                <a:latin typeface="Calibri"/>
                <a:cs typeface="Calibri"/>
              </a:rPr>
              <a:t>:</a:t>
            </a:r>
            <a:r>
              <a:rPr sz="1350" b="1" i="1" spc="98" dirty="0">
                <a:latin typeface="Calibri"/>
                <a:cs typeface="Calibri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1000€</a:t>
            </a:r>
            <a:endParaRPr sz="1350" dirty="0">
              <a:latin typeface="Trebuchet MS"/>
              <a:cs typeface="Trebuchet MS"/>
            </a:endParaRPr>
          </a:p>
          <a:p>
            <a:pPr marL="9525">
              <a:spcBef>
                <a:spcPts val="773"/>
              </a:spcBef>
            </a:pPr>
            <a:r>
              <a:rPr sz="1350" dirty="0">
                <a:latin typeface="Trebuchet MS"/>
                <a:cs typeface="Trebuchet MS"/>
              </a:rPr>
              <a:t>La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mise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n’est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pas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constante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: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elle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b="1" i="1" spc="101" dirty="0">
                <a:latin typeface="Aptos Black" panose="020B0004020202020204" pitchFamily="34" charset="0"/>
                <a:cs typeface="Calibri"/>
              </a:rPr>
              <a:t>dépend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9" dirty="0">
                <a:latin typeface="Aptos Black" panose="020B0004020202020204" pitchFamily="34" charset="0"/>
                <a:cs typeface="Calibri"/>
              </a:rPr>
              <a:t>de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0" dirty="0">
                <a:latin typeface="Aptos Black" panose="020B0004020202020204" pitchFamily="34" charset="0"/>
                <a:cs typeface="Calibri"/>
              </a:rPr>
              <a:t>la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9" dirty="0">
                <a:latin typeface="Aptos Black" panose="020B0004020202020204" pitchFamily="34" charset="0"/>
                <a:cs typeface="Calibri"/>
              </a:rPr>
              <a:t>cote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5" dirty="0">
                <a:latin typeface="Aptos Black" panose="020B0004020202020204" pitchFamily="34" charset="0"/>
                <a:cs typeface="Calibri"/>
              </a:rPr>
              <a:t>et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latin typeface="Aptos Black" panose="020B0004020202020204" pitchFamily="34" charset="0"/>
                <a:cs typeface="Calibri"/>
              </a:rPr>
              <a:t>du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9" dirty="0">
                <a:latin typeface="Aptos Black" panose="020B0004020202020204" pitchFamily="34" charset="0"/>
                <a:cs typeface="Calibri"/>
              </a:rPr>
              <a:t>bénéfice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9" dirty="0">
                <a:latin typeface="Aptos Black" panose="020B0004020202020204" pitchFamily="34" charset="0"/>
                <a:cs typeface="Calibri"/>
              </a:rPr>
              <a:t>souhaité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  <a:p>
            <a:pPr>
              <a:spcBef>
                <a:spcPts val="1448"/>
              </a:spcBef>
            </a:pPr>
            <a:endParaRPr sz="1350" dirty="0">
              <a:latin typeface="Calibri"/>
              <a:cs typeface="Calibri"/>
            </a:endParaRPr>
          </a:p>
          <a:p>
            <a:pPr marL="9525"/>
            <a:r>
              <a:rPr sz="1350" dirty="0">
                <a:latin typeface="Trebuchet MS"/>
                <a:cs typeface="Trebuchet MS"/>
              </a:rPr>
              <a:t>On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peut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utiliser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la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notion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de</a:t>
            </a:r>
            <a:r>
              <a:rPr sz="1350" spc="-131" dirty="0">
                <a:latin typeface="Trebuchet MS"/>
                <a:cs typeface="Trebuchet MS"/>
              </a:rPr>
              <a:t> </a:t>
            </a:r>
            <a:r>
              <a:rPr sz="1350" b="1" i="1" spc="116" dirty="0">
                <a:latin typeface="Aptos Black" panose="020B0004020202020204" pitchFamily="34" charset="0"/>
                <a:cs typeface="Calibri"/>
              </a:rPr>
              <a:t>temps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41" dirty="0">
                <a:latin typeface="Aptos Black" panose="020B0004020202020204" pitchFamily="34" charset="0"/>
                <a:cs typeface="Calibri"/>
              </a:rPr>
              <a:t>d'arrêt</a:t>
            </a:r>
            <a:r>
              <a:rPr sz="1350" b="1" i="1" spc="41" dirty="0">
                <a:latin typeface="Aptos Black" panose="020B0004020202020204" pitchFamily="34" charset="0"/>
                <a:cs typeface="Trebuchet MS"/>
              </a:rPr>
              <a:t>.</a:t>
            </a:r>
            <a:endParaRPr sz="1350" b="1" i="1" dirty="0">
              <a:latin typeface="Aptos Black" panose="020B0004020202020204" pitchFamily="34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601" y="3732835"/>
            <a:ext cx="6064568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104">
              <a:lnSpc>
                <a:spcPts val="1459"/>
              </a:lnSpc>
              <a:tabLst>
                <a:tab pos="1024414" algn="l"/>
              </a:tabLst>
            </a:pPr>
            <a:r>
              <a:rPr lang="fr-FR" sz="1350" dirty="0">
                <a:latin typeface="Trebuchet MS"/>
                <a:cs typeface="Trebuchet MS"/>
              </a:rPr>
              <a:t>Soit</a:t>
            </a:r>
            <a:r>
              <a:rPr lang="fr-FR" sz="1350" spc="255" dirty="0">
                <a:latin typeface="Trebuchet MS"/>
                <a:cs typeface="Trebuchet MS"/>
              </a:rPr>
              <a:t> </a:t>
            </a:r>
            <a:r>
              <a:rPr lang="el-GR" sz="2025" spc="-11" baseline="-3086" dirty="0">
                <a:latin typeface="Cambria Math"/>
                <a:cs typeface="Cambria Math"/>
              </a:rPr>
              <a:t>Ω,</a:t>
            </a:r>
            <a:r>
              <a:rPr lang="el-GR" sz="2025" spc="-107" baseline="-3086" dirty="0">
                <a:latin typeface="Cambria Math"/>
                <a:cs typeface="Cambria Math"/>
              </a:rPr>
              <a:t> </a:t>
            </a:r>
            <a:r>
              <a:rPr lang="el-GR" sz="2025" baseline="-3086" dirty="0">
                <a:latin typeface="Cambria Math"/>
                <a:cs typeface="Cambria Math"/>
              </a:rPr>
              <a:t>𝐴,</a:t>
            </a:r>
            <a:r>
              <a:rPr lang="el-GR" sz="2025" spc="-107" baseline="-3086" dirty="0">
                <a:latin typeface="Cambria Math"/>
                <a:cs typeface="Cambria Math"/>
              </a:rPr>
              <a:t> </a:t>
            </a:r>
            <a:r>
              <a:rPr lang="el-GR" sz="2025" spc="-56" baseline="-3086" dirty="0">
                <a:latin typeface="Cambria Math"/>
                <a:cs typeface="Cambria Math"/>
              </a:rPr>
              <a:t>𝑃</a:t>
            </a:r>
            <a:r>
              <a:rPr lang="el-GR" sz="2025" baseline="-3086" dirty="0">
                <a:latin typeface="Cambria Math"/>
                <a:cs typeface="Cambria Math"/>
              </a:rPr>
              <a:t>	</a:t>
            </a:r>
            <a:r>
              <a:rPr lang="fr-FR" sz="1350" dirty="0">
                <a:latin typeface="Trebuchet MS"/>
                <a:cs typeface="Trebuchet MS"/>
              </a:rPr>
              <a:t>un</a:t>
            </a:r>
            <a:r>
              <a:rPr lang="fr-FR" sz="1350" spc="-5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espace</a:t>
            </a:r>
            <a:r>
              <a:rPr lang="fr-FR" sz="1350" spc="-45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probabilisé</a:t>
            </a:r>
            <a:r>
              <a:rPr lang="fr-FR" sz="1350" spc="-45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muni</a:t>
            </a:r>
            <a:r>
              <a:rPr lang="fr-FR" sz="1350" spc="-5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d’une</a:t>
            </a:r>
            <a:r>
              <a:rPr lang="fr-FR" sz="1350" spc="-49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filtration</a:t>
            </a:r>
            <a:r>
              <a:rPr lang="fr-FR" sz="1350" spc="-41" dirty="0">
                <a:latin typeface="Trebuchet MS"/>
                <a:cs typeface="Trebuchet MS"/>
              </a:rPr>
              <a:t> </a:t>
            </a:r>
            <a:endParaRPr lang="fr-FR" sz="1463" baseline="-14957" dirty="0">
              <a:latin typeface="Cambria Math"/>
              <a:cs typeface="Cambria Math"/>
            </a:endParaRPr>
          </a:p>
          <a:p>
            <a:pPr marL="68104">
              <a:spcBef>
                <a:spcPts val="701"/>
              </a:spcBef>
            </a:pPr>
            <a:r>
              <a:rPr lang="fr-FR" sz="1350" dirty="0">
                <a:latin typeface="Trebuchet MS"/>
                <a:cs typeface="Trebuchet MS"/>
              </a:rPr>
              <a:t>Une</a:t>
            </a:r>
            <a:r>
              <a:rPr lang="fr-FR" sz="1350" spc="-19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variable</a:t>
            </a:r>
            <a:r>
              <a:rPr lang="fr-FR" sz="1350" spc="-19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aléatoire</a:t>
            </a:r>
            <a:r>
              <a:rPr lang="fr-FR" sz="1350" spc="-15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est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appelée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b="1" i="1" spc="116" dirty="0">
                <a:latin typeface="Aptos Black" panose="020B0004020202020204" pitchFamily="34" charset="0"/>
                <a:cs typeface="Calibri"/>
              </a:rPr>
              <a:t>temps</a:t>
            </a:r>
            <a:r>
              <a:rPr lang="fr-FR"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b="1" i="1" spc="60" dirty="0">
                <a:latin typeface="Aptos Black" panose="020B0004020202020204" pitchFamily="34" charset="0"/>
                <a:cs typeface="Calibri"/>
              </a:rPr>
              <a:t>d’arrêt</a:t>
            </a:r>
            <a:r>
              <a:rPr lang="fr-FR" sz="1350" b="1" i="1" spc="-45" dirty="0">
                <a:latin typeface="Calibri"/>
                <a:cs typeface="Calibri"/>
              </a:rPr>
              <a:t> </a:t>
            </a:r>
            <a:r>
              <a:rPr lang="fr-FR" sz="1350" spc="-19" dirty="0">
                <a:latin typeface="Trebuchet MS"/>
                <a:cs typeface="Trebuchet MS"/>
              </a:rPr>
              <a:t>si</a:t>
            </a:r>
            <a:endParaRPr lang="fr-FR" sz="1350" dirty="0">
              <a:latin typeface="Trebuchet MS"/>
              <a:cs typeface="Trebuchet MS"/>
            </a:endParaRPr>
          </a:p>
          <a:p>
            <a:pPr>
              <a:spcBef>
                <a:spcPts val="863"/>
              </a:spcBef>
            </a:pPr>
            <a:endParaRPr lang="fr-FR" sz="1350" dirty="0">
              <a:latin typeface="Trebuchet MS"/>
              <a:cs typeface="Trebuchet MS"/>
            </a:endParaRPr>
          </a:p>
          <a:p>
            <a:pPr marL="2857024"/>
            <a:r>
              <a:rPr lang="fr-FR" sz="1350" dirty="0">
                <a:latin typeface="Cambria Math"/>
                <a:cs typeface="Cambria Math"/>
              </a:rPr>
              <a:t>𝑇:</a:t>
            </a:r>
            <a:r>
              <a:rPr lang="fr-FR" sz="1350" spc="225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Ω</a:t>
            </a:r>
            <a:r>
              <a:rPr lang="el-GR" sz="1350" spc="75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⟶</a:t>
            </a:r>
            <a:r>
              <a:rPr lang="el-GR" sz="1350" spc="38" dirty="0">
                <a:latin typeface="Cambria Math"/>
                <a:cs typeface="Cambria Math"/>
              </a:rPr>
              <a:t>  </a:t>
            </a:r>
            <a:r>
              <a:rPr lang="el-GR" sz="1350" dirty="0">
                <a:latin typeface="Cambria Math"/>
                <a:cs typeface="Cambria Math"/>
              </a:rPr>
              <a:t>ℕ</a:t>
            </a:r>
            <a:r>
              <a:rPr lang="el-GR" sz="1350" spc="304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∪</a:t>
            </a:r>
            <a:r>
              <a:rPr lang="el-GR" sz="1350" spc="-4" dirty="0">
                <a:latin typeface="Cambria Math"/>
                <a:cs typeface="Cambria Math"/>
              </a:rPr>
              <a:t> </a:t>
            </a:r>
            <a:r>
              <a:rPr lang="el-GR" sz="1350" spc="-15" dirty="0">
                <a:latin typeface="Cambria Math"/>
                <a:cs typeface="Cambria Math"/>
              </a:rPr>
              <a:t>{+∞}</a:t>
            </a:r>
            <a:endParaRPr lang="el-GR" sz="1350" dirty="0">
              <a:latin typeface="Cambria Math"/>
              <a:cs typeface="Cambria Math"/>
            </a:endParaRPr>
          </a:p>
          <a:p>
            <a:pPr>
              <a:spcBef>
                <a:spcPts val="773"/>
              </a:spcBef>
            </a:pPr>
            <a:endParaRPr lang="el-GR" sz="1350" dirty="0">
              <a:latin typeface="Cambria Math"/>
              <a:cs typeface="Cambria Math"/>
            </a:endParaRPr>
          </a:p>
          <a:p>
            <a:pPr marL="3108959">
              <a:spcBef>
                <a:spcPts val="4"/>
              </a:spcBef>
              <a:tabLst>
                <a:tab pos="3730943" algn="l"/>
              </a:tabLst>
            </a:pPr>
            <a:r>
              <a:rPr lang="fr-FR" sz="1350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𝑇</a:t>
            </a:r>
            <a:r>
              <a:rPr lang="el-GR" sz="1350" spc="49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≤</a:t>
            </a:r>
            <a:r>
              <a:rPr lang="el-GR" sz="1350" spc="75" dirty="0">
                <a:latin typeface="Cambria Math"/>
                <a:cs typeface="Cambria Math"/>
              </a:rPr>
              <a:t> </a:t>
            </a:r>
            <a:r>
              <a:rPr lang="el-GR" sz="1350" spc="-38" dirty="0">
                <a:latin typeface="Cambria Math"/>
                <a:cs typeface="Cambria Math"/>
              </a:rPr>
              <a:t>𝑛</a:t>
            </a:r>
            <a:r>
              <a:rPr lang="fr-FR" sz="1350" spc="-38" dirty="0">
                <a:latin typeface="Cambria Math"/>
                <a:cs typeface="Cambria Math"/>
              </a:rPr>
              <a:t> </a:t>
            </a:r>
            <a:r>
              <a:rPr lang="el-GR" sz="1350" dirty="0">
                <a:latin typeface="Cambria Math"/>
                <a:cs typeface="Cambria Math"/>
              </a:rPr>
              <a:t>	∈</a:t>
            </a:r>
            <a:endParaRPr sz="1463" baseline="-14957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639" y="3512101"/>
            <a:ext cx="1039178" cy="220734"/>
          </a:xfrm>
          <a:prstGeom prst="rect">
            <a:avLst/>
          </a:prstGeom>
          <a:solidFill>
            <a:srgbClr val="0817BD"/>
          </a:solidFill>
          <a:ln w="19050">
            <a:solidFill>
              <a:srgbClr val="235465"/>
            </a:solidFill>
          </a:ln>
        </p:spPr>
        <p:txBody>
          <a:bodyPr vert="horz" wrap="square" lIns="0" tIns="12859" rIns="0" bIns="0" rtlCol="0">
            <a:spAutoFit/>
          </a:bodyPr>
          <a:lstStyle/>
          <a:p>
            <a:pPr marL="141446">
              <a:spcBef>
                <a:spcPts val="101"/>
              </a:spcBef>
            </a:pP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Définition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4774A36-B1F3-EE0C-05DB-D83CA4BF6C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35</a:t>
            </a:fld>
            <a:r>
              <a:rPr spc="-19" dirty="0"/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33469B5-87DD-E6E4-731A-8A736960E08E}"/>
                  </a:ext>
                </a:extLst>
              </p:cNvPr>
              <p:cNvSpPr txBox="1"/>
              <p:nvPr/>
            </p:nvSpPr>
            <p:spPr>
              <a:xfrm>
                <a:off x="4285875" y="5034417"/>
                <a:ext cx="2385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33469B5-87DD-E6E4-731A-8A736960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875" y="5034417"/>
                <a:ext cx="238527" cy="215444"/>
              </a:xfrm>
              <a:prstGeom prst="rect">
                <a:avLst/>
              </a:prstGeom>
              <a:blipFill>
                <a:blip r:embed="rId2"/>
                <a:stretch>
                  <a:fillRect l="-1500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253D7D3-7E2A-6E23-4DB8-167827598201}"/>
                  </a:ext>
                </a:extLst>
              </p:cNvPr>
              <p:cNvSpPr txBox="1"/>
              <p:nvPr/>
            </p:nvSpPr>
            <p:spPr>
              <a:xfrm>
                <a:off x="4724400" y="3723667"/>
                <a:ext cx="6292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253D7D3-7E2A-6E23-4DB8-167827598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23667"/>
                <a:ext cx="629275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9">
            <a:extLst>
              <a:ext uri="{FF2B5EF4-FFF2-40B4-BE49-F238E27FC236}">
                <a16:creationId xmlns:a16="http://schemas.microsoft.com/office/drawing/2014/main" id="{4FE4E9CF-0AF9-D2B3-728F-6BA0770A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/>
          <a:p>
            <a:pPr marL="320516">
              <a:spcBef>
                <a:spcPts val="75"/>
              </a:spcBef>
            </a:pPr>
            <a:r>
              <a:rPr sz="1350" i="1" spc="101" dirty="0">
                <a:latin typeface="Aptos Black" panose="020B0004020202020204" pitchFamily="34" charset="0"/>
                <a:cs typeface="Calibri"/>
              </a:rPr>
              <a:t>D)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8" dirty="0">
                <a:latin typeface="Aptos Black" panose="020B0004020202020204" pitchFamily="34" charset="0"/>
                <a:cs typeface="Calibri"/>
              </a:rPr>
              <a:t>Analyse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Asymptotique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9">
            <a:extLst>
              <a:ext uri="{FF2B5EF4-FFF2-40B4-BE49-F238E27FC236}">
                <a16:creationId xmlns:a16="http://schemas.microsoft.com/office/drawing/2014/main" id="{5849B048-21AC-9120-8397-97167063F3C5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26" name="object 10">
              <a:extLst>
                <a:ext uri="{FF2B5EF4-FFF2-40B4-BE49-F238E27FC236}">
                  <a16:creationId xmlns:a16="http://schemas.microsoft.com/office/drawing/2014/main" id="{BA2DF2AB-9D98-FD31-B7A9-6F7B49884721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7FF60FC2-50E0-B58E-C634-4EC6BA655DB5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/>
          <p:nvPr/>
        </p:nvSpPr>
        <p:spPr>
          <a:xfrm>
            <a:off x="555171" y="3804555"/>
            <a:ext cx="6051232" cy="1108234"/>
          </a:xfrm>
          <a:custGeom>
            <a:avLst/>
            <a:gdLst/>
            <a:ahLst/>
            <a:cxnLst/>
            <a:rect l="l" t="t" r="r" b="b"/>
            <a:pathLst>
              <a:path w="8068309" h="1477645">
                <a:moveTo>
                  <a:pt x="8068105" y="0"/>
                </a:moveTo>
                <a:lnTo>
                  <a:pt x="0" y="0"/>
                </a:lnTo>
                <a:lnTo>
                  <a:pt x="0" y="1477327"/>
                </a:lnTo>
                <a:lnTo>
                  <a:pt x="8068105" y="1477327"/>
                </a:lnTo>
                <a:lnTo>
                  <a:pt x="8068105" y="0"/>
                </a:lnTo>
                <a:close/>
              </a:path>
            </a:pathLst>
          </a:custGeom>
          <a:solidFill>
            <a:srgbClr val="D9F6E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55171" y="2080924"/>
            <a:ext cx="6051232" cy="1137761"/>
          </a:xfrm>
          <a:custGeom>
            <a:avLst/>
            <a:gdLst/>
            <a:ahLst/>
            <a:cxnLst/>
            <a:rect l="l" t="t" r="r" b="b"/>
            <a:pathLst>
              <a:path w="8068309" h="1517014">
                <a:moveTo>
                  <a:pt x="8068105" y="0"/>
                </a:moveTo>
                <a:lnTo>
                  <a:pt x="0" y="0"/>
                </a:lnTo>
                <a:lnTo>
                  <a:pt x="0" y="1516748"/>
                </a:lnTo>
                <a:lnTo>
                  <a:pt x="8068105" y="1516748"/>
                </a:lnTo>
                <a:lnTo>
                  <a:pt x="8068105" y="0"/>
                </a:lnTo>
                <a:close/>
              </a:path>
            </a:pathLst>
          </a:custGeom>
          <a:solidFill>
            <a:srgbClr val="D3E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055" y="2031873"/>
            <a:ext cx="451929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rebuchet MS"/>
                <a:cs typeface="Trebuchet MS"/>
              </a:rPr>
              <a:t>La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martingale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b="1" i="1" spc="225" dirty="0">
                <a:latin typeface="Aptos Black" panose="020B0004020202020204" pitchFamily="34" charset="0"/>
                <a:cs typeface="Calibri"/>
              </a:rPr>
              <a:t>S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5" dirty="0">
                <a:latin typeface="Aptos Black" panose="020B0004020202020204" pitchFamily="34" charset="0"/>
                <a:cs typeface="Calibri"/>
              </a:rPr>
              <a:t>arrêtée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5" dirty="0">
                <a:latin typeface="Aptos Black" panose="020B0004020202020204" pitchFamily="34" charset="0"/>
                <a:cs typeface="Calibri"/>
              </a:rPr>
              <a:t>au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6" dirty="0">
                <a:latin typeface="Aptos Black" panose="020B0004020202020204" pitchFamily="34" charset="0"/>
                <a:cs typeface="Calibri"/>
              </a:rPr>
              <a:t>temps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53" dirty="0">
                <a:latin typeface="Aptos Black" panose="020B0004020202020204" pitchFamily="34" charset="0"/>
                <a:cs typeface="Calibri"/>
              </a:rPr>
              <a:t>T</a:t>
            </a:r>
            <a:r>
              <a:rPr sz="1350" b="1" i="1" spc="22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est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définie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par: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055" y="1859710"/>
            <a:ext cx="1039178" cy="221214"/>
          </a:xfrm>
          <a:prstGeom prst="rect">
            <a:avLst/>
          </a:prstGeom>
          <a:solidFill>
            <a:srgbClr val="0817BD"/>
          </a:solidFill>
          <a:ln w="19050">
            <a:solidFill>
              <a:srgbClr val="235465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1446">
              <a:spcBef>
                <a:spcPts val="105"/>
              </a:spcBef>
            </a:pP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Définition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171" y="3555173"/>
            <a:ext cx="2309813" cy="221214"/>
          </a:xfrm>
          <a:prstGeom prst="rect">
            <a:avLst/>
          </a:prstGeom>
          <a:solidFill>
            <a:srgbClr val="236F50"/>
          </a:solidFill>
          <a:ln w="19050">
            <a:solidFill>
              <a:srgbClr val="235465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30493"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Théorème</a:t>
            </a:r>
            <a:r>
              <a:rPr sz="135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d’arrêt</a:t>
            </a:r>
            <a:r>
              <a:rPr sz="1350" spc="-4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350" spc="-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rebuchet MS"/>
                <a:cs typeface="Trebuchet MS"/>
              </a:rPr>
              <a:t>Doob</a:t>
            </a:r>
            <a:endParaRPr sz="135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567055" y="3825281"/>
                <a:ext cx="5967550" cy="1057534"/>
              </a:xfrm>
              <a:prstGeom prst="rect">
                <a:avLst/>
              </a:prstGeom>
            </p:spPr>
            <p:txBody>
              <a:bodyPr vert="horz" wrap="square" lIns="0" tIns="4763" rIns="0" bIns="0" rtlCol="0">
                <a:spAutoFit/>
              </a:bodyPr>
              <a:lstStyle/>
              <a:p>
                <a:pPr marL="38100" marR="41910">
                  <a:lnSpc>
                    <a:spcPct val="102200"/>
                  </a:lnSpc>
                  <a:spcBef>
                    <a:spcPts val="38"/>
                  </a:spcBef>
                </a:pPr>
                <a:r>
                  <a:rPr lang="fr-FR" sz="1350" spc="-8" dirty="0">
                    <a:latin typeface="Trebuchet MS"/>
                    <a:cs typeface="Trebuchet MS"/>
                  </a:rPr>
                  <a:t>Soit</a:t>
                </a:r>
                <a:r>
                  <a:rPr lang="fr-FR" sz="1350" spc="-206" dirty="0">
                    <a:latin typeface="Trebuchet MS"/>
                    <a:cs typeface="Trebuchet MS"/>
                  </a:rPr>
                  <a:t> </a:t>
                </a:r>
                <a:r>
                  <a:rPr lang="fr-FR" sz="2025" baseline="1543" dirty="0">
                    <a:latin typeface="Cambria Math"/>
                    <a:cs typeface="Cambria Math"/>
                  </a:rPr>
                  <a:t>𝑆</a:t>
                </a:r>
                <a:r>
                  <a:rPr lang="fr-FR" sz="2025" spc="163" baseline="1543" dirty="0">
                    <a:latin typeface="Cambria Math"/>
                    <a:cs typeface="Cambria Math"/>
                  </a:rPr>
                  <a:t> </a:t>
                </a:r>
                <a:r>
                  <a:rPr lang="fr-FR" sz="2025" baseline="1543" dirty="0">
                    <a:latin typeface="Cambria Math"/>
                    <a:cs typeface="Cambria Math"/>
                  </a:rPr>
                  <a:t>=</a:t>
                </a:r>
                <a:r>
                  <a:rPr lang="fr-FR" sz="2025" spc="73" baseline="1543" dirty="0">
                    <a:latin typeface="Cambria Math"/>
                    <a:cs typeface="Cambria Math"/>
                  </a:rPr>
                  <a:t>   </a:t>
                </a:r>
                <a:r>
                  <a:rPr lang="fr-FR" sz="1463" spc="287" baseline="-14957" dirty="0">
                    <a:latin typeface="Cambria Math"/>
                    <a:cs typeface="Cambria Math"/>
                  </a:rPr>
                  <a:t>          </a:t>
                </a:r>
                <a:r>
                  <a:rPr lang="fr-FR" sz="1350" dirty="0">
                    <a:latin typeface="Trebuchet MS"/>
                    <a:cs typeface="Trebuchet MS"/>
                  </a:rPr>
                  <a:t>une</a:t>
                </a:r>
                <a:r>
                  <a:rPr lang="fr-FR" sz="1350" spc="8" dirty="0">
                    <a:latin typeface="Trebuchet MS"/>
                    <a:cs typeface="Trebuchet MS"/>
                  </a:rPr>
                  <a:t> </a:t>
                </a:r>
                <a:r>
                  <a:rPr lang="fr-FR" sz="1350" spc="-8" dirty="0">
                    <a:latin typeface="Trebuchet MS"/>
                    <a:cs typeface="Trebuchet MS"/>
                  </a:rPr>
                  <a:t>sous-</a:t>
                </a:r>
                <a:r>
                  <a:rPr lang="fr-FR" sz="1350" dirty="0">
                    <a:latin typeface="Trebuchet MS"/>
                    <a:cs typeface="Trebuchet MS"/>
                  </a:rPr>
                  <a:t>martingale</a:t>
                </a:r>
                <a:r>
                  <a:rPr lang="fr-FR" sz="1350" spc="8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et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T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un</a:t>
                </a:r>
                <a:r>
                  <a:rPr lang="fr-FR" sz="1350" spc="8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temps</a:t>
                </a:r>
                <a:r>
                  <a:rPr lang="fr-FR" sz="1350" spc="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d’arrêt </a:t>
                </a:r>
                <a:r>
                  <a:rPr lang="fr-FR" sz="1350" spc="-8" dirty="0">
                    <a:latin typeface="Trebuchet MS"/>
                    <a:cs typeface="Trebuchet MS"/>
                  </a:rPr>
                  <a:t>bornée </a:t>
                </a:r>
                <a:r>
                  <a:rPr lang="fr-FR" sz="1350" dirty="0">
                    <a:latin typeface="Trebuchet MS"/>
                    <a:cs typeface="Trebuchet MS"/>
                  </a:rPr>
                  <a:t>sur</a:t>
                </a:r>
                <a:r>
                  <a:rPr lang="fr-FR" sz="1350" spc="184" dirty="0">
                    <a:latin typeface="Trebuchet MS"/>
                    <a:cs typeface="Trebuchet MS"/>
                  </a:rPr>
                  <a:t>      </a:t>
                </a:r>
                <a:r>
                  <a:rPr lang="fr-FR" sz="2025" spc="-11" baseline="1543" dirty="0">
                    <a:latin typeface="Trebuchet MS"/>
                    <a:cs typeface="Trebuchet MS"/>
                  </a:rPr>
                  <a:t>(</a:t>
                </a:r>
                <a:r>
                  <a:rPr lang="el-GR" sz="2025" spc="-11" baseline="1543" dirty="0">
                    <a:latin typeface="Cambria Math"/>
                    <a:cs typeface="Cambria Math"/>
                  </a:rPr>
                  <a:t>Ω,</a:t>
                </a:r>
                <a:r>
                  <a:rPr lang="el-GR" sz="2025" spc="-101" baseline="1543" dirty="0">
                    <a:latin typeface="Cambria Math"/>
                    <a:cs typeface="Cambria Math"/>
                  </a:rPr>
                  <a:t> </a:t>
                </a:r>
                <a:r>
                  <a:rPr lang="el-GR" sz="2025" baseline="1543" dirty="0">
                    <a:latin typeface="Cambria Math"/>
                    <a:cs typeface="Cambria Math"/>
                  </a:rPr>
                  <a:t>𝐴,</a:t>
                </a:r>
                <a:r>
                  <a:rPr lang="el-GR" sz="2025" spc="-95" baseline="1543" dirty="0">
                    <a:latin typeface="Cambria Math"/>
                    <a:cs typeface="Cambria Math"/>
                  </a:rPr>
                  <a:t> </a:t>
                </a:r>
                <a:r>
                  <a:rPr lang="el-GR" sz="2025" baseline="1543" dirty="0">
                    <a:latin typeface="Cambria Math"/>
                    <a:cs typeface="Cambria Math"/>
                  </a:rPr>
                  <a:t>𝐹,</a:t>
                </a:r>
                <a:r>
                  <a:rPr lang="el-GR" sz="2025" spc="-95" baseline="1543" dirty="0">
                    <a:latin typeface="Cambria Math"/>
                    <a:cs typeface="Cambria Math"/>
                  </a:rPr>
                  <a:t> </a:t>
                </a:r>
                <a:r>
                  <a:rPr lang="el-GR" sz="2025" baseline="1543" dirty="0">
                    <a:latin typeface="Cambria Math"/>
                    <a:cs typeface="Cambria Math"/>
                  </a:rPr>
                  <a:t>𝑃)</a:t>
                </a:r>
                <a:r>
                  <a:rPr lang="el-GR" sz="2025" spc="444" baseline="1543" dirty="0">
                    <a:latin typeface="Cambria Math"/>
                    <a:cs typeface="Cambria Math"/>
                  </a:rPr>
                  <a:t> </a:t>
                </a:r>
                <a:r>
                  <a:rPr lang="fr-FR" sz="1350" spc="-8" dirty="0" err="1">
                    <a:latin typeface="Trebuchet MS"/>
                    <a:cs typeface="Trebuchet MS"/>
                  </a:rPr>
                  <a:t>alors</a:t>
                </a:r>
                <a:r>
                  <a:rPr lang="fr-FR" sz="1350" spc="-8" dirty="0">
                    <a:latin typeface="Trebuchet MS"/>
                    <a:cs typeface="Trebuchet MS"/>
                  </a:rPr>
                  <a:t>:</a:t>
                </a:r>
              </a:p>
              <a:p>
                <a:pPr marL="38100" marR="41910">
                  <a:lnSpc>
                    <a:spcPct val="102200"/>
                  </a:lnSpc>
                  <a:spcBef>
                    <a:spcPts val="38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3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𝔼</m:t>
                      </m:r>
                      <m:d>
                        <m:dPr>
                          <m:ctrlPr>
                            <a:rPr lang="fr-FR" sz="1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3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3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3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fr-F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sz="13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3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3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3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sz="13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350" dirty="0">
                  <a:latin typeface="Trebuchet MS"/>
                  <a:cs typeface="Cambria Math"/>
                </a:endParaRPr>
              </a:p>
              <a:p>
                <a:pPr marL="38100" marR="41910">
                  <a:lnSpc>
                    <a:spcPct val="102200"/>
                  </a:lnSpc>
                  <a:spcBef>
                    <a:spcPts val="38"/>
                  </a:spcBef>
                </a:pPr>
                <a:endParaRPr lang="fr-FR" sz="1350" dirty="0">
                  <a:latin typeface="Trebuchet MS"/>
                  <a:cs typeface="Cambria Math"/>
                </a:endParaRPr>
              </a:p>
              <a:p>
                <a:pPr marL="38100" marR="41910">
                  <a:lnSpc>
                    <a:spcPct val="102200"/>
                  </a:lnSpc>
                  <a:spcBef>
                    <a:spcPts val="38"/>
                  </a:spcBef>
                </a:pPr>
                <a:endParaRPr lang="fr-FR" sz="135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" y="3825281"/>
                <a:ext cx="5967550" cy="1057534"/>
              </a:xfrm>
              <a:prstGeom prst="rect">
                <a:avLst/>
              </a:prstGeom>
              <a:blipFill>
                <a:blip r:embed="rId2"/>
                <a:stretch>
                  <a:fillRect l="-1062" t="-59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7">
            <a:extLst>
              <a:ext uri="{FF2B5EF4-FFF2-40B4-BE49-F238E27FC236}">
                <a16:creationId xmlns:a16="http://schemas.microsoft.com/office/drawing/2014/main" id="{B41CCAD5-F58C-BFAB-ACC9-7CE5CEE832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36</a:t>
            </a:fld>
            <a:r>
              <a:rPr spc="-19" dirty="0"/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FDD1C1-1975-2E7B-8645-06DDB1066ABA}"/>
                  </a:ext>
                </a:extLst>
              </p:cNvPr>
              <p:cNvSpPr txBox="1"/>
              <p:nvPr/>
            </p:nvSpPr>
            <p:spPr>
              <a:xfrm>
                <a:off x="2652026" y="2409513"/>
                <a:ext cx="1472070" cy="480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FDD1C1-1975-2E7B-8645-06DDB1066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026" y="2409513"/>
                <a:ext cx="1472070" cy="480581"/>
              </a:xfrm>
              <a:prstGeom prst="rect">
                <a:avLst/>
              </a:prstGeom>
              <a:blipFill>
                <a:blip r:embed="rId3"/>
                <a:stretch>
                  <a:fillRect l="-26496" t="-217949" r="-1709" b="-312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C5C1042-5ADB-4AA8-F876-F1DCC0E35190}"/>
                  </a:ext>
                </a:extLst>
              </p:cNvPr>
              <p:cNvSpPr txBox="1"/>
              <p:nvPr/>
            </p:nvSpPr>
            <p:spPr>
              <a:xfrm>
                <a:off x="1219200" y="3825281"/>
                <a:ext cx="621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C5C1042-5ADB-4AA8-F876-F1DCC0E35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825281"/>
                <a:ext cx="621772" cy="215444"/>
              </a:xfrm>
              <a:prstGeom prst="rect">
                <a:avLst/>
              </a:prstGeom>
              <a:blipFill>
                <a:blip r:embed="rId4"/>
                <a:stretch>
                  <a:fillRect r="-2041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9">
            <a:extLst>
              <a:ext uri="{FF2B5EF4-FFF2-40B4-BE49-F238E27FC236}">
                <a16:creationId xmlns:a16="http://schemas.microsoft.com/office/drawing/2014/main" id="{93DD612F-515E-7E22-8D71-74FC2F258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/>
          <a:p>
            <a:pPr marL="320516">
              <a:spcBef>
                <a:spcPts val="75"/>
              </a:spcBef>
            </a:pPr>
            <a:r>
              <a:rPr sz="1350" i="1" spc="101" dirty="0">
                <a:latin typeface="Aptos Black" panose="020B0004020202020204" pitchFamily="34" charset="0"/>
                <a:cs typeface="Calibri"/>
              </a:rPr>
              <a:t>D)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8" dirty="0">
                <a:latin typeface="Aptos Black" panose="020B0004020202020204" pitchFamily="34" charset="0"/>
                <a:cs typeface="Calibri"/>
              </a:rPr>
              <a:t>Analyse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Asymptotique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30955A-B767-C30E-DC42-00EFE9B17F5A}"/>
              </a:ext>
            </a:extLst>
          </p:cNvPr>
          <p:cNvSpPr txBox="1"/>
          <p:nvPr/>
        </p:nvSpPr>
        <p:spPr>
          <a:xfrm>
            <a:off x="504725" y="5010668"/>
            <a:ext cx="602987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/>
            <a:r>
              <a:rPr lang="fr-FR" sz="1350" dirty="0">
                <a:latin typeface="Trebuchet MS"/>
                <a:cs typeface="Trebuchet MS"/>
              </a:rPr>
              <a:t>Ce</a:t>
            </a:r>
            <a:r>
              <a:rPr lang="fr-FR" sz="1350" spc="-26" dirty="0">
                <a:latin typeface="Trebuchet MS"/>
                <a:cs typeface="Trebuchet MS"/>
              </a:rPr>
              <a:t> théorème </a:t>
            </a:r>
            <a:r>
              <a:rPr lang="fr-FR" sz="1350" dirty="0">
                <a:latin typeface="Trebuchet MS"/>
                <a:cs typeface="Trebuchet MS"/>
              </a:rPr>
              <a:t>est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bien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cohérent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avec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une</a:t>
            </a:r>
            <a:r>
              <a:rPr lang="fr-FR" sz="1350" spc="-23" dirty="0">
                <a:latin typeface="Trebuchet MS"/>
                <a:cs typeface="Trebuchet MS"/>
              </a:rPr>
              <a:t> </a:t>
            </a:r>
            <a:r>
              <a:rPr lang="fr-FR" sz="1350" dirty="0">
                <a:latin typeface="Trebuchet MS"/>
                <a:cs typeface="Trebuchet MS"/>
              </a:rPr>
              <a:t>stratégie</a:t>
            </a:r>
            <a:r>
              <a:rPr lang="fr-FR" sz="1350" spc="-26" dirty="0">
                <a:latin typeface="Trebuchet MS"/>
                <a:cs typeface="Trebuchet MS"/>
              </a:rPr>
              <a:t> </a:t>
            </a:r>
            <a:r>
              <a:rPr lang="fr-FR" sz="1350" spc="-8" dirty="0">
                <a:latin typeface="Trebuchet MS"/>
                <a:cs typeface="Trebuchet MS"/>
              </a:rPr>
              <a:t>d’arbitrage</a:t>
            </a:r>
            <a:endParaRPr lang="fr-FR" sz="1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9">
            <a:extLst>
              <a:ext uri="{FF2B5EF4-FFF2-40B4-BE49-F238E27FC236}">
                <a16:creationId xmlns:a16="http://schemas.microsoft.com/office/drawing/2014/main" id="{208108B8-3590-9701-5D17-E4EAAFA4E777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3BF46E3B-AED7-E11A-F963-F34F11764523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FF92D5F6-642D-4700-143A-C3DA9246F78A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778015" y="5401437"/>
            <a:ext cx="536590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dirty="0">
                <a:latin typeface="Cambria Math"/>
                <a:cs typeface="Cambria Math"/>
              </a:rPr>
              <a:t>C𝑒𝑙𝑎</a:t>
            </a:r>
            <a:r>
              <a:rPr sz="1350" spc="-23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𝑛é𝑐𝑒𝑠𝑠𝑖𝑡𝑒</a:t>
            </a:r>
            <a:r>
              <a:rPr sz="1350" spc="8" dirty="0">
                <a:latin typeface="Cambria Math"/>
                <a:cs typeface="Cambria Math"/>
              </a:rPr>
              <a:t> </a:t>
            </a:r>
            <a:r>
              <a:rPr lang="fr-FR" sz="1350" spc="-41" dirty="0">
                <a:latin typeface="Cambria Math"/>
                <a:cs typeface="Cambria Math"/>
              </a:rPr>
              <a:t>𝑑</a:t>
            </a:r>
            <a:r>
              <a:rPr lang="fr-FR" sz="1463" spc="-62" baseline="27777" dirty="0">
                <a:latin typeface="Cambria Math"/>
                <a:cs typeface="Cambria Math"/>
              </a:rPr>
              <a:t>’</a:t>
            </a:r>
            <a:r>
              <a:rPr sz="1350" spc="-41" dirty="0">
                <a:latin typeface="Cambria Math"/>
                <a:cs typeface="Cambria Math"/>
              </a:rPr>
              <a:t>𝑢𝑡𝑖𝑙𝑖𝑠𝑒𝑟</a:t>
            </a:r>
            <a:r>
              <a:rPr sz="1350" spc="8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𝑢𝑛</a:t>
            </a:r>
            <a:r>
              <a:rPr sz="1350" spc="11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𝑡𝑒𝑚𝑝𝑠</a:t>
            </a:r>
            <a:r>
              <a:rPr sz="1350" spc="15" dirty="0">
                <a:latin typeface="Cambria Math"/>
                <a:cs typeface="Cambria Math"/>
              </a:rPr>
              <a:t> </a:t>
            </a:r>
            <a:r>
              <a:rPr lang="fr-FR" sz="1350" spc="-60" dirty="0">
                <a:latin typeface="Cambria Math"/>
                <a:cs typeface="Cambria Math"/>
              </a:rPr>
              <a:t>𝑑</a:t>
            </a:r>
            <a:r>
              <a:rPr lang="fr-FR" sz="1463" spc="-90" baseline="27777" dirty="0">
                <a:latin typeface="Cambria Math"/>
                <a:cs typeface="Cambria Math"/>
              </a:rPr>
              <a:t>’</a:t>
            </a:r>
            <a:r>
              <a:rPr sz="1350" spc="-60" dirty="0">
                <a:latin typeface="Cambria Math"/>
                <a:cs typeface="Cambria Math"/>
              </a:rPr>
              <a:t>𝑎𝑟𝑟ê𝑡:</a:t>
            </a:r>
            <a:r>
              <a:rPr sz="1350" spc="-75" dirty="0">
                <a:latin typeface="Cambria Math"/>
                <a:cs typeface="Cambria Math"/>
              </a:rPr>
              <a:t> </a:t>
            </a:r>
            <a:r>
              <a:rPr lang="fr-FR" sz="1350" spc="-75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𝑇</a:t>
            </a:r>
            <a:r>
              <a:rPr sz="1350" spc="86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60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inf</a:t>
            </a:r>
            <a:r>
              <a:rPr sz="1350" spc="203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{𝑛</a:t>
            </a:r>
            <a:r>
              <a:rPr sz="1350" spc="79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≥</a:t>
            </a:r>
            <a:r>
              <a:rPr sz="1350" spc="60" dirty="0">
                <a:latin typeface="Cambria Math"/>
                <a:cs typeface="Cambria Math"/>
              </a:rPr>
              <a:t> </a:t>
            </a:r>
            <a:r>
              <a:rPr sz="1350" spc="-8" dirty="0">
                <a:latin typeface="Cambria Math"/>
                <a:cs typeface="Cambria Math"/>
              </a:rPr>
              <a:t>0</a:t>
            </a:r>
            <a:r>
              <a:rPr sz="1350" spc="-71" dirty="0">
                <a:latin typeface="Cambria Math"/>
                <a:cs typeface="Cambria Math"/>
              </a:rPr>
              <a:t> </a:t>
            </a:r>
            <a:r>
              <a:rPr sz="1350" spc="-8" dirty="0">
                <a:latin typeface="Cambria Math"/>
                <a:cs typeface="Cambria Math"/>
              </a:rPr>
              <a:t>,</a:t>
            </a:r>
            <a:r>
              <a:rPr sz="1350" spc="-71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𝑆</a:t>
            </a:r>
            <a:r>
              <a:rPr lang="fr-FR" sz="1463" baseline="-17094" dirty="0">
                <a:latin typeface="Cambria Math"/>
                <a:cs typeface="Cambria Math"/>
              </a:rPr>
              <a:t>n</a:t>
            </a:r>
            <a:r>
              <a:rPr sz="1463" spc="314" baseline="-17094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60" dirty="0">
                <a:latin typeface="Cambria Math"/>
                <a:cs typeface="Cambria Math"/>
              </a:rPr>
              <a:t> </a:t>
            </a:r>
            <a:r>
              <a:rPr sz="1350" spc="-8" dirty="0">
                <a:latin typeface="Cambria Math"/>
                <a:cs typeface="Cambria Math"/>
              </a:rPr>
              <a:t>1100}</a:t>
            </a:r>
            <a:endParaRPr sz="1350" dirty="0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655" y="1915898"/>
            <a:ext cx="5235065" cy="3472371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E75A0BD0-4234-B5E7-1512-49EF56F44FD6}"/>
              </a:ext>
            </a:extLst>
          </p:cNvPr>
          <p:cNvSpPr txBox="1">
            <a:spLocks/>
          </p:cNvSpPr>
          <p:nvPr/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37</a:t>
            </a:fld>
            <a:r>
              <a:rPr lang="fr-FR" spc="-19" dirty="0"/>
              <a:t>/</a:t>
            </a: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8862CB6-A324-EE22-E199-B403CF58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/>
          <a:p>
            <a:pPr marL="320516">
              <a:spcBef>
                <a:spcPts val="75"/>
              </a:spcBef>
            </a:pPr>
            <a:r>
              <a:rPr sz="1350" i="1" spc="101" dirty="0">
                <a:latin typeface="Aptos Black" panose="020B0004020202020204" pitchFamily="34" charset="0"/>
                <a:cs typeface="Calibri"/>
              </a:rPr>
              <a:t>D)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8" dirty="0">
                <a:latin typeface="Aptos Black" panose="020B0004020202020204" pitchFamily="34" charset="0"/>
                <a:cs typeface="Calibri"/>
              </a:rPr>
              <a:t>Analyse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Asymptotique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>
            <a:extLst>
              <a:ext uri="{FF2B5EF4-FFF2-40B4-BE49-F238E27FC236}">
                <a16:creationId xmlns:a16="http://schemas.microsoft.com/office/drawing/2014/main" id="{B09212B2-5356-6594-7B91-C8D0415FE56E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8CE1E4F-0A81-26A8-1198-6CB7D7D0BE80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633CB4A-7D60-C1D5-A462-A9B8F1966206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672752" y="5273422"/>
            <a:ext cx="5692616" cy="636393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9525" marR="3810">
              <a:lnSpc>
                <a:spcPct val="102200"/>
              </a:lnSpc>
              <a:spcBef>
                <a:spcPts val="38"/>
              </a:spcBef>
            </a:pPr>
            <a:r>
              <a:rPr sz="1350" spc="-8" dirty="0">
                <a:latin typeface="Trebuchet MS"/>
                <a:cs typeface="Trebuchet MS"/>
              </a:rPr>
              <a:t>Parfois,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temps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d’arrêt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b="1" i="1" spc="71" dirty="0">
                <a:latin typeface="Aptos Black" panose="020B0004020202020204" pitchFamily="34" charset="0"/>
                <a:cs typeface="Calibri"/>
              </a:rPr>
              <a:t>n’est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latin typeface="Aptos Black" panose="020B0004020202020204" pitchFamily="34" charset="0"/>
                <a:cs typeface="Calibri"/>
              </a:rPr>
              <a:t>jamais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0" dirty="0">
                <a:latin typeface="Aptos Black" panose="020B0004020202020204" pitchFamily="34" charset="0"/>
                <a:cs typeface="Calibri"/>
              </a:rPr>
              <a:t>atteint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6" dirty="0">
                <a:latin typeface="Aptos Black" panose="020B0004020202020204" pitchFamily="34" charset="0"/>
                <a:cs typeface="Calibri"/>
              </a:rPr>
              <a:t>donc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3" dirty="0">
                <a:latin typeface="Aptos Black" panose="020B0004020202020204" pitchFamily="34" charset="0"/>
                <a:cs typeface="Calibri"/>
              </a:rPr>
              <a:t>non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3" dirty="0">
                <a:latin typeface="Aptos Black" panose="020B0004020202020204" pitchFamily="34" charset="0"/>
                <a:cs typeface="Calibri"/>
              </a:rPr>
              <a:t>bornée</a:t>
            </a:r>
            <a:r>
              <a:rPr sz="1350" b="1" i="1" spc="83" dirty="0">
                <a:latin typeface="Calibri"/>
                <a:cs typeface="Calibri"/>
              </a:rPr>
              <a:t>:</a:t>
            </a:r>
            <a:r>
              <a:rPr sz="1350" b="1" i="1" spc="-49" dirty="0">
                <a:latin typeface="Calibri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8" dirty="0">
                <a:latin typeface="Trebuchet MS"/>
                <a:cs typeface="Trebuchet MS"/>
              </a:rPr>
              <a:t> joueur </a:t>
            </a:r>
            <a:r>
              <a:rPr sz="1350" dirty="0">
                <a:latin typeface="Trebuchet MS"/>
                <a:cs typeface="Trebuchet MS"/>
              </a:rPr>
              <a:t>est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ruinée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avant</a:t>
            </a:r>
            <a:endParaRPr sz="1350" dirty="0">
              <a:latin typeface="Trebuchet MS"/>
              <a:cs typeface="Trebuchet MS"/>
            </a:endParaRPr>
          </a:p>
          <a:p>
            <a:pPr marL="9525">
              <a:spcBef>
                <a:spcPts val="19"/>
              </a:spcBef>
            </a:pPr>
            <a:r>
              <a:rPr sz="1350" spc="-8" dirty="0">
                <a:solidFill>
                  <a:srgbClr val="FF0000"/>
                </a:solidFill>
                <a:latin typeface="Trebuchet MS"/>
                <a:cs typeface="Trebuchet MS"/>
              </a:rPr>
              <a:t>Existe-t-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il</a:t>
            </a:r>
            <a:r>
              <a:rPr sz="1350" spc="-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un</a:t>
            </a:r>
            <a:r>
              <a:rPr sz="1350" spc="-2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autre</a:t>
            </a:r>
            <a:r>
              <a:rPr sz="1350" spc="-2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temps</a:t>
            </a:r>
            <a:r>
              <a:rPr sz="135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d’arrêt</a:t>
            </a:r>
            <a:r>
              <a:rPr sz="1350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pouvant</a:t>
            </a:r>
            <a:r>
              <a:rPr sz="135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être</a:t>
            </a:r>
            <a:r>
              <a:rPr sz="1350" spc="-2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0000"/>
                </a:solidFill>
                <a:latin typeface="Trebuchet MS"/>
                <a:cs typeface="Trebuchet MS"/>
              </a:rPr>
              <a:t>atteint</a:t>
            </a:r>
            <a:r>
              <a:rPr sz="135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0" spc="-38" dirty="0">
                <a:solidFill>
                  <a:srgbClr val="FF0000"/>
                </a:solidFill>
                <a:latin typeface="Trebuchet MS"/>
                <a:cs typeface="Trebuchet MS"/>
              </a:rPr>
              <a:t>?</a:t>
            </a:r>
            <a:endParaRPr sz="135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06" y="1765570"/>
            <a:ext cx="5108683" cy="3388544"/>
          </a:xfrm>
          <a:prstGeom prst="rect">
            <a:avLst/>
          </a:prstGeom>
        </p:spPr>
      </p:pic>
      <p:sp>
        <p:nvSpPr>
          <p:cNvPr id="14" name="object 9">
            <a:extLst>
              <a:ext uri="{FF2B5EF4-FFF2-40B4-BE49-F238E27FC236}">
                <a16:creationId xmlns:a16="http://schemas.microsoft.com/office/drawing/2014/main" id="{45E2AB09-8916-9583-2512-95BB2571249E}"/>
              </a:ext>
            </a:extLst>
          </p:cNvPr>
          <p:cNvSpPr txBox="1">
            <a:spLocks/>
          </p:cNvSpPr>
          <p:nvPr/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0516">
              <a:spcBef>
                <a:spcPts val="75"/>
              </a:spcBef>
            </a:pPr>
            <a:r>
              <a:rPr lang="fr-FR" sz="1350" i="1" spc="101">
                <a:latin typeface="Aptos Black" panose="020B0004020202020204" pitchFamily="34" charset="0"/>
                <a:cs typeface="Calibri"/>
              </a:rPr>
              <a:t>D)</a:t>
            </a:r>
            <a:r>
              <a:rPr lang="fr-FR" sz="1350" i="1" spc="-26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98">
                <a:latin typeface="Aptos Black" panose="020B0004020202020204" pitchFamily="34" charset="0"/>
                <a:cs typeface="Calibri"/>
              </a:rPr>
              <a:t>Analyse</a:t>
            </a:r>
            <a:r>
              <a:rPr lang="fr-FR" sz="1350" i="1" spc="-23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83">
                <a:latin typeface="Aptos Black" panose="020B0004020202020204" pitchFamily="34" charset="0"/>
                <a:cs typeface="Calibri"/>
              </a:rPr>
              <a:t>Asymptotique</a:t>
            </a:r>
            <a:endParaRPr lang="fr-FR" sz="1350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9F52C95A-A3E5-1ED1-E2CA-1E3CBCC4DE4F}"/>
              </a:ext>
            </a:extLst>
          </p:cNvPr>
          <p:cNvSpPr txBox="1">
            <a:spLocks/>
          </p:cNvSpPr>
          <p:nvPr/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38</a:t>
            </a:fld>
            <a:r>
              <a:rPr lang="fr-FR" spc="-19" dirty="0"/>
              <a:t>/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9">
            <a:extLst>
              <a:ext uri="{FF2B5EF4-FFF2-40B4-BE49-F238E27FC236}">
                <a16:creationId xmlns:a16="http://schemas.microsoft.com/office/drawing/2014/main" id="{1FCEFFD2-CE9A-07ED-2D66-A13200230804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2FB05B92-7B9C-D7BF-FB47-7D2163B11B47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E290999-AE86-C6E8-66AF-0A3A2A369368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567055" y="1844421"/>
            <a:ext cx="279273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b="1" u="sng" spc="-2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Temps</a:t>
            </a:r>
            <a:r>
              <a:rPr sz="1350" b="1" u="sng" spc="-5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d’atteintes</a:t>
            </a:r>
            <a:r>
              <a:rPr sz="1350" b="1" u="sng" spc="-5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350" b="1" u="sng" spc="-5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barrière</a:t>
            </a:r>
            <a:r>
              <a:rPr sz="1350" b="1" u="sng" spc="-4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350" b="1" u="sng" spc="-38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25291" y="3048000"/>
            <a:ext cx="7270909" cy="1447030"/>
          </a:xfrm>
          <a:prstGeom prst="rect">
            <a:avLst/>
          </a:prstGeom>
        </p:spPr>
        <p:txBody>
          <a:bodyPr vert="horz" wrap="square" lIns="0" tIns="21431" rIns="0" bIns="0" rtlCol="0">
            <a:spAutoFit/>
          </a:bodyPr>
          <a:lstStyle/>
          <a:p>
            <a:pPr marL="9525" marR="3810">
              <a:lnSpc>
                <a:spcPts val="1568"/>
              </a:lnSpc>
              <a:spcBef>
                <a:spcPts val="169"/>
              </a:spcBef>
            </a:pPr>
            <a:r>
              <a:rPr dirty="0"/>
              <a:t>On</a:t>
            </a:r>
            <a:r>
              <a:rPr spc="-26" dirty="0"/>
              <a:t> </a:t>
            </a:r>
            <a:r>
              <a:rPr dirty="0"/>
              <a:t>évalue</a:t>
            </a:r>
            <a:r>
              <a:rPr spc="-23" dirty="0"/>
              <a:t> </a:t>
            </a:r>
            <a:r>
              <a:rPr dirty="0"/>
              <a:t>le</a:t>
            </a:r>
            <a:r>
              <a:rPr spc="-23" dirty="0"/>
              <a:t> </a:t>
            </a:r>
            <a:r>
              <a:rPr dirty="0"/>
              <a:t>temps</a:t>
            </a:r>
            <a:r>
              <a:rPr spc="-34" dirty="0"/>
              <a:t> </a:t>
            </a:r>
            <a:r>
              <a:rPr dirty="0"/>
              <a:t>d’arrêt</a:t>
            </a:r>
            <a:r>
              <a:rPr spc="-30" dirty="0"/>
              <a:t> </a:t>
            </a:r>
            <a:r>
              <a:rPr dirty="0"/>
              <a:t>selon</a:t>
            </a:r>
            <a:r>
              <a:rPr spc="-26" dirty="0"/>
              <a:t> </a:t>
            </a:r>
            <a:r>
              <a:rPr dirty="0"/>
              <a:t>la</a:t>
            </a:r>
            <a:r>
              <a:rPr spc="-26" dirty="0"/>
              <a:t> </a:t>
            </a:r>
            <a:r>
              <a:rPr dirty="0"/>
              <a:t>valeur</a:t>
            </a:r>
            <a:r>
              <a:rPr spc="-26" dirty="0"/>
              <a:t> </a:t>
            </a:r>
            <a:r>
              <a:rPr dirty="0"/>
              <a:t>du</a:t>
            </a:r>
            <a:r>
              <a:rPr spc="-26" dirty="0"/>
              <a:t> </a:t>
            </a:r>
            <a:r>
              <a:rPr dirty="0"/>
              <a:t>bénéfice</a:t>
            </a:r>
            <a:r>
              <a:rPr spc="-23" dirty="0"/>
              <a:t> </a:t>
            </a:r>
            <a:r>
              <a:rPr dirty="0"/>
              <a:t>dans</a:t>
            </a:r>
            <a:r>
              <a:rPr spc="-30" dirty="0"/>
              <a:t> </a:t>
            </a:r>
            <a:r>
              <a:rPr dirty="0"/>
              <a:t>le</a:t>
            </a:r>
            <a:r>
              <a:rPr spc="-23" dirty="0"/>
              <a:t> </a:t>
            </a:r>
            <a:r>
              <a:rPr dirty="0"/>
              <a:t>cadre</a:t>
            </a:r>
            <a:r>
              <a:rPr spc="-23" dirty="0"/>
              <a:t> </a:t>
            </a:r>
            <a:r>
              <a:rPr dirty="0"/>
              <a:t>de</a:t>
            </a:r>
            <a:r>
              <a:rPr spc="-23" dirty="0"/>
              <a:t> </a:t>
            </a:r>
            <a:r>
              <a:rPr dirty="0"/>
              <a:t>la</a:t>
            </a:r>
            <a:r>
              <a:rPr spc="-26" dirty="0"/>
              <a:t> </a:t>
            </a:r>
            <a:r>
              <a:rPr spc="-15" dirty="0"/>
              <a:t>même </a:t>
            </a:r>
            <a:r>
              <a:rPr spc="-8" dirty="0"/>
              <a:t>stratégie:</a:t>
            </a:r>
          </a:p>
          <a:p>
            <a:pPr marL="9525" marR="4816793">
              <a:lnSpc>
                <a:spcPct val="145600"/>
              </a:lnSpc>
              <a:spcBef>
                <a:spcPts val="11"/>
              </a:spcBef>
            </a:pPr>
            <a:r>
              <a:rPr dirty="0"/>
              <a:t>Bénéfice</a:t>
            </a:r>
            <a:r>
              <a:rPr spc="-30" dirty="0"/>
              <a:t> </a:t>
            </a:r>
            <a:r>
              <a:rPr dirty="0"/>
              <a:t>n°1:</a:t>
            </a:r>
            <a:r>
              <a:rPr spc="-30" dirty="0"/>
              <a:t> </a:t>
            </a:r>
            <a:r>
              <a:rPr spc="-19" dirty="0"/>
              <a:t>1€ </a:t>
            </a:r>
            <a:endParaRPr lang="fr-FR" spc="-19" dirty="0"/>
          </a:p>
          <a:p>
            <a:pPr marL="9525" marR="4816793">
              <a:lnSpc>
                <a:spcPct val="145600"/>
              </a:lnSpc>
              <a:spcBef>
                <a:spcPts val="11"/>
              </a:spcBef>
            </a:pPr>
            <a:r>
              <a:rPr dirty="0" err="1"/>
              <a:t>Bénéfice</a:t>
            </a:r>
            <a:r>
              <a:rPr spc="-23" dirty="0"/>
              <a:t> </a:t>
            </a:r>
            <a:r>
              <a:rPr dirty="0"/>
              <a:t>n°</a:t>
            </a:r>
            <a:r>
              <a:rPr lang="fr-FR" dirty="0"/>
              <a:t>2</a:t>
            </a:r>
            <a:r>
              <a:rPr dirty="0"/>
              <a:t>:</a:t>
            </a:r>
            <a:r>
              <a:rPr spc="-26" dirty="0"/>
              <a:t> </a:t>
            </a:r>
            <a:r>
              <a:rPr dirty="0"/>
              <a:t>10</a:t>
            </a:r>
            <a:r>
              <a:rPr spc="-19" dirty="0"/>
              <a:t> </a:t>
            </a:r>
            <a:r>
              <a:rPr spc="-38" dirty="0"/>
              <a:t>€ </a:t>
            </a:r>
            <a:endParaRPr lang="fr-FR" spc="-38" dirty="0"/>
          </a:p>
          <a:p>
            <a:pPr marL="9525" marR="4816793">
              <a:lnSpc>
                <a:spcPct val="145600"/>
              </a:lnSpc>
              <a:spcBef>
                <a:spcPts val="11"/>
              </a:spcBef>
            </a:pPr>
            <a:r>
              <a:rPr dirty="0" err="1"/>
              <a:t>Bénéfice</a:t>
            </a:r>
            <a:r>
              <a:rPr spc="-30" dirty="0"/>
              <a:t> </a:t>
            </a:r>
            <a:r>
              <a:rPr dirty="0"/>
              <a:t>n°</a:t>
            </a:r>
            <a:r>
              <a:rPr lang="fr-FR" dirty="0"/>
              <a:t>3</a:t>
            </a:r>
            <a:r>
              <a:rPr dirty="0"/>
              <a:t>:</a:t>
            </a:r>
            <a:r>
              <a:rPr spc="-30" dirty="0"/>
              <a:t> </a:t>
            </a:r>
            <a:r>
              <a:rPr spc="-19" dirty="0"/>
              <a:t>50€</a:t>
            </a:r>
            <a:endParaRPr lang="fr-FR" spc="-19" dirty="0"/>
          </a:p>
          <a:p>
            <a:pPr marL="9525" marR="4816793">
              <a:lnSpc>
                <a:spcPct val="145600"/>
              </a:lnSpc>
              <a:spcBef>
                <a:spcPts val="11"/>
              </a:spcBef>
            </a:pPr>
            <a:r>
              <a:rPr dirty="0" err="1"/>
              <a:t>Bénéfice</a:t>
            </a:r>
            <a:r>
              <a:rPr spc="-30" dirty="0"/>
              <a:t> </a:t>
            </a:r>
            <a:r>
              <a:rPr dirty="0"/>
              <a:t>n°4:</a:t>
            </a:r>
            <a:r>
              <a:rPr spc="-30" dirty="0"/>
              <a:t> </a:t>
            </a:r>
            <a:r>
              <a:rPr spc="-15" dirty="0"/>
              <a:t>100€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/>
          <a:p>
            <a:pPr marL="320516">
              <a:spcBef>
                <a:spcPts val="75"/>
              </a:spcBef>
            </a:pPr>
            <a:r>
              <a:rPr sz="1350" i="1" spc="101" dirty="0">
                <a:latin typeface="Aptos Black" panose="020B0004020202020204" pitchFamily="34" charset="0"/>
                <a:cs typeface="Calibri"/>
              </a:rPr>
              <a:t>D)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8" dirty="0">
                <a:latin typeface="Aptos Black" panose="020B0004020202020204" pitchFamily="34" charset="0"/>
                <a:cs typeface="Calibri"/>
              </a:rPr>
              <a:t>Analyse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Asymptotique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A1DECB6-1EA1-5580-E8F0-1802B2BEEA4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39</a:t>
            </a:fld>
            <a:r>
              <a:rPr spc="-19" dirty="0"/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4800B79-1CBE-ED8F-4127-77827EB9DA98}"/>
                  </a:ext>
                </a:extLst>
              </p:cNvPr>
              <p:cNvSpPr txBox="1"/>
              <p:nvPr/>
            </p:nvSpPr>
            <p:spPr>
              <a:xfrm>
                <a:off x="1143000" y="2370856"/>
                <a:ext cx="616604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𝑓𝑖𝑐𝑒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inf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𝑓𝑜𝑟𝑡𝑢𝑛𝑒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𝑖𝑛𝑖𝑡𝑖𝑎𝑙𝑒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𝑓𝑖𝑐𝑒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4800B79-1CBE-ED8F-4127-77827EB9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70856"/>
                <a:ext cx="6166047" cy="299249"/>
              </a:xfrm>
              <a:prstGeom prst="rect">
                <a:avLst/>
              </a:prstGeom>
              <a:blipFill>
                <a:blip r:embed="rId2"/>
                <a:stretch>
                  <a:fillRect l="-412" t="-8000" r="-823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157" y="2538718"/>
            <a:ext cx="5829300" cy="2675096"/>
            <a:chOff x="978876" y="2241956"/>
            <a:chExt cx="7772400" cy="3566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876" y="4798150"/>
              <a:ext cx="7772399" cy="10101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80495" y="2251481"/>
              <a:ext cx="2313940" cy="1177925"/>
            </a:xfrm>
            <a:custGeom>
              <a:avLst/>
              <a:gdLst/>
              <a:ahLst/>
              <a:cxnLst/>
              <a:rect l="l" t="t" r="r" b="b"/>
              <a:pathLst>
                <a:path w="2313940" h="1177925">
                  <a:moveTo>
                    <a:pt x="1156854" y="0"/>
                  </a:moveTo>
                  <a:lnTo>
                    <a:pt x="1093381" y="871"/>
                  </a:lnTo>
                  <a:lnTo>
                    <a:pt x="1030802" y="3455"/>
                  </a:lnTo>
                  <a:lnTo>
                    <a:pt x="969206" y="7706"/>
                  </a:lnTo>
                  <a:lnTo>
                    <a:pt x="908682" y="13580"/>
                  </a:lnTo>
                  <a:lnTo>
                    <a:pt x="849316" y="21033"/>
                  </a:lnTo>
                  <a:lnTo>
                    <a:pt x="791199" y="30018"/>
                  </a:lnTo>
                  <a:lnTo>
                    <a:pt x="734417" y="40491"/>
                  </a:lnTo>
                  <a:lnTo>
                    <a:pt x="679059" y="52408"/>
                  </a:lnTo>
                  <a:lnTo>
                    <a:pt x="625213" y="65722"/>
                  </a:lnTo>
                  <a:lnTo>
                    <a:pt x="572967" y="80390"/>
                  </a:lnTo>
                  <a:lnTo>
                    <a:pt x="522411" y="96367"/>
                  </a:lnTo>
                  <a:lnTo>
                    <a:pt x="473631" y="113607"/>
                  </a:lnTo>
                  <a:lnTo>
                    <a:pt x="426716" y="132066"/>
                  </a:lnTo>
                  <a:lnTo>
                    <a:pt x="381754" y="151699"/>
                  </a:lnTo>
                  <a:lnTo>
                    <a:pt x="338834" y="172460"/>
                  </a:lnTo>
                  <a:lnTo>
                    <a:pt x="298044" y="194306"/>
                  </a:lnTo>
                  <a:lnTo>
                    <a:pt x="259472" y="217190"/>
                  </a:lnTo>
                  <a:lnTo>
                    <a:pt x="223205" y="241069"/>
                  </a:lnTo>
                  <a:lnTo>
                    <a:pt x="189333" y="265897"/>
                  </a:lnTo>
                  <a:lnTo>
                    <a:pt x="157944" y="291630"/>
                  </a:lnTo>
                  <a:lnTo>
                    <a:pt x="129126" y="318222"/>
                  </a:lnTo>
                  <a:lnTo>
                    <a:pt x="79554" y="373804"/>
                  </a:lnTo>
                  <a:lnTo>
                    <a:pt x="41323" y="432286"/>
                  </a:lnTo>
                  <a:lnTo>
                    <a:pt x="15141" y="493308"/>
                  </a:lnTo>
                  <a:lnTo>
                    <a:pt x="1711" y="556510"/>
                  </a:lnTo>
                  <a:lnTo>
                    <a:pt x="0" y="588817"/>
                  </a:lnTo>
                  <a:lnTo>
                    <a:pt x="1711" y="621124"/>
                  </a:lnTo>
                  <a:lnTo>
                    <a:pt x="15141" y="684326"/>
                  </a:lnTo>
                  <a:lnTo>
                    <a:pt x="41323" y="745348"/>
                  </a:lnTo>
                  <a:lnTo>
                    <a:pt x="79554" y="803830"/>
                  </a:lnTo>
                  <a:lnTo>
                    <a:pt x="129126" y="859413"/>
                  </a:lnTo>
                  <a:lnTo>
                    <a:pt x="157944" y="886005"/>
                  </a:lnTo>
                  <a:lnTo>
                    <a:pt x="189333" y="911737"/>
                  </a:lnTo>
                  <a:lnTo>
                    <a:pt x="223205" y="936565"/>
                  </a:lnTo>
                  <a:lnTo>
                    <a:pt x="259472" y="960444"/>
                  </a:lnTo>
                  <a:lnTo>
                    <a:pt x="298044" y="983329"/>
                  </a:lnTo>
                  <a:lnTo>
                    <a:pt x="338834" y="1005174"/>
                  </a:lnTo>
                  <a:lnTo>
                    <a:pt x="381754" y="1025936"/>
                  </a:lnTo>
                  <a:lnTo>
                    <a:pt x="426716" y="1045568"/>
                  </a:lnTo>
                  <a:lnTo>
                    <a:pt x="473631" y="1064027"/>
                  </a:lnTo>
                  <a:lnTo>
                    <a:pt x="522411" y="1081267"/>
                  </a:lnTo>
                  <a:lnTo>
                    <a:pt x="572967" y="1097244"/>
                  </a:lnTo>
                  <a:lnTo>
                    <a:pt x="625213" y="1111912"/>
                  </a:lnTo>
                  <a:lnTo>
                    <a:pt x="679059" y="1125227"/>
                  </a:lnTo>
                  <a:lnTo>
                    <a:pt x="734417" y="1137143"/>
                  </a:lnTo>
                  <a:lnTo>
                    <a:pt x="791199" y="1147617"/>
                  </a:lnTo>
                  <a:lnTo>
                    <a:pt x="849316" y="1156602"/>
                  </a:lnTo>
                  <a:lnTo>
                    <a:pt x="908682" y="1164054"/>
                  </a:lnTo>
                  <a:lnTo>
                    <a:pt x="969206" y="1169928"/>
                  </a:lnTo>
                  <a:lnTo>
                    <a:pt x="1030802" y="1174180"/>
                  </a:lnTo>
                  <a:lnTo>
                    <a:pt x="1093381" y="1176764"/>
                  </a:lnTo>
                  <a:lnTo>
                    <a:pt x="1156854" y="1177635"/>
                  </a:lnTo>
                  <a:lnTo>
                    <a:pt x="1220327" y="1176764"/>
                  </a:lnTo>
                  <a:lnTo>
                    <a:pt x="1282906" y="1174180"/>
                  </a:lnTo>
                  <a:lnTo>
                    <a:pt x="1344502" y="1169928"/>
                  </a:lnTo>
                  <a:lnTo>
                    <a:pt x="1405026" y="1164054"/>
                  </a:lnTo>
                  <a:lnTo>
                    <a:pt x="1464392" y="1156602"/>
                  </a:lnTo>
                  <a:lnTo>
                    <a:pt x="1522509" y="1147617"/>
                  </a:lnTo>
                  <a:lnTo>
                    <a:pt x="1579291" y="1137143"/>
                  </a:lnTo>
                  <a:lnTo>
                    <a:pt x="1634649" y="1125227"/>
                  </a:lnTo>
                  <a:lnTo>
                    <a:pt x="1688495" y="1111912"/>
                  </a:lnTo>
                  <a:lnTo>
                    <a:pt x="1740740" y="1097244"/>
                  </a:lnTo>
                  <a:lnTo>
                    <a:pt x="1791297" y="1081267"/>
                  </a:lnTo>
                  <a:lnTo>
                    <a:pt x="1840077" y="1064027"/>
                  </a:lnTo>
                  <a:lnTo>
                    <a:pt x="1886992" y="1045568"/>
                  </a:lnTo>
                  <a:lnTo>
                    <a:pt x="1931953" y="1025936"/>
                  </a:lnTo>
                  <a:lnTo>
                    <a:pt x="1974873" y="1005174"/>
                  </a:lnTo>
                  <a:lnTo>
                    <a:pt x="2015664" y="983329"/>
                  </a:lnTo>
                  <a:lnTo>
                    <a:pt x="2054236" y="960444"/>
                  </a:lnTo>
                  <a:lnTo>
                    <a:pt x="2090503" y="936565"/>
                  </a:lnTo>
                  <a:lnTo>
                    <a:pt x="2124374" y="911737"/>
                  </a:lnTo>
                  <a:lnTo>
                    <a:pt x="2155764" y="886005"/>
                  </a:lnTo>
                  <a:lnTo>
                    <a:pt x="2184582" y="859413"/>
                  </a:lnTo>
                  <a:lnTo>
                    <a:pt x="2234154" y="803830"/>
                  </a:lnTo>
                  <a:lnTo>
                    <a:pt x="2272384" y="745348"/>
                  </a:lnTo>
                  <a:lnTo>
                    <a:pt x="2298567" y="684326"/>
                  </a:lnTo>
                  <a:lnTo>
                    <a:pt x="2311997" y="621124"/>
                  </a:lnTo>
                  <a:lnTo>
                    <a:pt x="2313708" y="588817"/>
                  </a:lnTo>
                  <a:lnTo>
                    <a:pt x="2311997" y="556510"/>
                  </a:lnTo>
                  <a:lnTo>
                    <a:pt x="2298567" y="493308"/>
                  </a:lnTo>
                  <a:lnTo>
                    <a:pt x="2272384" y="432286"/>
                  </a:lnTo>
                  <a:lnTo>
                    <a:pt x="2234154" y="373804"/>
                  </a:lnTo>
                  <a:lnTo>
                    <a:pt x="2184582" y="318222"/>
                  </a:lnTo>
                  <a:lnTo>
                    <a:pt x="2155764" y="291630"/>
                  </a:lnTo>
                  <a:lnTo>
                    <a:pt x="2124374" y="265897"/>
                  </a:lnTo>
                  <a:lnTo>
                    <a:pt x="2090503" y="241069"/>
                  </a:lnTo>
                  <a:lnTo>
                    <a:pt x="2054236" y="217190"/>
                  </a:lnTo>
                  <a:lnTo>
                    <a:pt x="2015664" y="194306"/>
                  </a:lnTo>
                  <a:lnTo>
                    <a:pt x="1974873" y="172460"/>
                  </a:lnTo>
                  <a:lnTo>
                    <a:pt x="1931953" y="151699"/>
                  </a:lnTo>
                  <a:lnTo>
                    <a:pt x="1886992" y="132066"/>
                  </a:lnTo>
                  <a:lnTo>
                    <a:pt x="1840077" y="113607"/>
                  </a:lnTo>
                  <a:lnTo>
                    <a:pt x="1791297" y="96367"/>
                  </a:lnTo>
                  <a:lnTo>
                    <a:pt x="1740740" y="80390"/>
                  </a:lnTo>
                  <a:lnTo>
                    <a:pt x="1688495" y="65722"/>
                  </a:lnTo>
                  <a:lnTo>
                    <a:pt x="1634649" y="52408"/>
                  </a:lnTo>
                  <a:lnTo>
                    <a:pt x="1579291" y="40491"/>
                  </a:lnTo>
                  <a:lnTo>
                    <a:pt x="1522509" y="30018"/>
                  </a:lnTo>
                  <a:lnTo>
                    <a:pt x="1464392" y="21033"/>
                  </a:lnTo>
                  <a:lnTo>
                    <a:pt x="1405026" y="13580"/>
                  </a:lnTo>
                  <a:lnTo>
                    <a:pt x="1344502" y="7706"/>
                  </a:lnTo>
                  <a:lnTo>
                    <a:pt x="1282906" y="3455"/>
                  </a:lnTo>
                  <a:lnTo>
                    <a:pt x="1220327" y="871"/>
                  </a:lnTo>
                  <a:lnTo>
                    <a:pt x="1156854" y="0"/>
                  </a:lnTo>
                  <a:close/>
                </a:path>
              </a:pathLst>
            </a:custGeom>
            <a:solidFill>
              <a:srgbClr val="8AD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0495" y="2251481"/>
              <a:ext cx="2313940" cy="1177925"/>
            </a:xfrm>
            <a:custGeom>
              <a:avLst/>
              <a:gdLst/>
              <a:ahLst/>
              <a:cxnLst/>
              <a:rect l="l" t="t" r="r" b="b"/>
              <a:pathLst>
                <a:path w="2313940" h="1177925">
                  <a:moveTo>
                    <a:pt x="0" y="588818"/>
                  </a:moveTo>
                  <a:lnTo>
                    <a:pt x="6788" y="524659"/>
                  </a:lnTo>
                  <a:lnTo>
                    <a:pt x="26682" y="462502"/>
                  </a:lnTo>
                  <a:lnTo>
                    <a:pt x="58977" y="402705"/>
                  </a:lnTo>
                  <a:lnTo>
                    <a:pt x="102966" y="345628"/>
                  </a:lnTo>
                  <a:lnTo>
                    <a:pt x="157944" y="291630"/>
                  </a:lnTo>
                  <a:lnTo>
                    <a:pt x="189333" y="265897"/>
                  </a:lnTo>
                  <a:lnTo>
                    <a:pt x="223205" y="241069"/>
                  </a:lnTo>
                  <a:lnTo>
                    <a:pt x="259472" y="217190"/>
                  </a:lnTo>
                  <a:lnTo>
                    <a:pt x="298044" y="194306"/>
                  </a:lnTo>
                  <a:lnTo>
                    <a:pt x="338834" y="172460"/>
                  </a:lnTo>
                  <a:lnTo>
                    <a:pt x="381754" y="151699"/>
                  </a:lnTo>
                  <a:lnTo>
                    <a:pt x="426716" y="132066"/>
                  </a:lnTo>
                  <a:lnTo>
                    <a:pt x="473631" y="113607"/>
                  </a:lnTo>
                  <a:lnTo>
                    <a:pt x="522411" y="96367"/>
                  </a:lnTo>
                  <a:lnTo>
                    <a:pt x="572968" y="80390"/>
                  </a:lnTo>
                  <a:lnTo>
                    <a:pt x="625213" y="65722"/>
                  </a:lnTo>
                  <a:lnTo>
                    <a:pt x="679059" y="52408"/>
                  </a:lnTo>
                  <a:lnTo>
                    <a:pt x="734417" y="40491"/>
                  </a:lnTo>
                  <a:lnTo>
                    <a:pt x="791199" y="30018"/>
                  </a:lnTo>
                  <a:lnTo>
                    <a:pt x="849317" y="21033"/>
                  </a:lnTo>
                  <a:lnTo>
                    <a:pt x="908682" y="13580"/>
                  </a:lnTo>
                  <a:lnTo>
                    <a:pt x="969207" y="7706"/>
                  </a:lnTo>
                  <a:lnTo>
                    <a:pt x="1030802" y="3455"/>
                  </a:lnTo>
                  <a:lnTo>
                    <a:pt x="1093381" y="871"/>
                  </a:lnTo>
                  <a:lnTo>
                    <a:pt x="1156855" y="0"/>
                  </a:lnTo>
                  <a:lnTo>
                    <a:pt x="1220328" y="871"/>
                  </a:lnTo>
                  <a:lnTo>
                    <a:pt x="1282907" y="3455"/>
                  </a:lnTo>
                  <a:lnTo>
                    <a:pt x="1344502" y="7706"/>
                  </a:lnTo>
                  <a:lnTo>
                    <a:pt x="1405027" y="13580"/>
                  </a:lnTo>
                  <a:lnTo>
                    <a:pt x="1464392" y="21033"/>
                  </a:lnTo>
                  <a:lnTo>
                    <a:pt x="1522510" y="30018"/>
                  </a:lnTo>
                  <a:lnTo>
                    <a:pt x="1579292" y="40491"/>
                  </a:lnTo>
                  <a:lnTo>
                    <a:pt x="1634650" y="52408"/>
                  </a:lnTo>
                  <a:lnTo>
                    <a:pt x="1688496" y="65722"/>
                  </a:lnTo>
                  <a:lnTo>
                    <a:pt x="1740741" y="80390"/>
                  </a:lnTo>
                  <a:lnTo>
                    <a:pt x="1791298" y="96367"/>
                  </a:lnTo>
                  <a:lnTo>
                    <a:pt x="1840078" y="113607"/>
                  </a:lnTo>
                  <a:lnTo>
                    <a:pt x="1886992" y="132066"/>
                  </a:lnTo>
                  <a:lnTo>
                    <a:pt x="1931954" y="151699"/>
                  </a:lnTo>
                  <a:lnTo>
                    <a:pt x="1974874" y="172460"/>
                  </a:lnTo>
                  <a:lnTo>
                    <a:pt x="2015664" y="194306"/>
                  </a:lnTo>
                  <a:lnTo>
                    <a:pt x="2054237" y="217190"/>
                  </a:lnTo>
                  <a:lnTo>
                    <a:pt x="2090503" y="241069"/>
                  </a:lnTo>
                  <a:lnTo>
                    <a:pt x="2124375" y="265897"/>
                  </a:lnTo>
                  <a:lnTo>
                    <a:pt x="2155764" y="291630"/>
                  </a:lnTo>
                  <a:lnTo>
                    <a:pt x="2184583" y="318222"/>
                  </a:lnTo>
                  <a:lnTo>
                    <a:pt x="2234154" y="373804"/>
                  </a:lnTo>
                  <a:lnTo>
                    <a:pt x="2272385" y="432286"/>
                  </a:lnTo>
                  <a:lnTo>
                    <a:pt x="2298567" y="493308"/>
                  </a:lnTo>
                  <a:lnTo>
                    <a:pt x="2311997" y="556511"/>
                  </a:lnTo>
                  <a:lnTo>
                    <a:pt x="2313709" y="588818"/>
                  </a:lnTo>
                  <a:lnTo>
                    <a:pt x="2311997" y="621124"/>
                  </a:lnTo>
                  <a:lnTo>
                    <a:pt x="2298567" y="684327"/>
                  </a:lnTo>
                  <a:lnTo>
                    <a:pt x="2272385" y="745349"/>
                  </a:lnTo>
                  <a:lnTo>
                    <a:pt x="2234154" y="803831"/>
                  </a:lnTo>
                  <a:lnTo>
                    <a:pt x="2184583" y="859413"/>
                  </a:lnTo>
                  <a:lnTo>
                    <a:pt x="2155764" y="886005"/>
                  </a:lnTo>
                  <a:lnTo>
                    <a:pt x="2124375" y="911738"/>
                  </a:lnTo>
                  <a:lnTo>
                    <a:pt x="2090503" y="936566"/>
                  </a:lnTo>
                  <a:lnTo>
                    <a:pt x="2054237" y="960445"/>
                  </a:lnTo>
                  <a:lnTo>
                    <a:pt x="2015664" y="983329"/>
                  </a:lnTo>
                  <a:lnTo>
                    <a:pt x="1974874" y="1005175"/>
                  </a:lnTo>
                  <a:lnTo>
                    <a:pt x="1931954" y="1025936"/>
                  </a:lnTo>
                  <a:lnTo>
                    <a:pt x="1886992" y="1045569"/>
                  </a:lnTo>
                  <a:lnTo>
                    <a:pt x="1840078" y="1064028"/>
                  </a:lnTo>
                  <a:lnTo>
                    <a:pt x="1791298" y="1081268"/>
                  </a:lnTo>
                  <a:lnTo>
                    <a:pt x="1740741" y="1097245"/>
                  </a:lnTo>
                  <a:lnTo>
                    <a:pt x="1688496" y="1111913"/>
                  </a:lnTo>
                  <a:lnTo>
                    <a:pt x="1634650" y="1125227"/>
                  </a:lnTo>
                  <a:lnTo>
                    <a:pt x="1579292" y="1137144"/>
                  </a:lnTo>
                  <a:lnTo>
                    <a:pt x="1522510" y="1147617"/>
                  </a:lnTo>
                  <a:lnTo>
                    <a:pt x="1464392" y="1156602"/>
                  </a:lnTo>
                  <a:lnTo>
                    <a:pt x="1405027" y="1164055"/>
                  </a:lnTo>
                  <a:lnTo>
                    <a:pt x="1344502" y="1169929"/>
                  </a:lnTo>
                  <a:lnTo>
                    <a:pt x="1282907" y="1174180"/>
                  </a:lnTo>
                  <a:lnTo>
                    <a:pt x="1220328" y="1176764"/>
                  </a:lnTo>
                  <a:lnTo>
                    <a:pt x="1156855" y="1177636"/>
                  </a:lnTo>
                  <a:lnTo>
                    <a:pt x="1093381" y="1176764"/>
                  </a:lnTo>
                  <a:lnTo>
                    <a:pt x="1030802" y="1174180"/>
                  </a:lnTo>
                  <a:lnTo>
                    <a:pt x="969207" y="1169929"/>
                  </a:lnTo>
                  <a:lnTo>
                    <a:pt x="908682" y="1164055"/>
                  </a:lnTo>
                  <a:lnTo>
                    <a:pt x="849317" y="1156602"/>
                  </a:lnTo>
                  <a:lnTo>
                    <a:pt x="791199" y="1147617"/>
                  </a:lnTo>
                  <a:lnTo>
                    <a:pt x="734417" y="1137144"/>
                  </a:lnTo>
                  <a:lnTo>
                    <a:pt x="679059" y="1125227"/>
                  </a:lnTo>
                  <a:lnTo>
                    <a:pt x="625213" y="1111913"/>
                  </a:lnTo>
                  <a:lnTo>
                    <a:pt x="572968" y="1097245"/>
                  </a:lnTo>
                  <a:lnTo>
                    <a:pt x="522411" y="1081268"/>
                  </a:lnTo>
                  <a:lnTo>
                    <a:pt x="473631" y="1064028"/>
                  </a:lnTo>
                  <a:lnTo>
                    <a:pt x="426716" y="1045569"/>
                  </a:lnTo>
                  <a:lnTo>
                    <a:pt x="381754" y="1025936"/>
                  </a:lnTo>
                  <a:lnTo>
                    <a:pt x="338834" y="1005175"/>
                  </a:lnTo>
                  <a:lnTo>
                    <a:pt x="298044" y="983329"/>
                  </a:lnTo>
                  <a:lnTo>
                    <a:pt x="259472" y="960445"/>
                  </a:lnTo>
                  <a:lnTo>
                    <a:pt x="223205" y="936566"/>
                  </a:lnTo>
                  <a:lnTo>
                    <a:pt x="189333" y="911738"/>
                  </a:lnTo>
                  <a:lnTo>
                    <a:pt x="157944" y="886005"/>
                  </a:lnTo>
                  <a:lnTo>
                    <a:pt x="129126" y="859413"/>
                  </a:lnTo>
                  <a:lnTo>
                    <a:pt x="79554" y="803831"/>
                  </a:lnTo>
                  <a:lnTo>
                    <a:pt x="41323" y="745349"/>
                  </a:lnTo>
                  <a:lnTo>
                    <a:pt x="15141" y="684327"/>
                  </a:lnTo>
                  <a:lnTo>
                    <a:pt x="1711" y="621124"/>
                  </a:lnTo>
                  <a:lnTo>
                    <a:pt x="0" y="588818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762" y="152400"/>
            <a:ext cx="8670475" cy="466666"/>
          </a:xfrm>
          <a:prstGeom prst="rect">
            <a:avLst/>
          </a:prstGeom>
        </p:spPr>
        <p:txBody>
          <a:bodyPr vert="horz" wrap="square" lIns="0" tIns="50673" rIns="0" bIns="0" rtlCol="0">
            <a:spAutoFit/>
          </a:bodyPr>
          <a:lstStyle/>
          <a:p>
            <a:pPr marL="127635">
              <a:spcBef>
                <a:spcPts val="7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Existe</a:t>
            </a:r>
            <a:r>
              <a:rPr u="sng" spc="-4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5" dirty="0">
                <a:uFill>
                  <a:solidFill>
                    <a:srgbClr val="FFFFFF"/>
                  </a:solidFill>
                </a:uFill>
              </a:rPr>
              <a:t>t-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il</a:t>
            </a:r>
            <a:r>
              <a:rPr u="sng" spc="-4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une</a:t>
            </a:r>
            <a:r>
              <a:rPr u="sng" spc="-4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stratégie</a:t>
            </a:r>
            <a:r>
              <a:rPr u="sng" spc="-4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pour</a:t>
            </a:r>
            <a:r>
              <a:rPr u="sng" spc="-53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corriger</a:t>
            </a:r>
            <a:r>
              <a:rPr u="sng" spc="-53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cette</a:t>
            </a:r>
            <a:r>
              <a:rPr u="sng" spc="-4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marge</a:t>
            </a:r>
            <a:r>
              <a:rPr u="sng" spc="-4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38" dirty="0">
                <a:uFill>
                  <a:solidFill>
                    <a:srgbClr val="FFFFFF"/>
                  </a:solidFill>
                </a:uFill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5182" y="2660523"/>
            <a:ext cx="1095375" cy="62824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3810" algn="ctr">
              <a:lnSpc>
                <a:spcPct val="101699"/>
              </a:lnSpc>
              <a:spcBef>
                <a:spcPts val="45"/>
              </a:spcBef>
            </a:pPr>
            <a:r>
              <a:rPr sz="1350" spc="-8" dirty="0">
                <a:latin typeface="Trebuchet MS"/>
                <a:cs typeface="Trebuchet MS"/>
              </a:rPr>
              <a:t>Probabilité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de </a:t>
            </a:r>
            <a:r>
              <a:rPr sz="1350" dirty="0">
                <a:latin typeface="Trebuchet MS"/>
                <a:cs typeface="Trebuchet MS"/>
              </a:rPr>
              <a:t>victoire</a:t>
            </a:r>
            <a:r>
              <a:rPr sz="1350" spc="-45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du </a:t>
            </a:r>
            <a:r>
              <a:rPr sz="1350" dirty="0">
                <a:latin typeface="Trebuchet MS"/>
                <a:cs typeface="Trebuchet MS"/>
              </a:rPr>
              <a:t>J1: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????</a:t>
            </a:r>
            <a:endParaRPr sz="135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40972" y="2538718"/>
            <a:ext cx="1749743" cy="897731"/>
            <a:chOff x="6321296" y="2241956"/>
            <a:chExt cx="2332990" cy="1196975"/>
          </a:xfrm>
        </p:grpSpPr>
        <p:sp>
          <p:nvSpPr>
            <p:cNvPr id="9" name="object 9"/>
            <p:cNvSpPr/>
            <p:nvPr/>
          </p:nvSpPr>
          <p:spPr>
            <a:xfrm>
              <a:off x="6330821" y="2251481"/>
              <a:ext cx="2313940" cy="1177925"/>
            </a:xfrm>
            <a:custGeom>
              <a:avLst/>
              <a:gdLst/>
              <a:ahLst/>
              <a:cxnLst/>
              <a:rect l="l" t="t" r="r" b="b"/>
              <a:pathLst>
                <a:path w="2313940" h="1177925">
                  <a:moveTo>
                    <a:pt x="1156854" y="0"/>
                  </a:moveTo>
                  <a:lnTo>
                    <a:pt x="1093381" y="871"/>
                  </a:lnTo>
                  <a:lnTo>
                    <a:pt x="1030802" y="3455"/>
                  </a:lnTo>
                  <a:lnTo>
                    <a:pt x="969206" y="7706"/>
                  </a:lnTo>
                  <a:lnTo>
                    <a:pt x="908682" y="13580"/>
                  </a:lnTo>
                  <a:lnTo>
                    <a:pt x="849316" y="21033"/>
                  </a:lnTo>
                  <a:lnTo>
                    <a:pt x="791199" y="30018"/>
                  </a:lnTo>
                  <a:lnTo>
                    <a:pt x="734417" y="40491"/>
                  </a:lnTo>
                  <a:lnTo>
                    <a:pt x="679059" y="52408"/>
                  </a:lnTo>
                  <a:lnTo>
                    <a:pt x="625213" y="65722"/>
                  </a:lnTo>
                  <a:lnTo>
                    <a:pt x="572967" y="80390"/>
                  </a:lnTo>
                  <a:lnTo>
                    <a:pt x="522411" y="96367"/>
                  </a:lnTo>
                  <a:lnTo>
                    <a:pt x="473631" y="113607"/>
                  </a:lnTo>
                  <a:lnTo>
                    <a:pt x="426716" y="132066"/>
                  </a:lnTo>
                  <a:lnTo>
                    <a:pt x="381754" y="151699"/>
                  </a:lnTo>
                  <a:lnTo>
                    <a:pt x="338834" y="172460"/>
                  </a:lnTo>
                  <a:lnTo>
                    <a:pt x="298044" y="194306"/>
                  </a:lnTo>
                  <a:lnTo>
                    <a:pt x="259472" y="217190"/>
                  </a:lnTo>
                  <a:lnTo>
                    <a:pt x="223205" y="241069"/>
                  </a:lnTo>
                  <a:lnTo>
                    <a:pt x="189333" y="265897"/>
                  </a:lnTo>
                  <a:lnTo>
                    <a:pt x="157944" y="291630"/>
                  </a:lnTo>
                  <a:lnTo>
                    <a:pt x="129126" y="318222"/>
                  </a:lnTo>
                  <a:lnTo>
                    <a:pt x="79554" y="373804"/>
                  </a:lnTo>
                  <a:lnTo>
                    <a:pt x="41323" y="432286"/>
                  </a:lnTo>
                  <a:lnTo>
                    <a:pt x="15141" y="493308"/>
                  </a:lnTo>
                  <a:lnTo>
                    <a:pt x="1711" y="556510"/>
                  </a:lnTo>
                  <a:lnTo>
                    <a:pt x="0" y="588817"/>
                  </a:lnTo>
                  <a:lnTo>
                    <a:pt x="1711" y="621124"/>
                  </a:lnTo>
                  <a:lnTo>
                    <a:pt x="15141" y="684326"/>
                  </a:lnTo>
                  <a:lnTo>
                    <a:pt x="41323" y="745348"/>
                  </a:lnTo>
                  <a:lnTo>
                    <a:pt x="79554" y="803830"/>
                  </a:lnTo>
                  <a:lnTo>
                    <a:pt x="129126" y="859413"/>
                  </a:lnTo>
                  <a:lnTo>
                    <a:pt x="157944" y="886005"/>
                  </a:lnTo>
                  <a:lnTo>
                    <a:pt x="189333" y="911737"/>
                  </a:lnTo>
                  <a:lnTo>
                    <a:pt x="223205" y="936565"/>
                  </a:lnTo>
                  <a:lnTo>
                    <a:pt x="259472" y="960444"/>
                  </a:lnTo>
                  <a:lnTo>
                    <a:pt x="298044" y="983329"/>
                  </a:lnTo>
                  <a:lnTo>
                    <a:pt x="338834" y="1005174"/>
                  </a:lnTo>
                  <a:lnTo>
                    <a:pt x="381754" y="1025936"/>
                  </a:lnTo>
                  <a:lnTo>
                    <a:pt x="426716" y="1045568"/>
                  </a:lnTo>
                  <a:lnTo>
                    <a:pt x="473631" y="1064027"/>
                  </a:lnTo>
                  <a:lnTo>
                    <a:pt x="522411" y="1081267"/>
                  </a:lnTo>
                  <a:lnTo>
                    <a:pt x="572967" y="1097244"/>
                  </a:lnTo>
                  <a:lnTo>
                    <a:pt x="625213" y="1111912"/>
                  </a:lnTo>
                  <a:lnTo>
                    <a:pt x="679059" y="1125227"/>
                  </a:lnTo>
                  <a:lnTo>
                    <a:pt x="734417" y="1137143"/>
                  </a:lnTo>
                  <a:lnTo>
                    <a:pt x="791199" y="1147617"/>
                  </a:lnTo>
                  <a:lnTo>
                    <a:pt x="849316" y="1156602"/>
                  </a:lnTo>
                  <a:lnTo>
                    <a:pt x="908682" y="1164054"/>
                  </a:lnTo>
                  <a:lnTo>
                    <a:pt x="969206" y="1169928"/>
                  </a:lnTo>
                  <a:lnTo>
                    <a:pt x="1030802" y="1174180"/>
                  </a:lnTo>
                  <a:lnTo>
                    <a:pt x="1093381" y="1176764"/>
                  </a:lnTo>
                  <a:lnTo>
                    <a:pt x="1156854" y="1177635"/>
                  </a:lnTo>
                  <a:lnTo>
                    <a:pt x="1220327" y="1176764"/>
                  </a:lnTo>
                  <a:lnTo>
                    <a:pt x="1282906" y="1174180"/>
                  </a:lnTo>
                  <a:lnTo>
                    <a:pt x="1344502" y="1169928"/>
                  </a:lnTo>
                  <a:lnTo>
                    <a:pt x="1405026" y="1164054"/>
                  </a:lnTo>
                  <a:lnTo>
                    <a:pt x="1464392" y="1156602"/>
                  </a:lnTo>
                  <a:lnTo>
                    <a:pt x="1522509" y="1147617"/>
                  </a:lnTo>
                  <a:lnTo>
                    <a:pt x="1579291" y="1137143"/>
                  </a:lnTo>
                  <a:lnTo>
                    <a:pt x="1634649" y="1125227"/>
                  </a:lnTo>
                  <a:lnTo>
                    <a:pt x="1688495" y="1111912"/>
                  </a:lnTo>
                  <a:lnTo>
                    <a:pt x="1740740" y="1097244"/>
                  </a:lnTo>
                  <a:lnTo>
                    <a:pt x="1791297" y="1081267"/>
                  </a:lnTo>
                  <a:lnTo>
                    <a:pt x="1840077" y="1064027"/>
                  </a:lnTo>
                  <a:lnTo>
                    <a:pt x="1886992" y="1045568"/>
                  </a:lnTo>
                  <a:lnTo>
                    <a:pt x="1931953" y="1025936"/>
                  </a:lnTo>
                  <a:lnTo>
                    <a:pt x="1974873" y="1005174"/>
                  </a:lnTo>
                  <a:lnTo>
                    <a:pt x="2015664" y="983329"/>
                  </a:lnTo>
                  <a:lnTo>
                    <a:pt x="2054236" y="960444"/>
                  </a:lnTo>
                  <a:lnTo>
                    <a:pt x="2090503" y="936565"/>
                  </a:lnTo>
                  <a:lnTo>
                    <a:pt x="2124374" y="911737"/>
                  </a:lnTo>
                  <a:lnTo>
                    <a:pt x="2155764" y="886005"/>
                  </a:lnTo>
                  <a:lnTo>
                    <a:pt x="2184582" y="859413"/>
                  </a:lnTo>
                  <a:lnTo>
                    <a:pt x="2234154" y="803830"/>
                  </a:lnTo>
                  <a:lnTo>
                    <a:pt x="2272384" y="745348"/>
                  </a:lnTo>
                  <a:lnTo>
                    <a:pt x="2298567" y="684326"/>
                  </a:lnTo>
                  <a:lnTo>
                    <a:pt x="2311997" y="621124"/>
                  </a:lnTo>
                  <a:lnTo>
                    <a:pt x="2313708" y="588817"/>
                  </a:lnTo>
                  <a:lnTo>
                    <a:pt x="2311997" y="556510"/>
                  </a:lnTo>
                  <a:lnTo>
                    <a:pt x="2298567" y="493308"/>
                  </a:lnTo>
                  <a:lnTo>
                    <a:pt x="2272384" y="432286"/>
                  </a:lnTo>
                  <a:lnTo>
                    <a:pt x="2234154" y="373804"/>
                  </a:lnTo>
                  <a:lnTo>
                    <a:pt x="2184582" y="318222"/>
                  </a:lnTo>
                  <a:lnTo>
                    <a:pt x="2155764" y="291630"/>
                  </a:lnTo>
                  <a:lnTo>
                    <a:pt x="2124374" y="265897"/>
                  </a:lnTo>
                  <a:lnTo>
                    <a:pt x="2090503" y="241069"/>
                  </a:lnTo>
                  <a:lnTo>
                    <a:pt x="2054236" y="217190"/>
                  </a:lnTo>
                  <a:lnTo>
                    <a:pt x="2015664" y="194306"/>
                  </a:lnTo>
                  <a:lnTo>
                    <a:pt x="1974873" y="172460"/>
                  </a:lnTo>
                  <a:lnTo>
                    <a:pt x="1931953" y="151699"/>
                  </a:lnTo>
                  <a:lnTo>
                    <a:pt x="1886992" y="132066"/>
                  </a:lnTo>
                  <a:lnTo>
                    <a:pt x="1840077" y="113607"/>
                  </a:lnTo>
                  <a:lnTo>
                    <a:pt x="1791297" y="96367"/>
                  </a:lnTo>
                  <a:lnTo>
                    <a:pt x="1740740" y="80390"/>
                  </a:lnTo>
                  <a:lnTo>
                    <a:pt x="1688495" y="65722"/>
                  </a:lnTo>
                  <a:lnTo>
                    <a:pt x="1634649" y="52408"/>
                  </a:lnTo>
                  <a:lnTo>
                    <a:pt x="1579291" y="40491"/>
                  </a:lnTo>
                  <a:lnTo>
                    <a:pt x="1522509" y="30018"/>
                  </a:lnTo>
                  <a:lnTo>
                    <a:pt x="1464392" y="21033"/>
                  </a:lnTo>
                  <a:lnTo>
                    <a:pt x="1405026" y="13580"/>
                  </a:lnTo>
                  <a:lnTo>
                    <a:pt x="1344502" y="7706"/>
                  </a:lnTo>
                  <a:lnTo>
                    <a:pt x="1282906" y="3455"/>
                  </a:lnTo>
                  <a:lnTo>
                    <a:pt x="1220327" y="871"/>
                  </a:lnTo>
                  <a:lnTo>
                    <a:pt x="1156854" y="0"/>
                  </a:lnTo>
                  <a:close/>
                </a:path>
              </a:pathLst>
            </a:custGeom>
            <a:solidFill>
              <a:srgbClr val="8AD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30821" y="2251481"/>
              <a:ext cx="2313940" cy="1177925"/>
            </a:xfrm>
            <a:custGeom>
              <a:avLst/>
              <a:gdLst/>
              <a:ahLst/>
              <a:cxnLst/>
              <a:rect l="l" t="t" r="r" b="b"/>
              <a:pathLst>
                <a:path w="2313940" h="1177925">
                  <a:moveTo>
                    <a:pt x="0" y="588818"/>
                  </a:moveTo>
                  <a:lnTo>
                    <a:pt x="6788" y="524659"/>
                  </a:lnTo>
                  <a:lnTo>
                    <a:pt x="26682" y="462502"/>
                  </a:lnTo>
                  <a:lnTo>
                    <a:pt x="58977" y="402705"/>
                  </a:lnTo>
                  <a:lnTo>
                    <a:pt x="102966" y="345628"/>
                  </a:lnTo>
                  <a:lnTo>
                    <a:pt x="157944" y="291630"/>
                  </a:lnTo>
                  <a:lnTo>
                    <a:pt x="189333" y="265897"/>
                  </a:lnTo>
                  <a:lnTo>
                    <a:pt x="223205" y="241069"/>
                  </a:lnTo>
                  <a:lnTo>
                    <a:pt x="259472" y="217190"/>
                  </a:lnTo>
                  <a:lnTo>
                    <a:pt x="298044" y="194306"/>
                  </a:lnTo>
                  <a:lnTo>
                    <a:pt x="338834" y="172460"/>
                  </a:lnTo>
                  <a:lnTo>
                    <a:pt x="381754" y="151699"/>
                  </a:lnTo>
                  <a:lnTo>
                    <a:pt x="426716" y="132066"/>
                  </a:lnTo>
                  <a:lnTo>
                    <a:pt x="473631" y="113607"/>
                  </a:lnTo>
                  <a:lnTo>
                    <a:pt x="522411" y="96367"/>
                  </a:lnTo>
                  <a:lnTo>
                    <a:pt x="572968" y="80390"/>
                  </a:lnTo>
                  <a:lnTo>
                    <a:pt x="625213" y="65722"/>
                  </a:lnTo>
                  <a:lnTo>
                    <a:pt x="679059" y="52408"/>
                  </a:lnTo>
                  <a:lnTo>
                    <a:pt x="734417" y="40491"/>
                  </a:lnTo>
                  <a:lnTo>
                    <a:pt x="791199" y="30018"/>
                  </a:lnTo>
                  <a:lnTo>
                    <a:pt x="849317" y="21033"/>
                  </a:lnTo>
                  <a:lnTo>
                    <a:pt x="908682" y="13580"/>
                  </a:lnTo>
                  <a:lnTo>
                    <a:pt x="969207" y="7706"/>
                  </a:lnTo>
                  <a:lnTo>
                    <a:pt x="1030802" y="3455"/>
                  </a:lnTo>
                  <a:lnTo>
                    <a:pt x="1093381" y="871"/>
                  </a:lnTo>
                  <a:lnTo>
                    <a:pt x="1156855" y="0"/>
                  </a:lnTo>
                  <a:lnTo>
                    <a:pt x="1220328" y="871"/>
                  </a:lnTo>
                  <a:lnTo>
                    <a:pt x="1282907" y="3455"/>
                  </a:lnTo>
                  <a:lnTo>
                    <a:pt x="1344502" y="7706"/>
                  </a:lnTo>
                  <a:lnTo>
                    <a:pt x="1405027" y="13580"/>
                  </a:lnTo>
                  <a:lnTo>
                    <a:pt x="1464392" y="21033"/>
                  </a:lnTo>
                  <a:lnTo>
                    <a:pt x="1522510" y="30018"/>
                  </a:lnTo>
                  <a:lnTo>
                    <a:pt x="1579292" y="40491"/>
                  </a:lnTo>
                  <a:lnTo>
                    <a:pt x="1634650" y="52408"/>
                  </a:lnTo>
                  <a:lnTo>
                    <a:pt x="1688496" y="65722"/>
                  </a:lnTo>
                  <a:lnTo>
                    <a:pt x="1740741" y="80390"/>
                  </a:lnTo>
                  <a:lnTo>
                    <a:pt x="1791298" y="96367"/>
                  </a:lnTo>
                  <a:lnTo>
                    <a:pt x="1840078" y="113607"/>
                  </a:lnTo>
                  <a:lnTo>
                    <a:pt x="1886992" y="132066"/>
                  </a:lnTo>
                  <a:lnTo>
                    <a:pt x="1931954" y="151699"/>
                  </a:lnTo>
                  <a:lnTo>
                    <a:pt x="1974874" y="172460"/>
                  </a:lnTo>
                  <a:lnTo>
                    <a:pt x="2015664" y="194306"/>
                  </a:lnTo>
                  <a:lnTo>
                    <a:pt x="2054237" y="217190"/>
                  </a:lnTo>
                  <a:lnTo>
                    <a:pt x="2090503" y="241069"/>
                  </a:lnTo>
                  <a:lnTo>
                    <a:pt x="2124375" y="265897"/>
                  </a:lnTo>
                  <a:lnTo>
                    <a:pt x="2155764" y="291630"/>
                  </a:lnTo>
                  <a:lnTo>
                    <a:pt x="2184583" y="318222"/>
                  </a:lnTo>
                  <a:lnTo>
                    <a:pt x="2234154" y="373804"/>
                  </a:lnTo>
                  <a:lnTo>
                    <a:pt x="2272385" y="432286"/>
                  </a:lnTo>
                  <a:lnTo>
                    <a:pt x="2298567" y="493308"/>
                  </a:lnTo>
                  <a:lnTo>
                    <a:pt x="2311997" y="556511"/>
                  </a:lnTo>
                  <a:lnTo>
                    <a:pt x="2313709" y="588818"/>
                  </a:lnTo>
                  <a:lnTo>
                    <a:pt x="2311997" y="621124"/>
                  </a:lnTo>
                  <a:lnTo>
                    <a:pt x="2298567" y="684327"/>
                  </a:lnTo>
                  <a:lnTo>
                    <a:pt x="2272385" y="745349"/>
                  </a:lnTo>
                  <a:lnTo>
                    <a:pt x="2234154" y="803831"/>
                  </a:lnTo>
                  <a:lnTo>
                    <a:pt x="2184583" y="859413"/>
                  </a:lnTo>
                  <a:lnTo>
                    <a:pt x="2155764" y="886005"/>
                  </a:lnTo>
                  <a:lnTo>
                    <a:pt x="2124375" y="911738"/>
                  </a:lnTo>
                  <a:lnTo>
                    <a:pt x="2090503" y="936566"/>
                  </a:lnTo>
                  <a:lnTo>
                    <a:pt x="2054237" y="960445"/>
                  </a:lnTo>
                  <a:lnTo>
                    <a:pt x="2015664" y="983329"/>
                  </a:lnTo>
                  <a:lnTo>
                    <a:pt x="1974874" y="1005175"/>
                  </a:lnTo>
                  <a:lnTo>
                    <a:pt x="1931954" y="1025936"/>
                  </a:lnTo>
                  <a:lnTo>
                    <a:pt x="1886992" y="1045569"/>
                  </a:lnTo>
                  <a:lnTo>
                    <a:pt x="1840078" y="1064028"/>
                  </a:lnTo>
                  <a:lnTo>
                    <a:pt x="1791298" y="1081268"/>
                  </a:lnTo>
                  <a:lnTo>
                    <a:pt x="1740741" y="1097245"/>
                  </a:lnTo>
                  <a:lnTo>
                    <a:pt x="1688496" y="1111913"/>
                  </a:lnTo>
                  <a:lnTo>
                    <a:pt x="1634650" y="1125227"/>
                  </a:lnTo>
                  <a:lnTo>
                    <a:pt x="1579292" y="1137144"/>
                  </a:lnTo>
                  <a:lnTo>
                    <a:pt x="1522510" y="1147617"/>
                  </a:lnTo>
                  <a:lnTo>
                    <a:pt x="1464392" y="1156602"/>
                  </a:lnTo>
                  <a:lnTo>
                    <a:pt x="1405027" y="1164055"/>
                  </a:lnTo>
                  <a:lnTo>
                    <a:pt x="1344502" y="1169929"/>
                  </a:lnTo>
                  <a:lnTo>
                    <a:pt x="1282907" y="1174180"/>
                  </a:lnTo>
                  <a:lnTo>
                    <a:pt x="1220328" y="1176764"/>
                  </a:lnTo>
                  <a:lnTo>
                    <a:pt x="1156855" y="1177636"/>
                  </a:lnTo>
                  <a:lnTo>
                    <a:pt x="1093381" y="1176764"/>
                  </a:lnTo>
                  <a:lnTo>
                    <a:pt x="1030802" y="1174180"/>
                  </a:lnTo>
                  <a:lnTo>
                    <a:pt x="969207" y="1169929"/>
                  </a:lnTo>
                  <a:lnTo>
                    <a:pt x="908682" y="1164055"/>
                  </a:lnTo>
                  <a:lnTo>
                    <a:pt x="849317" y="1156602"/>
                  </a:lnTo>
                  <a:lnTo>
                    <a:pt x="791199" y="1147617"/>
                  </a:lnTo>
                  <a:lnTo>
                    <a:pt x="734417" y="1137144"/>
                  </a:lnTo>
                  <a:lnTo>
                    <a:pt x="679059" y="1125227"/>
                  </a:lnTo>
                  <a:lnTo>
                    <a:pt x="625213" y="1111913"/>
                  </a:lnTo>
                  <a:lnTo>
                    <a:pt x="572968" y="1097245"/>
                  </a:lnTo>
                  <a:lnTo>
                    <a:pt x="522411" y="1081268"/>
                  </a:lnTo>
                  <a:lnTo>
                    <a:pt x="473631" y="1064028"/>
                  </a:lnTo>
                  <a:lnTo>
                    <a:pt x="426716" y="1045569"/>
                  </a:lnTo>
                  <a:lnTo>
                    <a:pt x="381754" y="1025936"/>
                  </a:lnTo>
                  <a:lnTo>
                    <a:pt x="338834" y="1005175"/>
                  </a:lnTo>
                  <a:lnTo>
                    <a:pt x="298044" y="983329"/>
                  </a:lnTo>
                  <a:lnTo>
                    <a:pt x="259472" y="960445"/>
                  </a:lnTo>
                  <a:lnTo>
                    <a:pt x="223205" y="936566"/>
                  </a:lnTo>
                  <a:lnTo>
                    <a:pt x="189333" y="911738"/>
                  </a:lnTo>
                  <a:lnTo>
                    <a:pt x="157944" y="886005"/>
                  </a:lnTo>
                  <a:lnTo>
                    <a:pt x="129126" y="859413"/>
                  </a:lnTo>
                  <a:lnTo>
                    <a:pt x="79554" y="803831"/>
                  </a:lnTo>
                  <a:lnTo>
                    <a:pt x="41323" y="745349"/>
                  </a:lnTo>
                  <a:lnTo>
                    <a:pt x="15141" y="684327"/>
                  </a:lnTo>
                  <a:lnTo>
                    <a:pt x="1711" y="621124"/>
                  </a:lnTo>
                  <a:lnTo>
                    <a:pt x="0" y="588818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67926" y="2660523"/>
            <a:ext cx="1095375" cy="634565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049" marR="3810" algn="ctr">
              <a:lnSpc>
                <a:spcPct val="101099"/>
              </a:lnSpc>
              <a:spcBef>
                <a:spcPts val="56"/>
              </a:spcBef>
            </a:pPr>
            <a:r>
              <a:rPr sz="1350" spc="-8" dirty="0">
                <a:latin typeface="Trebuchet MS"/>
                <a:cs typeface="Trebuchet MS"/>
              </a:rPr>
              <a:t>Probabilité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de </a:t>
            </a:r>
            <a:r>
              <a:rPr sz="1350" dirty="0">
                <a:latin typeface="Trebuchet MS"/>
                <a:cs typeface="Trebuchet MS"/>
              </a:rPr>
              <a:t>victoire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du</a:t>
            </a:r>
            <a:endParaRPr sz="1350">
              <a:latin typeface="Trebuchet MS"/>
              <a:cs typeface="Trebuchet MS"/>
            </a:endParaRPr>
          </a:p>
          <a:p>
            <a:pPr marL="476" algn="ctr">
              <a:spcBef>
                <a:spcPts val="38"/>
              </a:spcBef>
            </a:pPr>
            <a:r>
              <a:rPr sz="1350" dirty="0">
                <a:latin typeface="Trebuchet MS"/>
                <a:cs typeface="Trebuchet MS"/>
              </a:rPr>
              <a:t>J2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: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????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10745" y="3138866"/>
            <a:ext cx="3489008" cy="1880235"/>
            <a:chOff x="4147660" y="3042154"/>
            <a:chExt cx="4652010" cy="2506980"/>
          </a:xfrm>
        </p:grpSpPr>
        <p:sp>
          <p:nvSpPr>
            <p:cNvPr id="13" name="object 13"/>
            <p:cNvSpPr/>
            <p:nvPr/>
          </p:nvSpPr>
          <p:spPr>
            <a:xfrm>
              <a:off x="7264343" y="4888155"/>
              <a:ext cx="1525905" cy="651510"/>
            </a:xfrm>
            <a:custGeom>
              <a:avLst/>
              <a:gdLst/>
              <a:ahLst/>
              <a:cxnLst/>
              <a:rect l="l" t="t" r="r" b="b"/>
              <a:pathLst>
                <a:path w="1525904" h="651510">
                  <a:moveTo>
                    <a:pt x="762817" y="0"/>
                  </a:moveTo>
                  <a:lnTo>
                    <a:pt x="696998" y="1195"/>
                  </a:lnTo>
                  <a:lnTo>
                    <a:pt x="632734" y="4715"/>
                  </a:lnTo>
                  <a:lnTo>
                    <a:pt x="570254" y="10462"/>
                  </a:lnTo>
                  <a:lnTo>
                    <a:pt x="509786" y="18339"/>
                  </a:lnTo>
                  <a:lnTo>
                    <a:pt x="451560" y="28248"/>
                  </a:lnTo>
                  <a:lnTo>
                    <a:pt x="395805" y="40090"/>
                  </a:lnTo>
                  <a:lnTo>
                    <a:pt x="342749" y="53770"/>
                  </a:lnTo>
                  <a:lnTo>
                    <a:pt x="292622" y="69187"/>
                  </a:lnTo>
                  <a:lnTo>
                    <a:pt x="245653" y="86246"/>
                  </a:lnTo>
                  <a:lnTo>
                    <a:pt x="202070" y="104848"/>
                  </a:lnTo>
                  <a:lnTo>
                    <a:pt x="162102" y="124895"/>
                  </a:lnTo>
                  <a:lnTo>
                    <a:pt x="125979" y="146290"/>
                  </a:lnTo>
                  <a:lnTo>
                    <a:pt x="93930" y="168935"/>
                  </a:lnTo>
                  <a:lnTo>
                    <a:pt x="42968" y="217584"/>
                  </a:lnTo>
                  <a:lnTo>
                    <a:pt x="11047" y="270060"/>
                  </a:lnTo>
                  <a:lnTo>
                    <a:pt x="0" y="325582"/>
                  </a:lnTo>
                  <a:lnTo>
                    <a:pt x="2799" y="353674"/>
                  </a:lnTo>
                  <a:lnTo>
                    <a:pt x="24513" y="407771"/>
                  </a:lnTo>
                  <a:lnTo>
                    <a:pt x="66183" y="458431"/>
                  </a:lnTo>
                  <a:lnTo>
                    <a:pt x="125979" y="504873"/>
                  </a:lnTo>
                  <a:lnTo>
                    <a:pt x="162102" y="526268"/>
                  </a:lnTo>
                  <a:lnTo>
                    <a:pt x="202070" y="546316"/>
                  </a:lnTo>
                  <a:lnTo>
                    <a:pt x="245653" y="564917"/>
                  </a:lnTo>
                  <a:lnTo>
                    <a:pt x="292622" y="581976"/>
                  </a:lnTo>
                  <a:lnTo>
                    <a:pt x="342749" y="597394"/>
                  </a:lnTo>
                  <a:lnTo>
                    <a:pt x="395805" y="611073"/>
                  </a:lnTo>
                  <a:lnTo>
                    <a:pt x="451560" y="622916"/>
                  </a:lnTo>
                  <a:lnTo>
                    <a:pt x="509786" y="632825"/>
                  </a:lnTo>
                  <a:lnTo>
                    <a:pt x="570254" y="640702"/>
                  </a:lnTo>
                  <a:lnTo>
                    <a:pt x="632734" y="646449"/>
                  </a:lnTo>
                  <a:lnTo>
                    <a:pt x="696998" y="649969"/>
                  </a:lnTo>
                  <a:lnTo>
                    <a:pt x="762817" y="651164"/>
                  </a:lnTo>
                  <a:lnTo>
                    <a:pt x="828636" y="649969"/>
                  </a:lnTo>
                  <a:lnTo>
                    <a:pt x="892900" y="646449"/>
                  </a:lnTo>
                  <a:lnTo>
                    <a:pt x="955380" y="640702"/>
                  </a:lnTo>
                  <a:lnTo>
                    <a:pt x="1015848" y="632825"/>
                  </a:lnTo>
                  <a:lnTo>
                    <a:pt x="1074074" y="622916"/>
                  </a:lnTo>
                  <a:lnTo>
                    <a:pt x="1129829" y="611073"/>
                  </a:lnTo>
                  <a:lnTo>
                    <a:pt x="1182885" y="597394"/>
                  </a:lnTo>
                  <a:lnTo>
                    <a:pt x="1233012" y="581976"/>
                  </a:lnTo>
                  <a:lnTo>
                    <a:pt x="1279982" y="564917"/>
                  </a:lnTo>
                  <a:lnTo>
                    <a:pt x="1323565" y="546316"/>
                  </a:lnTo>
                  <a:lnTo>
                    <a:pt x="1363532" y="526268"/>
                  </a:lnTo>
                  <a:lnTo>
                    <a:pt x="1399655" y="504873"/>
                  </a:lnTo>
                  <a:lnTo>
                    <a:pt x="1423008" y="488373"/>
                  </a:lnTo>
                  <a:lnTo>
                    <a:pt x="762817" y="488373"/>
                  </a:lnTo>
                  <a:lnTo>
                    <a:pt x="692841" y="487278"/>
                  </a:lnTo>
                  <a:lnTo>
                    <a:pt x="625237" y="484073"/>
                  </a:lnTo>
                  <a:lnTo>
                    <a:pt x="560453" y="478882"/>
                  </a:lnTo>
                  <a:lnTo>
                    <a:pt x="498941" y="471827"/>
                  </a:lnTo>
                  <a:lnTo>
                    <a:pt x="441150" y="463028"/>
                  </a:lnTo>
                  <a:lnTo>
                    <a:pt x="387531" y="452610"/>
                  </a:lnTo>
                  <a:lnTo>
                    <a:pt x="338534" y="440693"/>
                  </a:lnTo>
                  <a:lnTo>
                    <a:pt x="294610" y="427399"/>
                  </a:lnTo>
                  <a:lnTo>
                    <a:pt x="256207" y="412852"/>
                  </a:lnTo>
                  <a:lnTo>
                    <a:pt x="197771" y="380485"/>
                  </a:lnTo>
                  <a:lnTo>
                    <a:pt x="166827" y="344567"/>
                  </a:lnTo>
                  <a:lnTo>
                    <a:pt x="162791" y="325582"/>
                  </a:lnTo>
                  <a:lnTo>
                    <a:pt x="166827" y="306597"/>
                  </a:lnTo>
                  <a:lnTo>
                    <a:pt x="197771" y="270679"/>
                  </a:lnTo>
                  <a:lnTo>
                    <a:pt x="256207" y="238311"/>
                  </a:lnTo>
                  <a:lnTo>
                    <a:pt x="294610" y="223764"/>
                  </a:lnTo>
                  <a:lnTo>
                    <a:pt x="338534" y="210471"/>
                  </a:lnTo>
                  <a:lnTo>
                    <a:pt x="387531" y="198554"/>
                  </a:lnTo>
                  <a:lnTo>
                    <a:pt x="441150" y="188135"/>
                  </a:lnTo>
                  <a:lnTo>
                    <a:pt x="498941" y="179337"/>
                  </a:lnTo>
                  <a:lnTo>
                    <a:pt x="560453" y="172281"/>
                  </a:lnTo>
                  <a:lnTo>
                    <a:pt x="625237" y="167090"/>
                  </a:lnTo>
                  <a:lnTo>
                    <a:pt x="692841" y="163886"/>
                  </a:lnTo>
                  <a:lnTo>
                    <a:pt x="762817" y="162791"/>
                  </a:lnTo>
                  <a:lnTo>
                    <a:pt x="1423008" y="162791"/>
                  </a:lnTo>
                  <a:lnTo>
                    <a:pt x="1399655" y="146290"/>
                  </a:lnTo>
                  <a:lnTo>
                    <a:pt x="1363532" y="124895"/>
                  </a:lnTo>
                  <a:lnTo>
                    <a:pt x="1323565" y="104848"/>
                  </a:lnTo>
                  <a:lnTo>
                    <a:pt x="1279982" y="86246"/>
                  </a:lnTo>
                  <a:lnTo>
                    <a:pt x="1233012" y="69187"/>
                  </a:lnTo>
                  <a:lnTo>
                    <a:pt x="1182885" y="53770"/>
                  </a:lnTo>
                  <a:lnTo>
                    <a:pt x="1129829" y="40090"/>
                  </a:lnTo>
                  <a:lnTo>
                    <a:pt x="1074074" y="28248"/>
                  </a:lnTo>
                  <a:lnTo>
                    <a:pt x="1015848" y="18339"/>
                  </a:lnTo>
                  <a:lnTo>
                    <a:pt x="955380" y="10462"/>
                  </a:lnTo>
                  <a:lnTo>
                    <a:pt x="892900" y="4715"/>
                  </a:lnTo>
                  <a:lnTo>
                    <a:pt x="828636" y="1195"/>
                  </a:lnTo>
                  <a:lnTo>
                    <a:pt x="762817" y="0"/>
                  </a:lnTo>
                  <a:close/>
                </a:path>
                <a:path w="1525904" h="651510">
                  <a:moveTo>
                    <a:pt x="1423008" y="162791"/>
                  </a:moveTo>
                  <a:lnTo>
                    <a:pt x="762817" y="162791"/>
                  </a:lnTo>
                  <a:lnTo>
                    <a:pt x="832793" y="163886"/>
                  </a:lnTo>
                  <a:lnTo>
                    <a:pt x="900398" y="167090"/>
                  </a:lnTo>
                  <a:lnTo>
                    <a:pt x="965181" y="172281"/>
                  </a:lnTo>
                  <a:lnTo>
                    <a:pt x="1026694" y="179337"/>
                  </a:lnTo>
                  <a:lnTo>
                    <a:pt x="1084484" y="188135"/>
                  </a:lnTo>
                  <a:lnTo>
                    <a:pt x="1138103" y="198554"/>
                  </a:lnTo>
                  <a:lnTo>
                    <a:pt x="1187100" y="210471"/>
                  </a:lnTo>
                  <a:lnTo>
                    <a:pt x="1231025" y="223764"/>
                  </a:lnTo>
                  <a:lnTo>
                    <a:pt x="1269427" y="238311"/>
                  </a:lnTo>
                  <a:lnTo>
                    <a:pt x="1327863" y="270679"/>
                  </a:lnTo>
                  <a:lnTo>
                    <a:pt x="1358807" y="306597"/>
                  </a:lnTo>
                  <a:lnTo>
                    <a:pt x="1362844" y="325582"/>
                  </a:lnTo>
                  <a:lnTo>
                    <a:pt x="1358807" y="344567"/>
                  </a:lnTo>
                  <a:lnTo>
                    <a:pt x="1327863" y="380485"/>
                  </a:lnTo>
                  <a:lnTo>
                    <a:pt x="1269427" y="412852"/>
                  </a:lnTo>
                  <a:lnTo>
                    <a:pt x="1231025" y="427399"/>
                  </a:lnTo>
                  <a:lnTo>
                    <a:pt x="1187100" y="440693"/>
                  </a:lnTo>
                  <a:lnTo>
                    <a:pt x="1138103" y="452610"/>
                  </a:lnTo>
                  <a:lnTo>
                    <a:pt x="1084484" y="463028"/>
                  </a:lnTo>
                  <a:lnTo>
                    <a:pt x="1026694" y="471827"/>
                  </a:lnTo>
                  <a:lnTo>
                    <a:pt x="965181" y="478882"/>
                  </a:lnTo>
                  <a:lnTo>
                    <a:pt x="900398" y="484073"/>
                  </a:lnTo>
                  <a:lnTo>
                    <a:pt x="832793" y="487278"/>
                  </a:lnTo>
                  <a:lnTo>
                    <a:pt x="762817" y="488373"/>
                  </a:lnTo>
                  <a:lnTo>
                    <a:pt x="1423008" y="488373"/>
                  </a:lnTo>
                  <a:lnTo>
                    <a:pt x="1459452" y="458431"/>
                  </a:lnTo>
                  <a:lnTo>
                    <a:pt x="1501122" y="407771"/>
                  </a:lnTo>
                  <a:lnTo>
                    <a:pt x="1522835" y="353674"/>
                  </a:lnTo>
                  <a:lnTo>
                    <a:pt x="1525635" y="325582"/>
                  </a:lnTo>
                  <a:lnTo>
                    <a:pt x="1522835" y="297489"/>
                  </a:lnTo>
                  <a:lnTo>
                    <a:pt x="1501122" y="243393"/>
                  </a:lnTo>
                  <a:lnTo>
                    <a:pt x="1459452" y="192733"/>
                  </a:lnTo>
                  <a:lnTo>
                    <a:pt x="1431705" y="168935"/>
                  </a:lnTo>
                  <a:lnTo>
                    <a:pt x="1423008" y="1627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64343" y="4888155"/>
              <a:ext cx="1525905" cy="651510"/>
            </a:xfrm>
            <a:custGeom>
              <a:avLst/>
              <a:gdLst/>
              <a:ahLst/>
              <a:cxnLst/>
              <a:rect l="l" t="t" r="r" b="b"/>
              <a:pathLst>
                <a:path w="1525904" h="651510">
                  <a:moveTo>
                    <a:pt x="0" y="325582"/>
                  </a:moveTo>
                  <a:lnTo>
                    <a:pt x="11047" y="270060"/>
                  </a:lnTo>
                  <a:lnTo>
                    <a:pt x="42968" y="217584"/>
                  </a:lnTo>
                  <a:lnTo>
                    <a:pt x="93930" y="168935"/>
                  </a:lnTo>
                  <a:lnTo>
                    <a:pt x="125979" y="146290"/>
                  </a:lnTo>
                  <a:lnTo>
                    <a:pt x="162102" y="124895"/>
                  </a:lnTo>
                  <a:lnTo>
                    <a:pt x="202070" y="104848"/>
                  </a:lnTo>
                  <a:lnTo>
                    <a:pt x="245653" y="86246"/>
                  </a:lnTo>
                  <a:lnTo>
                    <a:pt x="292622" y="69188"/>
                  </a:lnTo>
                  <a:lnTo>
                    <a:pt x="342749" y="53770"/>
                  </a:lnTo>
                  <a:lnTo>
                    <a:pt x="395805" y="40091"/>
                  </a:lnTo>
                  <a:lnTo>
                    <a:pt x="451560" y="28248"/>
                  </a:lnTo>
                  <a:lnTo>
                    <a:pt x="509786" y="18339"/>
                  </a:lnTo>
                  <a:lnTo>
                    <a:pt x="570254" y="10462"/>
                  </a:lnTo>
                  <a:lnTo>
                    <a:pt x="632734" y="4715"/>
                  </a:lnTo>
                  <a:lnTo>
                    <a:pt x="696998" y="1195"/>
                  </a:lnTo>
                  <a:lnTo>
                    <a:pt x="762817" y="0"/>
                  </a:lnTo>
                  <a:lnTo>
                    <a:pt x="828636" y="1195"/>
                  </a:lnTo>
                  <a:lnTo>
                    <a:pt x="892900" y="4715"/>
                  </a:lnTo>
                  <a:lnTo>
                    <a:pt x="955380" y="10462"/>
                  </a:lnTo>
                  <a:lnTo>
                    <a:pt x="1015848" y="18339"/>
                  </a:lnTo>
                  <a:lnTo>
                    <a:pt x="1074074" y="28248"/>
                  </a:lnTo>
                  <a:lnTo>
                    <a:pt x="1129829" y="40091"/>
                  </a:lnTo>
                  <a:lnTo>
                    <a:pt x="1182885" y="53770"/>
                  </a:lnTo>
                  <a:lnTo>
                    <a:pt x="1233012" y="69188"/>
                  </a:lnTo>
                  <a:lnTo>
                    <a:pt x="1279981" y="86246"/>
                  </a:lnTo>
                  <a:lnTo>
                    <a:pt x="1323564" y="104848"/>
                  </a:lnTo>
                  <a:lnTo>
                    <a:pt x="1363532" y="124895"/>
                  </a:lnTo>
                  <a:lnTo>
                    <a:pt x="1399655" y="146290"/>
                  </a:lnTo>
                  <a:lnTo>
                    <a:pt x="1431704" y="168935"/>
                  </a:lnTo>
                  <a:lnTo>
                    <a:pt x="1482666" y="217584"/>
                  </a:lnTo>
                  <a:lnTo>
                    <a:pt x="1514587" y="270060"/>
                  </a:lnTo>
                  <a:lnTo>
                    <a:pt x="1525635" y="325582"/>
                  </a:lnTo>
                  <a:lnTo>
                    <a:pt x="1522835" y="353674"/>
                  </a:lnTo>
                  <a:lnTo>
                    <a:pt x="1501121" y="407771"/>
                  </a:lnTo>
                  <a:lnTo>
                    <a:pt x="1459451" y="458431"/>
                  </a:lnTo>
                  <a:lnTo>
                    <a:pt x="1399655" y="504873"/>
                  </a:lnTo>
                  <a:lnTo>
                    <a:pt x="1363532" y="526268"/>
                  </a:lnTo>
                  <a:lnTo>
                    <a:pt x="1323564" y="546316"/>
                  </a:lnTo>
                  <a:lnTo>
                    <a:pt x="1279981" y="564917"/>
                  </a:lnTo>
                  <a:lnTo>
                    <a:pt x="1233012" y="581976"/>
                  </a:lnTo>
                  <a:lnTo>
                    <a:pt x="1182885" y="597394"/>
                  </a:lnTo>
                  <a:lnTo>
                    <a:pt x="1129829" y="611073"/>
                  </a:lnTo>
                  <a:lnTo>
                    <a:pt x="1074074" y="622916"/>
                  </a:lnTo>
                  <a:lnTo>
                    <a:pt x="1015848" y="632825"/>
                  </a:lnTo>
                  <a:lnTo>
                    <a:pt x="955380" y="640702"/>
                  </a:lnTo>
                  <a:lnTo>
                    <a:pt x="892900" y="646449"/>
                  </a:lnTo>
                  <a:lnTo>
                    <a:pt x="828636" y="649969"/>
                  </a:lnTo>
                  <a:lnTo>
                    <a:pt x="762817" y="651164"/>
                  </a:lnTo>
                  <a:lnTo>
                    <a:pt x="696998" y="649969"/>
                  </a:lnTo>
                  <a:lnTo>
                    <a:pt x="632734" y="646449"/>
                  </a:lnTo>
                  <a:lnTo>
                    <a:pt x="570254" y="640702"/>
                  </a:lnTo>
                  <a:lnTo>
                    <a:pt x="509786" y="632825"/>
                  </a:lnTo>
                  <a:lnTo>
                    <a:pt x="451560" y="622916"/>
                  </a:lnTo>
                  <a:lnTo>
                    <a:pt x="395805" y="611073"/>
                  </a:lnTo>
                  <a:lnTo>
                    <a:pt x="342749" y="597394"/>
                  </a:lnTo>
                  <a:lnTo>
                    <a:pt x="292622" y="581976"/>
                  </a:lnTo>
                  <a:lnTo>
                    <a:pt x="245653" y="564917"/>
                  </a:lnTo>
                  <a:lnTo>
                    <a:pt x="202070" y="546316"/>
                  </a:lnTo>
                  <a:lnTo>
                    <a:pt x="162102" y="526268"/>
                  </a:lnTo>
                  <a:lnTo>
                    <a:pt x="125979" y="504873"/>
                  </a:lnTo>
                  <a:lnTo>
                    <a:pt x="93930" y="482228"/>
                  </a:lnTo>
                  <a:lnTo>
                    <a:pt x="42968" y="433579"/>
                  </a:lnTo>
                  <a:lnTo>
                    <a:pt x="11047" y="381103"/>
                  </a:lnTo>
                  <a:lnTo>
                    <a:pt x="0" y="325582"/>
                  </a:lnTo>
                  <a:close/>
                </a:path>
                <a:path w="1525904" h="651510">
                  <a:moveTo>
                    <a:pt x="162791" y="325582"/>
                  </a:moveTo>
                  <a:lnTo>
                    <a:pt x="178638" y="362908"/>
                  </a:lnTo>
                  <a:lnTo>
                    <a:pt x="223778" y="397173"/>
                  </a:lnTo>
                  <a:lnTo>
                    <a:pt x="294610" y="427399"/>
                  </a:lnTo>
                  <a:lnTo>
                    <a:pt x="338534" y="440693"/>
                  </a:lnTo>
                  <a:lnTo>
                    <a:pt x="387531" y="452610"/>
                  </a:lnTo>
                  <a:lnTo>
                    <a:pt x="441150" y="463028"/>
                  </a:lnTo>
                  <a:lnTo>
                    <a:pt x="498941" y="471827"/>
                  </a:lnTo>
                  <a:lnTo>
                    <a:pt x="560453" y="478883"/>
                  </a:lnTo>
                  <a:lnTo>
                    <a:pt x="625236" y="484074"/>
                  </a:lnTo>
                  <a:lnTo>
                    <a:pt x="692841" y="487278"/>
                  </a:lnTo>
                  <a:lnTo>
                    <a:pt x="762817" y="488373"/>
                  </a:lnTo>
                  <a:lnTo>
                    <a:pt x="832793" y="487278"/>
                  </a:lnTo>
                  <a:lnTo>
                    <a:pt x="900398" y="484074"/>
                  </a:lnTo>
                  <a:lnTo>
                    <a:pt x="965181" y="478883"/>
                  </a:lnTo>
                  <a:lnTo>
                    <a:pt x="1026693" y="471827"/>
                  </a:lnTo>
                  <a:lnTo>
                    <a:pt x="1084484" y="463028"/>
                  </a:lnTo>
                  <a:lnTo>
                    <a:pt x="1138103" y="452610"/>
                  </a:lnTo>
                  <a:lnTo>
                    <a:pt x="1187100" y="440693"/>
                  </a:lnTo>
                  <a:lnTo>
                    <a:pt x="1231024" y="427399"/>
                  </a:lnTo>
                  <a:lnTo>
                    <a:pt x="1269427" y="412852"/>
                  </a:lnTo>
                  <a:lnTo>
                    <a:pt x="1327863" y="380485"/>
                  </a:lnTo>
                  <a:lnTo>
                    <a:pt x="1358807" y="344567"/>
                  </a:lnTo>
                  <a:lnTo>
                    <a:pt x="1362844" y="325582"/>
                  </a:lnTo>
                  <a:lnTo>
                    <a:pt x="1358807" y="306597"/>
                  </a:lnTo>
                  <a:lnTo>
                    <a:pt x="1327863" y="270679"/>
                  </a:lnTo>
                  <a:lnTo>
                    <a:pt x="1269427" y="238311"/>
                  </a:lnTo>
                  <a:lnTo>
                    <a:pt x="1231024" y="223764"/>
                  </a:lnTo>
                  <a:lnTo>
                    <a:pt x="1187100" y="210471"/>
                  </a:lnTo>
                  <a:lnTo>
                    <a:pt x="1138103" y="198554"/>
                  </a:lnTo>
                  <a:lnTo>
                    <a:pt x="1084484" y="188135"/>
                  </a:lnTo>
                  <a:lnTo>
                    <a:pt x="1026693" y="179337"/>
                  </a:lnTo>
                  <a:lnTo>
                    <a:pt x="965181" y="172281"/>
                  </a:lnTo>
                  <a:lnTo>
                    <a:pt x="900398" y="167090"/>
                  </a:lnTo>
                  <a:lnTo>
                    <a:pt x="832793" y="163886"/>
                  </a:lnTo>
                  <a:lnTo>
                    <a:pt x="762817" y="162791"/>
                  </a:lnTo>
                  <a:lnTo>
                    <a:pt x="692841" y="163886"/>
                  </a:lnTo>
                  <a:lnTo>
                    <a:pt x="625236" y="167090"/>
                  </a:lnTo>
                  <a:lnTo>
                    <a:pt x="560453" y="172281"/>
                  </a:lnTo>
                  <a:lnTo>
                    <a:pt x="498941" y="179337"/>
                  </a:lnTo>
                  <a:lnTo>
                    <a:pt x="441150" y="188135"/>
                  </a:lnTo>
                  <a:lnTo>
                    <a:pt x="387531" y="198554"/>
                  </a:lnTo>
                  <a:lnTo>
                    <a:pt x="338534" y="210471"/>
                  </a:lnTo>
                  <a:lnTo>
                    <a:pt x="294610" y="223764"/>
                  </a:lnTo>
                  <a:lnTo>
                    <a:pt x="256208" y="238311"/>
                  </a:lnTo>
                  <a:lnTo>
                    <a:pt x="197771" y="270679"/>
                  </a:lnTo>
                  <a:lnTo>
                    <a:pt x="166827" y="306597"/>
                  </a:lnTo>
                  <a:lnTo>
                    <a:pt x="162791" y="325582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4418" y="3436063"/>
              <a:ext cx="345440" cy="1468755"/>
            </a:xfrm>
            <a:custGeom>
              <a:avLst/>
              <a:gdLst/>
              <a:ahLst/>
              <a:cxnLst/>
              <a:rect l="l" t="t" r="r" b="b"/>
              <a:pathLst>
                <a:path w="345440" h="1468754">
                  <a:moveTo>
                    <a:pt x="141858" y="0"/>
                  </a:moveTo>
                  <a:lnTo>
                    <a:pt x="0" y="168541"/>
                  </a:lnTo>
                  <a:lnTo>
                    <a:pt x="77600" y="161870"/>
                  </a:lnTo>
                  <a:lnTo>
                    <a:pt x="189942" y="1468732"/>
                  </a:lnTo>
                  <a:lnTo>
                    <a:pt x="345141" y="1455390"/>
                  </a:lnTo>
                  <a:lnTo>
                    <a:pt x="232801" y="148529"/>
                  </a:lnTo>
                  <a:lnTo>
                    <a:pt x="310400" y="141859"/>
                  </a:lnTo>
                  <a:lnTo>
                    <a:pt x="1418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04418" y="3436063"/>
              <a:ext cx="345440" cy="1468755"/>
            </a:xfrm>
            <a:custGeom>
              <a:avLst/>
              <a:gdLst/>
              <a:ahLst/>
              <a:cxnLst/>
              <a:rect l="l" t="t" r="r" b="b"/>
              <a:pathLst>
                <a:path w="345440" h="1468754">
                  <a:moveTo>
                    <a:pt x="141858" y="0"/>
                  </a:moveTo>
                  <a:lnTo>
                    <a:pt x="0" y="168541"/>
                  </a:lnTo>
                  <a:lnTo>
                    <a:pt x="77600" y="161870"/>
                  </a:lnTo>
                  <a:lnTo>
                    <a:pt x="189941" y="1468731"/>
                  </a:lnTo>
                  <a:lnTo>
                    <a:pt x="345141" y="1455390"/>
                  </a:lnTo>
                  <a:lnTo>
                    <a:pt x="232801" y="148529"/>
                  </a:lnTo>
                  <a:lnTo>
                    <a:pt x="310400" y="141858"/>
                  </a:lnTo>
                  <a:lnTo>
                    <a:pt x="141858" y="0"/>
                  </a:lnTo>
                  <a:close/>
                </a:path>
              </a:pathLst>
            </a:custGeom>
            <a:ln w="19049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7185" y="3051679"/>
              <a:ext cx="3249930" cy="2091055"/>
            </a:xfrm>
            <a:custGeom>
              <a:avLst/>
              <a:gdLst/>
              <a:ahLst/>
              <a:cxnLst/>
              <a:rect l="l" t="t" r="r" b="b"/>
              <a:pathLst>
                <a:path w="3249929" h="2091054">
                  <a:moveTo>
                    <a:pt x="230792" y="0"/>
                  </a:moveTo>
                  <a:lnTo>
                    <a:pt x="0" y="55473"/>
                  </a:lnTo>
                  <a:lnTo>
                    <a:pt x="55469" y="286266"/>
                  </a:lnTo>
                  <a:lnTo>
                    <a:pt x="99300" y="214699"/>
                  </a:lnTo>
                  <a:lnTo>
                    <a:pt x="3162109" y="2090491"/>
                  </a:lnTo>
                  <a:lnTo>
                    <a:pt x="3249769" y="1947358"/>
                  </a:lnTo>
                  <a:lnTo>
                    <a:pt x="186961" y="71567"/>
                  </a:lnTo>
                  <a:lnTo>
                    <a:pt x="2307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57185" y="3051679"/>
              <a:ext cx="3249930" cy="2091055"/>
            </a:xfrm>
            <a:custGeom>
              <a:avLst/>
              <a:gdLst/>
              <a:ahLst/>
              <a:cxnLst/>
              <a:rect l="l" t="t" r="r" b="b"/>
              <a:pathLst>
                <a:path w="3249929" h="2091054">
                  <a:moveTo>
                    <a:pt x="0" y="55473"/>
                  </a:moveTo>
                  <a:lnTo>
                    <a:pt x="230791" y="0"/>
                  </a:lnTo>
                  <a:lnTo>
                    <a:pt x="186961" y="71566"/>
                  </a:lnTo>
                  <a:lnTo>
                    <a:pt x="3249770" y="1947357"/>
                  </a:lnTo>
                  <a:lnTo>
                    <a:pt x="3162110" y="2090490"/>
                  </a:lnTo>
                  <a:lnTo>
                    <a:pt x="99301" y="214699"/>
                  </a:lnTo>
                  <a:lnTo>
                    <a:pt x="55470" y="286266"/>
                  </a:lnTo>
                  <a:lnTo>
                    <a:pt x="0" y="55473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2BF96514-D183-A331-5B97-8A72738508BA}"/>
              </a:ext>
            </a:extLst>
          </p:cNvPr>
          <p:cNvSpPr txBox="1">
            <a:spLocks/>
          </p:cNvSpPr>
          <p:nvPr/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18586">
              <a:lnSpc>
                <a:spcPts val="1613"/>
              </a:lnSpc>
            </a:pPr>
            <a:fld id="{81D60167-4931-47E6-BA6A-407CBD079E47}" type="slidenum">
              <a:rPr lang="fr-FR" spc="-19" smtClean="0"/>
              <a:pPr marL="118586">
                <a:lnSpc>
                  <a:spcPts val="1613"/>
                </a:lnSpc>
              </a:pPr>
              <a:t>4</a:t>
            </a:fld>
            <a:r>
              <a:rPr lang="fr-FR" spc="-19"/>
              <a:t>/</a:t>
            </a:r>
            <a:endParaRPr lang="fr-FR" spc="-19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60C45C-C550-9B4C-4347-C8A9F382115C}"/>
              </a:ext>
            </a:extLst>
          </p:cNvPr>
          <p:cNvSpPr txBox="1"/>
          <p:nvPr/>
        </p:nvSpPr>
        <p:spPr>
          <a:xfrm>
            <a:off x="2045110" y="934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CF0A07C-4C38-FE24-3858-F3363CEB2B2C}"/>
              </a:ext>
            </a:extLst>
          </p:cNvPr>
          <p:cNvSpPr txBox="1"/>
          <p:nvPr/>
        </p:nvSpPr>
        <p:spPr>
          <a:xfrm>
            <a:off x="108155" y="993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9">
            <a:extLst>
              <a:ext uri="{FF2B5EF4-FFF2-40B4-BE49-F238E27FC236}">
                <a16:creationId xmlns:a16="http://schemas.microsoft.com/office/drawing/2014/main" id="{7FB4005A-F14B-2F0E-580B-9E07168B4162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D7D20FE-03F0-4344-83BC-2B6CAD9EB197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2BC0014-6F53-B782-A746-D3E1238B3CA4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1054503"/>
            <a:ext cx="3814763" cy="896624"/>
          </a:xfrm>
          <a:prstGeom prst="rect">
            <a:avLst/>
          </a:prstGeom>
        </p:spPr>
        <p:txBody>
          <a:bodyPr vert="horz" wrap="square" lIns="0" tIns="110014" rIns="0" bIns="0" rtlCol="0">
            <a:spAutoFit/>
          </a:bodyPr>
          <a:lstStyle/>
          <a:p>
            <a:pPr marL="266224" indent="-256699">
              <a:spcBef>
                <a:spcPts val="866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Bénéfice</a:t>
            </a:r>
            <a:r>
              <a:rPr sz="1350" spc="-34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spc="-19" dirty="0">
                <a:solidFill>
                  <a:schemeClr val="tx1"/>
                </a:solidFill>
                <a:latin typeface="Trebuchet MS"/>
                <a:cs typeface="Trebuchet MS"/>
              </a:rPr>
              <a:t>n°1</a:t>
            </a:r>
            <a:endParaRPr sz="135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9525" marR="3810">
              <a:lnSpc>
                <a:spcPct val="147800"/>
              </a:lnSpc>
              <a:spcBef>
                <a:spcPts val="19"/>
              </a:spcBef>
            </a:pP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Sur</a:t>
            </a:r>
            <a:r>
              <a:rPr sz="1350" spc="-2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30</a:t>
            </a:r>
            <a:r>
              <a:rPr sz="1350" spc="-2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tests,</a:t>
            </a:r>
            <a:r>
              <a:rPr sz="1350" spc="-2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le</a:t>
            </a:r>
            <a:r>
              <a:rPr sz="1350" spc="-19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temps</a:t>
            </a:r>
            <a:r>
              <a:rPr sz="1350" spc="-34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d’arrêt</a:t>
            </a:r>
            <a:r>
              <a:rPr sz="1350" spc="-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est</a:t>
            </a:r>
            <a:r>
              <a:rPr sz="1350" spc="-26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toujours</a:t>
            </a:r>
            <a:r>
              <a:rPr sz="1350" spc="-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chemeClr val="tx1"/>
                </a:solidFill>
                <a:latin typeface="Trebuchet MS"/>
                <a:cs typeface="Trebuchet MS"/>
              </a:rPr>
              <a:t>borné.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Pire</a:t>
            </a:r>
            <a:r>
              <a:rPr sz="1350" spc="-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chemeClr val="tx1"/>
                </a:solidFill>
                <a:latin typeface="Trebuchet MS"/>
                <a:cs typeface="Trebuchet MS"/>
              </a:rPr>
              <a:t>cas</a:t>
            </a:r>
            <a:r>
              <a:rPr sz="1350" spc="-53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chemeClr val="tx1"/>
                </a:solidFill>
                <a:latin typeface="Trebuchet MS"/>
                <a:cs typeface="Trebuchet MS"/>
              </a:rPr>
              <a:t>ci-dessous:</a:t>
            </a:r>
            <a:endParaRPr sz="135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274641"/>
            <a:ext cx="4587005" cy="3048000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5297036E-AA03-225B-3321-3DAA856CC2C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40</a:t>
            </a:fld>
            <a:r>
              <a:rPr spc="-19" dirty="0"/>
              <a:t>/</a:t>
            </a: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B1E88FE9-92F4-2C0E-7B8C-737B81D3105F}"/>
              </a:ext>
            </a:extLst>
          </p:cNvPr>
          <p:cNvSpPr txBox="1">
            <a:spLocks/>
          </p:cNvSpPr>
          <p:nvPr/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20516">
              <a:spcBef>
                <a:spcPts val="75"/>
              </a:spcBef>
            </a:pPr>
            <a:r>
              <a:rPr lang="fr-FR" sz="1350" i="1" spc="101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D)</a:t>
            </a:r>
            <a:r>
              <a:rPr lang="fr-FR" sz="1350" i="1" spc="-26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98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Analyse</a:t>
            </a:r>
            <a:r>
              <a:rPr lang="fr-FR" sz="1350" i="1" spc="-23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83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Asymptotique</a:t>
            </a:r>
            <a:endParaRPr lang="fr-FR" sz="1350" i="1" dirty="0">
              <a:solidFill>
                <a:schemeClr val="bg1"/>
              </a:solidFill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9">
            <a:extLst>
              <a:ext uri="{FF2B5EF4-FFF2-40B4-BE49-F238E27FC236}">
                <a16:creationId xmlns:a16="http://schemas.microsoft.com/office/drawing/2014/main" id="{6F99B73D-E460-2703-A906-83F475D95727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1AE7076-A6E7-BFA3-715A-554DA2BDB67C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7C34771-D965-2310-C87A-D913FBE68BA3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685800" y="1064873"/>
            <a:ext cx="6072324" cy="604813"/>
          </a:xfrm>
          <a:prstGeom prst="rect">
            <a:avLst/>
          </a:prstGeom>
        </p:spPr>
        <p:txBody>
          <a:bodyPr vert="horz" wrap="square" lIns="0" tIns="98584" rIns="0" bIns="0" rtlCol="0">
            <a:spAutoFit/>
          </a:bodyPr>
          <a:lstStyle/>
          <a:p>
            <a:pPr marL="266224" indent="-256699">
              <a:spcBef>
                <a:spcPts val="776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Trebuchet MS"/>
                <a:cs typeface="Trebuchet MS"/>
              </a:rPr>
              <a:t>Bénéfice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n°2</a:t>
            </a:r>
            <a:endParaRPr sz="1350" dirty="0">
              <a:latin typeface="Trebuchet MS"/>
              <a:cs typeface="Trebuchet MS"/>
            </a:endParaRPr>
          </a:p>
          <a:p>
            <a:pPr marL="9525">
              <a:spcBef>
                <a:spcPts val="701"/>
              </a:spcBef>
            </a:pP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temps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est</a:t>
            </a:r>
            <a:r>
              <a:rPr sz="1350" spc="-8" dirty="0">
                <a:latin typeface="Trebuchet MS"/>
                <a:cs typeface="Trebuchet MS"/>
              </a:rPr>
              <a:t> </a:t>
            </a:r>
            <a:r>
              <a:rPr sz="1350" b="1" i="1" spc="79" dirty="0">
                <a:latin typeface="Aptos Black" panose="020B0004020202020204" pitchFamily="34" charset="0"/>
                <a:cs typeface="Calibri"/>
              </a:rPr>
              <a:t>toujours</a:t>
            </a:r>
            <a:r>
              <a:rPr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latin typeface="Aptos Black" panose="020B0004020202020204" pitchFamily="34" charset="0"/>
                <a:cs typeface="Calibri"/>
              </a:rPr>
              <a:t>bornée</a:t>
            </a:r>
            <a:r>
              <a:rPr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6" dirty="0">
                <a:latin typeface="Aptos Black" panose="020B0004020202020204" pitchFamily="34" charset="0"/>
                <a:cs typeface="Calibri"/>
              </a:rPr>
              <a:t>mais</a:t>
            </a:r>
            <a:r>
              <a:rPr sz="1350" b="1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24" dirty="0">
                <a:latin typeface="Aptos Black" panose="020B0004020202020204" pitchFamily="34" charset="0"/>
                <a:cs typeface="Calibri"/>
              </a:rPr>
              <a:t>plus</a:t>
            </a:r>
            <a:r>
              <a:rPr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1" dirty="0">
                <a:latin typeface="Aptos Black" panose="020B0004020202020204" pitchFamily="34" charset="0"/>
                <a:cs typeface="Calibri"/>
              </a:rPr>
              <a:t>important</a:t>
            </a:r>
            <a:r>
              <a:rPr sz="1350" b="1" i="1" spc="-26" dirty="0">
                <a:latin typeface="Calibri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que</a:t>
            </a:r>
            <a:r>
              <a:rPr sz="1350" spc="-4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précédemment.</a:t>
            </a:r>
            <a:endParaRPr sz="135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85986"/>
            <a:ext cx="5144946" cy="3566247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4473602D-7D14-7BC5-F02D-7E9BC23A58E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41</a:t>
            </a:fld>
            <a:r>
              <a:rPr spc="-19" dirty="0"/>
              <a:t>/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1BD00E8-6AE1-9BB8-4DA8-474692B7F38B}"/>
              </a:ext>
            </a:extLst>
          </p:cNvPr>
          <p:cNvSpPr txBox="1">
            <a:spLocks/>
          </p:cNvSpPr>
          <p:nvPr/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20516">
              <a:spcBef>
                <a:spcPts val="75"/>
              </a:spcBef>
            </a:pPr>
            <a:r>
              <a:rPr lang="fr-FR" sz="1350" i="1" spc="101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D)</a:t>
            </a:r>
            <a:r>
              <a:rPr lang="fr-FR" sz="1350" i="1" spc="-26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98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Analyse</a:t>
            </a:r>
            <a:r>
              <a:rPr lang="fr-FR" sz="1350" i="1" spc="-23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83">
                <a:solidFill>
                  <a:schemeClr val="bg1"/>
                </a:solidFill>
                <a:latin typeface="Aptos Black" panose="020B0004020202020204" pitchFamily="34" charset="0"/>
                <a:cs typeface="Calibri"/>
              </a:rPr>
              <a:t>Asymptotique</a:t>
            </a:r>
            <a:endParaRPr lang="fr-FR" sz="1350" i="1" dirty="0">
              <a:solidFill>
                <a:schemeClr val="bg1"/>
              </a:solidFill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9">
            <a:extLst>
              <a:ext uri="{FF2B5EF4-FFF2-40B4-BE49-F238E27FC236}">
                <a16:creationId xmlns:a16="http://schemas.microsoft.com/office/drawing/2014/main" id="{FA91BD1A-9F92-D161-4C99-423EA24C8EC8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80DB5102-70FE-4099-A463-77CCE96BE4D8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52953B85-E953-83E2-C1BF-C7A1357CF6D8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1058253"/>
            <a:ext cx="6283643" cy="812562"/>
          </a:xfrm>
          <a:prstGeom prst="rect">
            <a:avLst/>
          </a:prstGeom>
        </p:spPr>
        <p:txBody>
          <a:bodyPr vert="horz" wrap="square" lIns="0" tIns="98584" rIns="0" bIns="0" rtlCol="0">
            <a:spAutoFit/>
          </a:bodyPr>
          <a:lstStyle/>
          <a:p>
            <a:pPr marL="266224" indent="-256699">
              <a:spcBef>
                <a:spcPts val="776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Trebuchet MS"/>
                <a:cs typeface="Trebuchet MS"/>
              </a:rPr>
              <a:t>Bénéfice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n°3:</a:t>
            </a:r>
            <a:endParaRPr sz="1350" dirty="0">
              <a:latin typeface="Trebuchet MS"/>
              <a:cs typeface="Trebuchet MS"/>
            </a:endParaRPr>
          </a:p>
          <a:p>
            <a:pPr marL="9525">
              <a:spcBef>
                <a:spcPts val="701"/>
              </a:spcBef>
            </a:pPr>
            <a:r>
              <a:rPr sz="1350" dirty="0">
                <a:latin typeface="Trebuchet MS"/>
                <a:cs typeface="Trebuchet MS"/>
              </a:rPr>
              <a:t>Sur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30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tests,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b="1" i="1" spc="94" dirty="0">
                <a:latin typeface="Aptos Black" panose="020B0004020202020204" pitchFamily="34" charset="0"/>
                <a:cs typeface="Calibri"/>
              </a:rPr>
              <a:t>26</a:t>
            </a:r>
            <a:r>
              <a:rPr sz="1350" b="1" i="1" spc="-49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latin typeface="Aptos Black" panose="020B0004020202020204" pitchFamily="34" charset="0"/>
                <a:cs typeface="Calibri"/>
              </a:rPr>
              <a:t>aboutissent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temps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d’arrêt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borné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4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ruine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du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joueur</a:t>
            </a:r>
            <a:endParaRPr sz="135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281" y="2209801"/>
            <a:ext cx="3784759" cy="29612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6893" y="2286000"/>
            <a:ext cx="3762374" cy="28850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4226" y="5867400"/>
            <a:ext cx="3784759" cy="415371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1084421" marR="3810" indent="-1075373">
              <a:lnSpc>
                <a:spcPct val="102200"/>
              </a:lnSpc>
              <a:spcBef>
                <a:spcPts val="38"/>
              </a:spcBef>
            </a:pPr>
            <a:r>
              <a:rPr sz="13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Observation:</a:t>
            </a:r>
            <a:r>
              <a:rPr sz="1350" b="1" spc="-60" dirty="0">
                <a:latin typeface="Trebuchet MS"/>
                <a:cs typeface="Trebuchet MS"/>
              </a:rPr>
              <a:t> </a:t>
            </a:r>
            <a:r>
              <a:rPr sz="1350" spc="-26" dirty="0">
                <a:latin typeface="Trebuchet MS"/>
                <a:cs typeface="Trebuchet MS"/>
              </a:rPr>
              <a:t>Temps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d’arrêt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inférieur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ou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égal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spc="-38" dirty="0">
                <a:latin typeface="Trebuchet MS"/>
                <a:cs typeface="Trebuchet MS"/>
              </a:rPr>
              <a:t>7 </a:t>
            </a:r>
            <a:r>
              <a:rPr sz="1350" dirty="0">
                <a:latin typeface="Trebuchet MS"/>
                <a:cs typeface="Trebuchet MS"/>
              </a:rPr>
              <a:t>Ruine</a:t>
            </a:r>
            <a:r>
              <a:rPr sz="1350" spc="-4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assez</a:t>
            </a:r>
            <a:r>
              <a:rPr sz="1350" spc="-49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lente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F9A47A06-D905-5499-84AC-FCEFA260D6C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42</a:t>
            </a:fld>
            <a:r>
              <a:rPr spc="-19" dirty="0"/>
              <a:t>/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68EA4F57-7B3F-7A24-F65C-0659AF583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/>
          <a:p>
            <a:pPr marL="320516">
              <a:spcBef>
                <a:spcPts val="75"/>
              </a:spcBef>
            </a:pPr>
            <a:r>
              <a:rPr sz="1350" i="1" spc="101" dirty="0">
                <a:latin typeface="Aptos Black" panose="020B0004020202020204" pitchFamily="34" charset="0"/>
                <a:cs typeface="Calibri"/>
              </a:rPr>
              <a:t>D)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8" dirty="0">
                <a:latin typeface="Aptos Black" panose="020B0004020202020204" pitchFamily="34" charset="0"/>
                <a:cs typeface="Calibri"/>
              </a:rPr>
              <a:t>Analyse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Asymptotique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9">
            <a:extLst>
              <a:ext uri="{FF2B5EF4-FFF2-40B4-BE49-F238E27FC236}">
                <a16:creationId xmlns:a16="http://schemas.microsoft.com/office/drawing/2014/main" id="{F2B4E5C6-45E9-0C68-6FDF-6906794628EE}"/>
              </a:ext>
            </a:extLst>
          </p:cNvPr>
          <p:cNvGrpSpPr/>
          <p:nvPr/>
        </p:nvGrpSpPr>
        <p:grpSpPr>
          <a:xfrm>
            <a:off x="0" y="-9874"/>
            <a:ext cx="9144000" cy="805339"/>
            <a:chOff x="0" y="1"/>
            <a:chExt cx="12192000" cy="1073786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74A054E2-7350-59AB-B72A-B443EE344DAD}"/>
                </a:ext>
              </a:extLst>
            </p:cNvPr>
            <p:cNvSpPr/>
            <p:nvPr/>
          </p:nvSpPr>
          <p:spPr>
            <a:xfrm>
              <a:off x="0" y="1"/>
              <a:ext cx="12191999" cy="1073786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D596A71-1C5A-D951-88B6-170CE3B2632A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800" y="1058026"/>
            <a:ext cx="5843724" cy="813012"/>
          </a:xfrm>
          <a:prstGeom prst="rect">
            <a:avLst/>
          </a:prstGeom>
        </p:spPr>
        <p:txBody>
          <a:bodyPr vert="horz" wrap="square" lIns="0" tIns="98584" rIns="0" bIns="0" rtlCol="0">
            <a:spAutoFit/>
          </a:bodyPr>
          <a:lstStyle/>
          <a:p>
            <a:pPr marL="266224" indent="-256699">
              <a:spcBef>
                <a:spcPts val="776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Trebuchet MS"/>
                <a:cs typeface="Trebuchet MS"/>
              </a:rPr>
              <a:t>Bénéfice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n°4</a:t>
            </a:r>
            <a:endParaRPr sz="1350" dirty="0">
              <a:latin typeface="Trebuchet MS"/>
              <a:cs typeface="Trebuchet MS"/>
            </a:endParaRPr>
          </a:p>
          <a:p>
            <a:pPr marL="9525" marR="3810">
              <a:lnSpc>
                <a:spcPct val="106700"/>
              </a:lnSpc>
              <a:spcBef>
                <a:spcPts val="593"/>
              </a:spcBef>
            </a:pPr>
            <a:r>
              <a:rPr sz="1350" dirty="0">
                <a:latin typeface="Trebuchet MS"/>
                <a:cs typeface="Trebuchet MS"/>
              </a:rPr>
              <a:t>Sur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30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tests,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b="1" i="1" spc="94" dirty="0">
                <a:latin typeface="Aptos Black" panose="020B0004020202020204" pitchFamily="34" charset="0"/>
                <a:cs typeface="Calibri"/>
              </a:rPr>
              <a:t>20</a:t>
            </a:r>
            <a:r>
              <a:rPr sz="1350" b="1" i="1" spc="-49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latin typeface="Aptos Black" panose="020B0004020202020204" pitchFamily="34" charset="0"/>
                <a:cs typeface="Calibri"/>
              </a:rPr>
              <a:t>aboutissent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temps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d’arrêt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borné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10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ruine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spc="-19" dirty="0">
                <a:latin typeface="Trebuchet MS"/>
                <a:cs typeface="Trebuchet MS"/>
              </a:rPr>
              <a:t>du </a:t>
            </a:r>
            <a:r>
              <a:rPr sz="1350" spc="-8" dirty="0">
                <a:latin typeface="Trebuchet MS"/>
                <a:cs typeface="Trebuchet MS"/>
              </a:rPr>
              <a:t>joueur</a:t>
            </a:r>
            <a:endParaRPr sz="135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0644" y="2133600"/>
            <a:ext cx="3762374" cy="29151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141" y="2133600"/>
            <a:ext cx="3762374" cy="29151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4227" y="5844457"/>
            <a:ext cx="3783806" cy="415371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1084421" marR="3810" indent="-1075373">
              <a:lnSpc>
                <a:spcPct val="102200"/>
              </a:lnSpc>
              <a:spcBef>
                <a:spcPts val="38"/>
              </a:spcBef>
            </a:pPr>
            <a:r>
              <a:rPr sz="135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Observation:</a:t>
            </a:r>
            <a:r>
              <a:rPr sz="1350" b="1" spc="-64" dirty="0">
                <a:latin typeface="Trebuchet MS"/>
                <a:cs typeface="Trebuchet MS"/>
              </a:rPr>
              <a:t> </a:t>
            </a:r>
            <a:r>
              <a:rPr sz="1350" spc="-26" dirty="0">
                <a:latin typeface="Trebuchet MS"/>
                <a:cs typeface="Trebuchet MS"/>
              </a:rPr>
              <a:t>Temps</a:t>
            </a:r>
            <a:r>
              <a:rPr sz="1350" spc="-4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d’arrêt</a:t>
            </a:r>
            <a:r>
              <a:rPr sz="1350" spc="-4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inférieur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ou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égal</a:t>
            </a:r>
            <a:r>
              <a:rPr sz="1350" spc="-4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41" dirty="0">
                <a:latin typeface="Trebuchet MS"/>
                <a:cs typeface="Trebuchet MS"/>
              </a:rPr>
              <a:t> </a:t>
            </a:r>
            <a:r>
              <a:rPr sz="1350" spc="-38" dirty="0">
                <a:latin typeface="Trebuchet MS"/>
                <a:cs typeface="Trebuchet MS"/>
              </a:rPr>
              <a:t>6 </a:t>
            </a:r>
            <a:r>
              <a:rPr sz="1350" dirty="0">
                <a:latin typeface="Trebuchet MS"/>
                <a:cs typeface="Trebuchet MS"/>
              </a:rPr>
              <a:t>Ruine</a:t>
            </a:r>
            <a:r>
              <a:rPr sz="1350" spc="-4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plus</a:t>
            </a:r>
            <a:r>
              <a:rPr sz="1350" spc="-45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rapide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644A5C3-22C1-DFCD-512F-7B11C3F2725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43</a:t>
            </a:fld>
            <a:r>
              <a:rPr spc="-19" dirty="0"/>
              <a:t>/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A2C22586-E3C3-59FD-1785-2F3C6C0F196C}"/>
              </a:ext>
            </a:extLst>
          </p:cNvPr>
          <p:cNvSpPr txBox="1">
            <a:spLocks/>
          </p:cNvSpPr>
          <p:nvPr/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0516">
              <a:spcBef>
                <a:spcPts val="75"/>
              </a:spcBef>
            </a:pPr>
            <a:r>
              <a:rPr lang="fr-FR" sz="1350" i="1" spc="101">
                <a:latin typeface="Aptos Black" panose="020B0004020202020204" pitchFamily="34" charset="0"/>
                <a:cs typeface="Calibri"/>
              </a:rPr>
              <a:t>D)</a:t>
            </a:r>
            <a:r>
              <a:rPr lang="fr-FR" sz="1350" i="1" spc="-26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98">
                <a:latin typeface="Aptos Black" panose="020B0004020202020204" pitchFamily="34" charset="0"/>
                <a:cs typeface="Calibri"/>
              </a:rPr>
              <a:t>Analyse</a:t>
            </a:r>
            <a:r>
              <a:rPr lang="fr-FR" sz="1350" i="1" spc="-23">
                <a:latin typeface="Aptos Black" panose="020B0004020202020204" pitchFamily="34" charset="0"/>
                <a:cs typeface="Calibri"/>
              </a:rPr>
              <a:t> </a:t>
            </a:r>
            <a:r>
              <a:rPr lang="fr-FR" sz="1350" i="1" spc="83">
                <a:latin typeface="Aptos Black" panose="020B0004020202020204" pitchFamily="34" charset="0"/>
                <a:cs typeface="Calibri"/>
              </a:rPr>
              <a:t>Asymptotique</a:t>
            </a:r>
            <a:endParaRPr lang="fr-FR"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9">
            <a:extLst>
              <a:ext uri="{FF2B5EF4-FFF2-40B4-BE49-F238E27FC236}">
                <a16:creationId xmlns:a16="http://schemas.microsoft.com/office/drawing/2014/main" id="{5C769129-707F-A758-BF30-7F43A8C118F2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24" name="object 10">
              <a:extLst>
                <a:ext uri="{FF2B5EF4-FFF2-40B4-BE49-F238E27FC236}">
                  <a16:creationId xmlns:a16="http://schemas.microsoft.com/office/drawing/2014/main" id="{E434C79B-4CE7-B10E-81D9-8541B9BFF58B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6A5F2C8C-8E47-7487-6675-53C4F5DB8666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/>
          <p:nvPr/>
        </p:nvSpPr>
        <p:spPr>
          <a:xfrm>
            <a:off x="549247" y="3803442"/>
            <a:ext cx="6094571" cy="643889"/>
          </a:xfrm>
          <a:custGeom>
            <a:avLst/>
            <a:gdLst/>
            <a:ahLst/>
            <a:cxnLst/>
            <a:rect l="l" t="t" r="r" b="b"/>
            <a:pathLst>
              <a:path w="8126095" h="858520">
                <a:moveTo>
                  <a:pt x="8125980" y="0"/>
                </a:moveTo>
                <a:lnTo>
                  <a:pt x="0" y="0"/>
                </a:lnTo>
                <a:lnTo>
                  <a:pt x="0" y="858375"/>
                </a:lnTo>
                <a:lnTo>
                  <a:pt x="8125980" y="858375"/>
                </a:lnTo>
                <a:lnTo>
                  <a:pt x="8125980" y="0"/>
                </a:lnTo>
                <a:close/>
              </a:path>
            </a:pathLst>
          </a:custGeom>
          <a:solidFill>
            <a:srgbClr val="D9F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248" y="2052757"/>
            <a:ext cx="6094571" cy="877253"/>
          </a:xfrm>
          <a:custGeom>
            <a:avLst/>
            <a:gdLst/>
            <a:ahLst/>
            <a:cxnLst/>
            <a:rect l="l" t="t" r="r" b="b"/>
            <a:pathLst>
              <a:path w="8126095" h="1169670">
                <a:moveTo>
                  <a:pt x="8125980" y="0"/>
                </a:moveTo>
                <a:lnTo>
                  <a:pt x="0" y="0"/>
                </a:lnTo>
                <a:lnTo>
                  <a:pt x="0" y="1169507"/>
                </a:lnTo>
                <a:lnTo>
                  <a:pt x="8125980" y="1169507"/>
                </a:lnTo>
                <a:lnTo>
                  <a:pt x="8125980" y="0"/>
                </a:lnTo>
                <a:close/>
              </a:path>
            </a:pathLst>
          </a:custGeom>
          <a:solidFill>
            <a:srgbClr val="D9F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5171" y="1831543"/>
            <a:ext cx="3212783" cy="221214"/>
          </a:xfrm>
          <a:prstGeom prst="rect">
            <a:avLst/>
          </a:prstGeom>
          <a:solidFill>
            <a:srgbClr val="236F50"/>
          </a:solidFill>
          <a:ln w="19050">
            <a:solidFill>
              <a:srgbClr val="235465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88106"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Théorème:</a:t>
            </a:r>
            <a:r>
              <a:rPr sz="1350" spc="-4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Inégalité</a:t>
            </a:r>
            <a:r>
              <a:rPr sz="1350" spc="-3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maximale</a:t>
            </a:r>
            <a:r>
              <a:rPr sz="1350" spc="-3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350" spc="-4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rebuchet MS"/>
                <a:cs typeface="Trebuchet MS"/>
              </a:rPr>
              <a:t>Doob</a:t>
            </a:r>
            <a:endParaRPr sz="135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23751" y="2095881"/>
                <a:ext cx="4519613" cy="217367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>
                  <a:spcBef>
                    <a:spcPts val="75"/>
                  </a:spcBef>
                </a:pPr>
                <a:r>
                  <a:rPr sz="1350" dirty="0">
                    <a:latin typeface="Trebuchet MS"/>
                    <a:cs typeface="Trebuchet MS"/>
                  </a:rPr>
                  <a:t>Soit</a:t>
                </a:r>
                <a:r>
                  <a:rPr sz="1350" spc="-38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une</a:t>
                </a:r>
                <a:r>
                  <a:rPr sz="1350" spc="-26" dirty="0">
                    <a:latin typeface="Trebuchet MS"/>
                    <a:cs typeface="Trebuchet MS"/>
                  </a:rPr>
                  <a:t> </a:t>
                </a:r>
                <a:r>
                  <a:rPr sz="1350" spc="-8" dirty="0">
                    <a:latin typeface="Trebuchet MS"/>
                    <a:cs typeface="Trebuchet MS"/>
                  </a:rPr>
                  <a:t>sous-</a:t>
                </a:r>
                <a:r>
                  <a:rPr sz="1350" dirty="0">
                    <a:latin typeface="Trebuchet MS"/>
                    <a:cs typeface="Trebuchet MS"/>
                  </a:rPr>
                  <a:t>martingale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positive.</a:t>
                </a:r>
                <a:r>
                  <a:rPr sz="1350" spc="-26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Pour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tout</a:t>
                </a:r>
                <a:r>
                  <a:rPr sz="1350" spc="-19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a</a:t>
                </a:r>
                <a:r>
                  <a:rPr sz="1350" spc="-26" dirty="0">
                    <a:latin typeface="Trebuchet MS"/>
                    <a:cs typeface="Trebuchet MS"/>
                  </a:rPr>
                  <a:t> </a:t>
                </a:r>
                <a14:m>
                  <m:oMath xmlns:m="http://schemas.openxmlformats.org/officeDocument/2006/math">
                    <m:r>
                      <a:rPr lang="fr-FR" sz="1350" i="1" spc="-2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rebuchet MS"/>
                      </a:rPr>
                      <m:t>&gt;</m:t>
                    </m:r>
                  </m:oMath>
                </a14:m>
                <a:r>
                  <a:rPr sz="1350" spc="60" dirty="0">
                    <a:latin typeface="Cambria Math"/>
                    <a:cs typeface="Cambria Math"/>
                  </a:rPr>
                  <a:t> </a:t>
                </a:r>
                <a:r>
                  <a:rPr sz="1350" dirty="0">
                    <a:latin typeface="Cambria Math"/>
                    <a:cs typeface="Cambria Math"/>
                  </a:rPr>
                  <a:t>0</a:t>
                </a:r>
                <a:r>
                  <a:rPr sz="1350" spc="-11" dirty="0">
                    <a:latin typeface="Cambria Math"/>
                    <a:cs typeface="Cambria Math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et</a:t>
                </a:r>
                <a:r>
                  <a:rPr sz="1350" spc="-30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Trebuchet MS"/>
                    <a:cs typeface="Trebuchet MS"/>
                  </a:rPr>
                  <a:t>n</a:t>
                </a:r>
                <a:r>
                  <a:rPr sz="1350" spc="-23" dirty="0">
                    <a:latin typeface="Trebuchet MS"/>
                    <a:cs typeface="Trebuchet MS"/>
                  </a:rPr>
                  <a:t> </a:t>
                </a:r>
                <a:r>
                  <a:rPr sz="1350" dirty="0">
                    <a:latin typeface="Cambria Math"/>
                    <a:cs typeface="Cambria Math"/>
                  </a:rPr>
                  <a:t>∈</a:t>
                </a:r>
                <a:r>
                  <a:rPr sz="1350" spc="60" dirty="0">
                    <a:latin typeface="Cambria Math"/>
                    <a:cs typeface="Cambria Math"/>
                  </a:rPr>
                  <a:t> </a:t>
                </a:r>
                <a:r>
                  <a:rPr sz="1350" spc="-38" dirty="0">
                    <a:latin typeface="Cambria Math"/>
                    <a:cs typeface="Cambria Math"/>
                  </a:rPr>
                  <a:t>ℕ</a:t>
                </a:r>
                <a:endParaRPr sz="135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1" y="2095881"/>
                <a:ext cx="4519613" cy="217367"/>
              </a:xfrm>
              <a:prstGeom prst="rect">
                <a:avLst/>
              </a:prstGeom>
              <a:blipFill>
                <a:blip r:embed="rId2"/>
                <a:stretch>
                  <a:fillRect l="-2235" t="-23529" r="-1397" b="-5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/>
          <p:nvPr/>
        </p:nvSpPr>
        <p:spPr>
          <a:xfrm>
            <a:off x="614225" y="3104007"/>
            <a:ext cx="571037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rebuchet MS"/>
                <a:cs typeface="Trebuchet MS"/>
              </a:rPr>
              <a:t>Dans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notre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cas,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«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»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est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notre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somme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 err="1">
                <a:latin typeface="Trebuchet MS"/>
                <a:cs typeface="Trebuchet MS"/>
              </a:rPr>
              <a:t>initiale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 err="1">
                <a:latin typeface="Trebuchet MS"/>
                <a:cs typeface="Trebuchet MS"/>
              </a:rPr>
              <a:t>additionné</a:t>
            </a:r>
            <a:r>
              <a:rPr lang="fr-FR" sz="1350" dirty="0">
                <a:latin typeface="Trebuchet MS"/>
                <a:cs typeface="Trebuchet MS"/>
              </a:rPr>
              <a:t>e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au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bénéfice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171" y="3578544"/>
            <a:ext cx="3403759" cy="220253"/>
          </a:xfrm>
          <a:prstGeom prst="rect">
            <a:avLst/>
          </a:prstGeom>
          <a:solidFill>
            <a:srgbClr val="236F50"/>
          </a:solidFill>
          <a:ln w="19050">
            <a:solidFill>
              <a:srgbClr val="235465"/>
            </a:solidFill>
          </a:ln>
        </p:spPr>
        <p:txBody>
          <a:bodyPr vert="horz" wrap="square" lIns="0" tIns="12383" rIns="0" bIns="0" rtlCol="0">
            <a:spAutoFit/>
          </a:bodyPr>
          <a:lstStyle/>
          <a:p>
            <a:pPr marL="95726">
              <a:spcBef>
                <a:spcPts val="98"/>
              </a:spcBef>
            </a:pP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Loi</a:t>
            </a:r>
            <a:r>
              <a:rPr sz="1350" spc="-2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sz="1350" spc="-2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grands</a:t>
            </a:r>
            <a:r>
              <a:rPr sz="1350" spc="-2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nombres</a:t>
            </a:r>
            <a:r>
              <a:rPr sz="1350" spc="-2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135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350" spc="-1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Kolmogorov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224" y="4736211"/>
            <a:ext cx="396716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latin typeface="Trebuchet MS"/>
                <a:cs typeface="Trebuchet MS"/>
              </a:rPr>
              <a:t>Dans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cas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d’un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arbitrage,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l’espérance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est</a:t>
            </a:r>
            <a:r>
              <a:rPr sz="1350" spc="-34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positive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0B3F489-F298-6698-CB46-C75E77ED26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44</a:t>
            </a:fld>
            <a:r>
              <a:rPr spc="-19" dirty="0"/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F8234E2-7CEA-4A8B-5C42-38DB906D8672}"/>
                  </a:ext>
                </a:extLst>
              </p:cNvPr>
              <p:cNvSpPr txBox="1"/>
              <p:nvPr/>
            </p:nvSpPr>
            <p:spPr>
              <a:xfrm>
                <a:off x="2635060" y="3973730"/>
                <a:ext cx="1494192" cy="307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→+∞</m:t>
                        </m:r>
                      </m:sub>
                    </m:sSub>
                    <m:f>
                      <m:f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F8234E2-7CEA-4A8B-5C42-38DB906D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60" y="3973730"/>
                <a:ext cx="1494192" cy="307135"/>
              </a:xfrm>
              <a:prstGeom prst="rect">
                <a:avLst/>
              </a:prstGeom>
              <a:blipFill>
                <a:blip r:embed="rId3"/>
                <a:stretch>
                  <a:fillRect l="-4237" t="-24000" r="-9322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94847C8-0480-6D85-6502-3FFBA1282712}"/>
                  </a:ext>
                </a:extLst>
              </p:cNvPr>
              <p:cNvSpPr txBox="1"/>
              <p:nvPr/>
            </p:nvSpPr>
            <p:spPr>
              <a:xfrm>
                <a:off x="2161562" y="2386745"/>
                <a:ext cx="2274276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94847C8-0480-6D85-6502-3FFBA128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62" y="2386745"/>
                <a:ext cx="2274276" cy="410369"/>
              </a:xfrm>
              <a:prstGeom prst="rect">
                <a:avLst/>
              </a:prstGeom>
              <a:blipFill>
                <a:blip r:embed="rId4"/>
                <a:stretch>
                  <a:fillRect l="-1111" t="-6061" r="-2222" b="-121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9">
            <a:extLst>
              <a:ext uri="{FF2B5EF4-FFF2-40B4-BE49-F238E27FC236}">
                <a16:creationId xmlns:a16="http://schemas.microsoft.com/office/drawing/2014/main" id="{3B949923-FBD7-827B-E764-A29610264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643" y="137568"/>
            <a:ext cx="8419794" cy="413574"/>
          </a:xfrm>
          <a:prstGeom prst="rect">
            <a:avLst/>
          </a:prstGeom>
        </p:spPr>
        <p:txBody>
          <a:bodyPr vert="horz" wrap="square" lIns="0" tIns="203834" rIns="0" bIns="0" rtlCol="0">
            <a:spAutoFit/>
          </a:bodyPr>
          <a:lstStyle/>
          <a:p>
            <a:pPr marL="320516">
              <a:spcBef>
                <a:spcPts val="75"/>
              </a:spcBef>
            </a:pPr>
            <a:r>
              <a:rPr sz="1350" i="1" spc="101" dirty="0">
                <a:latin typeface="Aptos Black" panose="020B0004020202020204" pitchFamily="34" charset="0"/>
                <a:cs typeface="Calibri"/>
              </a:rPr>
              <a:t>D)</a:t>
            </a:r>
            <a:r>
              <a:rPr sz="1350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98" dirty="0">
                <a:latin typeface="Aptos Black" panose="020B0004020202020204" pitchFamily="34" charset="0"/>
                <a:cs typeface="Calibri"/>
              </a:rPr>
              <a:t>Analyse</a:t>
            </a:r>
            <a:r>
              <a:rPr sz="1350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i="1" spc="83" dirty="0">
                <a:latin typeface="Aptos Black" panose="020B0004020202020204" pitchFamily="34" charset="0"/>
                <a:cs typeface="Calibri"/>
              </a:rPr>
              <a:t>Asymptotique</a:t>
            </a:r>
            <a:endParaRPr sz="1350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9">
            <a:extLst>
              <a:ext uri="{FF2B5EF4-FFF2-40B4-BE49-F238E27FC236}">
                <a16:creationId xmlns:a16="http://schemas.microsoft.com/office/drawing/2014/main" id="{A30D7517-EDDE-3C4F-148B-83D892A724CD}"/>
              </a:ext>
            </a:extLst>
          </p:cNvPr>
          <p:cNvGrpSpPr/>
          <p:nvPr/>
        </p:nvGrpSpPr>
        <p:grpSpPr>
          <a:xfrm>
            <a:off x="-7144" y="-17017"/>
            <a:ext cx="9158288" cy="819626"/>
            <a:chOff x="-9525" y="-9523"/>
            <a:chExt cx="12211050" cy="1092835"/>
          </a:xfrm>
        </p:grpSpPr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701524CC-9FCA-BF42-F7F5-5129180B9C53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67A104FB-CFE2-4D2A-4D9B-94CA1A621A55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/>
          <p:nvPr/>
        </p:nvSpPr>
        <p:spPr>
          <a:xfrm>
            <a:off x="580723" y="1210791"/>
            <a:ext cx="5907405" cy="430567"/>
          </a:xfrm>
          <a:prstGeom prst="rect">
            <a:avLst/>
          </a:prstGeom>
        </p:spPr>
        <p:txBody>
          <a:bodyPr vert="horz" wrap="square" lIns="0" tIns="20003" rIns="0" bIns="0" rtlCol="0">
            <a:spAutoFit/>
          </a:bodyPr>
          <a:lstStyle/>
          <a:p>
            <a:pPr marL="266224" marR="3810" indent="-257175">
              <a:lnSpc>
                <a:spcPts val="1583"/>
              </a:lnSpc>
              <a:spcBef>
                <a:spcPts val="158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spc="-8" dirty="0">
                <a:latin typeface="Calibri"/>
                <a:cs typeface="Calibri"/>
              </a:rPr>
              <a:t>Stratégie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peu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utilisable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donc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plus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chance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perdre</a:t>
            </a:r>
            <a:r>
              <a:rPr sz="1350" spc="-38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que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gagner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car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la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sous- </a:t>
            </a:r>
            <a:r>
              <a:rPr sz="1350" dirty="0">
                <a:latin typeface="Calibri"/>
                <a:cs typeface="Calibri"/>
              </a:rPr>
              <a:t>martingale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est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peu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exist</a:t>
            </a:r>
            <a:r>
              <a:rPr lang="fr-FR" sz="1350" spc="-8" dirty="0">
                <a:latin typeface="Calibri"/>
                <a:cs typeface="Calibri"/>
              </a:rPr>
              <a:t>e</a:t>
            </a:r>
            <a:r>
              <a:rPr sz="1350" spc="-8" dirty="0" err="1">
                <a:latin typeface="Calibri"/>
                <a:cs typeface="Calibri"/>
              </a:rPr>
              <a:t>nte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dans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le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cas</a:t>
            </a:r>
            <a:r>
              <a:rPr sz="1350" spc="-3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d’une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situation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pari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sportif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723" y="2183919"/>
            <a:ext cx="6034563" cy="420084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266224" marR="3810" indent="-257175">
              <a:lnSpc>
                <a:spcPct val="101099"/>
              </a:lnSpc>
              <a:spcBef>
                <a:spcPts val="56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dirty="0">
                <a:latin typeface="Calibri"/>
                <a:cs typeface="Calibri"/>
              </a:rPr>
              <a:t>Le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gain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ne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sera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jamais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lang="fr-FR" sz="1350" spc="-26" dirty="0">
                <a:latin typeface="Calibri"/>
                <a:cs typeface="Calibri"/>
              </a:rPr>
              <a:t>conséquent,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d’après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l’inégalité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maximale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Doob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car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dans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le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spc="-19" dirty="0">
                <a:latin typeface="Calibri"/>
                <a:cs typeface="Calibri"/>
              </a:rPr>
              <a:t>cas </a:t>
            </a:r>
            <a:r>
              <a:rPr sz="1350" dirty="0">
                <a:latin typeface="Calibri"/>
                <a:cs typeface="Calibri"/>
              </a:rPr>
              <a:t>d’un</a:t>
            </a:r>
            <a:r>
              <a:rPr sz="1350" spc="-4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bénéfice</a:t>
            </a:r>
            <a:r>
              <a:rPr sz="1350" spc="-49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élevé: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723" y="3305473"/>
            <a:ext cx="6017419" cy="420084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266224" marR="3810" indent="-257175">
              <a:lnSpc>
                <a:spcPct val="101099"/>
              </a:lnSpc>
              <a:spcBef>
                <a:spcPts val="56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224" algn="l"/>
              </a:tabLst>
            </a:pPr>
            <a:r>
              <a:rPr sz="1350" spc="-15" dirty="0">
                <a:latin typeface="Calibri"/>
                <a:cs typeface="Calibri"/>
              </a:rPr>
              <a:t>D’après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la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loi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grands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nombre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due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à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spc="-19" dirty="0">
                <a:latin typeface="Calibri"/>
                <a:cs typeface="Calibri"/>
              </a:rPr>
              <a:t>Kolmogorov,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cela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signifie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qu’en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cas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jeu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spc="-38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défavorable,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 err="1">
                <a:latin typeface="Calibri"/>
                <a:cs typeface="Calibri"/>
              </a:rPr>
              <a:t>joueur</a:t>
            </a:r>
            <a:r>
              <a:rPr lang="fr-FR" sz="1350" spc="266" dirty="0">
                <a:latin typeface="Calibri"/>
                <a:cs typeface="Calibri"/>
              </a:rPr>
              <a:t> </a:t>
            </a:r>
            <a:r>
              <a:rPr sz="1350" dirty="0" err="1">
                <a:latin typeface="Calibri"/>
                <a:cs typeface="Calibri"/>
              </a:rPr>
              <a:t>est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absolument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assuré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perdre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sur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le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long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terme.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2789" y="149424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spc="-8" dirty="0"/>
              <a:t>CONCLUSION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38096C08-E89A-D0C2-E1C4-FB3DEB96B96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45</a:t>
            </a:fld>
            <a:r>
              <a:rPr spc="-19" dirty="0"/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1A26FC0-A576-3324-28C6-3755105E0533}"/>
                  </a:ext>
                </a:extLst>
              </p:cNvPr>
              <p:cNvSpPr txBox="1"/>
              <p:nvPr/>
            </p:nvSpPr>
            <p:spPr>
              <a:xfrm>
                <a:off x="1553225" y="2765167"/>
                <a:ext cx="3962400" cy="51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≪1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1A26FC0-A576-3324-28C6-3755105E0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25" y="2765167"/>
                <a:ext cx="3962400" cy="5104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2133600"/>
            <a:ext cx="5867400" cy="169164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288" rIns="0" bIns="0" rtlCol="0">
            <a:spAutoFit/>
          </a:bodyPr>
          <a:lstStyle/>
          <a:p>
            <a:pPr algn="ctr">
              <a:lnSpc>
                <a:spcPts val="3233"/>
              </a:lnSpc>
              <a:spcBef>
                <a:spcPts val="191"/>
              </a:spcBef>
            </a:pPr>
            <a:endParaRPr lang="fr-FR" sz="2700" spc="-19" dirty="0">
              <a:latin typeface="Trebuchet MS"/>
              <a:cs typeface="Trebuchet MS"/>
            </a:endParaRPr>
          </a:p>
          <a:p>
            <a:pPr algn="ctr">
              <a:lnSpc>
                <a:spcPts val="3233"/>
              </a:lnSpc>
              <a:spcBef>
                <a:spcPts val="191"/>
              </a:spcBef>
            </a:pPr>
            <a:r>
              <a:rPr sz="3600" spc="-19" dirty="0">
                <a:latin typeface="Trebuchet MS"/>
                <a:cs typeface="Trebuchet MS"/>
              </a:rPr>
              <a:t>FIN</a:t>
            </a:r>
            <a:endParaRPr sz="2700" dirty="0">
              <a:latin typeface="Trebuchet MS"/>
              <a:cs typeface="Trebuchet MS"/>
            </a:endParaRPr>
          </a:p>
          <a:p>
            <a:pPr marL="953" algn="ctr">
              <a:lnSpc>
                <a:spcPts val="3233"/>
              </a:lnSpc>
            </a:pPr>
            <a:r>
              <a:rPr sz="2700" dirty="0">
                <a:latin typeface="Trebuchet MS"/>
                <a:cs typeface="Trebuchet MS"/>
              </a:rPr>
              <a:t>Merci</a:t>
            </a:r>
            <a:r>
              <a:rPr sz="2700" spc="-26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</a:t>
            </a:r>
            <a:r>
              <a:rPr sz="2700" spc="-23" dirty="0">
                <a:latin typeface="Trebuchet MS"/>
                <a:cs typeface="Trebuchet MS"/>
              </a:rPr>
              <a:t> </a:t>
            </a:r>
            <a:r>
              <a:rPr sz="2700" dirty="0" err="1">
                <a:latin typeface="Trebuchet MS"/>
                <a:cs typeface="Trebuchet MS"/>
              </a:rPr>
              <a:t>votre</a:t>
            </a:r>
            <a:r>
              <a:rPr sz="2700" spc="-23" dirty="0">
                <a:latin typeface="Trebuchet MS"/>
                <a:cs typeface="Trebuchet MS"/>
              </a:rPr>
              <a:t> </a:t>
            </a:r>
            <a:r>
              <a:rPr sz="2700" spc="-8" dirty="0">
                <a:latin typeface="Trebuchet MS"/>
                <a:cs typeface="Trebuchet MS"/>
              </a:rPr>
              <a:t>attention</a:t>
            </a:r>
            <a:endParaRPr lang="fr-FR" sz="2700" spc="-8" dirty="0">
              <a:latin typeface="Trebuchet MS"/>
              <a:cs typeface="Trebuchet MS"/>
            </a:endParaRPr>
          </a:p>
          <a:p>
            <a:pPr marL="953" algn="ctr">
              <a:lnSpc>
                <a:spcPts val="3233"/>
              </a:lnSpc>
            </a:pPr>
            <a:endParaRPr sz="2700" dirty="0">
              <a:latin typeface="Trebuchet MS"/>
              <a:cs typeface="Trebuchet MS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47166AF7-4A27-BB95-ED7D-65653F71627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46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914" y="2371485"/>
            <a:ext cx="5691251" cy="2181466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D8FA31E6-C127-B140-30C9-967D5C59FE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47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97C7807-5BE2-BB30-BF3B-D36999275F00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tracés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157" y="2305051"/>
            <a:ext cx="5000541" cy="2936825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B3D806AE-7FFC-B795-1FA1-A17442F171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48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9174CAF-1377-4B2A-46ED-8F79C29DDE2B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tracés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196" y="2305051"/>
            <a:ext cx="5236579" cy="2787575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0193FEE2-CCFB-9E08-A552-1297B072BD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49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431C6EA-04F0-B4AE-C685-867F2FB68438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tracés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2">
            <a:extLst>
              <a:ext uri="{FF2B5EF4-FFF2-40B4-BE49-F238E27FC236}">
                <a16:creationId xmlns:a16="http://schemas.microsoft.com/office/drawing/2014/main" id="{900DD1FF-C72A-78FF-BAF6-62BFDE80F412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1FBFAB44-11EB-D6CE-0836-C24876DB26DC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E8B165F-B122-772E-7DEF-CEEF2CA29F19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307" y="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spc="-8" dirty="0"/>
              <a:t>Problématique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</a:t>
            </a:fld>
            <a:r>
              <a:rPr spc="-19" dirty="0"/>
              <a:t>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307" y="2771127"/>
            <a:ext cx="7185184" cy="1271021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9529" rIns="0" bIns="0" rtlCol="0">
            <a:spAutoFit/>
          </a:bodyPr>
          <a:lstStyle/>
          <a:p>
            <a:pPr marL="449104" marR="442913" indent="-476" algn="ctr">
              <a:lnSpc>
                <a:spcPts val="3225"/>
              </a:lnSpc>
              <a:spcBef>
                <a:spcPts val="311"/>
              </a:spcBef>
            </a:pPr>
            <a:r>
              <a:rPr sz="2700" dirty="0">
                <a:latin typeface="Trebuchet MS"/>
                <a:cs typeface="Trebuchet MS"/>
              </a:rPr>
              <a:t>DANS</a:t>
            </a:r>
            <a:r>
              <a:rPr sz="2700" spc="-38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QUELLE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MESURE</a:t>
            </a:r>
            <a:r>
              <a:rPr sz="2700" spc="-41" dirty="0">
                <a:latin typeface="Trebuchet MS"/>
                <a:cs typeface="Trebuchet MS"/>
              </a:rPr>
              <a:t> </a:t>
            </a:r>
            <a:r>
              <a:rPr sz="2700" spc="-79" dirty="0">
                <a:latin typeface="Trebuchet MS"/>
                <a:cs typeface="Trebuchet MS"/>
              </a:rPr>
              <a:t>EST-</a:t>
            </a:r>
            <a:r>
              <a:rPr sz="2700" dirty="0">
                <a:latin typeface="Trebuchet MS"/>
                <a:cs typeface="Trebuchet MS"/>
              </a:rPr>
              <a:t>IL</a:t>
            </a:r>
            <a:r>
              <a:rPr sz="2700" spc="-131" dirty="0">
                <a:latin typeface="Trebuchet MS"/>
                <a:cs typeface="Trebuchet MS"/>
              </a:rPr>
              <a:t> </a:t>
            </a:r>
            <a:r>
              <a:rPr sz="2700" spc="-8" dirty="0">
                <a:latin typeface="Trebuchet MS"/>
                <a:cs typeface="Trebuchet MS"/>
              </a:rPr>
              <a:t>POSSIBLE </a:t>
            </a:r>
            <a:r>
              <a:rPr sz="2700" spc="-23" dirty="0">
                <a:latin typeface="Trebuchet MS"/>
                <a:cs typeface="Trebuchet MS"/>
              </a:rPr>
              <a:t>D’ÉTABLIR</a:t>
            </a:r>
            <a:r>
              <a:rPr sz="2700" spc="-98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UNE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MODÉLISATION</a:t>
            </a:r>
            <a:r>
              <a:rPr sz="2700" spc="-172" dirty="0">
                <a:latin typeface="Trebuchet MS"/>
                <a:cs typeface="Trebuchet MS"/>
              </a:rPr>
              <a:t> </a:t>
            </a:r>
            <a:r>
              <a:rPr sz="2700" spc="-8" dirty="0">
                <a:latin typeface="Trebuchet MS"/>
                <a:cs typeface="Trebuchet MS"/>
              </a:rPr>
              <a:t>AD</a:t>
            </a:r>
            <a:r>
              <a:rPr lang="fr-FR" sz="2700" spc="-23" dirty="0" err="1">
                <a:latin typeface="Trebuchet MS"/>
                <a:cs typeface="Trebuchet MS"/>
              </a:rPr>
              <a:t>É</a:t>
            </a:r>
            <a:r>
              <a:rPr sz="2700" spc="-8" dirty="0">
                <a:latin typeface="Trebuchet MS"/>
                <a:cs typeface="Trebuchet MS"/>
              </a:rPr>
              <a:t>QUATE </a:t>
            </a:r>
            <a:r>
              <a:rPr sz="2700" dirty="0">
                <a:latin typeface="Trebuchet MS"/>
                <a:cs typeface="Trebuchet MS"/>
              </a:rPr>
              <a:t>POUR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UNE</a:t>
            </a:r>
            <a:r>
              <a:rPr sz="2700" spc="-124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TELLE</a:t>
            </a:r>
            <a:r>
              <a:rPr sz="2700" spc="-79" dirty="0">
                <a:latin typeface="Trebuchet MS"/>
                <a:cs typeface="Trebuchet MS"/>
              </a:rPr>
              <a:t> </a:t>
            </a:r>
            <a:r>
              <a:rPr sz="2700" spc="-23" dirty="0">
                <a:latin typeface="Trebuchet MS"/>
                <a:cs typeface="Trebuchet MS"/>
              </a:rPr>
              <a:t>STRATÉGIE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38" dirty="0">
                <a:latin typeface="Trebuchet MS"/>
                <a:cs typeface="Trebuchet MS"/>
              </a:rPr>
              <a:t>?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00" y="2197195"/>
            <a:ext cx="5829300" cy="3053086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6D9AC34F-F80D-4A8F-27DA-C481A7BB1FD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50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8067F46-AA4E-CA44-735C-02FAECB51E2B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scraper atp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471" y="1948587"/>
            <a:ext cx="5391149" cy="3533774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CFBE9748-2A58-4901-1E8A-6F5971B64A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51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C9FB021-5B63-1276-B66B-ABA3EAF04C80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scraper atp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138" y="3654849"/>
            <a:ext cx="5829300" cy="1381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138" y="2100483"/>
            <a:ext cx="5829300" cy="1112532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9AADD746-3444-D67A-DA77-C626B1683C54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scraper atp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02" y="2614003"/>
            <a:ext cx="5829300" cy="1993763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9345AE14-5637-A0DF-DCC2-094B1ED013E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53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20356D7-89FF-43BA-2EFA-77549A154994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scraper atp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901" y="1763440"/>
            <a:ext cx="4802669" cy="4077602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9EDE64DD-AE6D-9530-5D40-6A40679ABEE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54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234BC1E-6D05-765C-4410-C1A4A34C4207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scraper </a:t>
            </a:r>
            <a:r>
              <a:rPr lang="fr-FR" spc="-8" dirty="0" err="1"/>
              <a:t>oddsportal</a:t>
            </a:r>
            <a:endParaRPr lang="fr-FR" spc="-8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97" y="2498332"/>
            <a:ext cx="6571856" cy="2351615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0E412C18-79DC-0F77-4210-72B53AD7F4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55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6BD5699-26F2-6E96-DA6D-0B16D98853EE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scraper </a:t>
            </a:r>
            <a:r>
              <a:rPr lang="fr-FR" spc="-8" dirty="0" err="1"/>
              <a:t>oddsportal</a:t>
            </a:r>
            <a:endParaRPr lang="fr-FR" spc="-8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231" y="2664588"/>
            <a:ext cx="6812687" cy="2020988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0D853A0C-3EFC-0FC2-6751-A834826027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56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1A425E3-1BA1-0635-1252-D9D000FE758F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 err="1"/>
              <a:t>parser</a:t>
            </a:r>
            <a:endParaRPr lang="fr-FR" spc="-8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255" y="1822026"/>
            <a:ext cx="5380442" cy="3903191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7D195A39-E457-A676-51F5-B581F46502C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57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B7606D5-2975-F82B-3B0F-B0238566D0BF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 err="1"/>
              <a:t>save</a:t>
            </a:r>
            <a:r>
              <a:rPr lang="fr-FR" spc="-8" dirty="0"/>
              <a:t> </a:t>
            </a:r>
            <a:r>
              <a:rPr lang="fr-FR" spc="-8" dirty="0" err="1"/>
              <a:t>Json</a:t>
            </a:r>
            <a:endParaRPr lang="fr-FR" spc="-8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8498" y="1822025"/>
            <a:ext cx="4030727" cy="3892530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7B9DFEE9-C00A-D000-C32E-444D43C25B4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58</a:t>
            </a:fld>
            <a:r>
              <a:rPr spc="-19" dirty="0"/>
              <a:t>/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D845B7B-E431-04BA-B746-B6106E8FD53D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configuration(</a:t>
            </a:r>
            <a:r>
              <a:rPr lang="fr-FR" spc="-8" dirty="0" err="1"/>
              <a:t>logging</a:t>
            </a:r>
            <a:r>
              <a:rPr lang="fr-FR" spc="-8" dirty="0"/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100" y="2043707"/>
            <a:ext cx="5829299" cy="3652664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33A268E8-7AD4-782F-4B2A-10023D2F76D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59</a:t>
            </a:fld>
            <a:r>
              <a:rPr spc="-19" dirty="0"/>
              <a:t>/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87AF9BE-9BD8-8ECE-AF24-785F66D12725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configuration(URL)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2">
            <a:extLst>
              <a:ext uri="{FF2B5EF4-FFF2-40B4-BE49-F238E27FC236}">
                <a16:creationId xmlns:a16="http://schemas.microsoft.com/office/drawing/2014/main" id="{9C836A6A-BC24-5FE4-E222-08678177FC47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1EE74467-17F4-6EF0-E258-83E61B4288CA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0142EF3-F67D-9E5C-A627-24D70B4151ED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186259"/>
            <a:ext cx="6314846" cy="425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spc="-8" dirty="0"/>
              <a:t>SOMMAIRE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7055" y="1721358"/>
            <a:ext cx="5153025" cy="254909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66224" indent="-256699">
              <a:spcBef>
                <a:spcPts val="578"/>
              </a:spcBef>
              <a:buClr>
                <a:srgbClr val="5FCBEF"/>
              </a:buClr>
              <a:buSzPct val="82352"/>
              <a:buFont typeface="Wingdings 3"/>
              <a:buChar char="►"/>
              <a:tabLst>
                <a:tab pos="266224" algn="l"/>
              </a:tabLst>
            </a:pPr>
            <a:r>
              <a:rPr sz="1275" b="1" i="1" spc="71" dirty="0">
                <a:latin typeface="Aptos Black" panose="020B0004020202020204" pitchFamily="34" charset="0"/>
                <a:cs typeface="Calibri"/>
              </a:rPr>
              <a:t>Stratégie</a:t>
            </a:r>
            <a:r>
              <a:rPr sz="1275" b="1" i="1" spc="-4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45" dirty="0">
                <a:latin typeface="Aptos Black" panose="020B0004020202020204" pitchFamily="34" charset="0"/>
                <a:cs typeface="Calibri"/>
              </a:rPr>
              <a:t>d'arbitrage</a:t>
            </a:r>
            <a:endParaRPr sz="1275" b="1" i="1" dirty="0">
              <a:latin typeface="Aptos Black" panose="020B0004020202020204" pitchFamily="34" charset="0"/>
              <a:cs typeface="Calibri"/>
            </a:endParaRPr>
          </a:p>
          <a:p>
            <a:pPr marL="211931" indent="-202406">
              <a:spcBef>
                <a:spcPts val="503"/>
              </a:spcBef>
              <a:buAutoNum type="alphaUcParenR"/>
              <a:tabLst>
                <a:tab pos="211931" algn="l"/>
              </a:tabLst>
            </a:pPr>
            <a:r>
              <a:rPr sz="1275" spc="-8" dirty="0">
                <a:latin typeface="Trebuchet MS"/>
                <a:cs typeface="Trebuchet MS"/>
              </a:rPr>
              <a:t>Définition</a:t>
            </a:r>
            <a:endParaRPr sz="1275" dirty="0">
              <a:latin typeface="Trebuchet MS"/>
              <a:cs typeface="Trebuchet MS"/>
            </a:endParaRPr>
          </a:p>
          <a:p>
            <a:pPr marL="208598" indent="-199073">
              <a:spcBef>
                <a:spcPts val="416"/>
              </a:spcBef>
              <a:buAutoNum type="alphaUcParenR"/>
              <a:tabLst>
                <a:tab pos="208598" algn="l"/>
              </a:tabLst>
            </a:pPr>
            <a:r>
              <a:rPr sz="1275" dirty="0">
                <a:latin typeface="Trebuchet MS"/>
                <a:cs typeface="Trebuchet MS"/>
              </a:rPr>
              <a:t>Comment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la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mettre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en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place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spc="-38" dirty="0">
                <a:latin typeface="Trebuchet MS"/>
                <a:cs typeface="Trebuchet MS"/>
              </a:rPr>
              <a:t>?</a:t>
            </a:r>
            <a:endParaRPr sz="1275" dirty="0">
              <a:latin typeface="Trebuchet MS"/>
              <a:cs typeface="Trebuchet MS"/>
            </a:endParaRPr>
          </a:p>
          <a:p>
            <a:pPr marL="213836" indent="-204311">
              <a:spcBef>
                <a:spcPts val="431"/>
              </a:spcBef>
              <a:buAutoNum type="alphaUcParenR"/>
              <a:tabLst>
                <a:tab pos="213836" algn="l"/>
              </a:tabLst>
            </a:pPr>
            <a:r>
              <a:rPr sz="1275" dirty="0">
                <a:latin typeface="Trebuchet MS"/>
                <a:cs typeface="Trebuchet MS"/>
              </a:rPr>
              <a:t>Limites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et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inconvénients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ce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spc="-8" dirty="0">
                <a:latin typeface="Trebuchet MS"/>
                <a:cs typeface="Trebuchet MS"/>
              </a:rPr>
              <a:t>modèle</a:t>
            </a:r>
            <a:endParaRPr sz="1275" dirty="0">
              <a:latin typeface="Trebuchet MS"/>
              <a:cs typeface="Trebuchet MS"/>
            </a:endParaRPr>
          </a:p>
          <a:p>
            <a:pPr>
              <a:spcBef>
                <a:spcPts val="949"/>
              </a:spcBef>
              <a:buFont typeface="Trebuchet MS"/>
              <a:buAutoNum type="alphaUcParenR"/>
            </a:pPr>
            <a:endParaRPr sz="1275" dirty="0">
              <a:latin typeface="Trebuchet MS"/>
              <a:cs typeface="Trebuchet MS"/>
            </a:endParaRPr>
          </a:p>
          <a:p>
            <a:pPr marL="266224" lvl="1" indent="-256699">
              <a:buClr>
                <a:srgbClr val="5FCBEF"/>
              </a:buClr>
              <a:buSzPct val="82352"/>
              <a:buFont typeface="Wingdings 3"/>
              <a:buChar char="►"/>
              <a:tabLst>
                <a:tab pos="266224" algn="l"/>
              </a:tabLst>
            </a:pPr>
            <a:r>
              <a:rPr sz="1275" b="1" i="1" dirty="0">
                <a:latin typeface="Aptos Black" panose="020B0004020202020204" pitchFamily="34" charset="0"/>
                <a:cs typeface="Calibri"/>
              </a:rPr>
              <a:t>"</a:t>
            </a:r>
            <a:r>
              <a:rPr sz="1275" b="1" i="1" spc="-19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83" dirty="0">
                <a:latin typeface="Aptos Black" panose="020B0004020202020204" pitchFamily="34" charset="0"/>
                <a:cs typeface="Calibri"/>
              </a:rPr>
              <a:t>Web</a:t>
            </a:r>
            <a:r>
              <a:rPr sz="1275" b="1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86" dirty="0">
                <a:latin typeface="Aptos Black" panose="020B0004020202020204" pitchFamily="34" charset="0"/>
                <a:cs typeface="Calibri"/>
              </a:rPr>
              <a:t>scraping</a:t>
            </a:r>
            <a:r>
              <a:rPr sz="1275" b="1" i="1" spc="-15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dirty="0">
                <a:latin typeface="Aptos Black" panose="020B0004020202020204" pitchFamily="34" charset="0"/>
                <a:cs typeface="Calibri"/>
              </a:rPr>
              <a:t>"</a:t>
            </a:r>
            <a:r>
              <a:rPr sz="1275" b="1" i="1" spc="-15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41" dirty="0">
                <a:latin typeface="Aptos Black" panose="020B0004020202020204" pitchFamily="34" charset="0"/>
                <a:cs typeface="Calibri"/>
              </a:rPr>
              <a:t>:</a:t>
            </a:r>
            <a:r>
              <a:rPr sz="1275" b="1" i="1" spc="-19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4" dirty="0">
                <a:latin typeface="Aptos Black" panose="020B0004020202020204" pitchFamily="34" charset="0"/>
                <a:cs typeface="Calibri"/>
              </a:rPr>
              <a:t>récolte</a:t>
            </a:r>
            <a:r>
              <a:rPr sz="1275" b="1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24" dirty="0">
                <a:latin typeface="Aptos Black" panose="020B0004020202020204" pitchFamily="34" charset="0"/>
                <a:cs typeface="Calibri"/>
              </a:rPr>
              <a:t>des</a:t>
            </a:r>
            <a:r>
              <a:rPr sz="1275" b="1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94" dirty="0">
                <a:latin typeface="Aptos Black" panose="020B0004020202020204" pitchFamily="34" charset="0"/>
                <a:cs typeface="Calibri"/>
              </a:rPr>
              <a:t>données</a:t>
            </a:r>
            <a:endParaRPr sz="1275" b="1" i="1" dirty="0">
              <a:latin typeface="Aptos Black" panose="020B0004020202020204" pitchFamily="34" charset="0"/>
              <a:cs typeface="Calibri"/>
            </a:endParaRPr>
          </a:p>
          <a:p>
            <a:pPr marL="9525">
              <a:spcBef>
                <a:spcPts val="435"/>
              </a:spcBef>
              <a:tabLst>
                <a:tab pos="211931" algn="l"/>
                <a:tab pos="3035618" algn="l"/>
              </a:tabLst>
            </a:pPr>
            <a:r>
              <a:rPr lang="fr-FR" sz="1275" dirty="0">
                <a:latin typeface="Trebuchet MS"/>
                <a:cs typeface="Trebuchet MS"/>
              </a:rPr>
              <a:t>A) </a:t>
            </a:r>
            <a:r>
              <a:rPr sz="1275" dirty="0">
                <a:latin typeface="Trebuchet MS"/>
                <a:cs typeface="Trebuchet MS"/>
              </a:rPr>
              <a:t>Comment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les</a:t>
            </a:r>
            <a:r>
              <a:rPr sz="1275" spc="-19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scraper</a:t>
            </a:r>
            <a:r>
              <a:rPr sz="1275" spc="-19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(ie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«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récolter</a:t>
            </a:r>
            <a:r>
              <a:rPr sz="1275" spc="-15" dirty="0">
                <a:latin typeface="Trebuchet MS"/>
                <a:cs typeface="Trebuchet MS"/>
              </a:rPr>
              <a:t> </a:t>
            </a:r>
            <a:r>
              <a:rPr sz="1275" spc="-19" dirty="0">
                <a:latin typeface="Trebuchet MS"/>
                <a:cs typeface="Trebuchet MS"/>
              </a:rPr>
              <a:t>»)</a:t>
            </a:r>
            <a:r>
              <a:rPr sz="1275" dirty="0">
                <a:latin typeface="Trebuchet MS"/>
                <a:cs typeface="Trebuchet MS"/>
              </a:rPr>
              <a:t>	sur</a:t>
            </a:r>
            <a:r>
              <a:rPr sz="1275" spc="-15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une</a:t>
            </a:r>
            <a:r>
              <a:rPr sz="1275" spc="-15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page</a:t>
            </a:r>
            <a:r>
              <a:rPr sz="1275" spc="-15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web</a:t>
            </a:r>
            <a:r>
              <a:rPr sz="1275" spc="-11" dirty="0">
                <a:latin typeface="Trebuchet MS"/>
                <a:cs typeface="Trebuchet MS"/>
              </a:rPr>
              <a:t> </a:t>
            </a:r>
            <a:r>
              <a:rPr sz="1275" spc="-38" dirty="0">
                <a:latin typeface="Trebuchet MS"/>
                <a:cs typeface="Trebuchet MS"/>
              </a:rPr>
              <a:t>?</a:t>
            </a:r>
            <a:endParaRPr sz="1275" dirty="0">
              <a:latin typeface="Trebuchet MS"/>
              <a:cs typeface="Trebuchet MS"/>
            </a:endParaRPr>
          </a:p>
          <a:p>
            <a:pPr marL="9525">
              <a:spcBef>
                <a:spcPts val="484"/>
              </a:spcBef>
              <a:tabLst>
                <a:tab pos="208598" algn="l"/>
              </a:tabLst>
            </a:pPr>
            <a:r>
              <a:rPr lang="fr-FR" sz="1275" dirty="0">
                <a:latin typeface="Trebuchet MS"/>
                <a:cs typeface="Trebuchet MS"/>
              </a:rPr>
              <a:t>B)</a:t>
            </a:r>
            <a:r>
              <a:rPr sz="1275" dirty="0">
                <a:latin typeface="Trebuchet MS"/>
                <a:cs typeface="Trebuchet MS"/>
              </a:rPr>
              <a:t>«Parser»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les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données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(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«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Data</a:t>
            </a:r>
            <a:r>
              <a:rPr sz="1275" spc="-34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Parsing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spc="-19" dirty="0">
                <a:latin typeface="Trebuchet MS"/>
                <a:cs typeface="Trebuchet MS"/>
              </a:rPr>
              <a:t>»)</a:t>
            </a:r>
            <a:endParaRPr lang="fr-FR" sz="1275" spc="-19" dirty="0">
              <a:latin typeface="Trebuchet MS"/>
              <a:cs typeface="Trebuchet MS"/>
            </a:endParaRPr>
          </a:p>
          <a:p>
            <a:pPr marL="9525">
              <a:spcBef>
                <a:spcPts val="484"/>
              </a:spcBef>
              <a:tabLst>
                <a:tab pos="208598" algn="l"/>
              </a:tabLst>
            </a:pPr>
            <a:r>
              <a:rPr lang="fr-FR" sz="1275" spc="-19" dirty="0">
                <a:latin typeface="Trebuchet MS"/>
                <a:cs typeface="Trebuchet MS"/>
              </a:rPr>
              <a:t>C)</a:t>
            </a:r>
            <a:r>
              <a:rPr sz="1275" dirty="0">
                <a:latin typeface="Trebuchet MS"/>
                <a:cs typeface="Trebuchet MS"/>
              </a:rPr>
              <a:t>Mise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en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place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de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dictionnaires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exploitables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(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filtration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des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spc="-8" dirty="0">
                <a:latin typeface="Trebuchet MS"/>
                <a:cs typeface="Trebuchet MS"/>
              </a:rPr>
              <a:t>données)</a:t>
            </a:r>
            <a:endParaRPr sz="1275" dirty="0">
              <a:latin typeface="Trebuchet MS"/>
              <a:cs typeface="Trebuchet MS"/>
            </a:endParaRPr>
          </a:p>
          <a:p>
            <a:pPr marL="9525">
              <a:spcBef>
                <a:spcPts val="416"/>
              </a:spcBef>
              <a:tabLst>
                <a:tab pos="216218" algn="l"/>
              </a:tabLst>
            </a:pPr>
            <a:r>
              <a:rPr lang="fr-FR" sz="1275" dirty="0">
                <a:latin typeface="Trebuchet MS"/>
                <a:cs typeface="Trebuchet MS"/>
              </a:rPr>
              <a:t>D)</a:t>
            </a:r>
            <a:r>
              <a:rPr sz="1275" dirty="0" err="1">
                <a:latin typeface="Trebuchet MS"/>
                <a:cs typeface="Trebuchet MS"/>
              </a:rPr>
              <a:t>Sauvegarde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des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données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dans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les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fichiers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spc="-15" dirty="0">
                <a:latin typeface="Trebuchet MS"/>
                <a:cs typeface="Trebuchet MS"/>
              </a:rPr>
              <a:t>Json</a:t>
            </a:r>
            <a:endParaRPr sz="1275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055" y="4496562"/>
            <a:ext cx="2711291" cy="1261564"/>
          </a:xfrm>
          <a:prstGeom prst="rect">
            <a:avLst/>
          </a:prstGeom>
        </p:spPr>
        <p:txBody>
          <a:bodyPr vert="horz" wrap="square" lIns="0" tIns="61913" rIns="0" bIns="0" rtlCol="0">
            <a:spAutoFit/>
          </a:bodyPr>
          <a:lstStyle/>
          <a:p>
            <a:pPr marL="266224" indent="-256699">
              <a:spcBef>
                <a:spcPts val="488"/>
              </a:spcBef>
              <a:buClr>
                <a:srgbClr val="5FCBEF"/>
              </a:buClr>
              <a:buSzPct val="82352"/>
              <a:buFont typeface="Wingdings 3"/>
              <a:buChar char="►"/>
              <a:tabLst>
                <a:tab pos="266224" algn="l"/>
              </a:tabLst>
            </a:pPr>
            <a:r>
              <a:rPr sz="1275" b="1" i="1" spc="49" dirty="0">
                <a:latin typeface="Aptos Black" panose="020B0004020202020204" pitchFamily="34" charset="0"/>
                <a:cs typeface="Calibri"/>
              </a:rPr>
              <a:t>Martingale</a:t>
            </a:r>
            <a:r>
              <a:rPr sz="1275" b="1" i="1" spc="-15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79" dirty="0">
                <a:latin typeface="Aptos Black" panose="020B0004020202020204" pitchFamily="34" charset="0"/>
                <a:cs typeface="Calibri"/>
              </a:rPr>
              <a:t>derrière</a:t>
            </a:r>
            <a:r>
              <a:rPr sz="1275" b="1" i="1" spc="-15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131" dirty="0">
                <a:latin typeface="Aptos Black" panose="020B0004020202020204" pitchFamily="34" charset="0"/>
                <a:cs typeface="Calibri"/>
              </a:rPr>
              <a:t>les</a:t>
            </a:r>
            <a:r>
              <a:rPr sz="1275" b="1" i="1" spc="-15" dirty="0">
                <a:latin typeface="Aptos Black" panose="020B0004020202020204" pitchFamily="34" charset="0"/>
                <a:cs typeface="Calibri"/>
              </a:rPr>
              <a:t> </a:t>
            </a:r>
            <a:r>
              <a:rPr sz="1275" b="1" i="1" spc="68" dirty="0">
                <a:latin typeface="Aptos Black" panose="020B0004020202020204" pitchFamily="34" charset="0"/>
                <a:cs typeface="Calibri"/>
              </a:rPr>
              <a:t>paris</a:t>
            </a:r>
            <a:endParaRPr sz="1275" b="1" i="1" dirty="0">
              <a:latin typeface="Aptos Black" panose="020B0004020202020204" pitchFamily="34" charset="0"/>
              <a:cs typeface="Calibri"/>
            </a:endParaRPr>
          </a:p>
          <a:p>
            <a:pPr marL="211931" indent="-202406">
              <a:spcBef>
                <a:spcPts val="413"/>
              </a:spcBef>
              <a:buAutoNum type="alphaUcParenR"/>
              <a:tabLst>
                <a:tab pos="211931" algn="l"/>
              </a:tabLst>
            </a:pPr>
            <a:r>
              <a:rPr sz="1275" dirty="0">
                <a:latin typeface="Trebuchet MS"/>
                <a:cs typeface="Trebuchet MS"/>
              </a:rPr>
              <a:t>Définition</a:t>
            </a:r>
            <a:r>
              <a:rPr sz="1275" spc="-45" dirty="0">
                <a:latin typeface="Trebuchet MS"/>
                <a:cs typeface="Trebuchet MS"/>
              </a:rPr>
              <a:t> </a:t>
            </a:r>
            <a:r>
              <a:rPr sz="1275" spc="-8" dirty="0">
                <a:latin typeface="Trebuchet MS"/>
                <a:cs typeface="Trebuchet MS"/>
              </a:rPr>
              <a:t>mathématique</a:t>
            </a:r>
            <a:endParaRPr sz="1275" dirty="0">
              <a:latin typeface="Trebuchet MS"/>
              <a:cs typeface="Trebuchet MS"/>
            </a:endParaRPr>
          </a:p>
          <a:p>
            <a:pPr marL="208598" indent="-199073">
              <a:spcBef>
                <a:spcPts val="506"/>
              </a:spcBef>
              <a:buAutoNum type="alphaUcParenR"/>
              <a:tabLst>
                <a:tab pos="208598" algn="l"/>
              </a:tabLst>
            </a:pPr>
            <a:r>
              <a:rPr sz="1275" dirty="0">
                <a:latin typeface="Trebuchet MS"/>
                <a:cs typeface="Trebuchet MS"/>
              </a:rPr>
              <a:t>Lien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entre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martingale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et</a:t>
            </a:r>
            <a:r>
              <a:rPr sz="1275" spc="-23" dirty="0">
                <a:latin typeface="Trebuchet MS"/>
                <a:cs typeface="Trebuchet MS"/>
              </a:rPr>
              <a:t> </a:t>
            </a:r>
            <a:r>
              <a:rPr sz="1275" spc="-8" dirty="0">
                <a:latin typeface="Trebuchet MS"/>
                <a:cs typeface="Trebuchet MS"/>
              </a:rPr>
              <a:t>arbitrage</a:t>
            </a:r>
            <a:endParaRPr sz="1275" dirty="0">
              <a:latin typeface="Trebuchet MS"/>
              <a:cs typeface="Trebuchet MS"/>
            </a:endParaRPr>
          </a:p>
          <a:p>
            <a:pPr marL="213836" indent="-204311">
              <a:spcBef>
                <a:spcPts val="413"/>
              </a:spcBef>
              <a:buAutoNum type="alphaUcParenR"/>
              <a:tabLst>
                <a:tab pos="213836" algn="l"/>
              </a:tabLst>
            </a:pPr>
            <a:r>
              <a:rPr sz="1275" dirty="0">
                <a:latin typeface="Trebuchet MS"/>
                <a:cs typeface="Trebuchet MS"/>
              </a:rPr>
              <a:t>Modélisation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de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dirty="0">
                <a:latin typeface="Trebuchet MS"/>
                <a:cs typeface="Trebuchet MS"/>
              </a:rPr>
              <a:t>la</a:t>
            </a:r>
            <a:r>
              <a:rPr sz="1275" spc="-30" dirty="0">
                <a:latin typeface="Trebuchet MS"/>
                <a:cs typeface="Trebuchet MS"/>
              </a:rPr>
              <a:t> </a:t>
            </a:r>
            <a:r>
              <a:rPr sz="1275" spc="-8" dirty="0">
                <a:latin typeface="Trebuchet MS"/>
                <a:cs typeface="Trebuchet MS"/>
              </a:rPr>
              <a:t>martingale</a:t>
            </a:r>
            <a:endParaRPr sz="1275" dirty="0">
              <a:latin typeface="Trebuchet MS"/>
              <a:cs typeface="Trebuchet MS"/>
            </a:endParaRPr>
          </a:p>
          <a:p>
            <a:pPr marL="207169" indent="-197644">
              <a:spcBef>
                <a:spcPts val="416"/>
              </a:spcBef>
              <a:buAutoNum type="alphaUcParenR"/>
              <a:tabLst>
                <a:tab pos="207169" algn="l"/>
              </a:tabLst>
            </a:pPr>
            <a:r>
              <a:rPr sz="1275" dirty="0">
                <a:latin typeface="Trebuchet MS"/>
                <a:cs typeface="Trebuchet MS"/>
              </a:rPr>
              <a:t>Analyse</a:t>
            </a:r>
            <a:r>
              <a:rPr sz="1275" spc="-26" dirty="0">
                <a:latin typeface="Trebuchet MS"/>
                <a:cs typeface="Trebuchet MS"/>
              </a:rPr>
              <a:t> </a:t>
            </a:r>
            <a:r>
              <a:rPr sz="1275" spc="-8" dirty="0">
                <a:latin typeface="Trebuchet MS"/>
                <a:cs typeface="Trebuchet MS"/>
              </a:rPr>
              <a:t>asymptotique</a:t>
            </a:r>
            <a:endParaRPr sz="1275" dirty="0"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28E7860-6F5D-9D47-DD51-E6345C56A7D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6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4964" y="1731343"/>
            <a:ext cx="3555286" cy="4109700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C353A6C8-A631-AE13-7861-E6EA4957CAA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60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F610AE7-82CB-B1AD-62FC-F6DA00C757CF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configuration(URL)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284" y="2305051"/>
            <a:ext cx="4829235" cy="2821832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F25457BF-26A4-53E3-434D-1CA5287C15C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61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713CA45-2B3B-379C-9B72-968729BC0F39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 dirty="0"/>
              <a:t>Annexe:</a:t>
            </a:r>
            <a:r>
              <a:rPr lang="fr-FR" spc="-45" dirty="0"/>
              <a:t> </a:t>
            </a:r>
            <a:r>
              <a:rPr lang="fr-FR" spc="-8" dirty="0"/>
              <a:t>configuration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844" y="2305050"/>
            <a:ext cx="5829300" cy="2747319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916A2FA5-FF0C-460D-36DD-122EAF7A6BE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62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E28475E-EC56-AE5B-4054-37A2A5E0B7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dirty="0"/>
              <a:t>Annexe:</a:t>
            </a:r>
            <a:r>
              <a:rPr spc="-45" dirty="0"/>
              <a:t> </a:t>
            </a:r>
            <a:r>
              <a:rPr spc="-8" dirty="0"/>
              <a:t>configuration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585" y="2044726"/>
            <a:ext cx="5105400" cy="3514724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7AC93986-E180-6763-315B-5A675372A29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63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A010C15-A4F6-167D-0FE0-D97D4BA9F5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dirty="0"/>
              <a:t>Annexe:</a:t>
            </a:r>
            <a:r>
              <a:rPr spc="-45" dirty="0"/>
              <a:t> </a:t>
            </a:r>
            <a:r>
              <a:rPr spc="-8" dirty="0"/>
              <a:t>configuration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864" y="2910080"/>
            <a:ext cx="6035637" cy="1288093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495E903B-8118-7157-57F1-EC7C89E4AA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64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686113E-78E1-80B4-CF4D-520EF3BC5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dirty="0"/>
              <a:t>Annexe:</a:t>
            </a:r>
            <a:r>
              <a:rPr spc="-45" dirty="0"/>
              <a:t> </a:t>
            </a:r>
            <a:r>
              <a:rPr spc="-8" dirty="0"/>
              <a:t>configuration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20" y="1803045"/>
            <a:ext cx="4961198" cy="4080406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65FFFB41-F4DA-A490-5744-88E4D2C9A8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65</a:t>
            </a:fld>
            <a:r>
              <a:rPr spc="-19" dirty="0"/>
              <a:t>/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7864D4F-5F03-57D1-5E26-A460D41E0641}"/>
              </a:ext>
            </a:extLst>
          </p:cNvPr>
          <p:cNvSpPr txBox="1">
            <a:spLocks/>
          </p:cNvSpPr>
          <p:nvPr/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73368">
              <a:spcBef>
                <a:spcPts val="75"/>
              </a:spcBef>
            </a:pPr>
            <a:r>
              <a:rPr lang="fr-FR"/>
              <a:t>Annexe:</a:t>
            </a:r>
            <a:r>
              <a:rPr lang="fr-FR" spc="-45"/>
              <a:t> </a:t>
            </a:r>
            <a:r>
              <a:rPr lang="fr-FR" spc="-8"/>
              <a:t>configuration</a:t>
            </a:r>
            <a:endParaRPr lang="fr-FR" spc="-8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86" y="228600"/>
            <a:ext cx="6314846" cy="487442"/>
          </a:xfrm>
          <a:prstGeom prst="rect">
            <a:avLst/>
          </a:prstGeom>
        </p:spPr>
        <p:txBody>
          <a:bodyPr vert="horz" wrap="square" lIns="0" tIns="71247" rIns="0" bIns="0" rtlCol="0">
            <a:spAutoFit/>
          </a:bodyPr>
          <a:lstStyle/>
          <a:p>
            <a:pPr marL="273368">
              <a:spcBef>
                <a:spcPts val="75"/>
              </a:spcBef>
            </a:pPr>
            <a:r>
              <a:rPr dirty="0"/>
              <a:t>Annexe:</a:t>
            </a:r>
            <a:r>
              <a:rPr spc="-45" dirty="0"/>
              <a:t> </a:t>
            </a:r>
            <a:r>
              <a:rPr spc="-8" dirty="0"/>
              <a:t>configuration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833" y="2655716"/>
            <a:ext cx="5829299" cy="2903733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20874236-EF99-9B3C-B4FE-BCAFB0B9987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66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5CE22E2-F1EA-E50E-C87D-63FA406B4530}"/>
              </a:ext>
            </a:extLst>
          </p:cNvPr>
          <p:cNvGrpSpPr/>
          <p:nvPr/>
        </p:nvGrpSpPr>
        <p:grpSpPr>
          <a:xfrm>
            <a:off x="-7144" y="-9877"/>
            <a:ext cx="9158288" cy="819626"/>
            <a:chOff x="-9525" y="-9523"/>
            <a:chExt cx="12211050" cy="109283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2074233-7301-0779-9EA4-3736402A9CFB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C9311887-FE42-8B02-6D5E-8F09577640CA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67055" y="-26110"/>
            <a:ext cx="2576195" cy="666689"/>
          </a:xfrm>
          <a:prstGeom prst="rect">
            <a:avLst/>
          </a:prstGeom>
        </p:spPr>
        <p:txBody>
          <a:bodyPr vert="horz" wrap="square" lIns="0" tIns="124301" rIns="0" bIns="0" rtlCol="0">
            <a:spAutoFit/>
          </a:bodyPr>
          <a:lstStyle/>
          <a:p>
            <a:pPr marL="266224" indent="-256699">
              <a:spcBef>
                <a:spcPts val="979"/>
              </a:spcBef>
              <a:buClr>
                <a:srgbClr val="5FCBEF"/>
              </a:buClr>
              <a:buSzPct val="80000"/>
              <a:buFont typeface="Wingdings 3"/>
              <a:buChar char="►"/>
              <a:tabLst>
                <a:tab pos="266224" algn="l"/>
              </a:tabLst>
            </a:pPr>
            <a:r>
              <a:rPr sz="1500" b="1" i="1" spc="8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Stratégie</a:t>
            </a:r>
            <a:r>
              <a:rPr sz="1500" b="1" i="1" spc="-2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500" b="1" i="1" spc="56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d'arbitrage</a:t>
            </a:r>
            <a:endParaRPr sz="1500" b="1" i="1" dirty="0">
              <a:latin typeface="Aptos Black" panose="020B0004020202020204" pitchFamily="34" charset="0"/>
              <a:cs typeface="Calibri"/>
            </a:endParaRPr>
          </a:p>
          <a:p>
            <a:pPr marL="9525">
              <a:spcBef>
                <a:spcPts val="818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Définition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055" y="4109846"/>
            <a:ext cx="5855018" cy="42046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3810">
              <a:lnSpc>
                <a:spcPct val="101099"/>
              </a:lnSpc>
              <a:spcBef>
                <a:spcPts val="56"/>
              </a:spcBef>
            </a:pPr>
            <a:r>
              <a:rPr sz="1350" dirty="0">
                <a:latin typeface="Trebuchet MS"/>
                <a:cs typeface="Trebuchet MS"/>
              </a:rPr>
              <a:t>Pour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les</a:t>
            </a:r>
            <a:r>
              <a:rPr sz="1350" spc="-139" dirty="0">
                <a:latin typeface="Trebuchet MS"/>
                <a:cs typeface="Trebuchet MS"/>
              </a:rPr>
              <a:t> </a:t>
            </a:r>
            <a:r>
              <a:rPr sz="1350" b="1" i="1" spc="90" dirty="0">
                <a:latin typeface="Aptos Black" panose="020B0004020202020204" pitchFamily="34" charset="0"/>
                <a:cs typeface="Calibri"/>
              </a:rPr>
              <a:t>paris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4" dirty="0">
                <a:latin typeface="Aptos Black" panose="020B0004020202020204" pitchFamily="34" charset="0"/>
                <a:cs typeface="Calibri"/>
              </a:rPr>
              <a:t>sportifs</a:t>
            </a:r>
            <a:r>
              <a:rPr sz="1350" b="1" i="1" spc="8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l'arbitrage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résume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à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parier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sur</a:t>
            </a:r>
            <a:r>
              <a:rPr sz="1350" spc="-135" dirty="0">
                <a:latin typeface="Trebuchet MS"/>
                <a:cs typeface="Trebuchet MS"/>
              </a:rPr>
              <a:t> </a:t>
            </a:r>
            <a:r>
              <a:rPr sz="1350" b="1" i="1" spc="109" dirty="0">
                <a:latin typeface="Aptos Black" panose="020B0004020202020204" pitchFamily="34" charset="0"/>
                <a:cs typeface="Calibri"/>
              </a:rPr>
              <a:t>deux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16" dirty="0">
                <a:latin typeface="Aptos Black" panose="020B0004020202020204" pitchFamily="34" charset="0"/>
                <a:cs typeface="Calibri"/>
              </a:rPr>
              <a:t>sites</a:t>
            </a:r>
            <a:r>
              <a:rPr sz="1350" b="1" i="1" spc="-41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paris </a:t>
            </a:r>
            <a:r>
              <a:rPr sz="1350" dirty="0">
                <a:latin typeface="Trebuchet MS"/>
                <a:cs typeface="Trebuchet MS"/>
              </a:rPr>
              <a:t>sportifs </a:t>
            </a:r>
            <a:r>
              <a:rPr sz="1350" b="1" i="1" spc="105" dirty="0">
                <a:latin typeface="Aptos Black" panose="020B0004020202020204" pitchFamily="34" charset="0"/>
                <a:cs typeface="Calibri"/>
              </a:rPr>
              <a:t>distincts</a:t>
            </a:r>
            <a:r>
              <a:rPr sz="1350" b="1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latin typeface="Aptos Black" panose="020B0004020202020204" pitchFamily="34" charset="0"/>
                <a:cs typeface="Calibri"/>
              </a:rPr>
              <a:t>(ie</a:t>
            </a:r>
            <a:r>
              <a:rPr sz="1350" b="1" i="1" spc="-26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latin typeface="Aptos Black" panose="020B0004020202020204" pitchFamily="34" charset="0"/>
                <a:cs typeface="Calibri"/>
              </a:rPr>
              <a:t>deux</a:t>
            </a:r>
            <a:r>
              <a:rPr sz="1350" b="1" i="1" spc="-30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1" dirty="0">
                <a:latin typeface="Aptos Black" panose="020B0004020202020204" pitchFamily="34" charset="0"/>
                <a:cs typeface="Calibri"/>
              </a:rPr>
              <a:t>bookmakers</a:t>
            </a:r>
            <a:r>
              <a:rPr sz="1350" b="1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6" dirty="0">
                <a:latin typeface="Aptos Black" panose="020B0004020202020204" pitchFamily="34" charset="0"/>
                <a:cs typeface="Calibri"/>
              </a:rPr>
              <a:t>différents</a:t>
            </a:r>
            <a:r>
              <a:rPr sz="1350" b="1" i="1" spc="-23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53" dirty="0">
                <a:latin typeface="Aptos Black" panose="020B0004020202020204" pitchFamily="34" charset="0"/>
                <a:cs typeface="Calibri"/>
              </a:rPr>
              <a:t>)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796" y="2722328"/>
            <a:ext cx="6266021" cy="695031"/>
          </a:xfrm>
          <a:prstGeom prst="rect">
            <a:avLst/>
          </a:prstGeom>
          <a:solidFill>
            <a:srgbClr val="D3E6F5"/>
          </a:solidFill>
          <a:ln w="19050">
            <a:solidFill>
              <a:srgbClr val="D3E6F5"/>
            </a:solidFill>
          </a:ln>
        </p:spPr>
        <p:txBody>
          <a:bodyPr vert="horz" wrap="square" lIns="0" tIns="60484" rIns="0" bIns="0" rtlCol="0">
            <a:spAutoFit/>
          </a:bodyPr>
          <a:lstStyle/>
          <a:p>
            <a:pPr marL="68104" marR="104775">
              <a:lnSpc>
                <a:spcPct val="103899"/>
              </a:lnSpc>
              <a:spcBef>
                <a:spcPts val="476"/>
              </a:spcBef>
            </a:pPr>
            <a:r>
              <a:rPr sz="1350" dirty="0">
                <a:latin typeface="Trebuchet MS"/>
                <a:cs typeface="Trebuchet MS"/>
              </a:rPr>
              <a:t>Une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b="1" i="1" spc="68" dirty="0">
                <a:latin typeface="Aptos Black" panose="020B0004020202020204" pitchFamily="34" charset="0"/>
                <a:cs typeface="Calibri"/>
              </a:rPr>
              <a:t>stratégie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53" dirty="0">
                <a:latin typeface="Aptos Black" panose="020B0004020202020204" pitchFamily="34" charset="0"/>
                <a:cs typeface="Calibri"/>
              </a:rPr>
              <a:t>d'arbitrage</a:t>
            </a:r>
            <a:r>
              <a:rPr sz="1350" b="1" i="1" spc="217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dirty="0">
                <a:latin typeface="Trebuchet MS"/>
                <a:cs typeface="Trebuchet MS"/>
              </a:rPr>
              <a:t>est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une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technique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utilisée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en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finance,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qui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consiste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spc="-38" dirty="0">
                <a:latin typeface="Trebuchet MS"/>
                <a:cs typeface="Trebuchet MS"/>
              </a:rPr>
              <a:t>à </a:t>
            </a:r>
            <a:r>
              <a:rPr sz="1350" dirty="0">
                <a:latin typeface="Trebuchet MS"/>
                <a:cs typeface="Trebuchet MS"/>
              </a:rPr>
              <a:t>tirer</a:t>
            </a:r>
            <a:r>
              <a:rPr sz="1350" spc="-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profit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b="1" i="1" dirty="0">
                <a:latin typeface="Aptos Black" panose="020B0004020202020204" pitchFamily="34" charset="0"/>
                <a:cs typeface="Trebuchet MS"/>
              </a:rPr>
              <a:t>des</a:t>
            </a:r>
            <a:r>
              <a:rPr sz="1350" b="1" i="1" spc="-11" dirty="0">
                <a:latin typeface="Aptos Black" panose="020B0004020202020204" pitchFamily="34" charset="0"/>
                <a:cs typeface="Trebuchet MS"/>
              </a:rPr>
              <a:t> </a:t>
            </a:r>
            <a:r>
              <a:rPr sz="1350" b="1" i="1" spc="105" dirty="0">
                <a:latin typeface="Aptos Black" panose="020B0004020202020204" pitchFamily="34" charset="0"/>
                <a:cs typeface="Calibri"/>
              </a:rPr>
              <a:t>différences</a:t>
            </a:r>
            <a:r>
              <a:rPr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05" dirty="0">
                <a:latin typeface="Aptos Black" panose="020B0004020202020204" pitchFamily="34" charset="0"/>
                <a:cs typeface="Calibri"/>
              </a:rPr>
              <a:t>de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83" dirty="0">
                <a:latin typeface="Aptos Black" panose="020B0004020202020204" pitchFamily="34" charset="0"/>
                <a:cs typeface="Calibri"/>
              </a:rPr>
              <a:t>prix</a:t>
            </a:r>
            <a:r>
              <a:rPr sz="1350" b="1" i="1" spc="-34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5" dirty="0">
                <a:latin typeface="Aptos Black" panose="020B0004020202020204" pitchFamily="34" charset="0"/>
                <a:cs typeface="Calibri"/>
              </a:rPr>
              <a:t>pour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0" dirty="0">
                <a:latin typeface="Aptos Black" panose="020B0004020202020204" pitchFamily="34" charset="0"/>
                <a:cs typeface="Calibri"/>
              </a:rPr>
              <a:t>un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127" dirty="0">
                <a:latin typeface="Aptos Black" panose="020B0004020202020204" pitchFamily="34" charset="0"/>
                <a:cs typeface="Calibri"/>
              </a:rPr>
              <a:t>même</a:t>
            </a:r>
            <a:r>
              <a:rPr sz="1350" b="1" i="1" spc="-38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1" dirty="0">
                <a:latin typeface="Aptos Black" panose="020B0004020202020204" pitchFamily="34" charset="0"/>
                <a:cs typeface="Calibri"/>
              </a:rPr>
              <a:t>actif</a:t>
            </a:r>
            <a:r>
              <a:rPr sz="1350" spc="71" dirty="0">
                <a:latin typeface="Trebuchet MS"/>
                <a:cs typeface="Trebuchet MS"/>
              </a:rPr>
              <a:t>,</a:t>
            </a:r>
            <a:r>
              <a:rPr sz="1350" spc="-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sur</a:t>
            </a:r>
            <a:r>
              <a:rPr sz="1350" spc="-8" dirty="0">
                <a:latin typeface="Trebuchet MS"/>
                <a:cs typeface="Trebuchet MS"/>
              </a:rPr>
              <a:t> </a:t>
            </a:r>
            <a:r>
              <a:rPr sz="1350" i="1" dirty="0">
                <a:latin typeface="Trebuchet MS"/>
                <a:cs typeface="Trebuchet MS"/>
              </a:rPr>
              <a:t>deux</a:t>
            </a:r>
            <a:r>
              <a:rPr sz="1350" i="1" spc="-11" dirty="0">
                <a:latin typeface="Trebuchet MS"/>
                <a:cs typeface="Trebuchet MS"/>
              </a:rPr>
              <a:t> </a:t>
            </a:r>
            <a:r>
              <a:rPr sz="1350" i="1" spc="-8" dirty="0">
                <a:latin typeface="Trebuchet MS"/>
                <a:cs typeface="Trebuchet MS"/>
              </a:rPr>
              <a:t>marchés différents</a:t>
            </a:r>
            <a:r>
              <a:rPr sz="1350" spc="-8" dirty="0">
                <a:latin typeface="Trebuchet MS"/>
                <a:cs typeface="Trebuchet MS"/>
              </a:rPr>
              <a:t>.</a:t>
            </a: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055" y="2502557"/>
            <a:ext cx="1039178" cy="219771"/>
          </a:xfrm>
          <a:prstGeom prst="rect">
            <a:avLst/>
          </a:prstGeom>
          <a:solidFill>
            <a:srgbClr val="0817BD"/>
          </a:solidFill>
          <a:ln w="19050">
            <a:solidFill>
              <a:srgbClr val="235465"/>
            </a:solidFill>
          </a:ln>
        </p:spPr>
        <p:txBody>
          <a:bodyPr vert="horz" wrap="square" lIns="0" tIns="11906" rIns="0" bIns="0" rtlCol="0">
            <a:spAutoFit/>
          </a:bodyPr>
          <a:lstStyle/>
          <a:p>
            <a:pPr marL="141446">
              <a:spcBef>
                <a:spcPts val="94"/>
              </a:spcBef>
            </a:pPr>
            <a:r>
              <a:rPr sz="1350" spc="-8" dirty="0">
                <a:solidFill>
                  <a:srgbClr val="FFFFFF"/>
                </a:solidFill>
                <a:latin typeface="Trebuchet MS"/>
                <a:cs typeface="Trebuchet MS"/>
              </a:rPr>
              <a:t>Définition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1F1AFAA-9DB3-6167-BDFE-903F24854E4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7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144" y="-31898"/>
            <a:ext cx="9158288" cy="819626"/>
            <a:chOff x="-9525" y="-9523"/>
            <a:chExt cx="12211050" cy="1092835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98" y="1961387"/>
            <a:ext cx="688086" cy="6880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1275" y="2009393"/>
            <a:ext cx="688086" cy="6880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1253" y="2007108"/>
            <a:ext cx="688086" cy="68808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967406" y="3188600"/>
            <a:ext cx="1457801" cy="673418"/>
            <a:chOff x="3956540" y="3108467"/>
            <a:chExt cx="1943735" cy="897890"/>
          </a:xfrm>
        </p:grpSpPr>
        <p:sp>
          <p:nvSpPr>
            <p:cNvPr id="9" name="object 9"/>
            <p:cNvSpPr/>
            <p:nvPr/>
          </p:nvSpPr>
          <p:spPr>
            <a:xfrm>
              <a:off x="3966065" y="3117992"/>
              <a:ext cx="1924685" cy="878840"/>
            </a:xfrm>
            <a:custGeom>
              <a:avLst/>
              <a:gdLst/>
              <a:ahLst/>
              <a:cxnLst/>
              <a:rect l="l" t="t" r="r" b="b"/>
              <a:pathLst>
                <a:path w="1924685" h="878839">
                  <a:moveTo>
                    <a:pt x="1777997" y="0"/>
                  </a:moveTo>
                  <a:lnTo>
                    <a:pt x="146469" y="0"/>
                  </a:lnTo>
                  <a:lnTo>
                    <a:pt x="100173" y="7467"/>
                  </a:lnTo>
                  <a:lnTo>
                    <a:pt x="59966" y="28260"/>
                  </a:lnTo>
                  <a:lnTo>
                    <a:pt x="28260" y="59966"/>
                  </a:lnTo>
                  <a:lnTo>
                    <a:pt x="7467" y="100173"/>
                  </a:lnTo>
                  <a:lnTo>
                    <a:pt x="0" y="146469"/>
                  </a:lnTo>
                  <a:lnTo>
                    <a:pt x="0" y="732332"/>
                  </a:lnTo>
                  <a:lnTo>
                    <a:pt x="7467" y="778628"/>
                  </a:lnTo>
                  <a:lnTo>
                    <a:pt x="28260" y="818836"/>
                  </a:lnTo>
                  <a:lnTo>
                    <a:pt x="59966" y="850543"/>
                  </a:lnTo>
                  <a:lnTo>
                    <a:pt x="100173" y="871336"/>
                  </a:lnTo>
                  <a:lnTo>
                    <a:pt x="146469" y="878803"/>
                  </a:lnTo>
                  <a:lnTo>
                    <a:pt x="1777997" y="878803"/>
                  </a:lnTo>
                  <a:lnTo>
                    <a:pt x="1824293" y="871336"/>
                  </a:lnTo>
                  <a:lnTo>
                    <a:pt x="1864500" y="850543"/>
                  </a:lnTo>
                  <a:lnTo>
                    <a:pt x="1896206" y="818836"/>
                  </a:lnTo>
                  <a:lnTo>
                    <a:pt x="1916999" y="778628"/>
                  </a:lnTo>
                  <a:lnTo>
                    <a:pt x="1924466" y="732332"/>
                  </a:lnTo>
                  <a:lnTo>
                    <a:pt x="1924466" y="146469"/>
                  </a:lnTo>
                  <a:lnTo>
                    <a:pt x="1916999" y="100173"/>
                  </a:lnTo>
                  <a:lnTo>
                    <a:pt x="1896206" y="59966"/>
                  </a:lnTo>
                  <a:lnTo>
                    <a:pt x="1864500" y="28260"/>
                  </a:lnTo>
                  <a:lnTo>
                    <a:pt x="1824293" y="7467"/>
                  </a:lnTo>
                  <a:lnTo>
                    <a:pt x="1777997" y="0"/>
                  </a:lnTo>
                  <a:close/>
                </a:path>
              </a:pathLst>
            </a:custGeom>
            <a:solidFill>
              <a:srgbClr val="B1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6065" y="3117992"/>
              <a:ext cx="1924685" cy="878840"/>
            </a:xfrm>
            <a:custGeom>
              <a:avLst/>
              <a:gdLst/>
              <a:ahLst/>
              <a:cxnLst/>
              <a:rect l="l" t="t" r="r" b="b"/>
              <a:pathLst>
                <a:path w="1924685" h="878839">
                  <a:moveTo>
                    <a:pt x="0" y="146469"/>
                  </a:moveTo>
                  <a:lnTo>
                    <a:pt x="7467" y="100173"/>
                  </a:lnTo>
                  <a:lnTo>
                    <a:pt x="28260" y="59966"/>
                  </a:lnTo>
                  <a:lnTo>
                    <a:pt x="59966" y="28260"/>
                  </a:lnTo>
                  <a:lnTo>
                    <a:pt x="100173" y="7467"/>
                  </a:lnTo>
                  <a:lnTo>
                    <a:pt x="146469" y="0"/>
                  </a:lnTo>
                  <a:lnTo>
                    <a:pt x="1777998" y="0"/>
                  </a:lnTo>
                  <a:lnTo>
                    <a:pt x="1824293" y="7467"/>
                  </a:lnTo>
                  <a:lnTo>
                    <a:pt x="1864500" y="28260"/>
                  </a:lnTo>
                  <a:lnTo>
                    <a:pt x="1896206" y="59966"/>
                  </a:lnTo>
                  <a:lnTo>
                    <a:pt x="1916999" y="100173"/>
                  </a:lnTo>
                  <a:lnTo>
                    <a:pt x="1924467" y="146469"/>
                  </a:lnTo>
                  <a:lnTo>
                    <a:pt x="1924467" y="732333"/>
                  </a:lnTo>
                  <a:lnTo>
                    <a:pt x="1916999" y="778629"/>
                  </a:lnTo>
                  <a:lnTo>
                    <a:pt x="1896206" y="818836"/>
                  </a:lnTo>
                  <a:lnTo>
                    <a:pt x="1864500" y="850542"/>
                  </a:lnTo>
                  <a:lnTo>
                    <a:pt x="1824293" y="871335"/>
                  </a:lnTo>
                  <a:lnTo>
                    <a:pt x="1777998" y="878803"/>
                  </a:lnTo>
                  <a:lnTo>
                    <a:pt x="146469" y="878803"/>
                  </a:lnTo>
                  <a:lnTo>
                    <a:pt x="100173" y="871335"/>
                  </a:lnTo>
                  <a:lnTo>
                    <a:pt x="59966" y="850542"/>
                  </a:lnTo>
                  <a:lnTo>
                    <a:pt x="28260" y="818836"/>
                  </a:lnTo>
                  <a:lnTo>
                    <a:pt x="7467" y="778629"/>
                  </a:lnTo>
                  <a:lnTo>
                    <a:pt x="0" y="732333"/>
                  </a:lnTo>
                  <a:lnTo>
                    <a:pt x="0" y="146469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11330" y="3189570"/>
            <a:ext cx="1457801" cy="673418"/>
            <a:chOff x="6681773" y="3109760"/>
            <a:chExt cx="1943735" cy="897890"/>
          </a:xfrm>
        </p:grpSpPr>
        <p:sp>
          <p:nvSpPr>
            <p:cNvPr id="12" name="object 12"/>
            <p:cNvSpPr/>
            <p:nvPr/>
          </p:nvSpPr>
          <p:spPr>
            <a:xfrm>
              <a:off x="6691298" y="3119285"/>
              <a:ext cx="1924685" cy="878840"/>
            </a:xfrm>
            <a:custGeom>
              <a:avLst/>
              <a:gdLst/>
              <a:ahLst/>
              <a:cxnLst/>
              <a:rect l="l" t="t" r="r" b="b"/>
              <a:pathLst>
                <a:path w="1924684" h="878839">
                  <a:moveTo>
                    <a:pt x="1777998" y="0"/>
                  </a:moveTo>
                  <a:lnTo>
                    <a:pt x="146469" y="0"/>
                  </a:lnTo>
                  <a:lnTo>
                    <a:pt x="100173" y="7467"/>
                  </a:lnTo>
                  <a:lnTo>
                    <a:pt x="59966" y="28260"/>
                  </a:lnTo>
                  <a:lnTo>
                    <a:pt x="28260" y="59966"/>
                  </a:lnTo>
                  <a:lnTo>
                    <a:pt x="7467" y="100173"/>
                  </a:lnTo>
                  <a:lnTo>
                    <a:pt x="0" y="146469"/>
                  </a:lnTo>
                  <a:lnTo>
                    <a:pt x="0" y="732334"/>
                  </a:lnTo>
                  <a:lnTo>
                    <a:pt x="7467" y="778629"/>
                  </a:lnTo>
                  <a:lnTo>
                    <a:pt x="28260" y="818836"/>
                  </a:lnTo>
                  <a:lnTo>
                    <a:pt x="59966" y="850543"/>
                  </a:lnTo>
                  <a:lnTo>
                    <a:pt x="100173" y="871336"/>
                  </a:lnTo>
                  <a:lnTo>
                    <a:pt x="146469" y="878803"/>
                  </a:lnTo>
                  <a:lnTo>
                    <a:pt x="1777998" y="878803"/>
                  </a:lnTo>
                  <a:lnTo>
                    <a:pt x="1824294" y="871336"/>
                  </a:lnTo>
                  <a:lnTo>
                    <a:pt x="1864501" y="850543"/>
                  </a:lnTo>
                  <a:lnTo>
                    <a:pt x="1896207" y="818836"/>
                  </a:lnTo>
                  <a:lnTo>
                    <a:pt x="1917000" y="778629"/>
                  </a:lnTo>
                  <a:lnTo>
                    <a:pt x="1924467" y="732334"/>
                  </a:lnTo>
                  <a:lnTo>
                    <a:pt x="1924467" y="146469"/>
                  </a:lnTo>
                  <a:lnTo>
                    <a:pt x="1917000" y="100173"/>
                  </a:lnTo>
                  <a:lnTo>
                    <a:pt x="1896207" y="59966"/>
                  </a:lnTo>
                  <a:lnTo>
                    <a:pt x="1864501" y="28260"/>
                  </a:lnTo>
                  <a:lnTo>
                    <a:pt x="1824294" y="7467"/>
                  </a:lnTo>
                  <a:lnTo>
                    <a:pt x="17779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91298" y="3119285"/>
              <a:ext cx="1924685" cy="878840"/>
            </a:xfrm>
            <a:custGeom>
              <a:avLst/>
              <a:gdLst/>
              <a:ahLst/>
              <a:cxnLst/>
              <a:rect l="l" t="t" r="r" b="b"/>
              <a:pathLst>
                <a:path w="1924684" h="878839">
                  <a:moveTo>
                    <a:pt x="0" y="146469"/>
                  </a:moveTo>
                  <a:lnTo>
                    <a:pt x="7467" y="100173"/>
                  </a:lnTo>
                  <a:lnTo>
                    <a:pt x="28260" y="59966"/>
                  </a:lnTo>
                  <a:lnTo>
                    <a:pt x="59966" y="28260"/>
                  </a:lnTo>
                  <a:lnTo>
                    <a:pt x="100173" y="7467"/>
                  </a:lnTo>
                  <a:lnTo>
                    <a:pt x="146469" y="0"/>
                  </a:lnTo>
                  <a:lnTo>
                    <a:pt x="1777998" y="0"/>
                  </a:lnTo>
                  <a:lnTo>
                    <a:pt x="1824293" y="7467"/>
                  </a:lnTo>
                  <a:lnTo>
                    <a:pt x="1864500" y="28260"/>
                  </a:lnTo>
                  <a:lnTo>
                    <a:pt x="1896206" y="59966"/>
                  </a:lnTo>
                  <a:lnTo>
                    <a:pt x="1916999" y="100173"/>
                  </a:lnTo>
                  <a:lnTo>
                    <a:pt x="1924467" y="146469"/>
                  </a:lnTo>
                  <a:lnTo>
                    <a:pt x="1924467" y="732333"/>
                  </a:lnTo>
                  <a:lnTo>
                    <a:pt x="1916999" y="778629"/>
                  </a:lnTo>
                  <a:lnTo>
                    <a:pt x="1896206" y="818836"/>
                  </a:lnTo>
                  <a:lnTo>
                    <a:pt x="1864500" y="850542"/>
                  </a:lnTo>
                  <a:lnTo>
                    <a:pt x="1824293" y="871335"/>
                  </a:lnTo>
                  <a:lnTo>
                    <a:pt x="1777998" y="878803"/>
                  </a:lnTo>
                  <a:lnTo>
                    <a:pt x="146469" y="878803"/>
                  </a:lnTo>
                  <a:lnTo>
                    <a:pt x="100173" y="871335"/>
                  </a:lnTo>
                  <a:lnTo>
                    <a:pt x="59966" y="850542"/>
                  </a:lnTo>
                  <a:lnTo>
                    <a:pt x="28260" y="818836"/>
                  </a:lnTo>
                  <a:lnTo>
                    <a:pt x="7467" y="778629"/>
                  </a:lnTo>
                  <a:lnTo>
                    <a:pt x="0" y="732333"/>
                  </a:lnTo>
                  <a:lnTo>
                    <a:pt x="0" y="146469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967406" y="4461157"/>
            <a:ext cx="1457801" cy="673418"/>
            <a:chOff x="3956540" y="4805209"/>
            <a:chExt cx="1943735" cy="897890"/>
          </a:xfrm>
        </p:grpSpPr>
        <p:sp>
          <p:nvSpPr>
            <p:cNvPr id="15" name="object 15"/>
            <p:cNvSpPr/>
            <p:nvPr/>
          </p:nvSpPr>
          <p:spPr>
            <a:xfrm>
              <a:off x="3966065" y="4814734"/>
              <a:ext cx="1924685" cy="878840"/>
            </a:xfrm>
            <a:custGeom>
              <a:avLst/>
              <a:gdLst/>
              <a:ahLst/>
              <a:cxnLst/>
              <a:rect l="l" t="t" r="r" b="b"/>
              <a:pathLst>
                <a:path w="1924685" h="878839">
                  <a:moveTo>
                    <a:pt x="1777997" y="0"/>
                  </a:moveTo>
                  <a:lnTo>
                    <a:pt x="146469" y="0"/>
                  </a:lnTo>
                  <a:lnTo>
                    <a:pt x="100173" y="7467"/>
                  </a:lnTo>
                  <a:lnTo>
                    <a:pt x="59966" y="28260"/>
                  </a:lnTo>
                  <a:lnTo>
                    <a:pt x="28260" y="59966"/>
                  </a:lnTo>
                  <a:lnTo>
                    <a:pt x="7467" y="100173"/>
                  </a:lnTo>
                  <a:lnTo>
                    <a:pt x="0" y="146469"/>
                  </a:lnTo>
                  <a:lnTo>
                    <a:pt x="0" y="732334"/>
                  </a:lnTo>
                  <a:lnTo>
                    <a:pt x="7467" y="778629"/>
                  </a:lnTo>
                  <a:lnTo>
                    <a:pt x="28260" y="818836"/>
                  </a:lnTo>
                  <a:lnTo>
                    <a:pt x="59966" y="850542"/>
                  </a:lnTo>
                  <a:lnTo>
                    <a:pt x="100173" y="871335"/>
                  </a:lnTo>
                  <a:lnTo>
                    <a:pt x="146469" y="878802"/>
                  </a:lnTo>
                  <a:lnTo>
                    <a:pt x="1777997" y="878802"/>
                  </a:lnTo>
                  <a:lnTo>
                    <a:pt x="1824293" y="871335"/>
                  </a:lnTo>
                  <a:lnTo>
                    <a:pt x="1864500" y="850542"/>
                  </a:lnTo>
                  <a:lnTo>
                    <a:pt x="1896206" y="818836"/>
                  </a:lnTo>
                  <a:lnTo>
                    <a:pt x="1916999" y="778629"/>
                  </a:lnTo>
                  <a:lnTo>
                    <a:pt x="1924466" y="732334"/>
                  </a:lnTo>
                  <a:lnTo>
                    <a:pt x="1924466" y="146469"/>
                  </a:lnTo>
                  <a:lnTo>
                    <a:pt x="1916999" y="100173"/>
                  </a:lnTo>
                  <a:lnTo>
                    <a:pt x="1896206" y="59966"/>
                  </a:lnTo>
                  <a:lnTo>
                    <a:pt x="1864500" y="28260"/>
                  </a:lnTo>
                  <a:lnTo>
                    <a:pt x="1824293" y="7467"/>
                  </a:lnTo>
                  <a:lnTo>
                    <a:pt x="1777997" y="0"/>
                  </a:lnTo>
                  <a:close/>
                </a:path>
              </a:pathLst>
            </a:custGeom>
            <a:solidFill>
              <a:srgbClr val="42B0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6065" y="4814734"/>
              <a:ext cx="1924685" cy="878840"/>
            </a:xfrm>
            <a:custGeom>
              <a:avLst/>
              <a:gdLst/>
              <a:ahLst/>
              <a:cxnLst/>
              <a:rect l="l" t="t" r="r" b="b"/>
              <a:pathLst>
                <a:path w="1924685" h="878839">
                  <a:moveTo>
                    <a:pt x="0" y="146469"/>
                  </a:moveTo>
                  <a:lnTo>
                    <a:pt x="7467" y="100173"/>
                  </a:lnTo>
                  <a:lnTo>
                    <a:pt x="28260" y="59966"/>
                  </a:lnTo>
                  <a:lnTo>
                    <a:pt x="59966" y="28260"/>
                  </a:lnTo>
                  <a:lnTo>
                    <a:pt x="100173" y="7467"/>
                  </a:lnTo>
                  <a:lnTo>
                    <a:pt x="146469" y="0"/>
                  </a:lnTo>
                  <a:lnTo>
                    <a:pt x="1777998" y="0"/>
                  </a:lnTo>
                  <a:lnTo>
                    <a:pt x="1824293" y="7467"/>
                  </a:lnTo>
                  <a:lnTo>
                    <a:pt x="1864500" y="28260"/>
                  </a:lnTo>
                  <a:lnTo>
                    <a:pt x="1896206" y="59966"/>
                  </a:lnTo>
                  <a:lnTo>
                    <a:pt x="1916999" y="100173"/>
                  </a:lnTo>
                  <a:lnTo>
                    <a:pt x="1924467" y="146469"/>
                  </a:lnTo>
                  <a:lnTo>
                    <a:pt x="1924467" y="732333"/>
                  </a:lnTo>
                  <a:lnTo>
                    <a:pt x="1916999" y="778629"/>
                  </a:lnTo>
                  <a:lnTo>
                    <a:pt x="1896206" y="818836"/>
                  </a:lnTo>
                  <a:lnTo>
                    <a:pt x="1864500" y="850542"/>
                  </a:lnTo>
                  <a:lnTo>
                    <a:pt x="1824293" y="871335"/>
                  </a:lnTo>
                  <a:lnTo>
                    <a:pt x="1777998" y="878803"/>
                  </a:lnTo>
                  <a:lnTo>
                    <a:pt x="146469" y="878803"/>
                  </a:lnTo>
                  <a:lnTo>
                    <a:pt x="100173" y="871335"/>
                  </a:lnTo>
                  <a:lnTo>
                    <a:pt x="59966" y="850542"/>
                  </a:lnTo>
                  <a:lnTo>
                    <a:pt x="28260" y="818836"/>
                  </a:lnTo>
                  <a:lnTo>
                    <a:pt x="7467" y="778629"/>
                  </a:lnTo>
                  <a:lnTo>
                    <a:pt x="0" y="732333"/>
                  </a:lnTo>
                  <a:lnTo>
                    <a:pt x="0" y="146469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77522" y="4461157"/>
            <a:ext cx="1457801" cy="673418"/>
            <a:chOff x="6770029" y="4805209"/>
            <a:chExt cx="1943735" cy="897890"/>
          </a:xfrm>
        </p:grpSpPr>
        <p:sp>
          <p:nvSpPr>
            <p:cNvPr id="18" name="object 18"/>
            <p:cNvSpPr/>
            <p:nvPr/>
          </p:nvSpPr>
          <p:spPr>
            <a:xfrm>
              <a:off x="6779554" y="4814734"/>
              <a:ext cx="1924685" cy="878840"/>
            </a:xfrm>
            <a:custGeom>
              <a:avLst/>
              <a:gdLst/>
              <a:ahLst/>
              <a:cxnLst/>
              <a:rect l="l" t="t" r="r" b="b"/>
              <a:pathLst>
                <a:path w="1924684" h="878839">
                  <a:moveTo>
                    <a:pt x="1777997" y="0"/>
                  </a:moveTo>
                  <a:lnTo>
                    <a:pt x="146469" y="0"/>
                  </a:lnTo>
                  <a:lnTo>
                    <a:pt x="100173" y="7467"/>
                  </a:lnTo>
                  <a:lnTo>
                    <a:pt x="59966" y="28260"/>
                  </a:lnTo>
                  <a:lnTo>
                    <a:pt x="28260" y="59966"/>
                  </a:lnTo>
                  <a:lnTo>
                    <a:pt x="7467" y="100173"/>
                  </a:lnTo>
                  <a:lnTo>
                    <a:pt x="0" y="146469"/>
                  </a:lnTo>
                  <a:lnTo>
                    <a:pt x="0" y="732334"/>
                  </a:lnTo>
                  <a:lnTo>
                    <a:pt x="7467" y="778629"/>
                  </a:lnTo>
                  <a:lnTo>
                    <a:pt x="28260" y="818836"/>
                  </a:lnTo>
                  <a:lnTo>
                    <a:pt x="59966" y="850542"/>
                  </a:lnTo>
                  <a:lnTo>
                    <a:pt x="100173" y="871335"/>
                  </a:lnTo>
                  <a:lnTo>
                    <a:pt x="146469" y="878802"/>
                  </a:lnTo>
                  <a:lnTo>
                    <a:pt x="1777997" y="878802"/>
                  </a:lnTo>
                  <a:lnTo>
                    <a:pt x="1824293" y="871335"/>
                  </a:lnTo>
                  <a:lnTo>
                    <a:pt x="1864500" y="850542"/>
                  </a:lnTo>
                  <a:lnTo>
                    <a:pt x="1896206" y="818836"/>
                  </a:lnTo>
                  <a:lnTo>
                    <a:pt x="1916999" y="778629"/>
                  </a:lnTo>
                  <a:lnTo>
                    <a:pt x="1924466" y="732334"/>
                  </a:lnTo>
                  <a:lnTo>
                    <a:pt x="1924466" y="146469"/>
                  </a:lnTo>
                  <a:lnTo>
                    <a:pt x="1916999" y="100173"/>
                  </a:lnTo>
                  <a:lnTo>
                    <a:pt x="1896206" y="59966"/>
                  </a:lnTo>
                  <a:lnTo>
                    <a:pt x="1864500" y="28260"/>
                  </a:lnTo>
                  <a:lnTo>
                    <a:pt x="1824293" y="7467"/>
                  </a:lnTo>
                  <a:lnTo>
                    <a:pt x="1777997" y="0"/>
                  </a:lnTo>
                  <a:close/>
                </a:path>
              </a:pathLst>
            </a:custGeom>
            <a:solidFill>
              <a:srgbClr val="E88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9554" y="4814734"/>
              <a:ext cx="1924685" cy="878840"/>
            </a:xfrm>
            <a:custGeom>
              <a:avLst/>
              <a:gdLst/>
              <a:ahLst/>
              <a:cxnLst/>
              <a:rect l="l" t="t" r="r" b="b"/>
              <a:pathLst>
                <a:path w="1924684" h="878839">
                  <a:moveTo>
                    <a:pt x="0" y="146469"/>
                  </a:moveTo>
                  <a:lnTo>
                    <a:pt x="7467" y="100173"/>
                  </a:lnTo>
                  <a:lnTo>
                    <a:pt x="28260" y="59966"/>
                  </a:lnTo>
                  <a:lnTo>
                    <a:pt x="59966" y="28260"/>
                  </a:lnTo>
                  <a:lnTo>
                    <a:pt x="100173" y="7467"/>
                  </a:lnTo>
                  <a:lnTo>
                    <a:pt x="146469" y="0"/>
                  </a:lnTo>
                  <a:lnTo>
                    <a:pt x="1777998" y="0"/>
                  </a:lnTo>
                  <a:lnTo>
                    <a:pt x="1824293" y="7467"/>
                  </a:lnTo>
                  <a:lnTo>
                    <a:pt x="1864500" y="28260"/>
                  </a:lnTo>
                  <a:lnTo>
                    <a:pt x="1896206" y="59966"/>
                  </a:lnTo>
                  <a:lnTo>
                    <a:pt x="1916999" y="100173"/>
                  </a:lnTo>
                  <a:lnTo>
                    <a:pt x="1924467" y="146469"/>
                  </a:lnTo>
                  <a:lnTo>
                    <a:pt x="1924467" y="732333"/>
                  </a:lnTo>
                  <a:lnTo>
                    <a:pt x="1916999" y="778629"/>
                  </a:lnTo>
                  <a:lnTo>
                    <a:pt x="1896206" y="818836"/>
                  </a:lnTo>
                  <a:lnTo>
                    <a:pt x="1864500" y="850542"/>
                  </a:lnTo>
                  <a:lnTo>
                    <a:pt x="1824293" y="871335"/>
                  </a:lnTo>
                  <a:lnTo>
                    <a:pt x="1777998" y="878803"/>
                  </a:lnTo>
                  <a:lnTo>
                    <a:pt x="146469" y="878803"/>
                  </a:lnTo>
                  <a:lnTo>
                    <a:pt x="100173" y="871335"/>
                  </a:lnTo>
                  <a:lnTo>
                    <a:pt x="59966" y="850542"/>
                  </a:lnTo>
                  <a:lnTo>
                    <a:pt x="28260" y="818836"/>
                  </a:lnTo>
                  <a:lnTo>
                    <a:pt x="7467" y="778629"/>
                  </a:lnTo>
                  <a:lnTo>
                    <a:pt x="0" y="732333"/>
                  </a:lnTo>
                  <a:lnTo>
                    <a:pt x="0" y="146469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25839" y="1807518"/>
          <a:ext cx="6121719" cy="360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7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4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4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Joueur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n°1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918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Joueur</a:t>
                      </a:r>
                      <a:r>
                        <a:rPr sz="14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n°2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17426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Sites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paris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sportif</a:t>
                      </a:r>
                      <a:r>
                        <a:rPr sz="14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n°1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1,78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17426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74261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17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174261"/>
                      </a:solidFill>
                      <a:prstDash val="solid"/>
                    </a:lnR>
                    <a:lnT w="12700" cap="flat" cmpd="sng" algn="ctr">
                      <a:solidFill>
                        <a:srgbClr val="1742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742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9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17426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7426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74261"/>
                      </a:solidFill>
                      <a:prstDash val="solid"/>
                    </a:lnR>
                    <a:solidFill>
                      <a:srgbClr val="1742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2,35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76213" marB="0">
                    <a:lnL w="19050">
                      <a:solidFill>
                        <a:srgbClr val="174261"/>
                      </a:solidFill>
                      <a:prstDash val="solid"/>
                    </a:lnL>
                    <a:lnR w="19050">
                      <a:solidFill>
                        <a:srgbClr val="174261"/>
                      </a:solidFill>
                      <a:prstDash val="solid"/>
                    </a:lnR>
                    <a:lnT w="19050">
                      <a:solidFill>
                        <a:srgbClr val="174261"/>
                      </a:solidFill>
                      <a:prstDash val="solid"/>
                    </a:lnT>
                    <a:lnB w="19050">
                      <a:solidFill>
                        <a:srgbClr val="1742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74261"/>
                      </a:solidFill>
                      <a:prstDash val="solid"/>
                    </a:lnL>
                    <a:lnR w="19050">
                      <a:solidFill>
                        <a:srgbClr val="174261"/>
                      </a:solidFill>
                      <a:prstDash val="solid"/>
                    </a:lnR>
                    <a:solidFill>
                      <a:srgbClr val="1742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9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17426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174261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174261"/>
                      </a:solidFill>
                      <a:prstDash val="solid"/>
                    </a:lnR>
                    <a:lnB w="19050">
                      <a:solidFill>
                        <a:srgbClr val="174261"/>
                      </a:solidFill>
                      <a:prstDash val="solid"/>
                    </a:lnB>
                    <a:solidFill>
                      <a:srgbClr val="1742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92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Sites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paris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sportif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n°2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7426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7426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74261"/>
                      </a:solidFill>
                      <a:prstDash val="solid"/>
                    </a:lnT>
                    <a:solidFill>
                      <a:srgbClr val="1742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73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2,26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7426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9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7426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74261"/>
                      </a:solidFill>
                      <a:prstDash val="solid"/>
                    </a:lnL>
                    <a:lnR w="19050">
                      <a:solidFill>
                        <a:srgbClr val="174261"/>
                      </a:solidFill>
                      <a:prstDash val="solid"/>
                    </a:lnR>
                    <a:solidFill>
                      <a:srgbClr val="1742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1,86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81928" marB="0">
                    <a:lnL w="19050">
                      <a:solidFill>
                        <a:srgbClr val="174261"/>
                      </a:solidFill>
                      <a:prstDash val="solid"/>
                    </a:lnL>
                    <a:lnR w="19050">
                      <a:solidFill>
                        <a:srgbClr val="174261"/>
                      </a:solidFill>
                      <a:prstDash val="solid"/>
                    </a:lnR>
                    <a:lnT w="19050">
                      <a:solidFill>
                        <a:srgbClr val="174261"/>
                      </a:solidFill>
                      <a:prstDash val="solid"/>
                    </a:lnT>
                    <a:lnB w="19050">
                      <a:solidFill>
                        <a:srgbClr val="1742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7426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17426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7426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7426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3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17426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7426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174261"/>
                      </a:solidFill>
                      <a:prstDash val="solid"/>
                    </a:lnB>
                    <a:solidFill>
                      <a:srgbClr val="17426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74261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17426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25839" y="269230"/>
            <a:ext cx="12002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Définition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16707D07-6D9E-22D6-878E-E343651D409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8</a:t>
            </a:fld>
            <a:r>
              <a:rPr spc="-19" dirty="0"/>
              <a:t>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31725" y="2063877"/>
            <a:ext cx="5827871" cy="42046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266700" marR="3810" indent="-257175">
              <a:lnSpc>
                <a:spcPct val="101099"/>
              </a:lnSpc>
              <a:spcBef>
                <a:spcPts val="56"/>
              </a:spcBef>
              <a:buClr>
                <a:srgbClr val="5FCBEF"/>
              </a:buClr>
              <a:buSzPct val="77777"/>
              <a:buFont typeface="Wingdings 3"/>
              <a:buChar char="►"/>
              <a:tabLst>
                <a:tab pos="266700" algn="l"/>
              </a:tabLst>
            </a:pPr>
            <a:r>
              <a:rPr sz="1350" dirty="0">
                <a:latin typeface="Trebuchet MS"/>
                <a:cs typeface="Trebuchet MS"/>
              </a:rPr>
              <a:t>On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choisit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les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2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plus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grosses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cotes</a:t>
            </a:r>
            <a:r>
              <a:rPr sz="1350" spc="-26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de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telle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sorte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que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le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 err="1">
                <a:latin typeface="Trebuchet MS"/>
                <a:cs typeface="Trebuchet MS"/>
              </a:rPr>
              <a:t>pari</a:t>
            </a:r>
            <a:r>
              <a:rPr sz="1350" spc="-15" dirty="0">
                <a:latin typeface="Trebuchet MS"/>
                <a:cs typeface="Trebuchet MS"/>
              </a:rPr>
              <a:t> </a:t>
            </a:r>
            <a:r>
              <a:rPr sz="1350" b="1" i="1" spc="101" dirty="0">
                <a:latin typeface="Aptos Black" panose="020B0004020202020204" pitchFamily="34" charset="0"/>
                <a:cs typeface="Calibri"/>
              </a:rPr>
              <a:t>ne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0" dirty="0">
                <a:latin typeface="Aptos Black" panose="020B0004020202020204" pitchFamily="34" charset="0"/>
                <a:cs typeface="Calibri"/>
              </a:rPr>
              <a:t>soit</a:t>
            </a:r>
            <a:r>
              <a:rPr sz="1350" b="1" i="1" spc="-45" dirty="0"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98" dirty="0">
                <a:latin typeface="Aptos Black" panose="020B0004020202020204" pitchFamily="34" charset="0"/>
                <a:cs typeface="Calibri"/>
              </a:rPr>
              <a:t>pas </a:t>
            </a:r>
            <a:r>
              <a:rPr sz="1350" b="1" i="1" spc="83" dirty="0">
                <a:solidFill>
                  <a:schemeClr val="tx1"/>
                </a:solidFill>
                <a:latin typeface="Aptos Black" panose="020B0004020202020204" pitchFamily="34" charset="0"/>
                <a:cs typeface="Calibri"/>
              </a:rPr>
              <a:t>totalement</a:t>
            </a:r>
            <a:r>
              <a:rPr sz="1350" b="1" i="1" spc="-15" dirty="0">
                <a:solidFill>
                  <a:schemeClr val="tx1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71" dirty="0">
                <a:solidFill>
                  <a:schemeClr val="tx1"/>
                </a:solidFill>
                <a:latin typeface="Aptos Black" panose="020B0004020202020204" pitchFamily="34" charset="0"/>
                <a:cs typeface="Calibri"/>
              </a:rPr>
              <a:t>recouvert</a:t>
            </a:r>
            <a:r>
              <a:rPr sz="1350" b="1" spc="71" dirty="0">
                <a:latin typeface="Trebuchet MS"/>
                <a:cs typeface="Trebuchet MS"/>
              </a:rPr>
              <a:t>:</a:t>
            </a:r>
            <a:endParaRPr sz="135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712673" y="3689223"/>
                <a:ext cx="5827871" cy="604813"/>
              </a:xfrm>
              <a:prstGeom prst="rect">
                <a:avLst/>
              </a:prstGeom>
            </p:spPr>
            <p:txBody>
              <a:bodyPr vert="horz" wrap="square" lIns="0" tIns="98584" rIns="0" bIns="0" rtlCol="0">
                <a:spAutoFit/>
              </a:bodyPr>
              <a:lstStyle/>
              <a:p>
                <a:pPr marL="285274" indent="-256699">
                  <a:spcBef>
                    <a:spcPts val="776"/>
                  </a:spcBef>
                  <a:buClr>
                    <a:srgbClr val="5FCBEF"/>
                  </a:buClr>
                  <a:buSzPct val="77777"/>
                  <a:buFont typeface="Wingdings 3"/>
                  <a:buChar char="►"/>
                  <a:tabLst>
                    <a:tab pos="285274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350" i="1" spc="7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350" i="1" spc="7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350" i="1" spc="7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350" spc="71" dirty="0">
                    <a:latin typeface="Cambria Math"/>
                    <a:cs typeface="Cambria Math"/>
                  </a:rPr>
                  <a:t>:</a:t>
                </a:r>
                <a:r>
                  <a:rPr lang="fr-FR" sz="1350" spc="86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cote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du</a:t>
                </a:r>
                <a:r>
                  <a:rPr lang="fr-FR" sz="1350" spc="-23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joueur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n°1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sur</a:t>
                </a:r>
                <a:r>
                  <a:rPr lang="fr-FR" sz="1350" spc="-23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un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site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de</a:t>
                </a:r>
                <a:r>
                  <a:rPr lang="fr-FR" sz="1350" spc="-19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paris</a:t>
                </a:r>
                <a:r>
                  <a:rPr lang="fr-FR" sz="1350" spc="-23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sportifs</a:t>
                </a:r>
                <a:r>
                  <a:rPr lang="fr-FR" sz="1350" spc="-26" dirty="0">
                    <a:latin typeface="Trebuchet MS"/>
                    <a:cs typeface="Trebuchet MS"/>
                  </a:rPr>
                  <a:t> </a:t>
                </a:r>
                <a:r>
                  <a:rPr lang="fr-FR" sz="1350" spc="-38" dirty="0">
                    <a:latin typeface="Trebuchet MS"/>
                    <a:cs typeface="Trebuchet MS"/>
                  </a:rPr>
                  <a:t>B</a:t>
                </a:r>
                <a:endParaRPr lang="fr-FR" sz="1350" dirty="0">
                  <a:latin typeface="Trebuchet MS"/>
                  <a:cs typeface="Trebuchet MS"/>
                </a:endParaRPr>
              </a:p>
              <a:p>
                <a:pPr marL="285274" indent="-256699">
                  <a:spcBef>
                    <a:spcPts val="701"/>
                  </a:spcBef>
                  <a:buClr>
                    <a:srgbClr val="5FCBEF"/>
                  </a:buClr>
                  <a:buSzPct val="77777"/>
                  <a:buFont typeface="Wingdings 3"/>
                  <a:buChar char="►"/>
                  <a:tabLst>
                    <a:tab pos="285274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350" i="1" spc="56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350" i="1" spc="56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350" i="1" spc="56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fr-FR" sz="1350" i="1" spc="56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350" spc="56" dirty="0">
                    <a:latin typeface="Cambria Math"/>
                    <a:cs typeface="Cambria Math"/>
                  </a:rPr>
                  <a:t>:</a:t>
                </a:r>
                <a:r>
                  <a:rPr lang="fr-FR" sz="1350" spc="98" dirty="0">
                    <a:latin typeface="Cambria Math"/>
                    <a:cs typeface="Cambria Math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cote</a:t>
                </a:r>
                <a:r>
                  <a:rPr lang="fr-FR" sz="1350" spc="-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du</a:t>
                </a:r>
                <a:r>
                  <a:rPr lang="fr-FR" sz="1350" spc="-11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joueur</a:t>
                </a:r>
                <a:r>
                  <a:rPr lang="fr-FR" sz="1350" spc="-8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n°2</a:t>
                </a:r>
                <a:r>
                  <a:rPr lang="fr-FR" sz="1350" spc="-4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sur</a:t>
                </a:r>
                <a:r>
                  <a:rPr lang="fr-FR" sz="1350" spc="-11" dirty="0">
                    <a:latin typeface="Trebuchet MS"/>
                    <a:cs typeface="Trebuchet MS"/>
                  </a:rPr>
                  <a:t> </a:t>
                </a:r>
                <a:r>
                  <a:rPr lang="fr-FR" sz="1350" dirty="0">
                    <a:latin typeface="Trebuchet MS"/>
                    <a:cs typeface="Trebuchet MS"/>
                  </a:rPr>
                  <a:t>un</a:t>
                </a:r>
                <a:r>
                  <a:rPr lang="fr-FR" sz="1350" spc="-8" dirty="0">
                    <a:latin typeface="Trebuchet MS"/>
                    <a:cs typeface="Trebuchet MS"/>
                  </a:rPr>
                  <a:t> </a:t>
                </a:r>
                <a:r>
                  <a:rPr lang="fr-FR" sz="1350" b="1" i="1" spc="101" dirty="0">
                    <a:latin typeface="Aptos Black" panose="020B0004020202020204" pitchFamily="34" charset="0"/>
                    <a:cs typeface="Calibri"/>
                  </a:rPr>
                  <a:t>site</a:t>
                </a:r>
                <a:r>
                  <a:rPr lang="fr-FR" sz="1350" b="1" i="1" spc="-38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105" dirty="0">
                    <a:latin typeface="Aptos Black" panose="020B0004020202020204" pitchFamily="34" charset="0"/>
                    <a:cs typeface="Calibri"/>
                  </a:rPr>
                  <a:t>de</a:t>
                </a:r>
                <a:r>
                  <a:rPr lang="fr-FR" sz="1350" b="1" i="1" spc="-38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90" dirty="0">
                    <a:latin typeface="Aptos Black" panose="020B0004020202020204" pitchFamily="34" charset="0"/>
                    <a:cs typeface="Calibri"/>
                  </a:rPr>
                  <a:t>paris</a:t>
                </a:r>
                <a:r>
                  <a:rPr lang="fr-FR" sz="1350" b="1" i="1" spc="-34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94" dirty="0">
                    <a:latin typeface="Aptos Black" panose="020B0004020202020204" pitchFamily="34" charset="0"/>
                    <a:cs typeface="Calibri"/>
                  </a:rPr>
                  <a:t>sportifs</a:t>
                </a:r>
                <a:r>
                  <a:rPr lang="fr-FR" sz="1350" b="1" i="1" spc="-38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75" dirty="0">
                    <a:latin typeface="Aptos Black" panose="020B0004020202020204" pitchFamily="34" charset="0"/>
                    <a:cs typeface="Calibri"/>
                  </a:rPr>
                  <a:t>différent</a:t>
                </a:r>
                <a:r>
                  <a:rPr lang="fr-FR" sz="1350" b="1" i="1" spc="-38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105" dirty="0">
                    <a:latin typeface="Aptos Black" panose="020B0004020202020204" pitchFamily="34" charset="0"/>
                    <a:cs typeface="Calibri"/>
                  </a:rPr>
                  <a:t>de</a:t>
                </a:r>
                <a:r>
                  <a:rPr lang="fr-FR" sz="1350" b="1" i="1" spc="-38" dirty="0">
                    <a:latin typeface="Aptos Black" panose="020B0004020202020204" pitchFamily="34" charset="0"/>
                    <a:cs typeface="Calibri"/>
                  </a:rPr>
                  <a:t> </a:t>
                </a:r>
                <a:r>
                  <a:rPr lang="fr-FR" sz="1350" b="1" i="1" spc="-19" dirty="0">
                    <a:latin typeface="Aptos Black" panose="020B0004020202020204" pitchFamily="34" charset="0"/>
                    <a:cs typeface="Trebuchet MS"/>
                  </a:rPr>
                  <a:t>B’</a:t>
                </a:r>
                <a:endParaRPr sz="1350" b="1" i="1" dirty="0">
                  <a:latin typeface="Aptos Black" panose="020B0004020202020204" pitchFamily="34" charset="0"/>
                  <a:cs typeface="Trebuchet MS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3" y="3689223"/>
                <a:ext cx="5827871" cy="604813"/>
              </a:xfrm>
              <a:prstGeom prst="rect">
                <a:avLst/>
              </a:prstGeom>
              <a:blipFill>
                <a:blip r:embed="rId2"/>
                <a:stretch>
                  <a:fillRect l="-870" r="-1739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712674" y="174466"/>
            <a:ext cx="1156862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Définition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2185" y="2980127"/>
            <a:ext cx="295275" cy="19050"/>
          </a:xfrm>
          <a:custGeom>
            <a:avLst/>
            <a:gdLst/>
            <a:ahLst/>
            <a:cxnLst/>
            <a:rect l="l" t="t" r="r" b="b"/>
            <a:pathLst>
              <a:path w="393700" h="25400">
                <a:moveTo>
                  <a:pt x="393700" y="0"/>
                </a:moveTo>
                <a:lnTo>
                  <a:pt x="0" y="0"/>
                </a:lnTo>
                <a:lnTo>
                  <a:pt x="0" y="25400"/>
                </a:lnTo>
                <a:lnTo>
                  <a:pt x="393700" y="25400"/>
                </a:lnTo>
                <a:lnTo>
                  <a:pt x="393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9410" y="2980127"/>
            <a:ext cx="333375" cy="19050"/>
          </a:xfrm>
          <a:custGeom>
            <a:avLst/>
            <a:gdLst/>
            <a:ahLst/>
            <a:cxnLst/>
            <a:rect l="l" t="t" r="r" b="b"/>
            <a:pathLst>
              <a:path w="444500" h="25400">
                <a:moveTo>
                  <a:pt x="444500" y="0"/>
                </a:moveTo>
                <a:lnTo>
                  <a:pt x="0" y="0"/>
                </a:lnTo>
                <a:lnTo>
                  <a:pt x="0" y="25400"/>
                </a:lnTo>
                <a:lnTo>
                  <a:pt x="444500" y="25400"/>
                </a:lnTo>
                <a:lnTo>
                  <a:pt x="44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1483375" y="2510475"/>
                <a:ext cx="4517375" cy="824136"/>
              </a:xfrm>
              <a:prstGeom prst="rect">
                <a:avLst/>
              </a:prstGeom>
            </p:spPr>
            <p:txBody>
              <a:bodyPr vert="horz" wrap="square" lIns="0" tIns="80963" rIns="0" bIns="0" rtlCol="0">
                <a:spAutoFit/>
              </a:bodyPr>
              <a:lstStyle/>
              <a:p>
                <a:pPr marL="79534">
                  <a:spcBef>
                    <a:spcPts val="638"/>
                  </a:spcBef>
                  <a:tabLst>
                    <a:tab pos="356711" algn="l"/>
                    <a:tab pos="753427" algn="l"/>
                  </a:tabLst>
                </a:pPr>
                <a:r>
                  <a:rPr lang="fr-FR" sz="1725" dirty="0">
                    <a:latin typeface="Cambria Math"/>
                    <a:cs typeface="Cambria Math"/>
                  </a:rPr>
                  <a:t>1	</a:t>
                </a:r>
                <a:r>
                  <a:rPr lang="fr-FR" sz="3600" spc="-56" baseline="-32118" dirty="0">
                    <a:latin typeface="Cambria Math"/>
                    <a:cs typeface="Cambria Math"/>
                  </a:rPr>
                  <a:t>+</a:t>
                </a:r>
                <a:r>
                  <a:rPr lang="fr-FR" sz="3600" baseline="-32118" dirty="0">
                    <a:latin typeface="Cambria Math"/>
                    <a:cs typeface="Cambria Math"/>
                  </a:rPr>
                  <a:t>	</a:t>
                </a:r>
                <a:r>
                  <a:rPr lang="fr-FR" sz="1725" spc="458" dirty="0">
                    <a:latin typeface="Cambria Math"/>
                    <a:cs typeface="Cambria Math"/>
                  </a:rPr>
                  <a:t>1</a:t>
                </a:r>
                <a:endParaRPr lang="fr-FR" sz="1725" dirty="0">
                  <a:latin typeface="Cambria Math"/>
                  <a:cs typeface="Cambria Math"/>
                </a:endParaRPr>
              </a:p>
              <a:p>
                <a:pPr marL="47625">
                  <a:spcBef>
                    <a:spcPts val="405"/>
                  </a:spcBef>
                  <a:tabLst>
                    <a:tab pos="651986" algn="l"/>
                  </a:tabLst>
                </a:pPr>
                <a14:m>
                  <m:oMath xmlns:m="http://schemas.openxmlformats.org/officeDocument/2006/math">
                    <m:r>
                      <a:rPr lang="fr-FR" sz="2138" i="1" baseline="-14619">
                        <a:latin typeface="Cambria Math" panose="02040503050406030204" pitchFamily="18" charset="0"/>
                        <a:cs typeface="Cambria Math"/>
                      </a:rPr>
                      <m:t>𝐶</m:t>
                    </m:r>
                    <m:sSub>
                      <m:sSubPr>
                        <m:ctrlPr>
                          <a:rPr lang="fr-FR" sz="2138" i="1" baseline="-14619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138" i="1" baseline="-14619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/>
                    </m:sSub>
                  </m:oMath>
                </a14:m>
                <a:r>
                  <a:rPr lang="fr-FR" sz="2138" baseline="-14619" dirty="0">
                    <a:latin typeface="Cambria Math"/>
                    <a:cs typeface="Cambria Math"/>
                  </a:rPr>
                  <a:t>	</a:t>
                </a:r>
                <a:r>
                  <a:rPr lang="fr-FR" sz="2138" baseline="-14619" dirty="0"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sz="2138" i="1" baseline="-14619">
                        <a:latin typeface="Cambria Math" panose="02040503050406030204" pitchFamily="18" charset="0"/>
                        <a:cs typeface="Cambria Math"/>
                      </a:rPr>
                      <m:t>𝐶</m:t>
                    </m:r>
                    <m:r>
                      <a:rPr lang="fr-FR" sz="2138" i="1" baseline="-14619">
                        <a:latin typeface="Cambria Math" panose="02040503050406030204" pitchFamily="18" charset="0"/>
                        <a:cs typeface="Cambria Math"/>
                      </a:rPr>
                      <m:t>′</m:t>
                    </m:r>
                    <m:sSub>
                      <m:sSubPr>
                        <m:ctrlPr>
                          <a:rPr lang="fr-FR" sz="2138" i="1" baseline="-14619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138" i="1" baseline="-14619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/>
                    </m:sSub>
                  </m:oMath>
                </a14:m>
                <a:endParaRPr sz="2138" baseline="-14619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75" y="2510475"/>
                <a:ext cx="4517375" cy="824136"/>
              </a:xfrm>
              <a:prstGeom prst="rect">
                <a:avLst/>
              </a:prstGeom>
              <a:blipFill>
                <a:blip r:embed="rId3"/>
                <a:stretch>
                  <a:fillRect l="-1120"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 txBox="1"/>
          <p:nvPr/>
        </p:nvSpPr>
        <p:spPr>
          <a:xfrm>
            <a:off x="2542603" y="2760345"/>
            <a:ext cx="3458147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624839" algn="l"/>
                <a:tab pos="986790" algn="l"/>
                <a:tab pos="1330642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38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38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38" dirty="0">
                <a:latin typeface="Cambria Math"/>
                <a:cs typeface="Cambria Math"/>
              </a:rPr>
              <a:t>𝛼</a:t>
            </a:r>
            <a:r>
              <a:rPr sz="2400" dirty="0">
                <a:latin typeface="Cambria Math"/>
                <a:cs typeface="Cambria Math"/>
              </a:rPr>
              <a:t>	&lt;</a:t>
            </a:r>
            <a:r>
              <a:rPr sz="2400" spc="109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1,</a:t>
            </a:r>
            <a:r>
              <a:rPr sz="2400" spc="-124" dirty="0">
                <a:latin typeface="Cambria Math"/>
                <a:cs typeface="Cambria Math"/>
              </a:rPr>
              <a:t> </a:t>
            </a:r>
            <a:r>
              <a:rPr lang="fr-FR" sz="2400" spc="-12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𝑎𝑣𝑒𝑐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195" dirty="0">
                <a:latin typeface="Cambria Math"/>
                <a:cs typeface="Cambria Math"/>
              </a:rPr>
              <a:t> </a:t>
            </a:r>
            <a:r>
              <a:rPr sz="2400" spc="-38" dirty="0">
                <a:latin typeface="Cambria Math"/>
                <a:cs typeface="Cambria Math"/>
              </a:rPr>
              <a:t>&gt;</a:t>
            </a:r>
            <a:r>
              <a:rPr lang="fr-FR" sz="2400" spc="-38" dirty="0">
                <a:latin typeface="Cambria Math"/>
                <a:cs typeface="Cambria Math"/>
              </a:rPr>
              <a:t> 0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48FCA8D-BC69-A33D-ECB3-40E4D946D3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8200" y="6400800"/>
            <a:ext cx="548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586">
              <a:lnSpc>
                <a:spcPts val="1613"/>
              </a:lnSpc>
            </a:pPr>
            <a:fld id="{81D60167-4931-47E6-BA6A-407CBD079E47}" type="slidenum">
              <a:rPr spc="-19" dirty="0"/>
              <a:pPr marL="118586">
                <a:lnSpc>
                  <a:spcPts val="1613"/>
                </a:lnSpc>
              </a:pPr>
              <a:t>9</a:t>
            </a:fld>
            <a:r>
              <a:rPr spc="-19" dirty="0"/>
              <a:t>/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005FE214-8564-5487-F9D7-0E5DDD5A47F2}"/>
              </a:ext>
            </a:extLst>
          </p:cNvPr>
          <p:cNvGrpSpPr/>
          <p:nvPr/>
        </p:nvGrpSpPr>
        <p:grpSpPr>
          <a:xfrm>
            <a:off x="-7144" y="-31898"/>
            <a:ext cx="9158288" cy="819626"/>
            <a:chOff x="-9525" y="-9523"/>
            <a:chExt cx="12211050" cy="109283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8D5CD84A-E370-15BE-03F4-F4E3D4DE592C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12192000" y="0"/>
                  </a:moveTo>
                  <a:lnTo>
                    <a:pt x="0" y="0"/>
                  </a:lnTo>
                  <a:lnTo>
                    <a:pt x="0" y="1073425"/>
                  </a:lnTo>
                  <a:lnTo>
                    <a:pt x="12192000" y="1073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4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D570F225-84B5-A59E-54BF-838694C48254}"/>
                </a:ext>
              </a:extLst>
            </p:cNvPr>
            <p:cNvSpPr/>
            <p:nvPr/>
          </p:nvSpPr>
          <p:spPr>
            <a:xfrm>
              <a:off x="0" y="1"/>
              <a:ext cx="12192000" cy="1073785"/>
            </a:xfrm>
            <a:custGeom>
              <a:avLst/>
              <a:gdLst/>
              <a:ahLst/>
              <a:cxnLst/>
              <a:rect l="l" t="t" r="r" b="b"/>
              <a:pathLst>
                <a:path w="12192000" h="1073785">
                  <a:moveTo>
                    <a:pt x="0" y="0"/>
                  </a:moveTo>
                  <a:lnTo>
                    <a:pt x="12192000" y="0"/>
                  </a:lnTo>
                  <a:lnTo>
                    <a:pt x="12192000" y="1073426"/>
                  </a:lnTo>
                  <a:lnTo>
                    <a:pt x="0" y="107342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2354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1">
            <a:extLst>
              <a:ext uri="{FF2B5EF4-FFF2-40B4-BE49-F238E27FC236}">
                <a16:creationId xmlns:a16="http://schemas.microsoft.com/office/drawing/2014/main" id="{A96A6DAF-4E16-4AFB-F8B3-54BE6B34DB72}"/>
              </a:ext>
            </a:extLst>
          </p:cNvPr>
          <p:cNvSpPr txBox="1"/>
          <p:nvPr/>
        </p:nvSpPr>
        <p:spPr>
          <a:xfrm>
            <a:off x="625839" y="269230"/>
            <a:ext cx="12002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i="1" spc="75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A)</a:t>
            </a:r>
            <a:r>
              <a:rPr sz="1350" b="1" i="1" spc="-34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 </a:t>
            </a:r>
            <a:r>
              <a:rPr sz="1350" b="1" i="1" spc="68" dirty="0">
                <a:solidFill>
                  <a:srgbClr val="FFFFFF"/>
                </a:solidFill>
                <a:latin typeface="Aptos Black" panose="020B0004020202020204" pitchFamily="34" charset="0"/>
                <a:cs typeface="Calibri"/>
              </a:rPr>
              <a:t>Définition</a:t>
            </a:r>
            <a:endParaRPr sz="1350" b="1" i="1" dirty="0">
              <a:latin typeface="Aptos Black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2615</Words>
  <Application>Microsoft Macintosh PowerPoint</Application>
  <PresentationFormat>Affichage à l'écran (4:3)</PresentationFormat>
  <Paragraphs>447</Paragraphs>
  <Slides>66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4" baseType="lpstr">
      <vt:lpstr>Aptos</vt:lpstr>
      <vt:lpstr>Aptos Black</vt:lpstr>
      <vt:lpstr>Calibri</vt:lpstr>
      <vt:lpstr>Cambria Math</vt:lpstr>
      <vt:lpstr>Times New Roman</vt:lpstr>
      <vt:lpstr>Trebuchet MS</vt:lpstr>
      <vt:lpstr>Wingdings 3</vt:lpstr>
      <vt:lpstr>Office Theme</vt:lpstr>
      <vt:lpstr>Présentation PowerPoint</vt:lpstr>
      <vt:lpstr>Introduction</vt:lpstr>
      <vt:lpstr>Introduction</vt:lpstr>
      <vt:lpstr>Existe t-il une stratégie pour corriger cette marge ?</vt:lpstr>
      <vt:lpstr>Problématique</vt:lpstr>
      <vt:lpstr>SOMMAIRE</vt:lpstr>
      <vt:lpstr>Présentation PowerPoint</vt:lpstr>
      <vt:lpstr>Présentation PowerPoint</vt:lpstr>
      <vt:lpstr>Présentation PowerPoint</vt:lpstr>
      <vt:lpstr>B) Comment la mettre en place ?</vt:lpstr>
      <vt:lpstr>B) Comment la mettre en place ?</vt:lpstr>
      <vt:lpstr>B) Comment la mettre en place ?</vt:lpstr>
      <vt:lpstr>Présentation PowerPoint</vt:lpstr>
      <vt:lpstr>B) Comment la mettre en place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Après cela, les dictionnaires sont de la forme suivante:</vt:lpstr>
      <vt:lpstr>On transforme tous les strings en entier, flottants pour rendre les données présentes dans les dictionnaires exploitables</vt:lpstr>
      <vt:lpstr>Présentation PowerPoint</vt:lpstr>
      <vt:lpstr>Présentation PowerPoint</vt:lpstr>
      <vt:lpstr>Présentation PowerPoint</vt:lpstr>
      <vt:lpstr>A) Définition mathématique</vt:lpstr>
      <vt:lpstr>A) Définition mathématique</vt:lpstr>
      <vt:lpstr>B) Lien entre martingale et arbitrage</vt:lpstr>
      <vt:lpstr>C) Modélisation de la martingale</vt:lpstr>
      <vt:lpstr>C) Modélisation de la martingale</vt:lpstr>
      <vt:lpstr>D) Analyse Asymptotique</vt:lpstr>
      <vt:lpstr>D) Analyse Asymptotique</vt:lpstr>
      <vt:lpstr>D) Analyse Asymptotique</vt:lpstr>
      <vt:lpstr>D) Analyse Asymptotique</vt:lpstr>
      <vt:lpstr>Présentation PowerPoint</vt:lpstr>
      <vt:lpstr>D) Analyse Asymptotique</vt:lpstr>
      <vt:lpstr>Présentation PowerPoint</vt:lpstr>
      <vt:lpstr>Présentation PowerPoint</vt:lpstr>
      <vt:lpstr>D) Analyse Asymptotique</vt:lpstr>
      <vt:lpstr>Présentation PowerPoint</vt:lpstr>
      <vt:lpstr>D) Analyse Asymptotique</vt:lpstr>
      <vt:lpstr>CONCLUSION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Annexe: configuration</vt:lpstr>
      <vt:lpstr>Annexe: configuration</vt:lpstr>
      <vt:lpstr>Annexe: configuration</vt:lpstr>
      <vt:lpstr>Présentation PowerPoint</vt:lpstr>
      <vt:lpstr>Annexe: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Léo Pouilly</cp:lastModifiedBy>
  <cp:revision>18</cp:revision>
  <dcterms:created xsi:type="dcterms:W3CDTF">2024-06-10T07:17:44Z</dcterms:created>
  <dcterms:modified xsi:type="dcterms:W3CDTF">2024-06-11T08:57:20Z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2024-06-09T00:00:00Z</vt:filetime>
  </property>
  <property fmtid="{D5CDD505-2E9C-101B-9397-08002B2CF9AE}" pid="3" name="LastSaved">
    <vt:filetime>2024-06-10T00:00:00Z</vt:filetime>
  </property>
  <property fmtid="{D5CDD505-2E9C-101B-9397-08002B2CF9AE}" pid="4" name="Producer">
    <vt:lpwstr>macOS Version 12.7.5 (assemblage 21H1222) Quartz PDFContext</vt:lpwstr>
  </property>
</Properties>
</file>