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62" r:id="rId1"/>
  </p:sldMasterIdLst>
  <p:notesMasterIdLst>
    <p:notesMasterId r:id="rId47"/>
  </p:notesMasterIdLst>
  <p:handoutMasterIdLst>
    <p:handoutMasterId r:id="rId48"/>
  </p:handoutMasterIdLst>
  <p:sldIdLst>
    <p:sldId id="256" r:id="rId2"/>
    <p:sldId id="288" r:id="rId3"/>
    <p:sldId id="285" r:id="rId4"/>
    <p:sldId id="290" r:id="rId5"/>
    <p:sldId id="308" r:id="rId6"/>
    <p:sldId id="289" r:id="rId7"/>
    <p:sldId id="291" r:id="rId8"/>
    <p:sldId id="292" r:id="rId9"/>
    <p:sldId id="293" r:id="rId10"/>
    <p:sldId id="294" r:id="rId11"/>
    <p:sldId id="295" r:id="rId12"/>
    <p:sldId id="307" r:id="rId13"/>
    <p:sldId id="299" r:id="rId14"/>
    <p:sldId id="260" r:id="rId15"/>
    <p:sldId id="297" r:id="rId16"/>
    <p:sldId id="298" r:id="rId17"/>
    <p:sldId id="268" r:id="rId18"/>
    <p:sldId id="302" r:id="rId19"/>
    <p:sldId id="269" r:id="rId20"/>
    <p:sldId id="309" r:id="rId21"/>
    <p:sldId id="310" r:id="rId22"/>
    <p:sldId id="311" r:id="rId23"/>
    <p:sldId id="270" r:id="rId24"/>
    <p:sldId id="277" r:id="rId25"/>
    <p:sldId id="276" r:id="rId26"/>
    <p:sldId id="304" r:id="rId27"/>
    <p:sldId id="279" r:id="rId28"/>
    <p:sldId id="305" r:id="rId29"/>
    <p:sldId id="263" r:id="rId30"/>
    <p:sldId id="267" r:id="rId31"/>
    <p:sldId id="300" r:id="rId32"/>
    <p:sldId id="262" r:id="rId33"/>
    <p:sldId id="264" r:id="rId34"/>
    <p:sldId id="266" r:id="rId35"/>
    <p:sldId id="283" r:id="rId36"/>
    <p:sldId id="286" r:id="rId37"/>
    <p:sldId id="287" r:id="rId38"/>
    <p:sldId id="301" r:id="rId39"/>
    <p:sldId id="306" r:id="rId40"/>
    <p:sldId id="278" r:id="rId41"/>
    <p:sldId id="272" r:id="rId42"/>
    <p:sldId id="274" r:id="rId43"/>
    <p:sldId id="271" r:id="rId44"/>
    <p:sldId id="273" r:id="rId45"/>
    <p:sldId id="275" r:id="rId46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28089"/>
    <a:srgbClr val="E88E98"/>
    <a:srgbClr val="0817BD"/>
    <a:srgbClr val="009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175801-9F62-3931-936B-302FADB580EB}" v="1090" dt="2024-06-06T06:50:48.910"/>
    <p1510:client id="{46A95B0A-B90A-659E-C299-957EDC5045FB}" v="246" dt="2024-06-06T11:32:47.693"/>
    <p1510:client id="{CABFDE55-AA75-4B4B-5AD0-17C0F35C5FE7}" v="327" dt="2024-06-06T12:08:06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2"/>
    <p:restoredTop sz="86420"/>
  </p:normalViewPr>
  <p:slideViewPr>
    <p:cSldViewPr snapToGrid="0">
      <p:cViewPr>
        <p:scale>
          <a:sx n="97" d="100"/>
          <a:sy n="97" d="100"/>
        </p:scale>
        <p:origin x="1176" y="448"/>
      </p:cViewPr>
      <p:guideLst/>
    </p:cSldViewPr>
  </p:slideViewPr>
  <p:outlineViewPr>
    <p:cViewPr>
      <p:scale>
        <a:sx n="33" d="100"/>
        <a:sy n="33" d="100"/>
      </p:scale>
      <p:origin x="0" y="-5644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Classeur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psud-my.sharepoint.com/personal/leo_pouilly_universite-paris-saclay_fr/Documents/Liv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>
                <a:solidFill>
                  <a:schemeClr val="tx1"/>
                </a:solidFill>
              </a:rPr>
              <a:t>Répartition de</a:t>
            </a:r>
            <a:r>
              <a:rPr lang="fr-FR" baseline="0" dirty="0">
                <a:solidFill>
                  <a:schemeClr val="tx1"/>
                </a:solidFill>
              </a:rPr>
              <a:t> la somme de départ</a:t>
            </a:r>
            <a:endParaRPr lang="fr-FR" dirty="0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C7AC-E948-A145-A4110D13412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25400">
                <a:solidFill>
                  <a:schemeClr val="lt1"/>
                </a:solidFill>
              </a:ln>
              <a:effectLst/>
              <a:sp3d contourW="25400">
                <a:contourClr>
                  <a:schemeClr val="lt1"/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3-C7AC-E948-A145-A4110D134120}"/>
              </c:ext>
            </c:extLst>
          </c:dPt>
          <c:cat>
            <c:strRef>
              <c:f>Feuil1!$A$1:$A$2</c:f>
              <c:strCache>
                <c:ptCount val="2"/>
                <c:pt idx="0">
                  <c:v>Mise sur le joueur n°1 (en €)</c:v>
                </c:pt>
                <c:pt idx="1">
                  <c:v>Mise sur le joueur n°2 (en €)</c:v>
                </c:pt>
              </c:strCache>
            </c:strRef>
          </c:cat>
          <c:val>
            <c:numRef>
              <c:f>Feuil1!$B$1:$B$2</c:f>
              <c:numCache>
                <c:formatCode>General</c:formatCode>
                <c:ptCount val="2"/>
                <c:pt idx="0">
                  <c:v>558</c:v>
                </c:pt>
                <c:pt idx="1">
                  <c:v>442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7AC-E948-A145-A4110D13412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/>
                </a:solidFill>
                <a:latin typeface="Arial Black"/>
                <a:ea typeface="Arial Black"/>
                <a:cs typeface="Arial Black"/>
              </a:defRPr>
            </a:pPr>
            <a:r>
              <a:rPr lang="en-US">
                <a:solidFill>
                  <a:schemeClr val="tx1"/>
                </a:solidFill>
              </a:rPr>
              <a:t>Gains potentiels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/>
              </a:solidFill>
              <a:latin typeface="Arial Black"/>
              <a:ea typeface="Arial Black"/>
              <a:cs typeface="Arial Black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4.87583225990353E-2"/>
          <c:y val="7.8144766261437779E-2"/>
          <c:w val="0.92379069435991723"/>
          <c:h val="0.8108280125380761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[Livre.xlsx]Feuil1!$B$1</c:f>
              <c:strCache>
                <c:ptCount val="1"/>
                <c:pt idx="0">
                  <c:v>Cote joueur n°1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[Livre.xlsx]Feuil1!$A$2:$A$4</c:f>
              <c:strCache>
                <c:ptCount val="3"/>
                <c:pt idx="0">
                  <c:v>Fortune après (en €)</c:v>
                </c:pt>
                <c:pt idx="1">
                  <c:v>Fortune après (en €)</c:v>
                </c:pt>
                <c:pt idx="2">
                  <c:v>Somme de départ (en €)</c:v>
                </c:pt>
              </c:strCache>
            </c:strRef>
          </c:cat>
          <c:val>
            <c:numRef>
              <c:f>[Livre.xlsx]Feuil1!$B$2:$B$4</c:f>
              <c:numCache>
                <c:formatCode>General</c:formatCode>
                <c:ptCount val="3"/>
                <c:pt idx="0">
                  <c:v>1032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0D-4D5A-8233-4157781B7ECA}"/>
            </c:ext>
          </c:extLst>
        </c:ser>
        <c:ser>
          <c:idx val="1"/>
          <c:order val="1"/>
          <c:tx>
            <c:strRef>
              <c:f>[Livre.xlsx]Feuil1!$C$1</c:f>
              <c:strCache>
                <c:ptCount val="1"/>
                <c:pt idx="0">
                  <c:v>Cote joueur n°2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[Livre.xlsx]Feuil1!$A$2:$A$4</c:f>
              <c:strCache>
                <c:ptCount val="3"/>
                <c:pt idx="0">
                  <c:v>Fortune après (en €)</c:v>
                </c:pt>
                <c:pt idx="1">
                  <c:v>Fortune après (en €)</c:v>
                </c:pt>
                <c:pt idx="2">
                  <c:v>Somme de départ (en €)</c:v>
                </c:pt>
              </c:strCache>
            </c:strRef>
          </c:cat>
          <c:val>
            <c:numRef>
              <c:f>[Livre.xlsx]Feuil1!$C$2:$C$4</c:f>
              <c:numCache>
                <c:formatCode>General</c:formatCode>
                <c:ptCount val="3"/>
                <c:pt idx="1">
                  <c:v>1038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0D-4D5A-8233-4157781B7ECA}"/>
            </c:ext>
          </c:extLst>
        </c:ser>
        <c:ser>
          <c:idx val="2"/>
          <c:order val="2"/>
          <c:tx>
            <c:strRef>
              <c:f>[Livre.xlsx]Feuil1!$D$1</c:f>
              <c:strCache>
                <c:ptCount val="1"/>
                <c:pt idx="0">
                  <c:v>Fortune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[Livre.xlsx]Feuil1!$A$2:$A$4</c:f>
              <c:strCache>
                <c:ptCount val="3"/>
                <c:pt idx="0">
                  <c:v>Fortune après (en €)</c:v>
                </c:pt>
                <c:pt idx="1">
                  <c:v>Fortune après (en €)</c:v>
                </c:pt>
                <c:pt idx="2">
                  <c:v>Somme de départ (en €)</c:v>
                </c:pt>
              </c:strCache>
            </c:strRef>
          </c:cat>
          <c:val>
            <c:numRef>
              <c:f>[Livre.xlsx]Feuil1!$D$2:$D$4</c:f>
              <c:numCache>
                <c:formatCode>General</c:formatCode>
                <c:ptCount val="3"/>
                <c:pt idx="2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0D-4D5A-8233-4157781B7E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33645319"/>
        <c:axId val="1933647367"/>
      </c:barChart>
      <c:catAx>
        <c:axId val="19336453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33647367"/>
        <c:crosses val="autoZero"/>
        <c:auto val="1"/>
        <c:lblAlgn val="ctr"/>
        <c:lblOffset val="100"/>
        <c:noMultiLvlLbl val="0"/>
      </c:catAx>
      <c:valAx>
        <c:axId val="19336473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336453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0E9DDD4-B632-4A6E-89B7-540303AB6B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600AA03-9C57-4522-9E08-7A04444D6DF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656855-1B02-4E55-83A8-F8D4BBEC23A9}" type="datetime1">
              <a:rPr lang="fr-FR" smtClean="0"/>
              <a:t>08/06/2024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C62A339-6569-4F42-8260-3E9A3E440B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625E001-05F6-4901-85D9-1340C042CC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037ED2-ABFF-40E7-87F6-4951D0CFCF9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46539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9E69A-8DA8-4A6A-BD94-87A073E32E19}" type="datetime1">
              <a:rPr lang="fr-FR" smtClean="0"/>
              <a:pPr/>
              <a:t>08/06/2024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50BBE-4D3A-4976-9893-2ACFEDDEB86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157604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195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7723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9966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4175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250BBE-4D3A-4976-9893-2ACFEDDEB86F}" type="slidenum">
              <a:rPr lang="fr-FR" smtClean="0"/>
              <a:t>45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377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520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634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25112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695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71136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010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576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14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4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505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7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85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057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59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9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37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34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63" r:id="rId1"/>
    <p:sldLayoutId id="2147483964" r:id="rId2"/>
    <p:sldLayoutId id="2147483965" r:id="rId3"/>
    <p:sldLayoutId id="2147483966" r:id="rId4"/>
    <p:sldLayoutId id="2147483967" r:id="rId5"/>
    <p:sldLayoutId id="2147483968" r:id="rId6"/>
    <p:sldLayoutId id="2147483969" r:id="rId7"/>
    <p:sldLayoutId id="2147483970" r:id="rId8"/>
    <p:sldLayoutId id="2147483971" r:id="rId9"/>
    <p:sldLayoutId id="2147483972" r:id="rId10"/>
    <p:sldLayoutId id="2147483973" r:id="rId11"/>
    <p:sldLayoutId id="2147483974" r:id="rId12"/>
    <p:sldLayoutId id="2147483975" r:id="rId13"/>
    <p:sldLayoutId id="2147483976" r:id="rId14"/>
    <p:sldLayoutId id="2147483977" r:id="rId15"/>
    <p:sldLayoutId id="21474839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s://www.atptour.com/e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4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oddsportal.com/matches/tennis/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rrière-plan de technologies réseau">
            <a:extLst>
              <a:ext uri="{FF2B5EF4-FFF2-40B4-BE49-F238E27FC236}">
                <a16:creationId xmlns:a16="http://schemas.microsoft.com/office/drawing/2014/main" id="{B4CD5FA9-7828-B3E1-17A5-4A861A25C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/>
          </a:blip>
          <a:srcRect r="1" b="3440"/>
          <a:stretch/>
        </p:blipFill>
        <p:spPr>
          <a:xfrm>
            <a:off x="-688" y="-4"/>
            <a:ext cx="12192687" cy="6858000"/>
          </a:xfrm>
          <a:prstGeom prst="rect">
            <a:avLst/>
          </a:prstGeom>
        </p:spPr>
      </p:pic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542439" y="4556192"/>
            <a:ext cx="2147777" cy="1320249"/>
          </a:xfrm>
        </p:spPr>
        <p:txBody>
          <a:bodyPr vert="horz" lIns="0" tIns="0" rIns="0" bIns="0" rtlCol="0">
            <a:normAutofit/>
          </a:bodyPr>
          <a:lstStyle/>
          <a:p>
            <a:pPr algn="l"/>
            <a:r>
              <a:rPr lang="fr-FR" dirty="0">
                <a:solidFill>
                  <a:srgbClr val="FFFFFF"/>
                </a:solidFill>
              </a:rPr>
              <a:t>Léo Pouilly  (15004)</a:t>
            </a:r>
          </a:p>
          <a:p>
            <a:pPr algn="l"/>
            <a:r>
              <a:rPr lang="fr-FR" dirty="0">
                <a:solidFill>
                  <a:srgbClr val="FFFFFF"/>
                </a:solidFill>
              </a:rPr>
              <a:t>CPGE Scientifique</a:t>
            </a:r>
          </a:p>
          <a:p>
            <a:pPr algn="l"/>
            <a:r>
              <a:rPr lang="fr-FR" dirty="0">
                <a:solidFill>
                  <a:srgbClr val="FFFFFF"/>
                </a:solidFill>
              </a:rPr>
              <a:t>TIPE : Jeux &amp; Sport</a:t>
            </a:r>
          </a:p>
          <a:p>
            <a:endParaRPr lang="fr-FR" dirty="0">
              <a:solidFill>
                <a:srgbClr val="FFFFFF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D35490-1C74-EB7E-F8CA-F240A3A04491}"/>
              </a:ext>
            </a:extLst>
          </p:cNvPr>
          <p:cNvSpPr txBox="1"/>
          <p:nvPr/>
        </p:nvSpPr>
        <p:spPr>
          <a:xfrm>
            <a:off x="542439" y="981559"/>
            <a:ext cx="4959458" cy="34163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5400" dirty="0">
                <a:solidFill>
                  <a:schemeClr val="bg1"/>
                </a:solidFill>
              </a:rPr>
              <a:t>Stratégies d'arbitrage dans les paris sportifs </a:t>
            </a:r>
          </a:p>
        </p:txBody>
      </p:sp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40ACDC36-DDFC-49BE-C7E6-1DAF9C66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bg1"/>
                </a:solidFill>
              </a:rPr>
              <a:t>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5670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A1141984-833E-EE99-92AA-2FA6F2E066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1273" y="1183134"/>
                <a:ext cx="8596668" cy="5223353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fr-FR" u="sng" dirty="0">
                    <a:solidFill>
                      <a:schemeClr val="tx1"/>
                    </a:solidFill>
                  </a:rPr>
                  <a:t>Hypothèse:</a:t>
                </a:r>
                <a:r>
                  <a:rPr lang="fr-FR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8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Ç</m:t>
                            </m:r>
                          </m:e>
                          <m:sub>
                            <m:r>
                              <a:rPr lang="fr-FR" sz="18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=1 − 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&lt;1, 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𝑎𝑣𝑒𝑐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 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/>
              </a:p>
              <a:p>
                <a:r>
                  <a:rPr lang="fr-FR" u="sng" dirty="0">
                    <a:solidFill>
                      <a:schemeClr val="tx1"/>
                    </a:solidFill>
                  </a:rPr>
                  <a:t>Formule du gain:</a:t>
                </a:r>
              </a:p>
            </p:txBody>
          </p:sp>
        </mc:Choice>
        <mc:Fallback>
          <p:sp>
            <p:nvSpPr>
              <p:cNvPr id="6" name="Espace réservé du contenu 5">
                <a:extLst>
                  <a:ext uri="{FF2B5EF4-FFF2-40B4-BE49-F238E27FC236}">
                    <a16:creationId xmlns:a16="http://schemas.microsoft.com/office/drawing/2014/main" id="{A1141984-833E-EE99-92AA-2FA6F2E066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1273" y="1183134"/>
                <a:ext cx="8596668" cy="5223353"/>
              </a:xfrm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6D8684C8-A307-7CAD-887B-3CC926E78A20}"/>
              </a:ext>
            </a:extLst>
          </p:cNvPr>
          <p:cNvCxnSpPr>
            <a:cxnSpLocks/>
          </p:cNvCxnSpPr>
          <p:nvPr/>
        </p:nvCxnSpPr>
        <p:spPr>
          <a:xfrm>
            <a:off x="4326732" y="2434958"/>
            <a:ext cx="92327" cy="5901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EE55A451-6630-4580-26EC-295DF6694A04}"/>
              </a:ext>
            </a:extLst>
          </p:cNvPr>
          <p:cNvSpPr txBox="1"/>
          <p:nvPr/>
        </p:nvSpPr>
        <p:spPr>
          <a:xfrm>
            <a:off x="3738129" y="2065626"/>
            <a:ext cx="77823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Mise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4CAAD34-92B3-C79A-6F19-3DA00FEFB545}"/>
              </a:ext>
            </a:extLst>
          </p:cNvPr>
          <p:cNvSpPr txBox="1"/>
          <p:nvPr/>
        </p:nvSpPr>
        <p:spPr>
          <a:xfrm>
            <a:off x="6093401" y="2065626"/>
            <a:ext cx="201175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Marge du parieur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ADA879E-0D89-0F90-3041-FF55E05763C5}"/>
              </a:ext>
            </a:extLst>
          </p:cNvPr>
          <p:cNvSpPr txBox="1"/>
          <p:nvPr/>
        </p:nvSpPr>
        <p:spPr>
          <a:xfrm>
            <a:off x="4763363" y="2065626"/>
            <a:ext cx="106918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Fortune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41BF1100-F01D-FD88-0988-C5EED43BCC81}"/>
              </a:ext>
            </a:extLst>
          </p:cNvPr>
          <p:cNvSpPr txBox="1"/>
          <p:nvPr/>
        </p:nvSpPr>
        <p:spPr>
          <a:xfrm>
            <a:off x="3054329" y="5593437"/>
            <a:ext cx="20112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Cote joueur </a:t>
            </a:r>
            <a:r>
              <a:rPr lang="fr-FR" err="1"/>
              <a:t>n°i</a:t>
            </a: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94B10ADA-6272-9B5D-0ADC-E01476889D5C}"/>
              </a:ext>
            </a:extLst>
          </p:cNvPr>
          <p:cNvCxnSpPr>
            <a:cxnSpLocks/>
          </p:cNvCxnSpPr>
          <p:nvPr/>
        </p:nvCxnSpPr>
        <p:spPr>
          <a:xfrm>
            <a:off x="5424078" y="2448754"/>
            <a:ext cx="102079" cy="281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63803744-50C2-FBEB-756A-62FFD756712D}"/>
              </a:ext>
            </a:extLst>
          </p:cNvPr>
          <p:cNvCxnSpPr>
            <a:cxnSpLocks/>
          </p:cNvCxnSpPr>
          <p:nvPr/>
        </p:nvCxnSpPr>
        <p:spPr>
          <a:xfrm flipH="1">
            <a:off x="5695588" y="2434958"/>
            <a:ext cx="1090289" cy="6797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E6824EEE-8F1D-F3C1-AD49-45CF20ADB734}"/>
              </a:ext>
            </a:extLst>
          </p:cNvPr>
          <p:cNvCxnSpPr>
            <a:cxnSpLocks/>
          </p:cNvCxnSpPr>
          <p:nvPr/>
        </p:nvCxnSpPr>
        <p:spPr>
          <a:xfrm flipV="1">
            <a:off x="4077856" y="4985238"/>
            <a:ext cx="341203" cy="5937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EDD986C-5BC7-D887-BD02-13C995E67195}"/>
                  </a:ext>
                </a:extLst>
              </p:cNvPr>
              <p:cNvSpPr txBox="1"/>
              <p:nvPr/>
            </p:nvSpPr>
            <p:spPr>
              <a:xfrm>
                <a:off x="1174575" y="2743846"/>
                <a:ext cx="6683581" cy="327397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𝑐𝑎𝑠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𝑎𝑟𝑏𝑖𝑡𝑟𝑎𝑔𝑒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 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× 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𝑎𝑣𝑒𝑐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&gt;0</m:t>
                      </m:r>
                    </m:oMath>
                  </m:oMathPara>
                </a14:m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fr-FR" b="0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𝑚𝑖𝑠𝑒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𝑙𝑜𝑟𝑠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è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𝑠𝑢𝑟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𝑙𝑒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𝑗𝑜𝑢𝑒𝑢𝑟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°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𝑝𝑜𝑢𝑟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1, 2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𝑐𝑒𝑡𝑡𝑒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𝑓𝑎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ç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𝑠𝑖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𝑔𝑎𝑔𝑛𝑒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𝑎𝑙𝑜𝑟𝑠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 </m:t>
                      </m:r>
                    </m:oMath>
                  </m:oMathPara>
                </a14:m>
                <a:endParaRPr lang="fr-FR" b="0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fr-F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(1 − 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fr-F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&gt;</m:t>
                    </m:r>
                    <m:sSub>
                      <m:sSubPr>
                        <m:ctrlP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fr-F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b="0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fr-FR" b="0" dirty="0"/>
              </a:p>
              <a:p>
                <a:endParaRPr lang="fr-FR" b="0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4" name="ZoneTexte 3">
                <a:extLst>
                  <a:ext uri="{FF2B5EF4-FFF2-40B4-BE49-F238E27FC236}">
                    <a16:creationId xmlns:a16="http://schemas.microsoft.com/office/drawing/2014/main" id="{9EDD986C-5BC7-D887-BD02-13C995E67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575" y="2743846"/>
                <a:ext cx="6683581" cy="3273973"/>
              </a:xfrm>
              <a:prstGeom prst="rect">
                <a:avLst/>
              </a:prstGeom>
              <a:blipFill>
                <a:blip r:embed="rId3"/>
                <a:stretch>
                  <a:fillRect l="-1328" t="-77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Espace réservé du numéro de diapositive 5">
            <a:extLst>
              <a:ext uri="{FF2B5EF4-FFF2-40B4-BE49-F238E27FC236}">
                <a16:creationId xmlns:a16="http://schemas.microsoft.com/office/drawing/2014/main" id="{9D9E5F03-0404-50C2-6C42-3E3A80915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BAC80A45-A2EC-F0D3-BF36-753F2AA2AFFF}"/>
              </a:ext>
            </a:extLst>
          </p:cNvPr>
          <p:cNvSpPr txBox="1"/>
          <p:nvPr/>
        </p:nvSpPr>
        <p:spPr>
          <a:xfrm>
            <a:off x="678873" y="2770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4FC454-1C4D-8318-04A5-D2021A098FEC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2DBAAF3-B9AE-D55B-727F-1441B5ED5B36}"/>
              </a:ext>
            </a:extLst>
          </p:cNvPr>
          <p:cNvSpPr txBox="1"/>
          <p:nvPr/>
        </p:nvSpPr>
        <p:spPr>
          <a:xfrm>
            <a:off x="831273" y="4294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</p:spTree>
    <p:extLst>
      <p:ext uri="{BB962C8B-B14F-4D97-AF65-F5344CB8AC3E}">
        <p14:creationId xmlns:p14="http://schemas.microsoft.com/office/powerpoint/2010/main" val="308380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2F3205-1593-B6B6-BB66-20B0E1D2EA1D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C31625-C444-0280-9591-B181677E1C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78873" y="1370100"/>
                <a:ext cx="8596668" cy="5210809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fr-FR" u="sng" dirty="0">
                    <a:solidFill>
                      <a:schemeClr val="tx1"/>
                    </a:solidFill>
                  </a:rPr>
                  <a:t>Illustration avec un exemple:</a:t>
                </a: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Marge du parieur : </a:t>
                </a:r>
                <a14:m>
                  <m:oMath xmlns:m="http://schemas.openxmlformats.org/officeDocument/2006/math"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1,86</m:t>
                            </m:r>
                          </m:den>
                        </m:f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 </m:t>
                        </m:r>
                        <m:f>
                          <m:f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2,35</m:t>
                            </m:r>
                          </m:den>
                        </m:f>
                      </m:e>
                    </m:d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0,037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Fortune de départ : </a:t>
                </a:r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1000 €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Mise sur le joueur n°1: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1 −0,037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1,86</m:t>
                        </m:r>
                      </m:den>
                    </m:f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558 €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Mise sur le joueur n°2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1000</m:t>
                        </m:r>
                      </m:num>
                      <m:den>
                        <m:d>
                          <m:d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1 −0,037</m:t>
                            </m:r>
                          </m:e>
                        </m:d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 2,35</m:t>
                        </m:r>
                      </m:den>
                    </m:f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442 €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</a:p>
              <a:p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97C31625-C444-0280-9591-B181677E1C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78873" y="1370100"/>
                <a:ext cx="8596668" cy="5210809"/>
              </a:xfrm>
              <a:blipFill>
                <a:blip r:embed="rId2"/>
                <a:stretch>
                  <a:fillRect l="-590" t="-7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4D3000A2-5C2D-41C0-08EC-F04808127A1E}"/>
              </a:ext>
            </a:extLst>
          </p:cNvPr>
          <p:cNvSpPr txBox="1"/>
          <p:nvPr/>
        </p:nvSpPr>
        <p:spPr>
          <a:xfrm>
            <a:off x="678873" y="2770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015D5137-5F25-EE96-A056-5F7D14FB7B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0575111"/>
              </p:ext>
            </p:extLst>
          </p:nvPr>
        </p:nvGraphicFramePr>
        <p:xfrm>
          <a:off x="2229253" y="1874267"/>
          <a:ext cx="5989672" cy="1128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556">
                  <a:extLst>
                    <a:ext uri="{9D8B030D-6E8A-4147-A177-3AD203B41FA5}">
                      <a16:colId xmlns:a16="http://schemas.microsoft.com/office/drawing/2014/main" val="9464794"/>
                    </a:ext>
                  </a:extLst>
                </a:gridCol>
                <a:gridCol w="1950203">
                  <a:extLst>
                    <a:ext uri="{9D8B030D-6E8A-4147-A177-3AD203B41FA5}">
                      <a16:colId xmlns:a16="http://schemas.microsoft.com/office/drawing/2014/main" val="2320299509"/>
                    </a:ext>
                  </a:extLst>
                </a:gridCol>
                <a:gridCol w="2042913">
                  <a:extLst>
                    <a:ext uri="{9D8B030D-6E8A-4147-A177-3AD203B41FA5}">
                      <a16:colId xmlns:a16="http://schemas.microsoft.com/office/drawing/2014/main" val="31026681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1"/>
                          </a:solidFill>
                        </a:rPr>
                        <a:t>Cote joueur n°1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>
                          <a:solidFill>
                            <a:schemeClr val="tx1"/>
                          </a:solidFill>
                        </a:rPr>
                        <a:t>Cote joueur n°2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26376"/>
                  </a:ext>
                </a:extLst>
              </a:tr>
              <a:tr h="381426">
                <a:tc>
                  <a:txBody>
                    <a:bodyPr/>
                    <a:lstStyle/>
                    <a:p>
                      <a:r>
                        <a:rPr lang="fr-FR"/>
                        <a:t>Bookmaker n°1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1,78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2,35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84185"/>
                  </a:ext>
                </a:extLst>
              </a:tr>
              <a:tr h="381426">
                <a:tc>
                  <a:txBody>
                    <a:bodyPr/>
                    <a:lstStyle/>
                    <a:p>
                      <a:r>
                        <a:rPr lang="fr-FR"/>
                        <a:t>Bookmaker n°2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1,86</a:t>
                      </a:r>
                    </a:p>
                  </a:txBody>
                  <a:tcP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2,26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151690"/>
                  </a:ext>
                </a:extLst>
              </a:tr>
            </a:tbl>
          </a:graphicData>
        </a:graphic>
      </p:graphicFrame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85D49EC-FF43-8837-97DA-9919403C6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4513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6EE05FD5-CAB8-4143-9EB6-2773B62852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6639887"/>
              </p:ext>
            </p:extLst>
          </p:nvPr>
        </p:nvGraphicFramePr>
        <p:xfrm>
          <a:off x="1797844" y="1488281"/>
          <a:ext cx="8596312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B8E1D29-2D82-3EF6-9373-A8053DA44FD8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C160B78-84AD-DBBB-91CF-27594D241286}"/>
              </a:ext>
            </a:extLst>
          </p:cNvPr>
          <p:cNvSpPr txBox="1"/>
          <p:nvPr/>
        </p:nvSpPr>
        <p:spPr>
          <a:xfrm>
            <a:off x="678873" y="2770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</p:spTree>
    <p:extLst>
      <p:ext uri="{BB962C8B-B14F-4D97-AF65-F5344CB8AC3E}">
        <p14:creationId xmlns:p14="http://schemas.microsoft.com/office/powerpoint/2010/main" val="10710563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BB20965F-507F-72D1-528A-B98659C623D3}"/>
              </a:ext>
            </a:extLst>
          </p:cNvPr>
          <p:cNvSpPr txBox="1"/>
          <p:nvPr/>
        </p:nvSpPr>
        <p:spPr>
          <a:xfrm>
            <a:off x="941553" y="1239787"/>
            <a:ext cx="78819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Fortune après le match joué (en misant sur le joueur n°1):</a:t>
            </a:r>
          </a:p>
          <a:p>
            <a:endParaRPr lang="fr-FR" dirty="0"/>
          </a:p>
          <a:p>
            <a:r>
              <a:rPr lang="fr-FR" dirty="0"/>
              <a:t>Fortune après le match joué (en misant sur le joueur n°2):</a:t>
            </a:r>
          </a:p>
        </p:txBody>
      </p:sp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C8BDD2AB-1E88-D53A-1D62-22ED6FAD160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32157387"/>
              </p:ext>
            </p:extLst>
          </p:nvPr>
        </p:nvGraphicFramePr>
        <p:xfrm>
          <a:off x="723545" y="2329478"/>
          <a:ext cx="7402285" cy="41840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602AB625-1E64-DB8B-2CBC-D23E8760A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82E5BA-F9BB-F411-B6BA-D60B49AD65F1}"/>
              </a:ext>
            </a:extLst>
          </p:cNvPr>
          <p:cNvSpPr/>
          <p:nvPr/>
        </p:nvSpPr>
        <p:spPr>
          <a:xfrm>
            <a:off x="0" y="0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DF01960-CDEB-FED4-3CE1-F72984E74F08}"/>
              </a:ext>
            </a:extLst>
          </p:cNvPr>
          <p:cNvSpPr txBox="1"/>
          <p:nvPr/>
        </p:nvSpPr>
        <p:spPr>
          <a:xfrm>
            <a:off x="9501809" y="2902226"/>
            <a:ext cx="13517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A REFAIRE POUR BONNE SOMME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032896A-2D04-2C4C-046C-C4444DD9EB23}"/>
              </a:ext>
            </a:extLst>
          </p:cNvPr>
          <p:cNvSpPr txBox="1"/>
          <p:nvPr/>
        </p:nvSpPr>
        <p:spPr>
          <a:xfrm>
            <a:off x="678873" y="2770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</p:spTree>
    <p:extLst>
      <p:ext uri="{BB962C8B-B14F-4D97-AF65-F5344CB8AC3E}">
        <p14:creationId xmlns:p14="http://schemas.microsoft.com/office/powerpoint/2010/main" val="1297183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D90891-5D38-570D-11D1-3C8BB0C6044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8559941-103A-1794-78E5-2BC6A969C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263" y="1036516"/>
            <a:ext cx="11101136" cy="492929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u="sng" dirty="0">
                <a:solidFill>
                  <a:schemeClr val="tx1"/>
                </a:solidFill>
              </a:rPr>
              <a:t>Avantages: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🟩 </a:t>
            </a:r>
            <a:r>
              <a:rPr lang="fr-FR" b="1" i="1" dirty="0">
                <a:solidFill>
                  <a:schemeClr val="tx1"/>
                </a:solidFill>
                <a:latin typeface="Aptos Black"/>
              </a:rPr>
              <a:t>Profit assuré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b="1" i="1" dirty="0">
                <a:solidFill>
                  <a:schemeClr val="tx1"/>
                </a:solidFill>
                <a:latin typeface="Aptos Black"/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obtention d'un gain quel que soit l'issu du match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🟩 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Risque minime</a:t>
            </a:r>
            <a:r>
              <a:rPr lang="fr-FR" dirty="0">
                <a:solidFill>
                  <a:schemeClr val="tx1"/>
                </a:solidFill>
              </a:rPr>
              <a:t>: stratégie à faible risque car indépendante de l'issue de l'événement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C788371A-9864-EFBB-F173-4C738FA1A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379E335-9A51-6225-319A-EFF7D161F161}"/>
              </a:ext>
            </a:extLst>
          </p:cNvPr>
          <p:cNvSpPr txBox="1"/>
          <p:nvPr/>
        </p:nvSpPr>
        <p:spPr>
          <a:xfrm>
            <a:off x="678873" y="277091"/>
            <a:ext cx="3810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Comment la mettre en place ?</a:t>
            </a:r>
          </a:p>
        </p:txBody>
      </p:sp>
    </p:spTree>
    <p:extLst>
      <p:ext uri="{BB962C8B-B14F-4D97-AF65-F5344CB8AC3E}">
        <p14:creationId xmlns:p14="http://schemas.microsoft.com/office/powerpoint/2010/main" val="3850911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9935277-2997-60E7-3CEF-7D7C8835DDC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617DFA2-1D03-0300-778F-2E7F913A4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893619"/>
            <a:ext cx="8596668" cy="51477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b="1" i="1" dirty="0">
              <a:solidFill>
                <a:schemeClr val="tx1"/>
              </a:solidFill>
              <a:latin typeface="Aptos Black" panose="020B0004020202020204" pitchFamily="34" charset="0"/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🟥 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Exploitation difficile</a:t>
            </a:r>
            <a:r>
              <a:rPr lang="fr-FR" dirty="0">
                <a:solidFill>
                  <a:schemeClr val="tx1"/>
                </a:solidFill>
              </a:rPr>
              <a:t>: fluctuations sans cesse des cotes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🟥 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Très surveillée par les bookmakers</a:t>
            </a:r>
            <a:r>
              <a:rPr lang="fr-FR" dirty="0">
                <a:solidFill>
                  <a:schemeClr val="tx1"/>
                </a:solidFill>
              </a:rPr>
              <a:t>: qui peuvent réduire l’utilisation de cette stratégie en gelant les comptes des parieurs et donc l’utilisation de leur gain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🟥 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Rarement utilisable</a:t>
            </a:r>
            <a:r>
              <a:rPr lang="fr-FR" dirty="0">
                <a:solidFill>
                  <a:schemeClr val="tx1"/>
                </a:solidFill>
              </a:rPr>
              <a:t>: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fr-FR" dirty="0">
                <a:solidFill>
                  <a:schemeClr val="tx1"/>
                </a:solidFill>
              </a:rPr>
              <a:t>sur 50 matchs, seulement quelques uns sont des opportunités d’arbitrages </a:t>
            </a:r>
            <a:r>
              <a:rPr lang="fr-FR" b="1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0357F53-9C36-2DCB-DA36-D087ECD12110}"/>
              </a:ext>
            </a:extLst>
          </p:cNvPr>
          <p:cNvSpPr txBox="1"/>
          <p:nvPr/>
        </p:nvSpPr>
        <p:spPr>
          <a:xfrm>
            <a:off x="810491" y="374073"/>
            <a:ext cx="52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Limite et inconvénient de ce modèle</a:t>
            </a:r>
          </a:p>
        </p:txBody>
      </p:sp>
      <p:sp>
        <p:nvSpPr>
          <p:cNvPr id="5" name="Espace réservé du numéro de diapositive 5">
            <a:extLst>
              <a:ext uri="{FF2B5EF4-FFF2-40B4-BE49-F238E27FC236}">
                <a16:creationId xmlns:a16="http://schemas.microsoft.com/office/drawing/2014/main" id="{79483281-2204-01E8-8A12-13D9F0BE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3486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BDD3D194-8BFD-B79A-94C0-03F5EA3AF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22" y="1176543"/>
            <a:ext cx="7121360" cy="5011976"/>
          </a:xfrm>
          <a:prstGeom prst="rect">
            <a:avLst/>
          </a:prstGeom>
        </p:spPr>
      </p:pic>
      <p:sp>
        <p:nvSpPr>
          <p:cNvPr id="3" name="Accolade fermante 2">
            <a:extLst>
              <a:ext uri="{FF2B5EF4-FFF2-40B4-BE49-F238E27FC236}">
                <a16:creationId xmlns:a16="http://schemas.microsoft.com/office/drawing/2014/main" id="{2883EAC7-A7AC-D6E5-17C9-079CE92C84E6}"/>
              </a:ext>
            </a:extLst>
          </p:cNvPr>
          <p:cNvSpPr/>
          <p:nvPr/>
        </p:nvSpPr>
        <p:spPr>
          <a:xfrm>
            <a:off x="7981280" y="3189191"/>
            <a:ext cx="338665" cy="2322285"/>
          </a:xfrm>
          <a:prstGeom prst="rightBrace">
            <a:avLst>
              <a:gd name="adj1" fmla="val 0"/>
              <a:gd name="adj2" fmla="val 51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ccolade fermante 3">
            <a:extLst>
              <a:ext uri="{FF2B5EF4-FFF2-40B4-BE49-F238E27FC236}">
                <a16:creationId xmlns:a16="http://schemas.microsoft.com/office/drawing/2014/main" id="{546DDFF8-E81B-022B-7A7B-ED3E7925DD5A}"/>
              </a:ext>
            </a:extLst>
          </p:cNvPr>
          <p:cNvSpPr/>
          <p:nvPr/>
        </p:nvSpPr>
        <p:spPr>
          <a:xfrm>
            <a:off x="8022751" y="1549980"/>
            <a:ext cx="229810" cy="1536095"/>
          </a:xfrm>
          <a:prstGeom prst="rightBrac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C44FC5-A3BA-951F-C117-0ED5F3625696}"/>
              </a:ext>
            </a:extLst>
          </p:cNvPr>
          <p:cNvSpPr txBox="1"/>
          <p:nvPr/>
        </p:nvSpPr>
        <p:spPr>
          <a:xfrm>
            <a:off x="8319945" y="1891871"/>
            <a:ext cx="1357331" cy="6584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/>
              <a:t>Marge  du</a:t>
            </a:r>
          </a:p>
          <a:p>
            <a:r>
              <a:rPr lang="fr-FR"/>
              <a:t>Bookmaker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DC4F698-AFBA-02AA-0997-74E3AF2E7F54}"/>
              </a:ext>
            </a:extLst>
          </p:cNvPr>
          <p:cNvSpPr txBox="1"/>
          <p:nvPr/>
        </p:nvSpPr>
        <p:spPr>
          <a:xfrm>
            <a:off x="8384725" y="4027167"/>
            <a:ext cx="1343186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Marge du </a:t>
            </a:r>
          </a:p>
          <a:p>
            <a:r>
              <a:rPr lang="fr-FR" dirty="0"/>
              <a:t>Parieur</a:t>
            </a:r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568244C-E60C-AD9C-3C7A-1D0EA98D1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522538-4B6C-774B-DCC2-32BD24565E37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0AEA6C4-D6FA-AD53-884B-E96AA7A8E94C}"/>
              </a:ext>
            </a:extLst>
          </p:cNvPr>
          <p:cNvSpPr txBox="1"/>
          <p:nvPr/>
        </p:nvSpPr>
        <p:spPr>
          <a:xfrm>
            <a:off x="810491" y="374073"/>
            <a:ext cx="528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Limite et inconvénient de ce modèle</a:t>
            </a:r>
          </a:p>
        </p:txBody>
      </p:sp>
    </p:spTree>
    <p:extLst>
      <p:ext uri="{BB962C8B-B14F-4D97-AF65-F5344CB8AC3E}">
        <p14:creationId xmlns:p14="http://schemas.microsoft.com/office/powerpoint/2010/main" val="180526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455DAA-2270-CD32-458E-1AD5F52181B4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C33645B-9DEE-4EE4-6122-70E54D69A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82" y="1954060"/>
            <a:ext cx="9956747" cy="37798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>
              <a:buFont typeface="Calibri" panose="020B0604020202020204" pitchFamily="34" charset="0"/>
              <a:buChar char="-"/>
            </a:pPr>
            <a:r>
              <a:rPr lang="fr-FR" sz="2600" b="1" i="1" dirty="0" err="1">
                <a:solidFill>
                  <a:schemeClr val="tx1"/>
                </a:solidFill>
                <a:latin typeface="Aptos Black" panose="020B0004020202020204" pitchFamily="34" charset="0"/>
              </a:rPr>
              <a:t>Scraping</a:t>
            </a:r>
            <a:r>
              <a:rPr lang="fr-FR" sz="26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 des URLs </a:t>
            </a:r>
            <a:r>
              <a:rPr lang="fr-FR" sz="2600" dirty="0">
                <a:solidFill>
                  <a:schemeClr val="tx1"/>
                </a:solidFill>
              </a:rPr>
              <a:t>: Récupération du code source des différentes pages de statistiques qui nous intéresse </a:t>
            </a:r>
          </a:p>
          <a:p>
            <a:pPr marL="0" indent="0">
              <a:buNone/>
            </a:pPr>
            <a:endParaRPr lang="fr-F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fr-FR" sz="2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sz="2600" b="1" i="1" u="sng" dirty="0">
                <a:solidFill>
                  <a:srgbClr val="FF0000"/>
                </a:solidFill>
                <a:latin typeface="Aptos Black" panose="020B0004020202020204" pitchFamily="34" charset="0"/>
              </a:rPr>
              <a:t>Problème :</a:t>
            </a:r>
            <a:r>
              <a:rPr lang="fr-FR" sz="2600" b="1" i="1" dirty="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fr-FR" sz="2600" dirty="0">
                <a:solidFill>
                  <a:srgbClr val="FF0000"/>
                </a:solidFill>
              </a:rPr>
              <a:t>présence de fonction javascript ( permettant aux gérants du site de faire le lien entre leurs données et celles présentes sur le site)</a:t>
            </a:r>
          </a:p>
          <a:p>
            <a:pPr>
              <a:buFont typeface="Calibri" panose="020B0604020202020204" pitchFamily="34" charset="0"/>
              <a:buChar char="-"/>
            </a:pPr>
            <a:endParaRPr lang="fr-FR" sz="2600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9885374-164E-3F73-9D59-C1BE91FF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69BAC8-E487-BB78-C284-E14C540AC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A4FAF3B4-269F-CA7C-9A85-A3209F115BD7}"/>
              </a:ext>
            </a:extLst>
          </p:cNvPr>
          <p:cNvSpPr txBox="1">
            <a:spLocks/>
          </p:cNvSpPr>
          <p:nvPr/>
        </p:nvSpPr>
        <p:spPr>
          <a:xfrm>
            <a:off x="342020" y="234245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"Web </a:t>
            </a:r>
            <a:r>
              <a:rPr lang="fr-FR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scraping</a:t>
            </a: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" : récolte des données</a:t>
            </a:r>
          </a:p>
          <a:p>
            <a:pPr marL="0" indent="0">
              <a:buNone/>
            </a:pP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Comment les récolter (</a:t>
            </a:r>
            <a:r>
              <a:rPr lang="fr-FR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ie</a:t>
            </a: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 « scraper ») sur une page web ?</a:t>
            </a:r>
          </a:p>
          <a:p>
            <a:pPr marL="0" indent="0">
              <a:buFont typeface="Wingdings 3" charset="2"/>
              <a:buNone/>
            </a:pPr>
            <a:r>
              <a:rPr lang="fr-FR" dirty="0"/>
              <a:t>       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BC12DE6-6702-6A81-70FA-8253A1BF27AD}"/>
              </a:ext>
            </a:extLst>
          </p:cNvPr>
          <p:cNvSpPr txBox="1"/>
          <p:nvPr/>
        </p:nvSpPr>
        <p:spPr>
          <a:xfrm>
            <a:off x="342020" y="4660472"/>
            <a:ext cx="9954919" cy="107342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24209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Site web&#10;&#10;Description générée automatiquement">
            <a:extLst>
              <a:ext uri="{FF2B5EF4-FFF2-40B4-BE49-F238E27FC236}">
                <a16:creationId xmlns:a16="http://schemas.microsoft.com/office/drawing/2014/main" id="{21856783-D966-5EFD-78C5-EF22C9089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715" y="0"/>
            <a:ext cx="12191507" cy="6861073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50C02F5-AD81-2E7F-2EAD-858099FA00A6}"/>
              </a:ext>
            </a:extLst>
          </p:cNvPr>
          <p:cNvSpPr txBox="1"/>
          <p:nvPr/>
        </p:nvSpPr>
        <p:spPr>
          <a:xfrm>
            <a:off x="5098774" y="2284061"/>
            <a:ext cx="1461052" cy="369332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/>
              <a:t>conteneurs</a:t>
            </a:r>
          </a:p>
        </p:txBody>
      </p:sp>
      <p:sp>
        <p:nvSpPr>
          <p:cNvPr id="4" name="Bouée 3">
            <a:extLst>
              <a:ext uri="{FF2B5EF4-FFF2-40B4-BE49-F238E27FC236}">
                <a16:creationId xmlns:a16="http://schemas.microsoft.com/office/drawing/2014/main" id="{F02B5B61-8251-8DDA-1252-BC0F15E566B4}"/>
              </a:ext>
            </a:extLst>
          </p:cNvPr>
          <p:cNvSpPr/>
          <p:nvPr/>
        </p:nvSpPr>
        <p:spPr>
          <a:xfrm>
            <a:off x="7205869" y="3150704"/>
            <a:ext cx="516835" cy="278296"/>
          </a:xfrm>
          <a:prstGeom prst="donu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Flèche vers la droite 5">
            <a:extLst>
              <a:ext uri="{FF2B5EF4-FFF2-40B4-BE49-F238E27FC236}">
                <a16:creationId xmlns:a16="http://schemas.microsoft.com/office/drawing/2014/main" id="{296C3DE1-11ED-B99D-0383-BC1B1A0C20D5}"/>
              </a:ext>
            </a:extLst>
          </p:cNvPr>
          <p:cNvSpPr/>
          <p:nvPr/>
        </p:nvSpPr>
        <p:spPr>
          <a:xfrm rot="2068695">
            <a:off x="6244784" y="2731944"/>
            <a:ext cx="1168075" cy="249173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3A474444-F168-FADD-A0F2-403B988E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bg1"/>
                </a:solidFill>
              </a:rPr>
              <a:t>18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521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9B6F03F-E5F2-659A-5D87-EEB97B5D8FBC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BF0100-66E8-4776-73E5-D58FB5EB7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528" y="0"/>
            <a:ext cx="9956747" cy="61869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  <a:p>
            <a:pPr marL="0" indent="0">
              <a:buNone/>
            </a:pP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Comment les récolter (</a:t>
            </a:r>
            <a:r>
              <a:rPr lang="fr-FR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ie</a:t>
            </a: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 « scraper ») sur une page web ?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Solution:                                                              </a:t>
            </a:r>
            <a:r>
              <a:rPr lang="fr-FR" sz="2400" dirty="0">
                <a:solidFill>
                  <a:schemeClr val="tx1"/>
                </a:solidFill>
              </a:rPr>
              <a:t>pour supprimer la partie javascript</a:t>
            </a:r>
          </a:p>
          <a:p>
            <a:endParaRPr lang="fr-FR" sz="24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Lancement de plusieurs instances de navigateurs pour récupérer les données </a:t>
            </a:r>
            <a:r>
              <a:rPr lang="fr-FR" sz="24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présentes  dans les codes sources </a:t>
            </a:r>
            <a:r>
              <a:rPr lang="fr-FR" sz="2400" dirty="0">
                <a:solidFill>
                  <a:schemeClr val="tx1"/>
                </a:solidFill>
              </a:rPr>
              <a:t>sur le site:  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https://www.atptour.com/en</a:t>
            </a:r>
            <a:r>
              <a:rPr lang="fr-FR" sz="2400" dirty="0">
                <a:solidFill>
                  <a:schemeClr val="tx1"/>
                </a:solidFill>
                <a:ea typeface="+mn-lt"/>
                <a:cs typeface="+mn-lt"/>
              </a:rPr>
              <a:t>  : </a:t>
            </a:r>
          </a:p>
          <a:p>
            <a:pPr marL="0" indent="0">
              <a:buNone/>
            </a:pPr>
            <a:endParaRPr lang="fr-FR" sz="2400" dirty="0">
              <a:solidFill>
                <a:schemeClr val="tx1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fr-FR" sz="2400" dirty="0">
                <a:solidFill>
                  <a:schemeClr val="tx1"/>
                </a:solidFill>
              </a:rPr>
              <a:t>Celles de  </a:t>
            </a:r>
            <a:r>
              <a:rPr lang="fr-FR" sz="2400" b="1" i="1" dirty="0" err="1">
                <a:solidFill>
                  <a:schemeClr val="tx1"/>
                </a:solidFill>
                <a:latin typeface="Aptos Black" panose="020B0004020202020204" pitchFamily="34" charset="0"/>
              </a:rPr>
              <a:t>Overview</a:t>
            </a:r>
            <a:r>
              <a:rPr lang="fr-FR" sz="24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 </a:t>
            </a:r>
            <a:r>
              <a:rPr lang="fr-FR" sz="2400" dirty="0">
                <a:solidFill>
                  <a:schemeClr val="tx1"/>
                </a:solidFill>
              </a:rPr>
              <a:t>(Main) , </a:t>
            </a:r>
            <a:r>
              <a:rPr lang="fr-FR" sz="24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Stats</a:t>
            </a:r>
            <a:r>
              <a:rPr lang="fr-FR" sz="2400" dirty="0">
                <a:solidFill>
                  <a:schemeClr val="tx1"/>
                </a:solidFill>
              </a:rPr>
              <a:t> (Tout), et</a:t>
            </a:r>
            <a:r>
              <a:rPr lang="fr-FR" sz="24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 Activity </a:t>
            </a:r>
            <a:r>
              <a:rPr lang="fr-FR" sz="2400" dirty="0">
                <a:solidFill>
                  <a:schemeClr val="tx1"/>
                </a:solidFill>
              </a:rPr>
              <a:t>( carrière):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28CDDFA-B48D-BBB5-5C47-06D06F0DD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E2F5DB-D212-4483-EF2B-A83757A8E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Image 6" descr="Une image contenant Police, Graphique, logo, texte&#10;&#10;Description générée automatiquement">
            <a:extLst>
              <a:ext uri="{FF2B5EF4-FFF2-40B4-BE49-F238E27FC236}">
                <a16:creationId xmlns:a16="http://schemas.microsoft.com/office/drawing/2014/main" id="{FD16E77B-E805-E277-455F-D77883FA4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5073" y="2161636"/>
            <a:ext cx="2419198" cy="75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76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EC693B-6352-C915-79B0-B7E39D372815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318B960-B7DD-198C-A2BA-5C1C6DCB9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942"/>
            <a:ext cx="8596668" cy="1717458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0865D5-3FA9-B916-D8F8-C60166E13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C0AFF-CC08-4D32-9E1B-8FA545B2DEC8}" type="datetime1">
              <a:rPr lang="fr-FR"/>
              <a:t>09/06/2024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8E69299-3AA3-366E-210F-89A85C8B7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839707-071C-BB35-27A6-12052518C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2</a:t>
            </a:fld>
            <a:endParaRPr lang="en-US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33E6BAE7-4563-B849-7CF2-287825016DDE}"/>
              </a:ext>
            </a:extLst>
          </p:cNvPr>
          <p:cNvSpPr/>
          <p:nvPr/>
        </p:nvSpPr>
        <p:spPr>
          <a:xfrm>
            <a:off x="1897367" y="2487008"/>
            <a:ext cx="2313709" cy="1177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Cote du joueur n°1</a:t>
            </a: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48D83192-878F-F702-150D-A7DDB81671BD}"/>
              </a:ext>
            </a:extLst>
          </p:cNvPr>
          <p:cNvSpPr/>
          <p:nvPr/>
        </p:nvSpPr>
        <p:spPr>
          <a:xfrm>
            <a:off x="6277517" y="2487008"/>
            <a:ext cx="2313709" cy="1177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Cote du joueur n°2</a:t>
            </a:r>
          </a:p>
        </p:txBody>
      </p:sp>
      <p:pic>
        <p:nvPicPr>
          <p:cNvPr id="21" name="Graphique 20" descr="Tennis avec un remplissage uni">
            <a:extLst>
              <a:ext uri="{FF2B5EF4-FFF2-40B4-BE49-F238E27FC236}">
                <a16:creationId xmlns:a16="http://schemas.microsoft.com/office/drawing/2014/main" id="{A568F602-6247-CB7D-E87A-D14BAD655B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7381" y="1447800"/>
            <a:ext cx="914400" cy="914400"/>
          </a:xfrm>
          <a:prstGeom prst="rect">
            <a:avLst/>
          </a:prstGeom>
        </p:spPr>
      </p:pic>
      <p:pic>
        <p:nvPicPr>
          <p:cNvPr id="22" name="Graphique 21" descr="Tennis avec un remplissage uni">
            <a:extLst>
              <a:ext uri="{FF2B5EF4-FFF2-40B4-BE49-F238E27FC236}">
                <a16:creationId xmlns:a16="http://schemas.microsoft.com/office/drawing/2014/main" id="{C2CD760C-21D2-5AAA-4A5C-19AFC0C87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3200" y="1475509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41BE454-1E89-062E-4F92-087FF58630EC}"/>
                  </a:ext>
                </a:extLst>
              </p:cNvPr>
              <p:cNvSpPr txBox="1"/>
              <p:nvPr/>
            </p:nvSpPr>
            <p:spPr>
              <a:xfrm>
                <a:off x="1872054" y="4738918"/>
                <a:ext cx="6825631" cy="6612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𝑂𝑛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𝐶𝑜𝑡𝑒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𝑗𝑜𝑢𝑒𝑢𝑟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°1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𝐶𝑜𝑡𝑒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𝑑𝑢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𝑗𝑜𝑢𝑒𝑢𝑟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°2</m:t>
                          </m:r>
                        </m:den>
                      </m:f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=1+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𝑀𝑎𝑟𝑔𝑒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D41BE454-1E89-062E-4F92-087FF58630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2054" y="4738918"/>
                <a:ext cx="6825631" cy="661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95BC7D19-7B60-6C7A-FC9B-5F892D08C055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465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91CC32-6A6B-4E2E-BBA1-6864F305DA26}" type="slidenum">
              <a:rPr lang="en-US" smtClean="0">
                <a:solidFill>
                  <a:schemeClr val="tx1"/>
                </a:solidFill>
              </a:rPr>
              <a:pPr/>
              <a:t>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1351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FABDA6A1-FE07-98C8-8F27-3DA31FFBF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948" y="1164259"/>
            <a:ext cx="8490204" cy="441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402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nombre&#10;&#10;Description générée automatiquement">
            <a:extLst>
              <a:ext uri="{FF2B5EF4-FFF2-40B4-BE49-F238E27FC236}">
                <a16:creationId xmlns:a16="http://schemas.microsoft.com/office/drawing/2014/main" id="{D0D03727-8C9F-D542-6DD2-C8928C23A6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09968"/>
            <a:ext cx="6354417" cy="6135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6202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capture d’écran, logiciel, Page web&#10;&#10;Description générée automatiquement">
            <a:extLst>
              <a:ext uri="{FF2B5EF4-FFF2-40B4-BE49-F238E27FC236}">
                <a16:creationId xmlns:a16="http://schemas.microsoft.com/office/drawing/2014/main" id="{202522F5-BF86-FEBB-3E9D-DB3C9FE70E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906" y="161493"/>
            <a:ext cx="6035328" cy="6371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0680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3441E1-7087-E66C-0E04-4176C9E20DD5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59CCB6-4203-3BE6-2651-2CCFCEF16B33}"/>
              </a:ext>
            </a:extLst>
          </p:cNvPr>
          <p:cNvSpPr/>
          <p:nvPr/>
        </p:nvSpPr>
        <p:spPr>
          <a:xfrm>
            <a:off x="335467" y="1504013"/>
            <a:ext cx="8938535" cy="9000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617337C-1F33-B69E-935E-BA335DE64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467" y="149087"/>
            <a:ext cx="10001229" cy="6052930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« </a:t>
            </a:r>
            <a:r>
              <a:rPr lang="fr-FR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Parser</a:t>
            </a: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 » les données ( « Data </a:t>
            </a:r>
            <a:r>
              <a:rPr lang="fr-FR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Parsing</a:t>
            </a: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 »)  </a:t>
            </a: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chemeClr val="tx1"/>
                </a:solidFill>
              </a:rPr>
              <a:t>Dans notre cas: </a:t>
            </a: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b="1" u="sng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b="1" u="sng" dirty="0">
                <a:solidFill>
                  <a:schemeClr val="tx1"/>
                </a:solidFill>
              </a:rPr>
              <a:t>Module :</a:t>
            </a:r>
            <a:r>
              <a:rPr lang="fr-FR" dirty="0">
                <a:solidFill>
                  <a:schemeClr val="tx1"/>
                </a:solidFill>
              </a:rPr>
              <a:t>                             (Bs4)  pour trouver les informations que l’on souhaite extraire dans 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les bons conteneurs 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Facilite l’extraction car le 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code HTML est instancié dans les objets Bs4 : </a:t>
            </a:r>
            <a:r>
              <a:rPr lang="fr-FR" dirty="0">
                <a:solidFill>
                  <a:schemeClr val="tx1"/>
                </a:solidFill>
              </a:rPr>
              <a:t>les fonctions Bs4 permettent donc d’extraire directement les contenus des conteneurs  </a:t>
            </a:r>
          </a:p>
          <a:p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AE0662-F5A4-BA79-E51E-6338DA1B8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09E471-1F66-7734-86C1-CCD87A81A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smtClean="0">
                <a:solidFill>
                  <a:schemeClr val="tx1"/>
                </a:solidFill>
              </a:rPr>
              <a:t>23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B8F9F1F-176D-05DB-56B1-43EF78919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2124" y="3942573"/>
            <a:ext cx="1738520" cy="604272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FC5A730-A25B-4EB9-BC13-76A0257A23CF}"/>
              </a:ext>
            </a:extLst>
          </p:cNvPr>
          <p:cNvSpPr/>
          <p:nvPr/>
        </p:nvSpPr>
        <p:spPr>
          <a:xfrm>
            <a:off x="335467" y="1190551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Définition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8D9F0B3-642D-5696-59BE-C7A65DA2A134}"/>
              </a:ext>
            </a:extLst>
          </p:cNvPr>
          <p:cNvSpPr txBox="1"/>
          <p:nvPr/>
        </p:nvSpPr>
        <p:spPr>
          <a:xfrm>
            <a:off x="335467" y="1480712"/>
            <a:ext cx="91663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latin typeface="Aptos Black" panose="020B0004020202020204" pitchFamily="34" charset="0"/>
              </a:rPr>
              <a:t>L’analyse syntaxique de données </a:t>
            </a:r>
            <a:r>
              <a:rPr lang="fr-FR" dirty="0"/>
              <a:t>(« Data </a:t>
            </a:r>
            <a:r>
              <a:rPr lang="fr-FR" dirty="0" err="1"/>
              <a:t>parsing</a:t>
            </a:r>
            <a:r>
              <a:rPr lang="fr-FR" dirty="0"/>
              <a:t> ») est le processus de transformation d’un format à un autre. Il sert à </a:t>
            </a:r>
            <a:r>
              <a:rPr lang="fr-FR" b="1" i="1" dirty="0">
                <a:latin typeface="Aptos Black" panose="020B0004020202020204" pitchFamily="34" charset="0"/>
              </a:rPr>
              <a:t>structurer les données </a:t>
            </a:r>
            <a:r>
              <a:rPr lang="fr-FR" dirty="0"/>
              <a:t>récoltées: </a:t>
            </a:r>
            <a:r>
              <a:rPr lang="fr-FR" dirty="0" err="1"/>
              <a:t>ie</a:t>
            </a:r>
            <a:r>
              <a:rPr lang="fr-FR" dirty="0"/>
              <a:t> convertir des données non structurées en données structurées.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BBD0C796-9BA6-0D81-DBD7-10380C05A0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147" y="2694203"/>
            <a:ext cx="3285986" cy="1103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8991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68250D-C4E8-1F39-A576-8CEF8C1CC5D3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DD477E-0EB1-7BCE-C38B-78FBAAC22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32A3F1-952D-61F4-2F44-379B946BF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24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32B46A-3BEB-1EBA-F8CF-8E45F53EE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0B1C7-F117-4C8E-922D-124A0E5F08A9}" type="datetime1">
              <a:rPr lang="fr-FR"/>
              <a:t>08/06/2024</a:t>
            </a:fld>
            <a:endParaRPr lang="en-US"/>
          </a:p>
        </p:txBody>
      </p:sp>
      <p:pic>
        <p:nvPicPr>
          <p:cNvPr id="8" name="Image 7" descr="Une image contenant texte, menu, capture d’écran, Police&#10;&#10;Description générée automatiquement">
            <a:extLst>
              <a:ext uri="{FF2B5EF4-FFF2-40B4-BE49-F238E27FC236}">
                <a16:creationId xmlns:a16="http://schemas.microsoft.com/office/drawing/2014/main" id="{85F5C9D1-8E29-BC16-DAF7-A1C00E133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3564" y="1189973"/>
            <a:ext cx="3861675" cy="5663534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91C8BDCB-44A3-D61B-5A4C-8E204F73A0E6}"/>
              </a:ext>
            </a:extLst>
          </p:cNvPr>
          <p:cNvSpPr txBox="1"/>
          <p:nvPr/>
        </p:nvSpPr>
        <p:spPr>
          <a:xfrm>
            <a:off x="674062" y="313764"/>
            <a:ext cx="835066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Mise en place de dictionnaire exploitable ( Filtration des données)</a:t>
            </a: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C37EA16-3E15-0245-BB77-F31F12F992FF}"/>
              </a:ext>
            </a:extLst>
          </p:cNvPr>
          <p:cNvSpPr txBox="1"/>
          <p:nvPr/>
        </p:nvSpPr>
        <p:spPr>
          <a:xfrm>
            <a:off x="674062" y="2474843"/>
            <a:ext cx="3142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Après cela, les dictionnaires sont de la forme suivante: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CA23F57-CCD1-88E1-C730-BE97A2BDA93F}"/>
              </a:ext>
            </a:extLst>
          </p:cNvPr>
          <p:cNvSpPr txBox="1"/>
          <p:nvPr/>
        </p:nvSpPr>
        <p:spPr>
          <a:xfrm>
            <a:off x="674062" y="3677478"/>
            <a:ext cx="2834451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fr-FR" b="1" i="1" u="sng" dirty="0">
                <a:solidFill>
                  <a:srgbClr val="FF0000"/>
                </a:solidFill>
                <a:latin typeface="Aptos Black" panose="020B0004020202020204" pitchFamily="34" charset="0"/>
              </a:rPr>
              <a:t>Problème:</a:t>
            </a:r>
            <a:r>
              <a:rPr lang="fr-FR" b="1" i="1" dirty="0">
                <a:solidFill>
                  <a:srgbClr val="FF0000"/>
                </a:solidFill>
                <a:latin typeface="Aptos Black" panose="020B0004020202020204" pitchFamily="34" charset="0"/>
              </a:rPr>
              <a:t> </a:t>
            </a:r>
            <a:r>
              <a:rPr lang="fr-FR" dirty="0">
                <a:solidFill>
                  <a:srgbClr val="FF0000"/>
                </a:solidFill>
              </a:rPr>
              <a:t>les valeurs associés à chaque clé sont en string et donc non exploitable</a:t>
            </a:r>
          </a:p>
        </p:txBody>
      </p:sp>
    </p:spTree>
    <p:extLst>
      <p:ext uri="{BB962C8B-B14F-4D97-AF65-F5344CB8AC3E}">
        <p14:creationId xmlns:p14="http://schemas.microsoft.com/office/powerpoint/2010/main" val="14300432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B31591-65BA-EC0B-40C0-5E05B4CF5CC7}"/>
              </a:ext>
            </a:extLst>
          </p:cNvPr>
          <p:cNvSpPr/>
          <p:nvPr/>
        </p:nvSpPr>
        <p:spPr>
          <a:xfrm>
            <a:off x="0" y="-119269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1E81AB8-31BB-4D79-C0F6-873783F33DF9}"/>
              </a:ext>
            </a:extLst>
          </p:cNvPr>
          <p:cNvSpPr txBox="1"/>
          <p:nvPr/>
        </p:nvSpPr>
        <p:spPr>
          <a:xfrm>
            <a:off x="6712915" y="1380944"/>
            <a:ext cx="30080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transforme tous les string en entier, flottant pour rendre les données présentes dans les dictionnaires exploitables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631751D-0988-F99E-FBE4-9A98F4A8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32A633-2571-FBC2-E57D-DCAA1A317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13B2585-4FD4-9E60-C6F1-1D22AAA69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14E9C92-43CB-41AD-A9F2-C21BB6E8C08B}" type="datetime1">
              <a:rPr lang="fr-FR"/>
              <a:pPr>
                <a:spcAft>
                  <a:spcPts val="600"/>
                </a:spcAft>
              </a:pPr>
              <a:t>08/06/2024</a:t>
            </a:fld>
            <a:endParaRPr lang="en-US"/>
          </a:p>
        </p:txBody>
      </p:sp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4F026BAA-51F9-8E34-4D14-AAB7680B3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607" y="1053890"/>
            <a:ext cx="6297611" cy="5352597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E2E1360F-802A-122C-E582-EA66E3AC5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976" y="4161266"/>
            <a:ext cx="3306720" cy="174145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C9C14F5-9E28-9404-E143-143094CB69FB}"/>
              </a:ext>
            </a:extLst>
          </p:cNvPr>
          <p:cNvSpPr txBox="1"/>
          <p:nvPr/>
        </p:nvSpPr>
        <p:spPr>
          <a:xfrm>
            <a:off x="6883724" y="4390320"/>
            <a:ext cx="39370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Ex: on a </a:t>
            </a:r>
            <a:r>
              <a:rPr lang="fr-FR" b="1" dirty="0"/>
              <a:t>Etcheverry M.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7F75187-F2E0-DC50-0F25-921425A733D1}"/>
              </a:ext>
            </a:extLst>
          </p:cNvPr>
          <p:cNvSpPr txBox="1"/>
          <p:nvPr/>
        </p:nvSpPr>
        <p:spPr>
          <a:xfrm>
            <a:off x="501556" y="111123"/>
            <a:ext cx="835066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Mise en place de dictionnaire exploitable ( Filtration des données)</a:t>
            </a: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F0B2EE-331A-7186-EC0A-7C7AC000F993}"/>
              </a:ext>
            </a:extLst>
          </p:cNvPr>
          <p:cNvSpPr txBox="1"/>
          <p:nvPr/>
        </p:nvSpPr>
        <p:spPr>
          <a:xfrm>
            <a:off x="6712915" y="3167733"/>
            <a:ext cx="2607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On met en forme les noms des joueurs présent dans les URL</a:t>
            </a:r>
          </a:p>
        </p:txBody>
      </p:sp>
    </p:spTree>
    <p:extLst>
      <p:ext uri="{BB962C8B-B14F-4D97-AF65-F5344CB8AC3E}">
        <p14:creationId xmlns:p14="http://schemas.microsoft.com/office/powerpoint/2010/main" val="3715484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69586E3-650D-4533-DC26-1C13745811A3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EB99A66-B8BC-63FB-E8C0-2CBFF3774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062" y="1073427"/>
            <a:ext cx="4626808" cy="5655365"/>
          </a:xfrm>
        </p:spPr>
        <p:txBody>
          <a:bodyPr>
            <a:normAutofit/>
          </a:bodyPr>
          <a:lstStyle/>
          <a:p>
            <a:r>
              <a:rPr lang="fr-FR" sz="12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Dans le premier dictionnaire:</a:t>
            </a:r>
          </a:p>
          <a:p>
            <a:pPr marL="0" indent="0">
              <a:buNone/>
            </a:pPr>
            <a:r>
              <a:rPr lang="fr-FR" sz="1200" dirty="0" err="1">
                <a:solidFill>
                  <a:schemeClr val="tx1"/>
                </a:solidFill>
              </a:rPr>
              <a:t>Info_joueur</a:t>
            </a:r>
            <a:r>
              <a:rPr lang="fr-FR" sz="1200" dirty="0">
                <a:solidFill>
                  <a:schemeClr val="tx1"/>
                </a:solidFill>
              </a:rPr>
              <a:t> = { [nom du joueur] : { [rang]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[nombre de titres]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[victoires]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 défaites]: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[surface favorite]: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etc…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},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[nom du joueur] : etc…</a:t>
            </a:r>
          </a:p>
          <a:p>
            <a:pPr marL="0" indent="0">
              <a:buNone/>
            </a:pPr>
            <a:endParaRPr lang="fr-FR" sz="1200" dirty="0">
              <a:solidFill>
                <a:schemeClr val="tx1"/>
              </a:solidFill>
            </a:endParaRPr>
          </a:p>
          <a:p>
            <a:r>
              <a:rPr lang="fr-FR" sz="1200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Dans le deuxième dictionnaire: 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Match = { [référence du match] : { [ date]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 surface]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[joueur n°1 ]: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[joueur n°2]: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				[ cote n°1] : …,</a:t>
            </a:r>
          </a:p>
          <a:p>
            <a:pPr marL="0" indent="0">
              <a:buNone/>
            </a:pPr>
            <a:r>
              <a:rPr lang="fr-FR" sz="1200" dirty="0">
                <a:solidFill>
                  <a:schemeClr val="tx1"/>
                </a:solidFill>
              </a:rPr>
              <a:t>	},</a:t>
            </a:r>
          </a:p>
          <a:p>
            <a:pPr marL="0" indent="0">
              <a:buNone/>
            </a:pPr>
            <a:endParaRPr lang="fr-F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sz="12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FA4D38B-FFBA-2582-1AEF-8D5891C2B4CF}"/>
              </a:ext>
            </a:extLst>
          </p:cNvPr>
          <p:cNvSpPr txBox="1"/>
          <p:nvPr/>
        </p:nvSpPr>
        <p:spPr>
          <a:xfrm>
            <a:off x="674062" y="313764"/>
            <a:ext cx="835066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mise en place de dictionnaire exploitable ( Filtration des données)</a:t>
            </a: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0FFD06-9ED4-A800-A3AF-EBC2D4AD4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26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75408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77991B-DFAB-7C10-D3DA-AA9B3D3739F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78C2391-3ED1-D6BF-B55F-8B03F984C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96BC011-5A44-55A9-D692-7AAA7584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27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BDF4E40-037A-7B89-AC18-E23DE1732CAA}"/>
              </a:ext>
            </a:extLst>
          </p:cNvPr>
          <p:cNvSpPr txBox="1"/>
          <p:nvPr/>
        </p:nvSpPr>
        <p:spPr>
          <a:xfrm>
            <a:off x="685250" y="5653028"/>
            <a:ext cx="3073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info joueur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CE779CC-2AFA-CACE-ABEA-1E86FF76678D}"/>
              </a:ext>
            </a:extLst>
          </p:cNvPr>
          <p:cNvSpPr txBox="1"/>
          <p:nvPr/>
        </p:nvSpPr>
        <p:spPr>
          <a:xfrm>
            <a:off x="4726982" y="5647817"/>
            <a:ext cx="3073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matches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8FAAC-F4DD-D983-CB1C-DA5B58AF387C}"/>
              </a:ext>
            </a:extLst>
          </p:cNvPr>
          <p:cNvSpPr txBox="1"/>
          <p:nvPr/>
        </p:nvSpPr>
        <p:spPr>
          <a:xfrm>
            <a:off x="8236314" y="5603123"/>
            <a:ext cx="307382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dirty="0"/>
              <a:t>paris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9C11397-1ABB-8168-AA87-3054611F1A3B}"/>
              </a:ext>
            </a:extLst>
          </p:cNvPr>
          <p:cNvSpPr txBox="1"/>
          <p:nvPr/>
        </p:nvSpPr>
        <p:spPr>
          <a:xfrm>
            <a:off x="3860310" y="6306709"/>
            <a:ext cx="40166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Total: + 300 joueurs , 1108 matches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46B98-268D-03F6-C627-B3C936C37F5A}"/>
              </a:ext>
            </a:extLst>
          </p:cNvPr>
          <p:cNvSpPr txBox="1"/>
          <p:nvPr/>
        </p:nvSpPr>
        <p:spPr>
          <a:xfrm>
            <a:off x="674062" y="313764"/>
            <a:ext cx="8350668" cy="35394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sz="17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D) Sauvegarde des données dans des fichiers </a:t>
            </a:r>
            <a:r>
              <a:rPr lang="fr-FR" sz="1700" b="1" i="1" dirty="0" err="1">
                <a:solidFill>
                  <a:schemeClr val="bg1"/>
                </a:solidFill>
                <a:latin typeface="Aptos Black" panose="020B0004020202020204" pitchFamily="34" charset="0"/>
              </a:rPr>
              <a:t>Json</a:t>
            </a:r>
            <a:r>
              <a:rPr lang="fr-FR" sz="17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: sous forme de dictionnaires</a:t>
            </a: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</p:txBody>
      </p:sp>
      <p:pic>
        <p:nvPicPr>
          <p:cNvPr id="15" name="Image 1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0A396FD-882F-7AF5-D582-51EC5A4DD7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73" y="1282307"/>
            <a:ext cx="4140200" cy="4238048"/>
          </a:xfrm>
          <a:prstGeom prst="rect">
            <a:avLst/>
          </a:prstGeom>
        </p:spPr>
      </p:pic>
      <p:pic>
        <p:nvPicPr>
          <p:cNvPr id="17" name="Image 16" descr="Une image contenant texte, menu, capture d’écran, livre&#10;&#10;Description générée automatiquement">
            <a:extLst>
              <a:ext uri="{FF2B5EF4-FFF2-40B4-BE49-F238E27FC236}">
                <a16:creationId xmlns:a16="http://schemas.microsoft.com/office/drawing/2014/main" id="{E9048ED3-2CF5-A208-A124-469B4EC29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6314" y="1282307"/>
            <a:ext cx="2465050" cy="4183238"/>
          </a:xfrm>
          <a:prstGeom prst="rect">
            <a:avLst/>
          </a:prstGeom>
        </p:spPr>
      </p:pic>
      <p:pic>
        <p:nvPicPr>
          <p:cNvPr id="19" name="Image 18" descr="Une image contenant texte, Police, capture d’écran, conception&#10;&#10;Description générée automatiquement">
            <a:extLst>
              <a:ext uri="{FF2B5EF4-FFF2-40B4-BE49-F238E27FC236}">
                <a16:creationId xmlns:a16="http://schemas.microsoft.com/office/drawing/2014/main" id="{91F8D7B6-5442-8C05-5419-A935AB31F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9293" y="1274126"/>
            <a:ext cx="2819400" cy="4219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411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D2467214-0C4B-690F-502A-AFF0E90B26AC}"/>
              </a:ext>
            </a:extLst>
          </p:cNvPr>
          <p:cNvSpPr txBox="1"/>
          <p:nvPr/>
        </p:nvSpPr>
        <p:spPr>
          <a:xfrm>
            <a:off x="308113" y="590586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E) Problèmes rencontrées </a:t>
            </a:r>
          </a:p>
        </p:txBody>
      </p:sp>
      <p:sp>
        <p:nvSpPr>
          <p:cNvPr id="7" name="Espace réservé du numéro de diapositive 5">
            <a:extLst>
              <a:ext uri="{FF2B5EF4-FFF2-40B4-BE49-F238E27FC236}">
                <a16:creationId xmlns:a16="http://schemas.microsoft.com/office/drawing/2014/main" id="{811E402F-5C25-9371-F899-8519BB07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28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7623C0A-DE64-8E73-E5C7-F1CC0F0BB3DD}"/>
              </a:ext>
            </a:extLst>
          </p:cNvPr>
          <p:cNvSpPr txBox="1"/>
          <p:nvPr/>
        </p:nvSpPr>
        <p:spPr>
          <a:xfrm>
            <a:off x="1675900" y="2379945"/>
            <a:ext cx="47348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Mettre en lumière  les problèmes </a:t>
            </a:r>
            <a:r>
              <a:rPr lang="fr-FR" dirty="0" err="1"/>
              <a:t>recontrés</a:t>
            </a:r>
            <a:r>
              <a:rPr lang="fr-FR" dirty="0"/>
              <a:t> au fur et à mesure de la partie </a:t>
            </a:r>
          </a:p>
        </p:txBody>
      </p:sp>
    </p:spTree>
    <p:extLst>
      <p:ext uri="{BB962C8B-B14F-4D97-AF65-F5344CB8AC3E}">
        <p14:creationId xmlns:p14="http://schemas.microsoft.com/office/powerpoint/2010/main" val="4149442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F62F1A3-957C-0083-F81B-752E32B68351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454EA9-6808-7620-8C6A-2FF05DF893AF}"/>
              </a:ext>
            </a:extLst>
          </p:cNvPr>
          <p:cNvSpPr/>
          <p:nvPr/>
        </p:nvSpPr>
        <p:spPr>
          <a:xfrm>
            <a:off x="1494512" y="1582744"/>
            <a:ext cx="7441670" cy="3269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E573AC-BC19-516B-DC52-2CBDAAAF6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020" y="1232343"/>
            <a:ext cx="11507960" cy="38701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8FDCD9-FBD1-331E-6754-BE308AB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29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2FD4D07-6D0A-7BF6-7605-B1A00A51AF6D}"/>
              </a:ext>
            </a:extLst>
          </p:cNvPr>
          <p:cNvSpPr txBox="1"/>
          <p:nvPr/>
        </p:nvSpPr>
        <p:spPr>
          <a:xfrm>
            <a:off x="382403" y="639517"/>
            <a:ext cx="3356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 mathématique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57F1E1-34E3-0430-4467-D75DF6240E19}"/>
              </a:ext>
            </a:extLst>
          </p:cNvPr>
          <p:cNvSpPr/>
          <p:nvPr/>
        </p:nvSpPr>
        <p:spPr>
          <a:xfrm>
            <a:off x="1494512" y="1257897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6D49E43-5B4F-4AFE-1922-36CDDC3350A7}"/>
                  </a:ext>
                </a:extLst>
              </p:cNvPr>
              <p:cNvSpPr txBox="1"/>
              <p:nvPr/>
            </p:nvSpPr>
            <p:spPr>
              <a:xfrm>
                <a:off x="5603667" y="1687416"/>
                <a:ext cx="1385530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≥0</m:t>
                          </m:r>
                        </m:sub>
                      </m:sSub>
                    </m:oMath>
                  </m:oMathPara>
                </a14:m>
                <a:endParaRPr lang="fr-FR" b="0"/>
              </a:p>
              <a:p>
                <a:endParaRPr lang="fr-FR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46D49E43-5B4F-4AFE-1922-36CDDC335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3667" y="1687416"/>
                <a:ext cx="1385530" cy="553998"/>
              </a:xfrm>
              <a:prstGeom prst="rect">
                <a:avLst/>
              </a:prstGeom>
              <a:blipFill>
                <a:blip r:embed="rId2"/>
                <a:stretch>
                  <a:fillRect l="-1754"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362B0BF-E9FF-9C28-CEC8-2343C0610069}"/>
                  </a:ext>
                </a:extLst>
              </p:cNvPr>
              <p:cNvSpPr txBox="1"/>
              <p:nvPr/>
            </p:nvSpPr>
            <p:spPr>
              <a:xfrm>
                <a:off x="3309504" y="3336710"/>
                <a:ext cx="870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 ≥1</m:t>
                          </m:r>
                        </m:sub>
                      </m:sSub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3362B0BF-E9FF-9C28-CEC8-2343C06100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9504" y="3336710"/>
                <a:ext cx="870751" cy="276999"/>
              </a:xfrm>
              <a:prstGeom prst="rect">
                <a:avLst/>
              </a:prstGeom>
              <a:blipFill>
                <a:blip r:embed="rId3"/>
                <a:stretch>
                  <a:fillRect l="-9091" r="-699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F1B3C6-E9F0-08CB-27C7-73F8E087D34F}"/>
                  </a:ext>
                </a:extLst>
              </p:cNvPr>
              <p:cNvSpPr txBox="1"/>
              <p:nvPr/>
            </p:nvSpPr>
            <p:spPr>
              <a:xfrm>
                <a:off x="3448361" y="3875583"/>
                <a:ext cx="3068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𝑎𝑣𝑒𝑐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≥0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40F1B3C6-E9F0-08CB-27C7-73F8E087D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8361" y="3875583"/>
                <a:ext cx="3068725" cy="276999"/>
              </a:xfrm>
              <a:prstGeom prst="rect">
                <a:avLst/>
              </a:prstGeom>
              <a:blipFill>
                <a:blip r:embed="rId4"/>
                <a:stretch>
                  <a:fillRect l="-1193" r="-119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42FBADB-644A-2619-04F6-C9AC5F41D76F}"/>
                  </a:ext>
                </a:extLst>
              </p:cNvPr>
              <p:cNvSpPr txBox="1"/>
              <p:nvPr/>
            </p:nvSpPr>
            <p:spPr>
              <a:xfrm>
                <a:off x="2694213" y="2783734"/>
                <a:ext cx="1044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242FBADB-644A-2619-04F6-C9AC5F41D7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213" y="2783734"/>
                <a:ext cx="1044453" cy="276999"/>
              </a:xfrm>
              <a:prstGeom prst="rect">
                <a:avLst/>
              </a:prstGeom>
              <a:blipFill>
                <a:blip r:embed="rId5"/>
                <a:stretch>
                  <a:fillRect l="-14035" t="-31111" r="-994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86A396C-A93E-646E-E5FB-CA9C8BCBD34C}"/>
                  </a:ext>
                </a:extLst>
              </p:cNvPr>
              <p:cNvSpPr txBox="1"/>
              <p:nvPr/>
            </p:nvSpPr>
            <p:spPr>
              <a:xfrm>
                <a:off x="3738666" y="2204570"/>
                <a:ext cx="248811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⊂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… ⊂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786A396C-A93E-646E-E5FB-CA9C8BCBD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66" y="2204570"/>
                <a:ext cx="2488117" cy="276999"/>
              </a:xfrm>
              <a:prstGeom prst="rect">
                <a:avLst/>
              </a:prstGeom>
              <a:blipFill>
                <a:blip r:embed="rId6"/>
                <a:stretch>
                  <a:fillRect l="-1225" r="-1471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ZoneTexte 21">
            <a:extLst>
              <a:ext uri="{FF2B5EF4-FFF2-40B4-BE49-F238E27FC236}">
                <a16:creationId xmlns:a16="http://schemas.microsoft.com/office/drawing/2014/main" id="{3A10F899-F48E-19F8-3362-C50FF4841E34}"/>
              </a:ext>
            </a:extLst>
          </p:cNvPr>
          <p:cNvSpPr txBox="1"/>
          <p:nvPr/>
        </p:nvSpPr>
        <p:spPr>
          <a:xfrm>
            <a:off x="1461492" y="1641267"/>
            <a:ext cx="764262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Une </a:t>
            </a:r>
            <a:r>
              <a:rPr lang="fr-FR" b="1" i="1" dirty="0">
                <a:latin typeface="Aptos Black" panose="020B0004020202020204" pitchFamily="34" charset="0"/>
              </a:rPr>
              <a:t>filtration</a:t>
            </a:r>
            <a:r>
              <a:rPr lang="fr-FR" dirty="0"/>
              <a:t> A est une suite croissante                   de sous tribu de A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On dit que                est un </a:t>
            </a:r>
            <a:r>
              <a:rPr lang="fr-FR" b="1" i="1" dirty="0">
                <a:latin typeface="Aptos Black" panose="020B0004020202020204" pitchFamily="34" charset="0"/>
              </a:rPr>
              <a:t>espace probabilisé filtré </a:t>
            </a:r>
          </a:p>
          <a:p>
            <a:endParaRPr lang="fr-FR" dirty="0"/>
          </a:p>
          <a:p>
            <a:r>
              <a:rPr lang="fr-FR" dirty="0"/>
              <a:t>En particulier, si             est un processus aléatoire, alors la suite 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Est appelée </a:t>
            </a:r>
            <a:r>
              <a:rPr lang="fr-FR" b="1" i="1" dirty="0">
                <a:latin typeface="Aptos Black" panose="020B0004020202020204" pitchFamily="34" charset="0"/>
              </a:rPr>
              <a:t>filtration naturelle du processus                </a:t>
            </a:r>
          </a:p>
        </p:txBody>
      </p:sp>
      <p:sp>
        <p:nvSpPr>
          <p:cNvPr id="23" name="Espace réservé du contenu 2">
            <a:extLst>
              <a:ext uri="{FF2B5EF4-FFF2-40B4-BE49-F238E27FC236}">
                <a16:creationId xmlns:a16="http://schemas.microsoft.com/office/drawing/2014/main" id="{D036B5C3-C84D-FF20-3E4F-05166CF560B0}"/>
              </a:ext>
            </a:extLst>
          </p:cNvPr>
          <p:cNvSpPr txBox="1">
            <a:spLocks/>
          </p:cNvSpPr>
          <p:nvPr/>
        </p:nvSpPr>
        <p:spPr>
          <a:xfrm>
            <a:off x="342020" y="115492"/>
            <a:ext cx="11101136" cy="37798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endParaRPr lang="fr-FR" b="1"/>
          </a:p>
          <a:p>
            <a:pPr marL="269875" indent="-269875"/>
            <a:endParaRPr lang="fr-FR"/>
          </a:p>
          <a:p>
            <a:pPr marL="269875" indent="-269875"/>
            <a:endParaRPr lang="fr-FR"/>
          </a:p>
        </p:txBody>
      </p:sp>
      <p:sp>
        <p:nvSpPr>
          <p:cNvPr id="26" name="Espace réservé du contenu 2">
            <a:extLst>
              <a:ext uri="{FF2B5EF4-FFF2-40B4-BE49-F238E27FC236}">
                <a16:creationId xmlns:a16="http://schemas.microsoft.com/office/drawing/2014/main" id="{A05508C0-F031-4E0A-849E-652DFCDD04A2}"/>
              </a:ext>
            </a:extLst>
          </p:cNvPr>
          <p:cNvSpPr txBox="1">
            <a:spLocks/>
          </p:cNvSpPr>
          <p:nvPr/>
        </p:nvSpPr>
        <p:spPr>
          <a:xfrm>
            <a:off x="342020" y="143901"/>
            <a:ext cx="11101136" cy="38701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indent="-269875"/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Martingale derrière les paris  </a:t>
            </a:r>
          </a:p>
          <a:p>
            <a:pPr marL="0" indent="0">
              <a:buNone/>
            </a:pPr>
            <a:endParaRPr lang="fr-FR" b="1" i="1" dirty="0">
              <a:solidFill>
                <a:schemeClr val="bg1"/>
              </a:solidFill>
              <a:latin typeface="Aptos Black" panose="020B0004020202020204" pitchFamily="34" charset="0"/>
            </a:endParaRPr>
          </a:p>
          <a:p>
            <a:pPr marL="269875" indent="-269875"/>
            <a:endParaRPr lang="fr-FR" dirty="0"/>
          </a:p>
          <a:p>
            <a:pPr marL="0" indent="0">
              <a:buFont typeface="Wingdings 3" charset="2"/>
              <a:buNone/>
            </a:pPr>
            <a:r>
              <a:rPr lang="fr-FR" dirty="0"/>
              <a:t>               </a:t>
            </a:r>
          </a:p>
        </p:txBody>
      </p:sp>
    </p:spTree>
    <p:extLst>
      <p:ext uri="{BB962C8B-B14F-4D97-AF65-F5344CB8AC3E}">
        <p14:creationId xmlns:p14="http://schemas.microsoft.com/office/powerpoint/2010/main" val="441517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Espace réservé du contenu 10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AFB4D964-A982-FDEA-3067-8214FAD0AB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7236" y="1071671"/>
            <a:ext cx="7504760" cy="5215808"/>
          </a:xfrm>
        </p:spPr>
      </p:pic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B0BAE-3F37-BB7B-462A-04A5A8E3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30977-FF18-4544-822C-A8BCD633FDF6}" type="datetime1">
              <a:rPr lang="fr-FR"/>
              <a:t>09/06/2024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28CFA4-0BCD-3272-8B71-3304A519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7A98DB-91FB-F964-BDE8-135DF3B4D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3</a:t>
            </a:fld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9D9BFF9-403E-CABA-22D9-0F4B4EB1DF20}"/>
              </a:ext>
            </a:extLst>
          </p:cNvPr>
          <p:cNvSpPr txBox="1"/>
          <p:nvPr/>
        </p:nvSpPr>
        <p:spPr>
          <a:xfrm>
            <a:off x="1660327" y="6221564"/>
            <a:ext cx="67309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fr-FR" u="sng"/>
              <a:t>Marges établies par les bookmakers pour 1108 matchs de tennis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27A006-49BC-BDA1-8939-BA26632FCE1C}"/>
              </a:ext>
            </a:extLst>
          </p:cNvPr>
          <p:cNvSpPr txBox="1"/>
          <p:nvPr/>
        </p:nvSpPr>
        <p:spPr>
          <a:xfrm>
            <a:off x="7916055" y="1897443"/>
            <a:ext cx="1072443" cy="369332"/>
          </a:xfrm>
          <a:prstGeom prst="rect">
            <a:avLst/>
          </a:prstGeom>
          <a:solidFill>
            <a:schemeClr val="accent3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 b="1" dirty="0"/>
              <a:t>0,0543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907A7-41FD-1C78-FDD6-77A2ECE5F87B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itre 1">
            <a:extLst>
              <a:ext uri="{FF2B5EF4-FFF2-40B4-BE49-F238E27FC236}">
                <a16:creationId xmlns:a16="http://schemas.microsoft.com/office/drawing/2014/main" id="{5954AEE0-E7E3-06E9-E4CC-2D3911F4B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942"/>
            <a:ext cx="8596668" cy="1717458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6608997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89395D-1025-5B9E-10AA-BEA609B9581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BC72A6-501F-156C-1C4E-9A42EC924D67}"/>
              </a:ext>
            </a:extLst>
          </p:cNvPr>
          <p:cNvSpPr/>
          <p:nvPr/>
        </p:nvSpPr>
        <p:spPr>
          <a:xfrm>
            <a:off x="335467" y="1481711"/>
            <a:ext cx="9037133" cy="324060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25B11C-25CA-DCB0-4350-264E10E0FC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35467" y="1690680"/>
                <a:ext cx="9956747" cy="4173789"/>
              </a:xfrm>
            </p:spPr>
            <p:txBody>
              <a:bodyPr vert="horz" lIns="91440" tIns="45720" rIns="91440" bIns="45720" rtlCol="0" anchor="t"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Soit                    un processus adapté à l’espace probabilisé filtré                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Si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est intégrable (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𝑖𝑒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fr-FR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 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+</a:t>
                </a:r>
                <a14:m>
                  <m:oMath xmlns:m="http://schemas.openxmlformats.org/officeDocument/2006/math"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), on dit que X est: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 une 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martingale</a:t>
                </a:r>
                <a:r>
                  <a:rPr lang="fr-FR" dirty="0">
                    <a:solidFill>
                      <a:schemeClr val="tx1"/>
                    </a:solidFill>
                  </a:rPr>
                  <a:t> si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- une 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sous-martingale</a:t>
                </a:r>
                <a:r>
                  <a:rPr lang="fr-FR" dirty="0">
                    <a:solidFill>
                      <a:schemeClr val="tx1"/>
                    </a:solidFill>
                  </a:rPr>
                  <a:t> si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𝔼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fr-F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	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𝑎𝑣𝑒𝑐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fr-FR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 </m:t>
                    </m:r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  <a:ea typeface="+mn-lt"/>
                  <a:cs typeface="+mn-lt"/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  <a:ea typeface="+mn-lt"/>
                    <a:cs typeface="+mn-lt"/>
                  </a:rPr>
                  <a:t>Une martingale est un processus aléatoire dont l'espérance conditionnelle par rapport au passé reste constante: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  <a:p>
                <a:pPr marL="0" indent="0">
                  <a:buNone/>
                </a:pPr>
                <a:endParaRPr lang="fr-FR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725B11C-25CA-DCB0-4350-264E10E0FC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35467" y="1690680"/>
                <a:ext cx="9956747" cy="4173789"/>
              </a:xfrm>
              <a:blipFill>
                <a:blip r:embed="rId2"/>
                <a:stretch>
                  <a:fillRect l="-510" t="-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623DD7E-AA94-BBD1-CA0E-474DABB4D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A676EA-0755-672E-2508-5E4879BD6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0F821E-24EA-3DFC-883E-76DAFAC2C7C9}"/>
              </a:ext>
            </a:extLst>
          </p:cNvPr>
          <p:cNvSpPr/>
          <p:nvPr/>
        </p:nvSpPr>
        <p:spPr>
          <a:xfrm>
            <a:off x="335467" y="1255138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94A696-F95D-F932-5E68-F719F9720080}"/>
                  </a:ext>
                </a:extLst>
              </p:cNvPr>
              <p:cNvSpPr txBox="1"/>
              <p:nvPr/>
            </p:nvSpPr>
            <p:spPr>
              <a:xfrm>
                <a:off x="7217659" y="1690680"/>
                <a:ext cx="10444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FR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𝐹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6994A696-F95D-F932-5E68-F719F9720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59" y="1690680"/>
                <a:ext cx="1044453" cy="276999"/>
              </a:xfrm>
              <a:prstGeom prst="rect">
                <a:avLst/>
              </a:prstGeom>
              <a:blipFill>
                <a:blip r:embed="rId3"/>
                <a:stretch>
                  <a:fillRect l="-13253" t="-20833" r="-9639" b="-4166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265CFC7-69DB-FF3A-9DB5-2F122045BDBF}"/>
                  </a:ext>
                </a:extLst>
              </p:cNvPr>
              <p:cNvSpPr txBox="1"/>
              <p:nvPr/>
            </p:nvSpPr>
            <p:spPr>
              <a:xfrm>
                <a:off x="875549" y="1694320"/>
                <a:ext cx="132748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1" name="ZoneTexte 10">
                <a:extLst>
                  <a:ext uri="{FF2B5EF4-FFF2-40B4-BE49-F238E27FC236}">
                    <a16:creationId xmlns:a16="http://schemas.microsoft.com/office/drawing/2014/main" id="{9265CFC7-69DB-FF3A-9DB5-2F122045B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9" y="1694320"/>
                <a:ext cx="1327487" cy="276999"/>
              </a:xfrm>
              <a:prstGeom prst="rect">
                <a:avLst/>
              </a:prstGeom>
              <a:blipFill>
                <a:blip r:embed="rId4"/>
                <a:stretch>
                  <a:fillRect l="-3810" t="-8696" r="-5714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ZoneTexte 12">
            <a:extLst>
              <a:ext uri="{FF2B5EF4-FFF2-40B4-BE49-F238E27FC236}">
                <a16:creationId xmlns:a16="http://schemas.microsoft.com/office/drawing/2014/main" id="{DDCE495E-B46C-E0E8-A32F-58A7D143B3E0}"/>
              </a:ext>
            </a:extLst>
          </p:cNvPr>
          <p:cNvSpPr txBox="1"/>
          <p:nvPr/>
        </p:nvSpPr>
        <p:spPr>
          <a:xfrm>
            <a:off x="337752" y="303459"/>
            <a:ext cx="348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 mathématique</a:t>
            </a:r>
          </a:p>
        </p:txBody>
      </p:sp>
    </p:spTree>
    <p:extLst>
      <p:ext uri="{BB962C8B-B14F-4D97-AF65-F5344CB8AC3E}">
        <p14:creationId xmlns:p14="http://schemas.microsoft.com/office/powerpoint/2010/main" val="20504892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122A757-65A4-E716-955D-EFBDE9F30CD4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046D44-9E48-02C1-9566-451502289B94}"/>
              </a:ext>
            </a:extLst>
          </p:cNvPr>
          <p:cNvSpPr/>
          <p:nvPr/>
        </p:nvSpPr>
        <p:spPr>
          <a:xfrm>
            <a:off x="805666" y="1554061"/>
            <a:ext cx="8502952" cy="26584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84E8111-B5A4-C9A0-E74D-908C9AB787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0381" y="1410686"/>
                <a:ext cx="8596668" cy="4497631"/>
              </a:xfrm>
            </p:spPr>
            <p:txBody>
              <a:bodyPr/>
              <a:lstStyle/>
              <a:p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fr-F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 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𝑛𝑜𝑚𝑏𝑟𝑎𝑏𝑙𝑒</m:t>
                        </m:r>
                      </m:e>
                    </m:d>
                  </m:oMath>
                </a14:m>
                <a:endParaRPr lang="fr-FR" i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𝑛𝑜𝑚𝑏𝑟𝑎𝑏𝑙𝑒</m:t>
                        </m:r>
                      </m:e>
                    </m:d>
                  </m:oMath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Z</m:t>
                    </m:r>
                    <m:r>
                      <a:rPr lang="fr-F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: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r>
                      <a:rPr lang="el-G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fr-F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é</m:t>
                        </m:r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𝑛𝑜𝑚𝑏𝑟𝑎𝑏𝑙𝑒</m:t>
                        </m:r>
                      </m:e>
                    </m:d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884E8111-B5A4-C9A0-E74D-908C9AB787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0381" y="1410686"/>
                <a:ext cx="8596668" cy="4497631"/>
              </a:xfrm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ZoneTexte 3">
            <a:extLst>
              <a:ext uri="{FF2B5EF4-FFF2-40B4-BE49-F238E27FC236}">
                <a16:creationId xmlns:a16="http://schemas.microsoft.com/office/drawing/2014/main" id="{0924B340-8F46-0043-2311-7C64DA489C3A}"/>
              </a:ext>
            </a:extLst>
          </p:cNvPr>
          <p:cNvSpPr txBox="1"/>
          <p:nvPr/>
        </p:nvSpPr>
        <p:spPr>
          <a:xfrm>
            <a:off x="773906" y="357187"/>
            <a:ext cx="458390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 mathématique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8F1D2-C142-4E95-1225-19998986AFAE}"/>
                  </a:ext>
                </a:extLst>
              </p:cNvPr>
              <p:cNvSpPr txBox="1"/>
              <p:nvPr/>
            </p:nvSpPr>
            <p:spPr>
              <a:xfrm>
                <a:off x="2342844" y="3282056"/>
                <a:ext cx="4906984" cy="7171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supHide m:val="on"/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𝐸</m:t>
                          </m:r>
                        </m:sub>
                        <m:sup/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ℙ</m:t>
                          </m:r>
                          <m:d>
                            <m:d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 </m:t>
                          </m:r>
                          <m:f>
                            <m:f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𝔼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fr-F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×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𝕝</m:t>
                                      </m:r>
                                    </m:e>
                                    <m:sub>
                                      <m:d>
                                        <m:dPr>
                                          <m:begChr m:val="{"/>
                                          <m:endChr m:val="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begChr m:val=""/>
                                              <m:endChr m:val="}"/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𝑌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=</m:t>
                                              </m:r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ℙ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3C8F1D2-C142-4E95-1225-19998986A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2844" y="3282056"/>
                <a:ext cx="4906984" cy="717119"/>
              </a:xfrm>
              <a:prstGeom prst="rect">
                <a:avLst/>
              </a:prstGeom>
              <a:blipFill>
                <a:blip r:embed="rId3"/>
                <a:stretch>
                  <a:fillRect t="-129825" r="-517" b="-18947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15D48B34-87E9-5904-4DB9-FFA64DAD5301}"/>
              </a:ext>
            </a:extLst>
          </p:cNvPr>
          <p:cNvSpPr txBox="1"/>
          <p:nvPr/>
        </p:nvSpPr>
        <p:spPr>
          <a:xfrm>
            <a:off x="805666" y="2912724"/>
            <a:ext cx="61605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On appelle </a:t>
            </a:r>
            <a:r>
              <a:rPr lang="fr-FR" i="1" dirty="0">
                <a:latin typeface="Aptos ExtraBold"/>
              </a:rPr>
              <a:t>espérance conditionnelle de X sachant Y </a:t>
            </a:r>
            <a:r>
              <a:rPr lang="fr-FR" dirty="0"/>
              <a:t>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237411-E8C9-C3E6-1D03-4FCD5DAA13ED}"/>
              </a:ext>
            </a:extLst>
          </p:cNvPr>
          <p:cNvSpPr/>
          <p:nvPr/>
        </p:nvSpPr>
        <p:spPr>
          <a:xfrm>
            <a:off x="805666" y="1221553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Définition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E5FA02-74BE-7B54-D7E0-F6794D7852A8}"/>
              </a:ext>
            </a:extLst>
          </p:cNvPr>
          <p:cNvSpPr/>
          <p:nvPr/>
        </p:nvSpPr>
        <p:spPr>
          <a:xfrm>
            <a:off x="805667" y="5122126"/>
            <a:ext cx="8502952" cy="78619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>
                <a:solidFill>
                  <a:schemeClr val="tx1"/>
                </a:solidFill>
              </a:rPr>
              <a:t>L'espérance conditionnelle est un </a:t>
            </a:r>
            <a:r>
              <a:rPr lang="fr-FR" i="1">
                <a:solidFill>
                  <a:schemeClr val="tx1"/>
                </a:solidFill>
                <a:latin typeface="Aptos ExtraBold"/>
              </a:rPr>
              <a:t>opérateur linéaire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9E937C-3118-AF58-A165-E959A03D5BD6}"/>
              </a:ext>
            </a:extLst>
          </p:cNvPr>
          <p:cNvSpPr/>
          <p:nvPr/>
        </p:nvSpPr>
        <p:spPr>
          <a:xfrm>
            <a:off x="805666" y="4789618"/>
            <a:ext cx="1385454" cy="33250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/>
              <a:t>Propriété</a:t>
            </a:r>
          </a:p>
        </p:txBody>
      </p:sp>
      <p:sp>
        <p:nvSpPr>
          <p:cNvPr id="11" name="Espace réservé du numéro de diapositive 5">
            <a:extLst>
              <a:ext uri="{FF2B5EF4-FFF2-40B4-BE49-F238E27FC236}">
                <a16:creationId xmlns:a16="http://schemas.microsoft.com/office/drawing/2014/main" id="{548BB2D1-7503-7DEC-6110-BAA9F4967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31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4558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A9D856-B974-9A3B-DC68-ED08B96FBA5D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BAF52A-5E3C-6A4A-B3BD-BD8EAB64E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5432" y="1730041"/>
            <a:ext cx="11101136" cy="377983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69875" indent="-269875"/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Objectif de gain identique </a:t>
            </a:r>
          </a:p>
          <a:p>
            <a:pPr marL="269875" indent="-269875"/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Gestion du risque </a:t>
            </a:r>
            <a:r>
              <a:rPr lang="fr-FR" dirty="0">
                <a:solidFill>
                  <a:schemeClr val="tx1"/>
                </a:solidFill>
              </a:rPr>
              <a:t>assez différente selon la martingale employée</a:t>
            </a:r>
          </a:p>
          <a:p>
            <a:pPr marL="269875" indent="-269875"/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Exploitations des opportunités </a:t>
            </a:r>
            <a:r>
              <a:rPr lang="fr-FR" dirty="0">
                <a:solidFill>
                  <a:schemeClr val="tx1"/>
                </a:solidFill>
              </a:rPr>
              <a:t>(dans les marchés de paris):</a:t>
            </a:r>
          </a:p>
          <a:p>
            <a:pPr marL="269875" indent="-269875"/>
            <a:endParaRPr lang="fr-FR" dirty="0">
              <a:solidFill>
                <a:schemeClr val="tx1"/>
              </a:solidFill>
            </a:endParaRPr>
          </a:p>
          <a:p>
            <a:pPr marL="269875" indent="-269875"/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               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Martingale</a:t>
            </a:r>
            <a:r>
              <a:rPr lang="fr-FR" dirty="0">
                <a:solidFill>
                  <a:schemeClr val="tx1"/>
                </a:solidFill>
              </a:rPr>
              <a:t>: trouver des événements à parier de manière répétitive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               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Arbitrage</a:t>
            </a:r>
            <a:r>
              <a:rPr lang="fr-FR" dirty="0">
                <a:solidFill>
                  <a:schemeClr val="tx1"/>
                </a:solidFill>
              </a:rPr>
              <a:t>: trouver des différences significatives de cotes </a:t>
            </a:r>
          </a:p>
        </p:txBody>
      </p:sp>
      <p:sp>
        <p:nvSpPr>
          <p:cNvPr id="4" name="Flèche : droite 3">
            <a:extLst>
              <a:ext uri="{FF2B5EF4-FFF2-40B4-BE49-F238E27FC236}">
                <a16:creationId xmlns:a16="http://schemas.microsoft.com/office/drawing/2014/main" id="{B95ADE1F-B761-ABE6-84DE-B7ACD81ACD34}"/>
              </a:ext>
            </a:extLst>
          </p:cNvPr>
          <p:cNvSpPr/>
          <p:nvPr/>
        </p:nvSpPr>
        <p:spPr>
          <a:xfrm>
            <a:off x="684509" y="3888209"/>
            <a:ext cx="736169" cy="129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D79C0194-E678-BB80-48A3-1C029D248253}"/>
              </a:ext>
            </a:extLst>
          </p:cNvPr>
          <p:cNvSpPr/>
          <p:nvPr/>
        </p:nvSpPr>
        <p:spPr>
          <a:xfrm>
            <a:off x="684509" y="4281092"/>
            <a:ext cx="736168" cy="1291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8E05D1C-2B07-07C0-3337-F4ACAB28B453}"/>
              </a:ext>
            </a:extLst>
          </p:cNvPr>
          <p:cNvSpPr txBox="1"/>
          <p:nvPr/>
        </p:nvSpPr>
        <p:spPr>
          <a:xfrm>
            <a:off x="631030" y="380999"/>
            <a:ext cx="44795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B) Lien entre martingale et arbitrage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FB85B3-6FC9-28C1-0396-DCE6AF007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32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2794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0B250A-16E8-6B75-DB7E-3CCB89D07D15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762CE0-F9CD-9236-41CC-05943079805D}"/>
              </a:ext>
            </a:extLst>
          </p:cNvPr>
          <p:cNvSpPr/>
          <p:nvPr/>
        </p:nvSpPr>
        <p:spPr>
          <a:xfrm>
            <a:off x="676218" y="1735749"/>
            <a:ext cx="7914446" cy="5022860"/>
          </a:xfrm>
          <a:prstGeom prst="rect">
            <a:avLst/>
          </a:prstGeom>
          <a:solidFill>
            <a:srgbClr val="C2808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863750-FE9D-F02B-A4D2-AC39FAC31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33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1637DD9-46C3-8F76-0AAC-0485651362E9}"/>
                  </a:ext>
                </a:extLst>
              </p:cNvPr>
              <p:cNvSpPr txBox="1"/>
              <p:nvPr/>
            </p:nvSpPr>
            <p:spPr>
              <a:xfrm>
                <a:off x="2824066" y="4480148"/>
                <a:ext cx="1698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91637DD9-46C3-8F76-0AAC-048565136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066" y="4480148"/>
                <a:ext cx="1698914" cy="276999"/>
              </a:xfrm>
              <a:prstGeom prst="rect">
                <a:avLst/>
              </a:prstGeom>
              <a:blipFill>
                <a:blip r:embed="rId2"/>
                <a:stretch>
                  <a:fillRect t="-8696" b="-39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48C3AEF-7554-1439-AED1-F8E44FE5B761}"/>
                  </a:ext>
                </a:extLst>
              </p:cNvPr>
              <p:cNvSpPr txBox="1"/>
              <p:nvPr/>
            </p:nvSpPr>
            <p:spPr>
              <a:xfrm>
                <a:off x="717819" y="1715390"/>
                <a:ext cx="26454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𝑀𝑎𝑟𝑐h𝑒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𝑎𝑙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𝑎𝑡𝑜𝑖𝑟𝑒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𝑑𝑎𝑛𝑠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848C3AEF-7554-1439-AED1-F8E44FE5B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19" y="1715390"/>
                <a:ext cx="2645403" cy="276999"/>
              </a:xfrm>
              <a:prstGeom prst="rect">
                <a:avLst/>
              </a:prstGeom>
              <a:blipFill>
                <a:blip r:embed="rId3"/>
                <a:stretch>
                  <a:fillRect l="-1435" t="-4348" r="-1435" b="-39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11F2FD-BCBF-0A1F-03DD-EDD06FC226B8}"/>
                  </a:ext>
                </a:extLst>
              </p:cNvPr>
              <p:cNvSpPr txBox="1"/>
              <p:nvPr/>
            </p:nvSpPr>
            <p:spPr>
              <a:xfrm>
                <a:off x="1173744" y="2279965"/>
                <a:ext cx="8667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m:rPr>
                              <m:nor/>
                            </m:rPr>
                            <a:rPr lang="fr-FR" dirty="0"/>
                            <m:t> 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9" name="ZoneTexte 8">
                <a:extLst>
                  <a:ext uri="{FF2B5EF4-FFF2-40B4-BE49-F238E27FC236}">
                    <a16:creationId xmlns:a16="http://schemas.microsoft.com/office/drawing/2014/main" id="{F111F2FD-BCBF-0A1F-03DD-EDD06FC22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744" y="2279965"/>
                <a:ext cx="866776" cy="276999"/>
              </a:xfrm>
              <a:prstGeom prst="rect">
                <a:avLst/>
              </a:prstGeom>
              <a:blipFill>
                <a:blip r:embed="rId4"/>
                <a:stretch>
                  <a:fillRect l="-8696" t="-21739" r="-1449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C5C326-AA36-4D51-5A7B-BB4ABE794FB8}"/>
                  </a:ext>
                </a:extLst>
              </p:cNvPr>
              <p:cNvSpPr txBox="1"/>
              <p:nvPr/>
            </p:nvSpPr>
            <p:spPr>
              <a:xfrm>
                <a:off x="6336271" y="3951961"/>
                <a:ext cx="1061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99C5C326-AA36-4D51-5A7B-BB4ABE79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271" y="3951961"/>
                <a:ext cx="1061957" cy="276999"/>
              </a:xfrm>
              <a:prstGeom prst="rect">
                <a:avLst/>
              </a:prstGeom>
              <a:blipFill>
                <a:blip r:embed="rId5"/>
                <a:stretch>
                  <a:fillRect l="-3529" t="-4348" r="-3529" b="-3043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FF737A0-49B8-6915-00E0-7D53D23B516D}"/>
                  </a:ext>
                </a:extLst>
              </p:cNvPr>
              <p:cNvSpPr txBox="1"/>
              <p:nvPr/>
            </p:nvSpPr>
            <p:spPr>
              <a:xfrm>
                <a:off x="2469443" y="5122252"/>
                <a:ext cx="240816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F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𝑎𝑣𝑒𝑐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8FF737A0-49B8-6915-00E0-7D53D23B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9443" y="5122252"/>
                <a:ext cx="2408160" cy="756233"/>
              </a:xfrm>
              <a:prstGeom prst="rect">
                <a:avLst/>
              </a:prstGeom>
              <a:blipFill>
                <a:blip r:embed="rId6"/>
                <a:stretch>
                  <a:fillRect l="-10000" t="-118333" r="-1579" b="-18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608EE07-AD7D-243A-66EF-0C6F0F26B75F}"/>
                  </a:ext>
                </a:extLst>
              </p:cNvPr>
              <p:cNvSpPr txBox="1"/>
              <p:nvPr/>
            </p:nvSpPr>
            <p:spPr>
              <a:xfrm>
                <a:off x="2572182" y="6159369"/>
                <a:ext cx="12877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𝜉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)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608EE07-AD7D-243A-66EF-0C6F0F26B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182" y="6159369"/>
                <a:ext cx="1287725" cy="276999"/>
              </a:xfrm>
              <a:prstGeom prst="rect">
                <a:avLst/>
              </a:prstGeom>
              <a:blipFill>
                <a:blip r:embed="rId7"/>
                <a:stretch>
                  <a:fillRect l="-980" t="-4348" r="-5882" b="-3913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1BE5C78-C98D-B598-158A-061F9B5C1FC4}"/>
                  </a:ext>
                </a:extLst>
              </p:cNvPr>
              <p:cNvSpPr txBox="1"/>
              <p:nvPr/>
            </p:nvSpPr>
            <p:spPr>
              <a:xfrm>
                <a:off x="5888859" y="2278642"/>
                <a:ext cx="44741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81BE5C78-C98D-B598-158A-061F9B5C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8859" y="2278642"/>
                <a:ext cx="447412" cy="276999"/>
              </a:xfrm>
              <a:prstGeom prst="rect">
                <a:avLst/>
              </a:prstGeom>
              <a:blipFill>
                <a:blip r:embed="rId8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ZoneTexte 16">
            <a:extLst>
              <a:ext uri="{FF2B5EF4-FFF2-40B4-BE49-F238E27FC236}">
                <a16:creationId xmlns:a16="http://schemas.microsoft.com/office/drawing/2014/main" id="{3D4806B0-803E-6E65-A4C7-98700B6706BE}"/>
              </a:ext>
            </a:extLst>
          </p:cNvPr>
          <p:cNvSpPr txBox="1"/>
          <p:nvPr/>
        </p:nvSpPr>
        <p:spPr>
          <a:xfrm>
            <a:off x="676217" y="2273272"/>
            <a:ext cx="7610323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Soit             une suite de variables aléatoires dans     modélisant </a:t>
            </a:r>
            <a:r>
              <a:rPr lang="fr-FR" b="1" i="1" dirty="0">
                <a:latin typeface="Aptos Black" panose="020B0004020202020204" pitchFamily="34" charset="0"/>
              </a:rPr>
              <a:t>le gain ou la perte au </a:t>
            </a:r>
            <a:r>
              <a:rPr lang="fr-FR" b="1" i="1" dirty="0" err="1">
                <a:latin typeface="Aptos Black" panose="020B0004020202020204" pitchFamily="34" charset="0"/>
              </a:rPr>
              <a:t>n-ième</a:t>
            </a:r>
            <a:r>
              <a:rPr lang="fr-FR" b="1" i="1" dirty="0">
                <a:latin typeface="Aptos Black" panose="020B0004020202020204" pitchFamily="34" charset="0"/>
              </a:rPr>
              <a:t> pari </a:t>
            </a:r>
          </a:p>
          <a:p>
            <a:endParaRPr lang="fr-FR" b="1" i="1" dirty="0">
              <a:latin typeface="Aptos Black" panose="020B0004020202020204" pitchFamily="34" charset="0"/>
            </a:endParaRPr>
          </a:p>
          <a:p>
            <a:r>
              <a:rPr lang="fr-FR" dirty="0"/>
              <a:t>Soit                    : une suite de variables aléatoire modélisant la </a:t>
            </a:r>
            <a:r>
              <a:rPr lang="fr-FR" b="1" i="1" dirty="0">
                <a:latin typeface="Aptos Black" panose="020B0004020202020204" pitchFamily="34" charset="0"/>
              </a:rPr>
              <a:t>fortune du joueur après le </a:t>
            </a:r>
            <a:r>
              <a:rPr lang="fr-FR" b="1" i="1" dirty="0" err="1">
                <a:latin typeface="Aptos Black" panose="020B0004020202020204" pitchFamily="34" charset="0"/>
              </a:rPr>
              <a:t>n-ième</a:t>
            </a:r>
            <a:r>
              <a:rPr lang="fr-FR" b="1" i="1" dirty="0">
                <a:latin typeface="Aptos Black" panose="020B0004020202020204" pitchFamily="34" charset="0"/>
              </a:rPr>
              <a:t> pari</a:t>
            </a:r>
          </a:p>
          <a:p>
            <a:endParaRPr lang="fr-FR" b="1" i="1" dirty="0">
              <a:latin typeface="Aptos Black" panose="020B0004020202020204" pitchFamily="34" charset="0"/>
            </a:endParaRPr>
          </a:p>
          <a:p>
            <a:r>
              <a:rPr lang="fr-FR" dirty="0"/>
              <a:t>L'issue d'un match est incertaine donc on suppose que   </a:t>
            </a:r>
          </a:p>
          <a:p>
            <a:endParaRPr lang="fr-FR" dirty="0"/>
          </a:p>
          <a:p>
            <a:r>
              <a:rPr lang="fr-FR" dirty="0"/>
              <a:t>La </a:t>
            </a:r>
            <a:r>
              <a:rPr lang="fr-FR" b="1" i="1" dirty="0">
                <a:latin typeface="Aptos Black"/>
              </a:rPr>
              <a:t>marche aléatoire</a:t>
            </a:r>
            <a:r>
              <a:rPr lang="fr-FR" b="1" i="1" dirty="0">
                <a:latin typeface="Aptos"/>
              </a:rPr>
              <a:t>                             </a:t>
            </a:r>
            <a:r>
              <a:rPr lang="fr-FR" i="1" dirty="0">
                <a:latin typeface="Aptos"/>
              </a:rPr>
              <a:t> </a:t>
            </a:r>
            <a:r>
              <a:rPr lang="fr-FR" dirty="0">
                <a:latin typeface="Trebuchet MS"/>
              </a:rPr>
              <a:t>telle que: </a:t>
            </a:r>
          </a:p>
          <a:p>
            <a:endParaRPr lang="fr-FR" dirty="0">
              <a:latin typeface="Trebuchet MS"/>
            </a:endParaRPr>
          </a:p>
          <a:p>
            <a:endParaRPr lang="fr-FR" dirty="0">
              <a:latin typeface="Trebuchet MS"/>
            </a:endParaRPr>
          </a:p>
          <a:p>
            <a:r>
              <a:rPr lang="fr-FR" dirty="0">
                <a:latin typeface="Trebuchet MS"/>
              </a:rPr>
              <a:t>                                                                  est  une martingale </a:t>
            </a:r>
          </a:p>
          <a:p>
            <a:endParaRPr lang="fr-FR" dirty="0">
              <a:latin typeface="Trebuchet MS"/>
            </a:endParaRPr>
          </a:p>
          <a:p>
            <a:endParaRPr lang="fr-FR" dirty="0">
              <a:latin typeface="Trebuchet MS"/>
            </a:endParaRPr>
          </a:p>
          <a:p>
            <a:r>
              <a:rPr lang="fr-FR" dirty="0">
                <a:latin typeface="Trebuchet MS"/>
              </a:rPr>
              <a:t>pour la filtration 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B4D2CA7-2A48-7B26-E0E7-71EA33AD455E}"/>
              </a:ext>
            </a:extLst>
          </p:cNvPr>
          <p:cNvSpPr/>
          <p:nvPr/>
        </p:nvSpPr>
        <p:spPr>
          <a:xfrm>
            <a:off x="676217" y="1448275"/>
            <a:ext cx="1494311" cy="2841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/>
              <a:t>Modélisation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2C989BB-5391-C6BE-F648-631756C22909}"/>
              </a:ext>
            </a:extLst>
          </p:cNvPr>
          <p:cNvSpPr txBox="1"/>
          <p:nvPr/>
        </p:nvSpPr>
        <p:spPr>
          <a:xfrm>
            <a:off x="785812" y="321469"/>
            <a:ext cx="6560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Modélisation de la martingale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845B553-BBBF-134B-2207-FFF53F161BE8}"/>
                  </a:ext>
                </a:extLst>
              </p:cNvPr>
              <p:cNvSpPr txBox="1"/>
              <p:nvPr/>
            </p:nvSpPr>
            <p:spPr>
              <a:xfrm>
                <a:off x="1053507" y="3124369"/>
                <a:ext cx="16989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 {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6845B553-BBBF-134B-2207-FFF53F161B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507" y="3124369"/>
                <a:ext cx="1698914" cy="276999"/>
              </a:xfrm>
              <a:prstGeom prst="rect">
                <a:avLst/>
              </a:prstGeom>
              <a:blipFill>
                <a:blip r:embed="rId9"/>
                <a:stretch>
                  <a:fillRect t="-9091" b="-4090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23822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43148D6-F0D6-37A2-B78A-C32E34F47035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C9D88F-01FD-69EA-8637-749AF16B5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3C2A34-62A4-96DF-15DD-DC437B2EA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34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85E0CA4-E6B2-1739-6226-1CF3092A9BF4}"/>
                  </a:ext>
                </a:extLst>
              </p:cNvPr>
              <p:cNvSpPr txBox="1"/>
              <p:nvPr/>
            </p:nvSpPr>
            <p:spPr>
              <a:xfrm>
                <a:off x="467593" y="2226069"/>
                <a:ext cx="9152506" cy="138499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FF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 </m:t>
                          </m:r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fr-FR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𝑂𝑟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𝒅𝒂𝒏𝒔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𝒍𝒆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𝒄𝒂𝒔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𝒅</m:t>
                          </m:r>
                        </m:e>
                        <m:sup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𝒖𝒏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fr-FR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𝒂𝒓𝒃𝒊𝒕𝒓𝒂𝒈𝒆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 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𝑜𝑛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𝑐𝑢𝑝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è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𝒂𝒖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𝒎𝒐𝒊𝒏𝒔</m:t>
                          </m:r>
                          <m:r>
                            <a:rPr lang="fr-FR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𝑠𝑎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𝑠𝑜𝑚𝑚𝑒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𝑚𝑖𝑠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é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</m:d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ù  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b>
                              <m:r>
                                <a:rPr lang="fr-F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≥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endParaRPr lang="fr-FR" dirty="0"/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685E0CA4-E6B2-1739-6226-1CF3092A9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93" y="2226069"/>
                <a:ext cx="9152506" cy="1384995"/>
              </a:xfrm>
              <a:prstGeom prst="rect">
                <a:avLst/>
              </a:prstGeom>
              <a:blipFill>
                <a:blip r:embed="rId2"/>
                <a:stretch>
                  <a:fillRect l="-831" t="-901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124F2DEF-63E0-BACF-A1F9-8200AE0B9BD6}"/>
              </a:ext>
            </a:extLst>
          </p:cNvPr>
          <p:cNvSpPr txBox="1"/>
          <p:nvPr/>
        </p:nvSpPr>
        <p:spPr>
          <a:xfrm>
            <a:off x="470504" y="3637038"/>
            <a:ext cx="90508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Donc la suite S est une </a:t>
            </a:r>
            <a:r>
              <a:rPr lang="fr-FR" b="1" i="1" dirty="0">
                <a:latin typeface="Aptos Black" panose="020B0004020202020204" pitchFamily="34" charset="0"/>
              </a:rPr>
              <a:t>sous-martingale.</a:t>
            </a:r>
            <a:r>
              <a:rPr lang="fr-FR" i="1" dirty="0">
                <a:latin typeface="Aptos ExtraBold"/>
              </a:rPr>
              <a:t> </a:t>
            </a:r>
            <a:endParaRPr lang="fr-FR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C48F3A1-591D-5D8C-146E-BE6E6EA24CB7}"/>
              </a:ext>
            </a:extLst>
          </p:cNvPr>
          <p:cNvSpPr txBox="1"/>
          <p:nvPr/>
        </p:nvSpPr>
        <p:spPr>
          <a:xfrm>
            <a:off x="785812" y="321469"/>
            <a:ext cx="656034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C) Modélisation de la martingale </a:t>
            </a:r>
          </a:p>
        </p:txBody>
      </p:sp>
    </p:spTree>
    <p:extLst>
      <p:ext uri="{BB962C8B-B14F-4D97-AF65-F5344CB8AC3E}">
        <p14:creationId xmlns:p14="http://schemas.microsoft.com/office/powerpoint/2010/main" val="25877561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B0C6BC-E79D-35A4-7653-2125210BE910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BC4034-FE3D-DC28-B7C4-A607A9E26148}"/>
              </a:ext>
            </a:extLst>
          </p:cNvPr>
          <p:cNvSpPr/>
          <p:nvPr/>
        </p:nvSpPr>
        <p:spPr>
          <a:xfrm>
            <a:off x="584849" y="2604700"/>
            <a:ext cx="8995569" cy="210594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E772474-A342-092B-86B5-DC4F0F968A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4800" y="1361210"/>
                <a:ext cx="9956747" cy="454764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Dans le cas de la stratégie ; le joueur arrête de parier dès qu'il atteint une somme voulue: </a:t>
                </a: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On peut utiliser la notion de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 temps d'arrêt</a:t>
                </a:r>
                <a:r>
                  <a:rPr lang="fr-FR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Soit            un espace probabilisé muni d’une filtration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ℱ</m:t>
                            </m:r>
                          </m:e>
                          <m:sub>
                            <m:r>
                              <a:rPr lang="fr-F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fr-F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fr-FR" dirty="0">
                            <a:solidFill>
                              <a:schemeClr val="tx1"/>
                            </a:solidFill>
                          </a:rPr>
                          <m:t> 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≥0</m:t>
                        </m:r>
                      </m:sub>
                    </m:sSub>
                  </m:oMath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r>
                  <a:rPr lang="fr-FR" dirty="0">
                    <a:solidFill>
                      <a:schemeClr val="tx1"/>
                    </a:solidFill>
                  </a:rPr>
                  <a:t>Une variable aléatoire est appelée 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temps d’arrêt </a:t>
                </a:r>
                <a:r>
                  <a:rPr lang="fr-FR" dirty="0">
                    <a:solidFill>
                      <a:schemeClr val="tx1"/>
                    </a:solidFill>
                  </a:rPr>
                  <a:t>si </a:t>
                </a: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  <m:r>
                        <m:rPr>
                          <m:sty m:val="p"/>
                        </m:rP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r>
                        <a:rPr lang="el-G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 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∪{+∞}</m:t>
                      </m:r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≤</m:t>
                          </m:r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fr-F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∈ </m:t>
                      </m:r>
                      <m:sSub>
                        <m:sSubPr>
                          <m:ctrlP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  <m:sub>
                          <m:r>
                            <a:rPr lang="fr-F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fr-FR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E772474-A342-092B-86B5-DC4F0F968A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800" y="1361210"/>
                <a:ext cx="9956747" cy="4547642"/>
              </a:xfrm>
              <a:blipFill>
                <a:blip r:embed="rId2"/>
                <a:stretch>
                  <a:fillRect l="-510" t="-5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5F34F1-FA79-20C5-176E-DF116D5F3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35</a:t>
            </a:fld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79DB973-1F6D-4EC6-AC70-8654D4C12572}"/>
                  </a:ext>
                </a:extLst>
              </p:cNvPr>
              <p:cNvSpPr txBox="1"/>
              <p:nvPr/>
            </p:nvSpPr>
            <p:spPr>
              <a:xfrm>
                <a:off x="931954" y="2604700"/>
                <a:ext cx="88716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Ω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fr-FR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B79DB973-1F6D-4EC6-AC70-8654D4C12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" y="2604700"/>
                <a:ext cx="887166" cy="276999"/>
              </a:xfrm>
              <a:prstGeom prst="rect">
                <a:avLst/>
              </a:prstGeom>
              <a:blipFill>
                <a:blip r:embed="rId3"/>
                <a:stretch>
                  <a:fillRect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CCF27F3-0A23-9C05-9371-10F34C84CBDC}"/>
              </a:ext>
            </a:extLst>
          </p:cNvPr>
          <p:cNvSpPr/>
          <p:nvPr/>
        </p:nvSpPr>
        <p:spPr>
          <a:xfrm>
            <a:off x="584849" y="2272192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Définition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3B660F4-3255-2CD6-7059-DA2BACE10B88}"/>
              </a:ext>
            </a:extLst>
          </p:cNvPr>
          <p:cNvSpPr txBox="1"/>
          <p:nvPr/>
        </p:nvSpPr>
        <p:spPr>
          <a:xfrm>
            <a:off x="740228" y="391885"/>
            <a:ext cx="3929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D) Analyse Asymptotique</a:t>
            </a:r>
          </a:p>
        </p:txBody>
      </p:sp>
    </p:spTree>
    <p:extLst>
      <p:ext uri="{BB962C8B-B14F-4D97-AF65-F5344CB8AC3E}">
        <p14:creationId xmlns:p14="http://schemas.microsoft.com/office/powerpoint/2010/main" val="315953449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5C88373-2E20-EB4E-C1E6-5064D9BCE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29FEC4-D733-4EA7-1CAD-2195A549F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36</a:t>
            </a:fld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1C23DD8-EC95-188A-5462-F1768C10F605}"/>
                  </a:ext>
                </a:extLst>
              </p:cNvPr>
              <p:cNvSpPr txBox="1"/>
              <p:nvPr/>
            </p:nvSpPr>
            <p:spPr>
              <a:xfrm>
                <a:off x="976965" y="6085424"/>
                <a:ext cx="72759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FR" smtClean="0"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𝑒𝑙𝑎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𝑐𝑒𝑠𝑠𝑖𝑡𝑒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𝑢𝑡𝑖𝑙𝑖𝑠𝑒𝑟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𝑢𝑛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𝑡𝑒𝑚𝑝𝑠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𝑎𝑟𝑟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ê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b="0" i="0" smtClean="0">
                              <a:latin typeface="Cambria Math" panose="02040503050406030204" pitchFamily="18" charset="0"/>
                            </a:rPr>
                            <m:t>inf</m:t>
                          </m:r>
                        </m:fName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e>
                      </m:func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=1100}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3" name="ZoneTexte 2">
                <a:extLst>
                  <a:ext uri="{FF2B5EF4-FFF2-40B4-BE49-F238E27FC236}">
                    <a16:creationId xmlns:a16="http://schemas.microsoft.com/office/drawing/2014/main" id="{61C23DD8-EC95-188A-5462-F1768C10F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965" y="6085424"/>
                <a:ext cx="7275903" cy="276999"/>
              </a:xfrm>
              <a:prstGeom prst="rect">
                <a:avLst/>
              </a:prstGeom>
              <a:blipFill>
                <a:blip r:embed="rId2"/>
                <a:stretch>
                  <a:fillRect t="-8696" r="-174" b="-3478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Espace réservé du contenu 9">
            <a:extLst>
              <a:ext uri="{FF2B5EF4-FFF2-40B4-BE49-F238E27FC236}">
                <a16:creationId xmlns:a16="http://schemas.microsoft.com/office/drawing/2014/main" id="{AF92C2B5-6FD4-99AC-6BC4-A5B5A5608A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48240" y="1085874"/>
            <a:ext cx="7404628" cy="4911424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28828B-A704-57A9-FF6B-FD902C827791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4C1BD18-B3F7-F0D7-5808-BAA66DC65894}"/>
              </a:ext>
            </a:extLst>
          </p:cNvPr>
          <p:cNvSpPr txBox="1"/>
          <p:nvPr/>
        </p:nvSpPr>
        <p:spPr>
          <a:xfrm>
            <a:off x="740228" y="391885"/>
            <a:ext cx="3929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D) Analyse Asymptotique</a:t>
            </a:r>
          </a:p>
        </p:txBody>
      </p:sp>
    </p:spTree>
    <p:extLst>
      <p:ext uri="{BB962C8B-B14F-4D97-AF65-F5344CB8AC3E}">
        <p14:creationId xmlns:p14="http://schemas.microsoft.com/office/powerpoint/2010/main" val="29668106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DBA86-AA95-2594-68E4-5F5524433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0BE2D31-533A-43D9-8073-1064EAA52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37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9AFC7B3-9EEB-6E66-5BA2-6155DBDE5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0923" y="1073427"/>
            <a:ext cx="7805011" cy="4994433"/>
          </a:xfr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5FF15062-3833-C865-3EFD-1CDC118FAA77}"/>
              </a:ext>
            </a:extLst>
          </p:cNvPr>
          <p:cNvSpPr txBox="1"/>
          <p:nvPr/>
        </p:nvSpPr>
        <p:spPr>
          <a:xfrm>
            <a:off x="818263" y="6223924"/>
            <a:ext cx="777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Parfois, le temps d’arrêt </a:t>
            </a:r>
            <a:r>
              <a:rPr lang="fr-FR" b="1" i="1" dirty="0">
                <a:latin typeface="Aptos Black" panose="020B0004020202020204" pitchFamily="34" charset="0"/>
              </a:rPr>
              <a:t>n’est jamais atteint: </a:t>
            </a:r>
            <a:r>
              <a:rPr lang="fr-FR" dirty="0"/>
              <a:t>le joueur est ruinée avant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B800F72-610E-D847-21BD-CBE1C19054AF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915148B-05E2-D8FB-7820-C9D73FA92416}"/>
              </a:ext>
            </a:extLst>
          </p:cNvPr>
          <p:cNvSpPr txBox="1"/>
          <p:nvPr/>
        </p:nvSpPr>
        <p:spPr>
          <a:xfrm>
            <a:off x="740228" y="391885"/>
            <a:ext cx="3929742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D) Analyse Asymptotique</a:t>
            </a:r>
          </a:p>
        </p:txBody>
      </p:sp>
    </p:spTree>
    <p:extLst>
      <p:ext uri="{BB962C8B-B14F-4D97-AF65-F5344CB8AC3E}">
        <p14:creationId xmlns:p14="http://schemas.microsoft.com/office/powerpoint/2010/main" val="869821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A57AA1-DFA5-6830-23CB-B3C5830A27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999446"/>
            <a:ext cx="8596668" cy="3880773"/>
          </a:xfrm>
        </p:spPr>
        <p:txBody>
          <a:bodyPr/>
          <a:lstStyle/>
          <a:p>
            <a:r>
              <a:rPr lang="fr-FR" dirty="0"/>
              <a:t>Tester </a:t>
            </a:r>
            <a:r>
              <a:rPr lang="fr-FR" dirty="0" err="1"/>
              <a:t>risky</a:t>
            </a:r>
            <a:r>
              <a:rPr lang="fr-FR" dirty="0"/>
              <a:t> avec des </a:t>
            </a:r>
            <a:r>
              <a:rPr lang="fr-FR" dirty="0" err="1"/>
              <a:t>benefs</a:t>
            </a:r>
            <a:r>
              <a:rPr lang="fr-FR" dirty="0"/>
              <a:t> différents ( le faire 15 fois, et je compte le nombre de fois où ça aboutit)</a:t>
            </a:r>
          </a:p>
          <a:p>
            <a:r>
              <a:rPr lang="fr-FR" dirty="0"/>
              <a:t>Lien entre martingale et temps d’arrêt </a:t>
            </a:r>
          </a:p>
          <a:p>
            <a:r>
              <a:rPr lang="fr-FR" dirty="0" err="1"/>
              <a:t>Inegalité</a:t>
            </a:r>
            <a:r>
              <a:rPr lang="fr-FR" dirty="0"/>
              <a:t> maximale de Doob ( ressemble à celle de </a:t>
            </a:r>
            <a:r>
              <a:rPr lang="fr-FR" dirty="0" err="1"/>
              <a:t>markov</a:t>
            </a:r>
            <a:r>
              <a:rPr lang="fr-FR"/>
              <a:t>)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95E45FEB-19E8-6E80-162C-54DE7A121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38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8527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636DFC35-91B6-3644-8497-0D37B5C090B8}"/>
              </a:ext>
            </a:extLst>
          </p:cNvPr>
          <p:cNvSpPr txBox="1"/>
          <p:nvPr/>
        </p:nvSpPr>
        <p:spPr>
          <a:xfrm>
            <a:off x="1803400" y="2234842"/>
            <a:ext cx="7823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FIN</a:t>
            </a:r>
          </a:p>
          <a:p>
            <a:pPr algn="ctr"/>
            <a:r>
              <a:rPr lang="fr-FR" sz="3600" dirty="0"/>
              <a:t>Merci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381664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0AEEFF-6CC6-8705-665B-A649D944FF5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12E43B87-F939-1B89-469E-94AFE3465E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877" y="4798150"/>
            <a:ext cx="7772400" cy="101017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B4E07E1-ED3F-8E67-269B-2DA10B66E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7890"/>
            <a:ext cx="12192000" cy="1742510"/>
          </a:xfrm>
        </p:spPr>
        <p:txBody>
          <a:bodyPr/>
          <a:lstStyle/>
          <a:p>
            <a:pPr algn="ctr"/>
            <a:r>
              <a:rPr lang="fr-FR" b="1" u="sng" dirty="0">
                <a:solidFill>
                  <a:schemeClr val="bg1"/>
                </a:solidFill>
              </a:rPr>
              <a:t>Existe t-il une stratégie pour corriger cette marge ?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B8D362F-9F64-7804-40E2-B72E1D5856DA}"/>
              </a:ext>
            </a:extLst>
          </p:cNvPr>
          <p:cNvSpPr/>
          <p:nvPr/>
        </p:nvSpPr>
        <p:spPr>
          <a:xfrm>
            <a:off x="1980495" y="2251481"/>
            <a:ext cx="2313709" cy="1177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Probabilité de victoire du J1: ????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DE3023F9-2AAA-F196-4906-D907DF1CC132}"/>
              </a:ext>
            </a:extLst>
          </p:cNvPr>
          <p:cNvSpPr/>
          <p:nvPr/>
        </p:nvSpPr>
        <p:spPr>
          <a:xfrm>
            <a:off x="6330822" y="2251481"/>
            <a:ext cx="2313709" cy="117763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Probabilité de victoire du  J2 : ????</a:t>
            </a:r>
          </a:p>
        </p:txBody>
      </p:sp>
      <p:sp>
        <p:nvSpPr>
          <p:cNvPr id="10" name="Cercle : creux 9">
            <a:extLst>
              <a:ext uri="{FF2B5EF4-FFF2-40B4-BE49-F238E27FC236}">
                <a16:creationId xmlns:a16="http://schemas.microsoft.com/office/drawing/2014/main" id="{91CD9DAF-13A8-5995-1FD0-7BF494FFAE6B}"/>
              </a:ext>
            </a:extLst>
          </p:cNvPr>
          <p:cNvSpPr/>
          <p:nvPr/>
        </p:nvSpPr>
        <p:spPr>
          <a:xfrm>
            <a:off x="7264343" y="4888155"/>
            <a:ext cx="1525635" cy="651163"/>
          </a:xfrm>
          <a:prstGeom prst="donu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2" name="Flèche : gauche 11">
            <a:extLst>
              <a:ext uri="{FF2B5EF4-FFF2-40B4-BE49-F238E27FC236}">
                <a16:creationId xmlns:a16="http://schemas.microsoft.com/office/drawing/2014/main" id="{16F05622-0C6C-4310-09E1-1EB35F0F333F}"/>
              </a:ext>
            </a:extLst>
          </p:cNvPr>
          <p:cNvSpPr/>
          <p:nvPr/>
        </p:nvSpPr>
        <p:spPr>
          <a:xfrm rot="5105208" flipV="1">
            <a:off x="7075392" y="4011322"/>
            <a:ext cx="1467453" cy="31154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 : gauche 12">
            <a:extLst>
              <a:ext uri="{FF2B5EF4-FFF2-40B4-BE49-F238E27FC236}">
                <a16:creationId xmlns:a16="http://schemas.microsoft.com/office/drawing/2014/main" id="{54FBA7A2-459E-EB35-56F0-D0C8F10AE303}"/>
              </a:ext>
            </a:extLst>
          </p:cNvPr>
          <p:cNvSpPr/>
          <p:nvPr/>
        </p:nvSpPr>
        <p:spPr>
          <a:xfrm rot="1889102">
            <a:off x="3880448" y="3921035"/>
            <a:ext cx="3759414" cy="335687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30ABD84-CD62-3630-7AFD-E32FF030B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3263900"/>
            <a:ext cx="8596668" cy="2777462"/>
          </a:xfrm>
        </p:spPr>
        <p:txBody>
          <a:bodyPr/>
          <a:lstStyle/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b="0" i="1" dirty="0">
              <a:latin typeface="Cambria Math" panose="02040503050406030204" pitchFamily="18" charset="0"/>
            </a:endParaRPr>
          </a:p>
          <a:p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C21E43-0D44-BFFF-EE2F-704D61B5C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76217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FD8A645-82F3-6834-A453-899EFBAD1AE1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82634FC-1E8E-92AD-2BF5-6FC43CF0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0849"/>
            <a:ext cx="2157065" cy="371730"/>
          </a:xfrm>
        </p:spPr>
        <p:txBody>
          <a:bodyPr>
            <a:noAutofit/>
          </a:bodyPr>
          <a:lstStyle/>
          <a:p>
            <a:pPr algn="ctr"/>
            <a:r>
              <a:rPr lang="fr-FR" sz="3600" b="1" dirty="0">
                <a:solidFill>
                  <a:schemeClr val="bg1"/>
                </a:solidFill>
              </a:rPr>
              <a:t>Annexe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14005AF-CDD6-D20B-764C-C6DB82AA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655714-D65A-097B-5021-05AFD1F4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40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pture d’écran, logiciel, Police&#10;&#10;Description générée automatiquement">
            <a:extLst>
              <a:ext uri="{FF2B5EF4-FFF2-40B4-BE49-F238E27FC236}">
                <a16:creationId xmlns:a16="http://schemas.microsoft.com/office/drawing/2014/main" id="{82781D06-27DA-B094-6453-2B8A42FED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32" y="1504232"/>
            <a:ext cx="8632976" cy="3265943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45B8F9EA-021C-6FBE-F006-C39B7ECB4E65}"/>
              </a:ext>
            </a:extLst>
          </p:cNvPr>
          <p:cNvSpPr txBox="1"/>
          <p:nvPr/>
        </p:nvSpPr>
        <p:spPr>
          <a:xfrm>
            <a:off x="2704043" y="1073427"/>
            <a:ext cx="440115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dirty="0"/>
              <a:t>Récupération du score du dernier match </a:t>
            </a:r>
          </a:p>
        </p:txBody>
      </p:sp>
    </p:spTree>
    <p:extLst>
      <p:ext uri="{BB962C8B-B14F-4D97-AF65-F5344CB8AC3E}">
        <p14:creationId xmlns:p14="http://schemas.microsoft.com/office/powerpoint/2010/main" val="30359354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C79A106-79DB-060A-FA5F-6BA57BD7D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92621"/>
            <a:ext cx="3854528" cy="691962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chemeClr val="tx1"/>
                </a:solidFill>
              </a:rPr>
              <a:t>Récupération</a:t>
            </a:r>
            <a:r>
              <a:rPr lang="en-US" b="1" dirty="0">
                <a:solidFill>
                  <a:schemeClr val="tx1"/>
                </a:solidFill>
              </a:rPr>
              <a:t> des données </a:t>
            </a:r>
            <a:r>
              <a:rPr lang="en-US" b="1" dirty="0" err="1">
                <a:solidFill>
                  <a:schemeClr val="tx1"/>
                </a:solidFill>
              </a:rPr>
              <a:t>intéressantes</a:t>
            </a:r>
            <a:endParaRPr lang="en-US" b="1" dirty="0">
              <a:solidFill>
                <a:schemeClr val="tx1"/>
              </a:solidFill>
            </a:endParaRPr>
          </a:p>
        </p:txBody>
      </p:sp>
      <p:pic>
        <p:nvPicPr>
          <p:cNvPr id="7" name="Espace réservé du contenu 6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15A17320-C4D2-6498-B4D2-F1895E4066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6294" y="146617"/>
            <a:ext cx="6740257" cy="2807508"/>
          </a:xfrm>
          <a:noFill/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4AE2008-1FC6-F81C-895F-1427E6F118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87881" y="937604"/>
            <a:ext cx="3854528" cy="258444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 err="1">
                <a:solidFill>
                  <a:schemeClr val="tx1"/>
                </a:solidFill>
              </a:rPr>
              <a:t>Ouverture</a:t>
            </a:r>
            <a:r>
              <a:rPr lang="en-US" dirty="0">
                <a:solidFill>
                  <a:schemeClr val="tx1"/>
                </a:solidFill>
              </a:rPr>
              <a:t> code source</a:t>
            </a:r>
            <a:endParaRPr lang="fr-FR" dirty="0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tx1"/>
                </a:solidFill>
              </a:rPr>
              <a:t>Mise </a:t>
            </a:r>
            <a:r>
              <a:rPr lang="en-US" dirty="0" err="1">
                <a:solidFill>
                  <a:schemeClr val="tx1"/>
                </a:solidFill>
              </a:rPr>
              <a:t>en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mémoire</a:t>
            </a:r>
            <a:r>
              <a:rPr lang="en-US" dirty="0">
                <a:solidFill>
                  <a:schemeClr val="tx1"/>
                </a:solidFill>
              </a:rPr>
              <a:t> pour </a:t>
            </a:r>
            <a:r>
              <a:rPr lang="en-US" dirty="0" err="1">
                <a:solidFill>
                  <a:schemeClr val="tx1"/>
                </a:solidFill>
              </a:rPr>
              <a:t>garder</a:t>
            </a:r>
            <a:r>
              <a:rPr lang="en-US" dirty="0">
                <a:solidFill>
                  <a:schemeClr val="tx1"/>
                </a:solidFill>
              </a:rPr>
              <a:t> les codes stats et sources </a:t>
            </a:r>
            <a:endParaRPr lang="en-US" sz="900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dirty="0">
                <a:solidFill>
                  <a:schemeClr val="tx1"/>
                </a:solidFill>
              </a:rPr>
              <a:t>À </a:t>
            </a:r>
            <a:r>
              <a:rPr lang="en-US" dirty="0" err="1">
                <a:solidFill>
                  <a:schemeClr val="tx1"/>
                </a:solidFill>
              </a:rPr>
              <a:t>l'aide</a:t>
            </a:r>
            <a:r>
              <a:rPr lang="en-US" dirty="0">
                <a:solidFill>
                  <a:schemeClr val="tx1"/>
                </a:solidFill>
              </a:rPr>
              <a:t> de soup(1,2,3).find: </a:t>
            </a:r>
            <a:r>
              <a:rPr lang="en-US" dirty="0" err="1">
                <a:solidFill>
                  <a:schemeClr val="tx1"/>
                </a:solidFill>
              </a:rPr>
              <a:t>trouve</a:t>
            </a:r>
            <a:r>
              <a:rPr lang="en-US" dirty="0">
                <a:solidFill>
                  <a:schemeClr val="tx1"/>
                </a:solidFill>
              </a:rPr>
              <a:t> les données </a:t>
            </a:r>
            <a:r>
              <a:rPr lang="en-US" dirty="0" err="1">
                <a:solidFill>
                  <a:schemeClr val="tx1"/>
                </a:solidFill>
              </a:rPr>
              <a:t>présentes</a:t>
            </a:r>
            <a:r>
              <a:rPr lang="en-US" dirty="0">
                <a:solidFill>
                  <a:schemeClr val="tx1"/>
                </a:solidFill>
              </a:rPr>
              <a:t> dans le </a:t>
            </a:r>
            <a:r>
              <a:rPr lang="en-US" dirty="0" err="1">
                <a:solidFill>
                  <a:schemeClr val="tx1"/>
                </a:solidFill>
              </a:rPr>
              <a:t>conteneurs</a:t>
            </a:r>
            <a:r>
              <a:rPr lang="en-US" dirty="0">
                <a:solidFill>
                  <a:schemeClr val="tx1"/>
                </a:solidFill>
              </a:rPr>
              <a:t> div </a:t>
            </a:r>
            <a:r>
              <a:rPr lang="en-US" b="1" dirty="0" err="1">
                <a:solidFill>
                  <a:schemeClr val="tx1"/>
                </a:solidFill>
              </a:rPr>
              <a:t>stylé</a:t>
            </a:r>
            <a:r>
              <a:rPr lang="en-US" b="1" dirty="0">
                <a:solidFill>
                  <a:schemeClr val="tx1"/>
                </a:solidFill>
              </a:rPr>
              <a:t> à </a:t>
            </a:r>
            <a:r>
              <a:rPr lang="en-US" dirty="0" err="1">
                <a:solidFill>
                  <a:schemeClr val="tx1"/>
                </a:solidFill>
              </a:rPr>
              <a:t>l'attribut</a:t>
            </a:r>
            <a:r>
              <a:rPr lang="en-US" dirty="0">
                <a:solidFill>
                  <a:schemeClr val="tx1"/>
                </a:solidFill>
              </a:rPr>
              <a:t> "</a:t>
            </a:r>
            <a:r>
              <a:rPr lang="en-US" dirty="0" err="1">
                <a:solidFill>
                  <a:schemeClr val="tx1"/>
                </a:solidFill>
              </a:rPr>
              <a:t>atp_player</a:t>
            </a:r>
            <a:r>
              <a:rPr lang="en-US" dirty="0">
                <a:solidFill>
                  <a:schemeClr val="tx1"/>
                </a:solidFill>
              </a:rPr>
              <a:t>-stats"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5A333-F854-EAAC-EB03-B94B2BF68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3D096F07-391D-47AA-9FE6-4EE1934A2375}" type="datetime1">
              <a:rPr lang="fr-FR"/>
              <a:pPr>
                <a:spcAft>
                  <a:spcPts val="600"/>
                </a:spcAft>
              </a:pPr>
              <a:t>09/06/2024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3365B4A-DE0C-7139-957D-5B99D431B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AAFDF58-75E6-F53F-7DB8-334392B8D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/>
              <a:pPr>
                <a:spcAft>
                  <a:spcPts val="600"/>
                </a:spcAft>
              </a:pPr>
              <a:t>41</a:t>
            </a:fld>
            <a:endParaRPr lang="en-US"/>
          </a:p>
        </p:txBody>
      </p:sp>
      <p:pic>
        <p:nvPicPr>
          <p:cNvPr id="8" name="Image 7" descr="Une image contenant texte, capture d’écran, logiciel, Logiciel multimédia&#10;&#10;Description générée automatiquement">
            <a:extLst>
              <a:ext uri="{FF2B5EF4-FFF2-40B4-BE49-F238E27FC236}">
                <a16:creationId xmlns:a16="http://schemas.microsoft.com/office/drawing/2014/main" id="{A32EB161-00FF-97F8-29BC-AE0C492644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81" y="3007146"/>
            <a:ext cx="10638670" cy="3719696"/>
          </a:xfrm>
          <a:prstGeom prst="rect">
            <a:avLst/>
          </a:prstGeom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757A3E8D-E328-E193-43E0-78466439F7BE}"/>
              </a:ext>
            </a:extLst>
          </p:cNvPr>
          <p:cNvSpPr txBox="1">
            <a:spLocks/>
          </p:cNvSpPr>
          <p:nvPr/>
        </p:nvSpPr>
        <p:spPr>
          <a:xfrm>
            <a:off x="8590663" y="6041362"/>
            <a:ext cx="465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91CC32-6A6B-4E2E-BBA1-6864F305DA26}" type="slidenum">
              <a:rPr lang="en-US" smtClean="0">
                <a:solidFill>
                  <a:schemeClr val="bg1"/>
                </a:solidFill>
              </a:rPr>
              <a:pPr/>
              <a:t>41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92159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C344E2-A9BD-9E0E-BC0C-D9B681836E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6" y="598491"/>
            <a:ext cx="3488006" cy="5662693"/>
          </a:xfrm>
        </p:spPr>
        <p:txBody>
          <a:bodyPr/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fr-FR" dirty="0">
                <a:solidFill>
                  <a:schemeClr val="tx1"/>
                </a:solidFill>
              </a:rPr>
              <a:t>.</a:t>
            </a:r>
            <a:r>
              <a:rPr lang="fr-FR" dirty="0" err="1">
                <a:solidFill>
                  <a:schemeClr val="tx1"/>
                </a:solidFill>
              </a:rPr>
              <a:t>next_sibling</a:t>
            </a:r>
            <a:r>
              <a:rPr lang="fr-FR" dirty="0">
                <a:solidFill>
                  <a:schemeClr val="tx1"/>
                </a:solidFill>
              </a:rPr>
              <a:t> = on voulait juste la ligne suivante (=plus proche)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fr-FR" dirty="0">
                <a:solidFill>
                  <a:schemeClr val="tx1"/>
                </a:solidFill>
              </a:rPr>
              <a:t>et  savoir : droitier ou gaucher</a:t>
            </a:r>
          </a:p>
          <a:p>
            <a:pPr marL="285750" indent="-285750">
              <a:buFont typeface="Calibri" panose="020B0604020202020204" pitchFamily="34" charset="0"/>
              <a:buChar char="-"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dirty="0">
                <a:solidFill>
                  <a:schemeClr val="tx1"/>
                </a:solidFill>
              </a:rPr>
              <a:t>Même procédé sur le site  : 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https://www.oddsportal.com/matches/tennis/</a:t>
            </a:r>
            <a:r>
              <a:rPr lang="fr-FR" dirty="0">
                <a:solidFill>
                  <a:schemeClr val="tx1"/>
                </a:solidFill>
                <a:ea typeface="+mn-lt"/>
                <a:cs typeface="+mn-lt"/>
              </a:rPr>
              <a:t>  (annexe)</a:t>
            </a: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D3A6D90-49C9-D968-9D6E-973FD0A7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15FEB4E-D7EA-A922-8878-3B39885CA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/>
              <a:t>42</a:t>
            </a:fld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2896E4C-D6AA-E1A1-5B2F-B399E2394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C3CBD-1935-4440-96A6-98FC20B5A0B5}" type="datetime1">
              <a:rPr lang="fr-FR"/>
              <a:t>09/06/2024</a:t>
            </a:fld>
            <a:endParaRPr lang="en-US"/>
          </a:p>
        </p:txBody>
      </p:sp>
      <p:pic>
        <p:nvPicPr>
          <p:cNvPr id="11" name="Image 10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FD80AD8B-0CC1-A33D-A842-2463C6E59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757" y="594542"/>
            <a:ext cx="8448139" cy="1945037"/>
          </a:xfrm>
          <a:prstGeom prst="rect">
            <a:avLst/>
          </a:prstGeom>
        </p:spPr>
      </p:pic>
      <p:pic>
        <p:nvPicPr>
          <p:cNvPr id="12" name="Image 11" descr="Une image contenant texte, capture d’écran, logiciel, Logiciel multimédia">
            <a:extLst>
              <a:ext uri="{FF2B5EF4-FFF2-40B4-BE49-F238E27FC236}">
                <a16:creationId xmlns:a16="http://schemas.microsoft.com/office/drawing/2014/main" id="{A8E750BC-DBBE-D784-4178-649475719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539579"/>
            <a:ext cx="11936896" cy="4969218"/>
          </a:xfrm>
          <a:prstGeom prst="rect">
            <a:avLst/>
          </a:prstGeom>
        </p:spPr>
      </p:pic>
      <p:sp>
        <p:nvSpPr>
          <p:cNvPr id="2" name="Espace réservé du numéro de diapositive 5">
            <a:extLst>
              <a:ext uri="{FF2B5EF4-FFF2-40B4-BE49-F238E27FC236}">
                <a16:creationId xmlns:a16="http://schemas.microsoft.com/office/drawing/2014/main" id="{90C44657-1892-93A2-0906-30BB1E50060B}"/>
              </a:ext>
            </a:extLst>
          </p:cNvPr>
          <p:cNvSpPr txBox="1">
            <a:spLocks/>
          </p:cNvSpPr>
          <p:nvPr/>
        </p:nvSpPr>
        <p:spPr>
          <a:xfrm>
            <a:off x="8590663" y="6315105"/>
            <a:ext cx="4656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9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6E91CC32-6A6B-4E2E-BBA1-6864F305DA26}" type="slidenum">
              <a:rPr lang="en-US" smtClean="0">
                <a:solidFill>
                  <a:schemeClr val="bg1"/>
                </a:solidFill>
              </a:rPr>
              <a:pPr/>
              <a:t>42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7730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6657F2B9-19DB-7174-E615-903664AF2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840" y="365661"/>
            <a:ext cx="5229684" cy="3698612"/>
          </a:xfrm>
          <a:prstGeom prst="rect">
            <a:avLst/>
          </a:prstGeom>
          <a:noFill/>
        </p:spPr>
      </p:pic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368E424-D1AF-A7A0-CFAB-AA9E1DF182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40137" y="361249"/>
            <a:ext cx="4067242" cy="7871198"/>
          </a:xfrm>
        </p:spPr>
        <p:txBody>
          <a:bodyPr>
            <a:normAutofit/>
          </a:bodyPr>
          <a:lstStyle/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</a:rPr>
              <a:t>.text = </a:t>
            </a:r>
            <a:r>
              <a:rPr lang="en-US" sz="1800" dirty="0" err="1">
                <a:solidFill>
                  <a:schemeClr val="tx1"/>
                </a:solidFill>
              </a:rPr>
              <a:t>récupérer</a:t>
            </a:r>
            <a:r>
              <a:rPr lang="en-US" sz="1800" dirty="0">
                <a:solidFill>
                  <a:schemeClr val="tx1"/>
                </a:solidFill>
              </a:rPr>
              <a:t> le </a:t>
            </a:r>
            <a:r>
              <a:rPr lang="en-US" sz="1800" dirty="0" err="1">
                <a:solidFill>
                  <a:schemeClr val="tx1"/>
                </a:solidFill>
              </a:rPr>
              <a:t>texte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</a:rPr>
              <a:t>.</a:t>
            </a:r>
            <a:r>
              <a:rPr lang="en-US" sz="1800" dirty="0" err="1">
                <a:solidFill>
                  <a:schemeClr val="tx1"/>
                </a:solidFill>
              </a:rPr>
              <a:t>text.strip</a:t>
            </a:r>
            <a:r>
              <a:rPr lang="en-US" sz="1800" dirty="0">
                <a:solidFill>
                  <a:schemeClr val="tx1"/>
                </a:solidFill>
              </a:rPr>
              <a:t>() = </a:t>
            </a:r>
            <a:r>
              <a:rPr lang="en-US" sz="1800" dirty="0" err="1">
                <a:solidFill>
                  <a:schemeClr val="tx1"/>
                </a:solidFill>
              </a:rPr>
              <a:t>enlève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tous</a:t>
            </a:r>
            <a:r>
              <a:rPr lang="en-US" sz="1800" dirty="0">
                <a:solidFill>
                  <a:schemeClr val="tx1"/>
                </a:solidFill>
              </a:rPr>
              <a:t> les </a:t>
            </a:r>
            <a:r>
              <a:rPr lang="en-US" sz="1800" dirty="0" err="1">
                <a:solidFill>
                  <a:schemeClr val="tx1"/>
                </a:solidFill>
              </a:rPr>
              <a:t>espaces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en</a:t>
            </a:r>
            <a:r>
              <a:rPr lang="en-US" sz="1800" dirty="0">
                <a:solidFill>
                  <a:schemeClr val="tx1"/>
                </a:solidFill>
              </a:rPr>
              <a:t> trop</a:t>
            </a:r>
            <a:endParaRPr lang="en-US" sz="1800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latin typeface="Helvetica Neue"/>
              </a:rPr>
              <a:t>on split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également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pour la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même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raison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mais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par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contre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le [1]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était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le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tiret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qui ne nous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intéresse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pas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d’où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le [0] et [2] 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800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>
                <a:solidFill>
                  <a:schemeClr val="tx1"/>
                </a:solidFill>
                <a:latin typeface="Helvetica Neue"/>
              </a:rPr>
              <a:t>  L 30: "split"  car pour le rang , on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avait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par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exemple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: « 1 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espace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rank » et on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voulait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juste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le 1</a:t>
            </a:r>
            <a:endParaRPr lang="en-US" sz="1800" dirty="0">
              <a:solidFill>
                <a:schemeClr val="tx1"/>
              </a:solidFill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sz="1800" dirty="0">
              <a:solidFill>
                <a:schemeClr val="tx1"/>
              </a:solidFill>
              <a:latin typeface="Helvetica Neu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Avantage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de Update: ne 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supprime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pas : 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ajoute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modifie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même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la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valeur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 de la </a:t>
            </a:r>
            <a:r>
              <a:rPr lang="en-US" sz="1800" dirty="0" err="1">
                <a:solidFill>
                  <a:schemeClr val="tx1"/>
                </a:solidFill>
                <a:latin typeface="Helvetica Neue"/>
              </a:rPr>
              <a:t>clé</a:t>
            </a:r>
            <a:r>
              <a:rPr lang="en-US" sz="1800" dirty="0">
                <a:solidFill>
                  <a:schemeClr val="tx1"/>
                </a:solidFill>
                <a:latin typeface="Helvetica Neue"/>
              </a:rPr>
              <a:t> </a:t>
            </a:r>
          </a:p>
          <a:p>
            <a:pPr>
              <a:buFont typeface="Calibri" panose="020B0604020202020204" pitchFamily="34" charset="0"/>
              <a:buChar char="-"/>
            </a:pPr>
            <a:endParaRPr lang="en-US" sz="1800" dirty="0">
              <a:solidFill>
                <a:schemeClr val="tx1"/>
              </a:solidFill>
              <a:latin typeface="Helvetica Neue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>
              <a:latin typeface="Helvetica Neue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>
              <a:latin typeface="Helvetica Neue"/>
            </a:endParaRPr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>
              <a:latin typeface="Helvetica Neue"/>
            </a:endParaRPr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>
              <a:buFont typeface="Calibri" panose="020B0604020202020204" pitchFamily="34" charset="0"/>
              <a:buChar char="-"/>
            </a:pPr>
            <a:endParaRPr lang="en-US" dirty="0"/>
          </a:p>
          <a:p>
            <a:pPr marL="285750" indent="-285750">
              <a:buFont typeface="Calibri" panose="020B0604020202020204" pitchFamily="34" charset="0"/>
              <a:buChar char="-"/>
            </a:pPr>
            <a:endParaRPr lang="en-US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FECDAF-9947-E35B-5066-8AD89741A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/>
              <a:t>
             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417D95-7D75-405A-6341-5AA1681A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6E91CC32-6A6B-4E2E-BBA1-6864F305DA26}" type="slidenum">
              <a:rPr lang="en-US" dirty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Image 10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57AB77DE-6F1B-449A-ED7A-150432AF7F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2734" y="4319330"/>
            <a:ext cx="5219700" cy="1609725"/>
          </a:xfrm>
          <a:prstGeom prst="rect">
            <a:avLst/>
          </a:prstGeom>
        </p:spPr>
      </p:pic>
      <p:sp>
        <p:nvSpPr>
          <p:cNvPr id="3" name="Flèche : droite 2">
            <a:extLst>
              <a:ext uri="{FF2B5EF4-FFF2-40B4-BE49-F238E27FC236}">
                <a16:creationId xmlns:a16="http://schemas.microsoft.com/office/drawing/2014/main" id="{51121C82-9D50-E8CD-5EF4-34FEBD1A11FA}"/>
              </a:ext>
            </a:extLst>
          </p:cNvPr>
          <p:cNvSpPr/>
          <p:nvPr/>
        </p:nvSpPr>
        <p:spPr>
          <a:xfrm rot="1560000">
            <a:off x="4328515" y="2095259"/>
            <a:ext cx="2198132" cy="23941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C0A6C631-A049-D3DC-7256-71AB4A798373}"/>
              </a:ext>
            </a:extLst>
          </p:cNvPr>
          <p:cNvSpPr/>
          <p:nvPr/>
        </p:nvSpPr>
        <p:spPr>
          <a:xfrm rot="20433968">
            <a:off x="4193643" y="3094928"/>
            <a:ext cx="2298915" cy="24538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6352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E130D0-E082-6E05-3F21-9D35E2800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148" y="843341"/>
            <a:ext cx="11692194" cy="528259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</a:rPr>
              <a:t>Même procédé pour carrière et </a:t>
            </a:r>
            <a:r>
              <a:rPr lang="fr-FR" dirty="0" err="1">
                <a:solidFill>
                  <a:schemeClr val="tx1"/>
                </a:solidFill>
              </a:rPr>
              <a:t>activity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84863A-FD74-3D6B-13C1-B8A236950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A48E15-F306-8F77-BCD8-5584E496D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44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8" name="Image 7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CEA115C0-1A61-4A14-507D-9A22D2997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931" y="2563685"/>
            <a:ext cx="4610100" cy="1466850"/>
          </a:xfrm>
          <a:prstGeom prst="rect">
            <a:avLst/>
          </a:prstGeom>
        </p:spPr>
      </p:pic>
      <p:pic>
        <p:nvPicPr>
          <p:cNvPr id="9" name="Image 8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3D00E30-0CE1-8FA2-184C-D291181BA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6242" y="2129026"/>
            <a:ext cx="5724525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1775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12660D-B107-2FBE-208E-61044C3A0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429" y="192314"/>
            <a:ext cx="8596667" cy="566738"/>
          </a:xfrm>
        </p:spPr>
        <p:txBody>
          <a:bodyPr/>
          <a:lstStyle/>
          <a:p>
            <a:r>
              <a:rPr lang="fr-FR" dirty="0">
                <a:solidFill>
                  <a:schemeClr val="tx1"/>
                </a:solidFill>
              </a:rPr>
              <a:t>Sauvegarde dans des fichiers </a:t>
            </a:r>
            <a:r>
              <a:rPr lang="fr-FR" dirty="0" err="1">
                <a:solidFill>
                  <a:schemeClr val="tx1"/>
                </a:solidFill>
              </a:rPr>
              <a:t>Json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89B045D-C82A-FEE4-A766-C36A4A76D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00401" y="5755789"/>
            <a:ext cx="3406045" cy="650698"/>
          </a:xfrm>
        </p:spPr>
        <p:txBody>
          <a:bodyPr>
            <a:normAutofit/>
          </a:bodyPr>
          <a:lstStyle/>
          <a:p>
            <a:r>
              <a:rPr lang="fr-FR" dirty="0">
                <a:solidFill>
                  <a:schemeClr val="tx1"/>
                </a:solidFill>
                <a:latin typeface="Helvetica Neue"/>
              </a:rPr>
              <a:t>Force = </a:t>
            </a:r>
            <a:r>
              <a:rPr lang="fr-FR" dirty="0" err="1">
                <a:solidFill>
                  <a:schemeClr val="tx1"/>
                </a:solidFill>
                <a:latin typeface="Helvetica Neue"/>
              </a:rPr>
              <a:t>True</a:t>
            </a:r>
            <a:r>
              <a:rPr lang="fr-FR" dirty="0">
                <a:solidFill>
                  <a:schemeClr val="tx1"/>
                </a:solidFill>
                <a:latin typeface="Helvetica Neue"/>
              </a:rPr>
              <a:t>, peu importe ce qu’il y a dans le dico ça va le réécrire dans le fichier </a:t>
            </a:r>
            <a:endParaRPr lang="fr-FR" dirty="0">
              <a:solidFill>
                <a:schemeClr val="tx1"/>
              </a:solidFill>
            </a:endParaRPr>
          </a:p>
          <a:p>
            <a:endParaRPr lang="fr-FR" dirty="0">
              <a:latin typeface="Helvetica Neue"/>
            </a:endParaRPr>
          </a:p>
          <a:p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48FE2E8-42E8-AD7A-3D62-5572D92C2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9490D49-1C97-829A-9AE7-54F8BF6E6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45</a:t>
            </a:fld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Image 10" descr="Une image contenant texte, capture d’écran&#10;&#10;Description générée automatiquement">
            <a:extLst>
              <a:ext uri="{FF2B5EF4-FFF2-40B4-BE49-F238E27FC236}">
                <a16:creationId xmlns:a16="http://schemas.microsoft.com/office/drawing/2014/main" id="{0DCA7BF7-35F4-3D5F-79DB-09D36FE49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401" y="1594664"/>
            <a:ext cx="7590262" cy="3894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665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219B6C-B4C2-8D50-17EF-639FACE8D3D2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DDA66B35-EF2D-7E6B-2853-0D61C0B2B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12942"/>
            <a:ext cx="8596668" cy="1717458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Problématique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17C1B27-9CA6-359A-122E-7F3BE352BC0A}"/>
              </a:ext>
            </a:extLst>
          </p:cNvPr>
          <p:cNvSpPr txBox="1"/>
          <p:nvPr/>
        </p:nvSpPr>
        <p:spPr>
          <a:xfrm>
            <a:off x="185743" y="2551837"/>
            <a:ext cx="9579849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3600" dirty="0"/>
              <a:t>DANS QUELLE MESURE EST-IL POSSIBLE D’ÉTABLIR UNE MODÉLISATION ADEQUATE POUR UNE TELLE STRATÉGIE ?</a:t>
            </a:r>
          </a:p>
        </p:txBody>
      </p:sp>
    </p:spTree>
    <p:extLst>
      <p:ext uri="{BB962C8B-B14F-4D97-AF65-F5344CB8AC3E}">
        <p14:creationId xmlns:p14="http://schemas.microsoft.com/office/powerpoint/2010/main" val="5782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5C9E02-B137-0B3D-8DD7-EEBB86DA931C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E7547B0-702D-8CEA-B18C-D2FAC69A9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32130"/>
            <a:ext cx="8596668" cy="1320800"/>
          </a:xfrm>
        </p:spPr>
        <p:txBody>
          <a:bodyPr/>
          <a:lstStyle/>
          <a:p>
            <a:r>
              <a:rPr lang="fr-FR" b="1" dirty="0">
                <a:solidFill>
                  <a:schemeClr val="bg1"/>
                </a:solidFill>
              </a:rPr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A0909E-B7B4-4B89-2025-FF00A2018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69437"/>
            <a:ext cx="8596668" cy="545643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Stratégie d'arbitrage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A) Définition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B) Comment la mettre en place ?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C) Limite et inconvénients de ce modèle 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" Web </a:t>
            </a:r>
            <a:r>
              <a:rPr lang="fr-FR" b="1" i="1" dirty="0" err="1">
                <a:solidFill>
                  <a:schemeClr val="tx1"/>
                </a:solidFill>
                <a:latin typeface="Aptos Black" panose="020B0004020202020204" pitchFamily="34" charset="0"/>
              </a:rPr>
              <a:t>scraping</a:t>
            </a:r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 " : récolte des données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A) Comment les scraper (</a:t>
            </a:r>
            <a:r>
              <a:rPr lang="fr-FR" dirty="0" err="1">
                <a:solidFill>
                  <a:schemeClr val="tx1"/>
                </a:solidFill>
              </a:rPr>
              <a:t>ie</a:t>
            </a:r>
            <a:r>
              <a:rPr lang="fr-FR" dirty="0">
                <a:solidFill>
                  <a:schemeClr val="tx1"/>
                </a:solidFill>
              </a:rPr>
              <a:t> « récolter »)  sur une page web ?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B) « </a:t>
            </a:r>
            <a:r>
              <a:rPr lang="fr-FR" dirty="0" err="1">
                <a:solidFill>
                  <a:schemeClr val="tx1"/>
                </a:solidFill>
              </a:rPr>
              <a:t>Parser</a:t>
            </a:r>
            <a:r>
              <a:rPr lang="fr-FR" dirty="0">
                <a:solidFill>
                  <a:schemeClr val="tx1"/>
                </a:solidFill>
              </a:rPr>
              <a:t> » les données ( « Data </a:t>
            </a:r>
            <a:r>
              <a:rPr lang="fr-FR" dirty="0" err="1">
                <a:solidFill>
                  <a:schemeClr val="tx1"/>
                </a:solidFill>
              </a:rPr>
              <a:t>Parsing</a:t>
            </a:r>
            <a:r>
              <a:rPr lang="fr-FR" dirty="0">
                <a:solidFill>
                  <a:schemeClr val="tx1"/>
                </a:solidFill>
              </a:rPr>
              <a:t> »)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C) Mise en place de dictionnaires exploitables ( filtration des données)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D) Sauvegarde des données dans les fichiers </a:t>
            </a:r>
            <a:r>
              <a:rPr lang="fr-FR" dirty="0" err="1">
                <a:solidFill>
                  <a:schemeClr val="tx1"/>
                </a:solidFill>
              </a:rPr>
              <a:t>Json</a:t>
            </a:r>
            <a:r>
              <a:rPr lang="fr-FR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endParaRPr lang="fr-FR" b="1" dirty="0">
              <a:solidFill>
                <a:schemeClr val="tx1"/>
              </a:solidFill>
            </a:endParaRPr>
          </a:p>
          <a:p>
            <a:r>
              <a:rPr lang="fr-FR" b="1" i="1" dirty="0">
                <a:solidFill>
                  <a:schemeClr val="tx1"/>
                </a:solidFill>
                <a:latin typeface="Aptos Black" panose="020B0004020202020204" pitchFamily="34" charset="0"/>
              </a:rPr>
              <a:t>Martingale derrière les paris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A) Définition mathématique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B) Lien entre martingale et arbitrage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C) Modélisation de la martingale </a:t>
            </a:r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D) Analyse asymptotique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Espace réservé du numéro de diapositive 5">
            <a:extLst>
              <a:ext uri="{FF2B5EF4-FFF2-40B4-BE49-F238E27FC236}">
                <a16:creationId xmlns:a16="http://schemas.microsoft.com/office/drawing/2014/main" id="{0213AD4A-1C9C-6B25-171F-C3EEFDD7F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1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0BACC19-D84B-BC81-347E-A60D37856116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20B6DE-9BC4-4EB5-E212-00F4EFEDD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76371"/>
            <a:ext cx="8596668" cy="5764991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z="2000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Stratégie d'arbitrage </a:t>
            </a:r>
          </a:p>
          <a:p>
            <a:pPr marL="0" indent="0">
              <a:buNone/>
            </a:pPr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</a:t>
            </a:r>
          </a:p>
          <a:p>
            <a:pPr marL="0" indent="0">
              <a:buNone/>
            </a:pPr>
            <a:endParaRPr lang="fr-FR" dirty="0">
              <a:latin typeface="Trebuchet MS"/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olidFill>
                  <a:schemeClr val="tx1"/>
                </a:solidFill>
              </a:rPr>
              <a:t>Pour les</a:t>
            </a:r>
            <a:r>
              <a:rPr lang="fr-FR" i="1" dirty="0">
                <a:solidFill>
                  <a:schemeClr val="tx1"/>
                </a:solidFill>
                <a:latin typeface="Aptos Black"/>
              </a:rPr>
              <a:t> paris sportifs</a:t>
            </a:r>
            <a:r>
              <a:rPr lang="fr-FR" dirty="0">
                <a:solidFill>
                  <a:schemeClr val="tx1"/>
                </a:solidFill>
              </a:rPr>
              <a:t> l'arbitrage se résume à parier sur</a:t>
            </a:r>
            <a:r>
              <a:rPr lang="fr-FR" i="1" dirty="0">
                <a:solidFill>
                  <a:schemeClr val="tx1"/>
                </a:solidFill>
                <a:latin typeface="Aptos Black"/>
              </a:rPr>
              <a:t> deux sites </a:t>
            </a:r>
            <a:r>
              <a:rPr lang="fr-FR" dirty="0">
                <a:solidFill>
                  <a:schemeClr val="tx1"/>
                </a:solidFill>
              </a:rPr>
              <a:t>de paris sportifs </a:t>
            </a:r>
            <a:r>
              <a:rPr lang="fr-FR" i="1" dirty="0">
                <a:solidFill>
                  <a:schemeClr val="tx1"/>
                </a:solidFill>
                <a:latin typeface="Aptos Black"/>
              </a:rPr>
              <a:t>distincts (</a:t>
            </a:r>
            <a:r>
              <a:rPr lang="fr-FR" i="1" dirty="0" err="1">
                <a:solidFill>
                  <a:schemeClr val="tx1"/>
                </a:solidFill>
                <a:latin typeface="Aptos Black"/>
              </a:rPr>
              <a:t>ie</a:t>
            </a:r>
            <a:r>
              <a:rPr lang="fr-FR" i="1" dirty="0">
                <a:solidFill>
                  <a:schemeClr val="tx1"/>
                </a:solidFill>
                <a:latin typeface="Aptos Black"/>
              </a:rPr>
              <a:t> deux bookmakers différents )</a:t>
            </a:r>
            <a:endParaRPr lang="fr-FR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367BE4-DEB5-020D-4AD1-7D0CB453B439}"/>
              </a:ext>
            </a:extLst>
          </p:cNvPr>
          <p:cNvSpPr/>
          <p:nvPr/>
        </p:nvSpPr>
        <p:spPr>
          <a:xfrm>
            <a:off x="761061" y="2486772"/>
            <a:ext cx="8354290" cy="9698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Une</a:t>
            </a:r>
            <a:r>
              <a:rPr lang="fr-FR" b="1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 </a:t>
            </a:r>
            <a:r>
              <a:rPr lang="fr-FR" i="1" dirty="0">
                <a:solidFill>
                  <a:schemeClr val="tx1"/>
                </a:solidFill>
                <a:latin typeface="Aptos Black"/>
                <a:ea typeface="+mn-lt"/>
                <a:cs typeface="+mn-lt"/>
              </a:rPr>
              <a:t>stratégie d'arbitrage</a:t>
            </a:r>
            <a:r>
              <a:rPr lang="fr-FR" sz="2400" b="1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 </a:t>
            </a:r>
            <a:r>
              <a:rPr lang="fr-FR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est une technique utilisée en finance, qui consiste à tirer profit des </a:t>
            </a:r>
            <a:r>
              <a:rPr lang="fr-FR" i="1" dirty="0">
                <a:solidFill>
                  <a:schemeClr val="tx1"/>
                </a:solidFill>
                <a:latin typeface="Aptos Black"/>
                <a:ea typeface="+mn-lt"/>
                <a:cs typeface="+mn-lt"/>
              </a:rPr>
              <a:t>différences de prix pour un même actif</a:t>
            </a:r>
            <a:r>
              <a:rPr lang="fr-FR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, sur </a:t>
            </a:r>
            <a:r>
              <a:rPr lang="fr-FR" i="1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deux marchés différents</a:t>
            </a:r>
            <a:r>
              <a:rPr lang="fr-FR" dirty="0">
                <a:solidFill>
                  <a:schemeClr val="tx1"/>
                </a:solidFill>
                <a:latin typeface="Trebuchet MS"/>
                <a:ea typeface="+mn-lt"/>
                <a:cs typeface="+mn-lt"/>
              </a:rPr>
              <a:t>.</a:t>
            </a:r>
            <a:endParaRPr lang="fr-FR" dirty="0">
              <a:solidFill>
                <a:schemeClr val="tx1"/>
              </a:solidFill>
              <a:latin typeface="Trebuchet MS"/>
              <a:cs typeface="Times New Roman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4CE976F-DB45-AFA8-CA77-D98862D3F5D6}"/>
              </a:ext>
            </a:extLst>
          </p:cNvPr>
          <p:cNvSpPr/>
          <p:nvPr/>
        </p:nvSpPr>
        <p:spPr>
          <a:xfrm>
            <a:off x="761061" y="2126555"/>
            <a:ext cx="1385454" cy="332508"/>
          </a:xfrm>
          <a:prstGeom prst="rect">
            <a:avLst/>
          </a:prstGeom>
          <a:solidFill>
            <a:srgbClr val="0817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Définition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A85FEB-1ED0-1BD1-5375-8B89D08F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38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853B62C-B477-2947-44E9-E10A1E191A3E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488B926F-C8B4-1FAD-0464-DCCA53B92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9314100"/>
              </p:ext>
            </p:extLst>
          </p:nvPr>
        </p:nvGraphicFramePr>
        <p:xfrm>
          <a:off x="843978" y="1276550"/>
          <a:ext cx="8162236" cy="47994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22880">
                  <a:extLst>
                    <a:ext uri="{9D8B030D-6E8A-4147-A177-3AD203B41FA5}">
                      <a16:colId xmlns:a16="http://schemas.microsoft.com/office/drawing/2014/main" val="3283031997"/>
                    </a:ext>
                  </a:extLst>
                </a:gridCol>
                <a:gridCol w="2722880">
                  <a:extLst>
                    <a:ext uri="{9D8B030D-6E8A-4147-A177-3AD203B41FA5}">
                      <a16:colId xmlns:a16="http://schemas.microsoft.com/office/drawing/2014/main" val="880678719"/>
                    </a:ext>
                  </a:extLst>
                </a:gridCol>
                <a:gridCol w="2716476">
                  <a:extLst>
                    <a:ext uri="{9D8B030D-6E8A-4147-A177-3AD203B41FA5}">
                      <a16:colId xmlns:a16="http://schemas.microsoft.com/office/drawing/2014/main" val="813884586"/>
                    </a:ext>
                  </a:extLst>
                </a:gridCol>
              </a:tblGrid>
              <a:tr h="1391494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Joueur n°1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Joueur n°2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44709"/>
                  </a:ext>
                </a:extLst>
              </a:tr>
              <a:tr h="1716066"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  <a:p>
                      <a:pPr lvl="0" algn="ctr">
                        <a:buNone/>
                      </a:pPr>
                      <a:endParaRPr lang="fr-FR" dirty="0"/>
                    </a:p>
                    <a:p>
                      <a:pPr lvl="0" algn="ctr">
                        <a:buNone/>
                      </a:pPr>
                      <a:r>
                        <a:rPr lang="fr-FR" dirty="0"/>
                        <a:t>Sites de paris sportif n°1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36083522"/>
                  </a:ext>
                </a:extLst>
              </a:tr>
              <a:tr h="169189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 lvl="0" algn="ctr">
                        <a:buNone/>
                      </a:pPr>
                      <a:endParaRPr lang="fr-FR" sz="1800" b="0" i="0" u="none" strike="noStrike" noProof="0" dirty="0">
                        <a:solidFill>
                          <a:srgbClr val="000000"/>
                        </a:solidFill>
                        <a:latin typeface="Trebuchet MS"/>
                      </a:endParaRPr>
                    </a:p>
                    <a:p>
                      <a:pPr lvl="0" algn="ctr">
                        <a:buNone/>
                      </a:pPr>
                      <a:r>
                        <a:rPr lang="fr-FR" sz="1800" b="0" i="0" u="none" strike="noStrike" noProof="0" dirty="0">
                          <a:solidFill>
                            <a:srgbClr val="000000"/>
                          </a:solidFill>
                          <a:latin typeface="Trebuchet MS"/>
                        </a:rPr>
                        <a:t>Sites de paris sportif n°2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675549"/>
                  </a:ext>
                </a:extLst>
              </a:tr>
            </a:tbl>
          </a:graphicData>
        </a:graphic>
      </p:graphicFrame>
      <p:pic>
        <p:nvPicPr>
          <p:cNvPr id="11" name="Graphique 10" descr="Raquette et balle de tennis avec un remplissage uni">
            <a:extLst>
              <a:ext uri="{FF2B5EF4-FFF2-40B4-BE49-F238E27FC236}">
                <a16:creationId xmlns:a16="http://schemas.microsoft.com/office/drawing/2014/main" id="{DD59EBC2-891E-0BA9-AF73-90A86C2CC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57610" y="1474259"/>
            <a:ext cx="914400" cy="914400"/>
          </a:xfrm>
          <a:prstGeom prst="rect">
            <a:avLst/>
          </a:prstGeom>
        </p:spPr>
      </p:pic>
      <p:pic>
        <p:nvPicPr>
          <p:cNvPr id="13" name="Graphique 12" descr="Tennis avec un remplissage uni">
            <a:extLst>
              <a:ext uri="{FF2B5EF4-FFF2-40B4-BE49-F238E27FC236}">
                <a16:creationId xmlns:a16="http://schemas.microsoft.com/office/drawing/2014/main" id="{1858CFEE-8891-4800-0E26-A66461927C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71099" y="1536200"/>
            <a:ext cx="914400" cy="914400"/>
          </a:xfrm>
          <a:prstGeom prst="rect">
            <a:avLst/>
          </a:prstGeom>
        </p:spPr>
      </p:pic>
      <p:pic>
        <p:nvPicPr>
          <p:cNvPr id="15" name="Graphique 14" descr="Tennis avec un remplissage uni">
            <a:extLst>
              <a:ext uri="{FF2B5EF4-FFF2-40B4-BE49-F238E27FC236}">
                <a16:creationId xmlns:a16="http://schemas.microsoft.com/office/drawing/2014/main" id="{13E2E958-E106-3AAF-F488-144D9B142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84588" y="1535529"/>
            <a:ext cx="914400" cy="914400"/>
          </a:xfrm>
          <a:prstGeom prst="rect">
            <a:avLst/>
          </a:prstGeom>
        </p:spPr>
      </p:pic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28393B81-F7A8-0252-3F39-A96DD3ABF63A}"/>
              </a:ext>
            </a:extLst>
          </p:cNvPr>
          <p:cNvSpPr/>
          <p:nvPr/>
        </p:nvSpPr>
        <p:spPr>
          <a:xfrm>
            <a:off x="3966065" y="3117992"/>
            <a:ext cx="1924467" cy="87880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1,78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1A6AF075-A871-C893-EEAF-3775C9B5F93D}"/>
              </a:ext>
            </a:extLst>
          </p:cNvPr>
          <p:cNvSpPr/>
          <p:nvPr/>
        </p:nvSpPr>
        <p:spPr>
          <a:xfrm>
            <a:off x="6691299" y="3119285"/>
            <a:ext cx="1924467" cy="878803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2,35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15807B5F-CD9F-EFBA-0388-22704EF7C676}"/>
              </a:ext>
            </a:extLst>
          </p:cNvPr>
          <p:cNvSpPr/>
          <p:nvPr/>
        </p:nvSpPr>
        <p:spPr>
          <a:xfrm>
            <a:off x="3966065" y="4814734"/>
            <a:ext cx="1924467" cy="878803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1,86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7E60E942-D1EB-39AF-F53E-B60F18932F10}"/>
              </a:ext>
            </a:extLst>
          </p:cNvPr>
          <p:cNvSpPr/>
          <p:nvPr/>
        </p:nvSpPr>
        <p:spPr>
          <a:xfrm>
            <a:off x="6779554" y="4814734"/>
            <a:ext cx="1924467" cy="878803"/>
          </a:xfrm>
          <a:prstGeom prst="roundRect">
            <a:avLst/>
          </a:prstGeom>
          <a:solidFill>
            <a:srgbClr val="E88E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/>
              <a:t>2,26</a:t>
            </a:r>
          </a:p>
        </p:txBody>
      </p:sp>
      <p:sp>
        <p:nvSpPr>
          <p:cNvPr id="3" name="Espace réservé du numéro de diapositive 5">
            <a:extLst>
              <a:ext uri="{FF2B5EF4-FFF2-40B4-BE49-F238E27FC236}">
                <a16:creationId xmlns:a16="http://schemas.microsoft.com/office/drawing/2014/main" id="{054512A0-943B-0582-FA36-43DE9D0E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Cadre 3">
            <a:extLst>
              <a:ext uri="{FF2B5EF4-FFF2-40B4-BE49-F238E27FC236}">
                <a16:creationId xmlns:a16="http://schemas.microsoft.com/office/drawing/2014/main" id="{FF278455-FC51-24CC-C360-C2149364AA84}"/>
              </a:ext>
            </a:extLst>
          </p:cNvPr>
          <p:cNvSpPr/>
          <p:nvPr/>
        </p:nvSpPr>
        <p:spPr>
          <a:xfrm>
            <a:off x="6300852" y="2695292"/>
            <a:ext cx="2705362" cy="1712780"/>
          </a:xfrm>
          <a:prstGeom prst="fram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270C7934-DC48-13D7-7150-C1CA1C4E2006}"/>
              </a:ext>
            </a:extLst>
          </p:cNvPr>
          <p:cNvSpPr/>
          <p:nvPr/>
        </p:nvSpPr>
        <p:spPr>
          <a:xfrm>
            <a:off x="3572415" y="4385650"/>
            <a:ext cx="2705362" cy="1712780"/>
          </a:xfrm>
          <a:prstGeom prst="fram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2847B1-973A-7B8F-9C74-8804F8D33827}"/>
              </a:ext>
            </a:extLst>
          </p:cNvPr>
          <p:cNvSpPr txBox="1"/>
          <p:nvPr/>
        </p:nvSpPr>
        <p:spPr>
          <a:xfrm>
            <a:off x="893379" y="262758"/>
            <a:ext cx="3061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</a:t>
            </a:r>
          </a:p>
        </p:txBody>
      </p:sp>
    </p:spTree>
    <p:extLst>
      <p:ext uri="{BB962C8B-B14F-4D97-AF65-F5344CB8AC3E}">
        <p14:creationId xmlns:p14="http://schemas.microsoft.com/office/powerpoint/2010/main" val="65154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565FB4A-B8C4-EE62-F3AB-8AEA876BB101}"/>
              </a:ext>
            </a:extLst>
          </p:cNvPr>
          <p:cNvSpPr/>
          <p:nvPr/>
        </p:nvSpPr>
        <p:spPr>
          <a:xfrm>
            <a:off x="0" y="1"/>
            <a:ext cx="12192000" cy="107342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A760F6-CDAE-D101-55F5-39835551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96893" y="787110"/>
                <a:ext cx="8596668" cy="5280082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endParaRPr lang="fr-FR" dirty="0">
                  <a:solidFill>
                    <a:schemeClr val="tx1"/>
                  </a:solidFill>
                </a:endParaRPr>
              </a:p>
              <a:p>
                <a:endParaRPr lang="fr-FR" dirty="0">
                  <a:solidFill>
                    <a:schemeClr val="tx1"/>
                  </a:solidFill>
                </a:endParaRPr>
              </a:p>
              <a:p>
                <a:r>
                  <a:rPr lang="fr-FR" dirty="0">
                    <a:solidFill>
                      <a:schemeClr val="tx1"/>
                    </a:solidFill>
                  </a:rPr>
                  <a:t>On choisit les 2 plus grosses cotes de telle sorte que le paris 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ne soit pas totalement recouvert</a:t>
                </a:r>
                <a:r>
                  <a:rPr lang="fr-FR" b="1" dirty="0">
                    <a:solidFill>
                      <a:schemeClr val="tx1"/>
                    </a:solidFill>
                  </a:rPr>
                  <a:t>:</a:t>
                </a:r>
              </a:p>
              <a:p>
                <a:endParaRPr lang="fr-FR" b="1" dirty="0">
                  <a:solidFill>
                    <a:schemeClr val="tx1"/>
                  </a:solidFill>
                </a:endParaRPr>
              </a:p>
              <a:p>
                <a:endParaRPr lang="fr-FR" b="1" dirty="0">
                  <a:solidFill>
                    <a:schemeClr val="tx1"/>
                  </a:solidFill>
                </a:endParaRPr>
              </a:p>
              <a:p>
                <a:endParaRPr lang="fr-FR" b="1" dirty="0">
                  <a:solidFill>
                    <a:schemeClr val="tx1"/>
                  </a:solidFill>
                </a:endParaRPr>
              </a:p>
              <a:p>
                <a:endParaRPr lang="fr-FR" b="1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fr-F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dirty="0">
                    <a:solidFill>
                      <a:schemeClr val="tx1"/>
                    </a:solidFill>
                  </a:rPr>
                  <a:t> cote du joueur n°1 sur un site de paris sportifs B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fr-F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fr-F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fr-FR" b="1" dirty="0">
                    <a:solidFill>
                      <a:schemeClr val="tx1"/>
                    </a:solidFill>
                  </a:rPr>
                  <a:t> </a:t>
                </a:r>
                <a:r>
                  <a:rPr lang="fr-FR" dirty="0">
                    <a:solidFill>
                      <a:schemeClr val="tx1"/>
                    </a:solidFill>
                  </a:rPr>
                  <a:t>cote du jouer n°2 sur un </a:t>
                </a:r>
                <a:r>
                  <a:rPr lang="fr-FR" b="1" i="1" dirty="0">
                    <a:solidFill>
                      <a:schemeClr val="tx1"/>
                    </a:solidFill>
                    <a:latin typeface="Aptos Black" panose="020B0004020202020204" pitchFamily="34" charset="0"/>
                  </a:rPr>
                  <a:t>site de paris sportifs différent de </a:t>
                </a:r>
                <a:r>
                  <a:rPr lang="fr-FR" dirty="0">
                    <a:solidFill>
                      <a:schemeClr val="tx1"/>
                    </a:solidFill>
                  </a:rPr>
                  <a:t>B’</a:t>
                </a:r>
                <a:endParaRPr lang="fr-FR" b="1" dirty="0">
                  <a:solidFill>
                    <a:schemeClr val="tx1"/>
                  </a:solidFill>
                </a:endParaRPr>
              </a:p>
              <a:p>
                <a:endParaRPr lang="fr-FR" b="1" dirty="0">
                  <a:solidFill>
                    <a:schemeClr val="tx1"/>
                  </a:solidFill>
                </a:endParaRPr>
              </a:p>
              <a:p>
                <a:endParaRPr lang="fr-FR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DA760F6-CDAE-D101-55F5-39835551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96893" y="787110"/>
                <a:ext cx="8596668" cy="5280082"/>
              </a:xfrm>
              <a:blipFill>
                <a:blip r:embed="rId2"/>
                <a:stretch>
                  <a:fillRect l="-14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EB77A8A4-0E79-DD3A-7F5D-56780984632A}"/>
              </a:ext>
            </a:extLst>
          </p:cNvPr>
          <p:cNvSpPr txBox="1"/>
          <p:nvPr/>
        </p:nvSpPr>
        <p:spPr>
          <a:xfrm>
            <a:off x="893379" y="262758"/>
            <a:ext cx="306113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fr-FR" b="1" i="1" dirty="0">
                <a:solidFill>
                  <a:schemeClr val="bg1"/>
                </a:solidFill>
                <a:latin typeface="Aptos Black" panose="020B0004020202020204" pitchFamily="34" charset="0"/>
              </a:rPr>
              <a:t>A) Définition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8374D2A-C53F-63D2-1720-8D9813331C84}"/>
                  </a:ext>
                </a:extLst>
              </p:cNvPr>
              <p:cNvSpPr txBox="1"/>
              <p:nvPr/>
            </p:nvSpPr>
            <p:spPr>
              <a:xfrm>
                <a:off x="1976247" y="2474902"/>
                <a:ext cx="5927676" cy="7582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32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fr-FR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32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Ç</m:t>
                            </m:r>
                          </m:e>
                          <m:sub>
                            <m:r>
                              <a:rPr lang="fr-FR" sz="3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fr-FR" sz="3200" b="0" i="1" smtClean="0">
                        <a:latin typeface="Cambria Math" panose="02040503050406030204" pitchFamily="18" charset="0"/>
                      </a:rPr>
                      <m:t>=1 −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&lt;1,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𝑎𝑣𝑒𝑐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fr-F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fr-FR" sz="2000" dirty="0"/>
                  <a:t> </a:t>
                </a:r>
              </a:p>
            </p:txBody>
          </p:sp>
        </mc:Choice>
        <mc:Fallback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98374D2A-C53F-63D2-1720-8D9813331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6247" y="2474902"/>
                <a:ext cx="5927676" cy="758285"/>
              </a:xfrm>
              <a:prstGeom prst="rect">
                <a:avLst/>
              </a:prstGeom>
              <a:blipFill>
                <a:blip r:embed="rId3"/>
                <a:stretch>
                  <a:fillRect l="-2350" r="-427" b="-180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8D75DE-676F-02C0-57C0-C3E596DCB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0663" y="6041362"/>
            <a:ext cx="465655" cy="365125"/>
          </a:xfrm>
        </p:spPr>
        <p:txBody>
          <a:bodyPr/>
          <a:lstStyle/>
          <a:p>
            <a:fld id="{6E91CC32-6A6B-4E2E-BBA1-6864F305DA26}" type="slidenum">
              <a:rPr lang="en-US" dirty="0">
                <a:solidFill>
                  <a:schemeClr val="tx1"/>
                </a:solidFill>
              </a:rPr>
              <a:t>9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65084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TC103457464[[fn=Dividend]]</Template>
  <TotalTime>1695</TotalTime>
  <Words>2075</Words>
  <Application>Microsoft Macintosh PowerPoint</Application>
  <PresentationFormat>Grand écran</PresentationFormat>
  <Paragraphs>424</Paragraphs>
  <Slides>45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45</vt:i4>
      </vt:variant>
    </vt:vector>
  </HeadingPairs>
  <TitlesOfParts>
    <vt:vector size="55" baseType="lpstr">
      <vt:lpstr>Aptos</vt:lpstr>
      <vt:lpstr>Aptos Black</vt:lpstr>
      <vt:lpstr>Aptos ExtraBold</vt:lpstr>
      <vt:lpstr>Arial</vt:lpstr>
      <vt:lpstr>Calibri</vt:lpstr>
      <vt:lpstr>Cambria Math</vt:lpstr>
      <vt:lpstr>Helvetica Neue</vt:lpstr>
      <vt:lpstr>Trebuchet MS</vt:lpstr>
      <vt:lpstr>Wingdings 3</vt:lpstr>
      <vt:lpstr>Facet</vt:lpstr>
      <vt:lpstr>Présentation PowerPoint</vt:lpstr>
      <vt:lpstr>Introduction</vt:lpstr>
      <vt:lpstr>Introduction</vt:lpstr>
      <vt:lpstr>Existe t-il une stratégie pour corriger cette marge ?</vt:lpstr>
      <vt:lpstr>Problématique</vt:lpstr>
      <vt:lpstr>SOMMAIRE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Annexe</vt:lpstr>
      <vt:lpstr>Récupération des données intéressantes</vt:lpstr>
      <vt:lpstr>Présentation PowerPoint</vt:lpstr>
      <vt:lpstr>Présentation PowerPoint</vt:lpstr>
      <vt:lpstr>Même procédé pour carrière et activity</vt:lpstr>
      <vt:lpstr>Sauvegarde dans des fichiers Json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/>
  <cp:lastModifiedBy>Léo Pouilly</cp:lastModifiedBy>
  <cp:revision>21</cp:revision>
  <dcterms:created xsi:type="dcterms:W3CDTF">2024-05-31T15:12:29Z</dcterms:created>
  <dcterms:modified xsi:type="dcterms:W3CDTF">2024-06-09T13:36:25Z</dcterms:modified>
</cp:coreProperties>
</file>