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Roboto Black"/>
      <p:bold r:id="rId55"/>
      <p:boldItalic r:id="rId56"/>
    </p:embeddedFont>
    <p:embeddedFont>
      <p:font typeface="Roboto Medium"/>
      <p:regular r:id="rId57"/>
      <p:bold r:id="rId58"/>
      <p:italic r:id="rId59"/>
      <p:boldItalic r:id="rId60"/>
    </p:embeddedFont>
    <p:embeddedFont>
      <p:font typeface="Roboto"/>
      <p:regular r:id="rId61"/>
      <p:bold r:id="rId62"/>
      <p:italic r:id="rId63"/>
      <p:boldItalic r:id="rId64"/>
    </p:embeddedFont>
    <p:embeddedFont>
      <p:font typeface="Roboto Light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42E754-D4AB-4B45-A709-00EFBD097818}">
  <a:tblStyle styleId="{3B42E754-D4AB-4B45-A709-00EFBD0978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6.xml"/><Relationship Id="rId66" Type="http://schemas.openxmlformats.org/officeDocument/2006/relationships/font" Target="fonts/RobotoLight-bold.fntdata"/><Relationship Id="rId21" Type="http://schemas.openxmlformats.org/officeDocument/2006/relationships/slide" Target="slides/slide15.xml"/><Relationship Id="rId65" Type="http://schemas.openxmlformats.org/officeDocument/2006/relationships/font" Target="fonts/RobotoLight-regular.fntdata"/><Relationship Id="rId24" Type="http://schemas.openxmlformats.org/officeDocument/2006/relationships/slide" Target="slides/slide18.xml"/><Relationship Id="rId68" Type="http://schemas.openxmlformats.org/officeDocument/2006/relationships/font" Target="fonts/RobotoLight-boldItalic.fntdata"/><Relationship Id="rId23" Type="http://schemas.openxmlformats.org/officeDocument/2006/relationships/slide" Target="slides/slide17.xml"/><Relationship Id="rId67" Type="http://schemas.openxmlformats.org/officeDocument/2006/relationships/font" Target="fonts/RobotoLight-italic.fntdata"/><Relationship Id="rId60" Type="http://schemas.openxmlformats.org/officeDocument/2006/relationships/font" Target="fonts/RobotoMedium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Black-bold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Medium-regular.fntdata"/><Relationship Id="rId12" Type="http://schemas.openxmlformats.org/officeDocument/2006/relationships/slide" Target="slides/slide6.xml"/><Relationship Id="rId56" Type="http://schemas.openxmlformats.org/officeDocument/2006/relationships/font" Target="fonts/RobotoBlack-boldItalic.fntdata"/><Relationship Id="rId15" Type="http://schemas.openxmlformats.org/officeDocument/2006/relationships/slide" Target="slides/slide9.xml"/><Relationship Id="rId59" Type="http://schemas.openxmlformats.org/officeDocument/2006/relationships/font" Target="fonts/RobotoMedium-italic.fntdata"/><Relationship Id="rId14" Type="http://schemas.openxmlformats.org/officeDocument/2006/relationships/slide" Target="slides/slide8.xml"/><Relationship Id="rId58" Type="http://schemas.openxmlformats.org/officeDocument/2006/relationships/font" Target="fonts/RobotoMedium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43d9ae013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43d9ae013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6ea3951f8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6ea3951f8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6ea3951f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6ea3951f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6ea3951f8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6ea3951f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a3951f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a3951f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ea3951f8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ea3951f8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6ea3951f8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6ea3951f8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6ea3951f8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6ea3951f8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6ea3951f8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6ea3951f8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ea3951f8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ea3951f8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6ea3951f8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6ea3951f8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6ea3951f8e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6ea3951f8e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6ea3951f8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6ea3951f8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6ea3951f8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6ea3951f8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6ea3951f8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6ea3951f8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6ea3951f8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6ea3951f8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6ea3951f8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6ea3951f8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6ea3951f8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6ea3951f8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6ea3951f8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6ea3951f8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6ea3951f8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6ea3951f8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6ea3951f8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6ea3951f8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6ea3951f8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6ea3951f8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6ea3951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6ea3951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6ea3951f8e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6ea3951f8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6ea3951f8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6ea3951f8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6ea3951f8e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6ea3951f8e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6ea3951f8e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6ea3951f8e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6ea3951f8e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6ea3951f8e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6ea3951f8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6ea3951f8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6ea3951f8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6ea3951f8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ea3951f8e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ea3951f8e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6ea3951f8e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6ea3951f8e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6ea3951f8e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6ea3951f8e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6ea3951f8e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6ea3951f8e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6ea3951f8e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6ea3951f8e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6ea3951f8e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6ea3951f8e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6ea3951f8e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6ea3951f8e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6ea3951f8e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6ea3951f8e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6ea3951f8e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6ea3951f8e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6ea3951f8e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6ea3951f8e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6ea3951f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6ea3951f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6ea3951f8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6ea3951f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ea3951f8e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ea3951f8e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6ea3951f8e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6ea3951f8e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6ea3951f8e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6ea3951f8e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ea3951f8e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ea3951f8e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6ea3951f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6ea3951f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-483966" y="888108"/>
            <a:ext cx="3279167" cy="3367288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11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51" name="Google Shape;351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11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53" name="Google Shape;353;p11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354" name="Google Shape;354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4" name="Google Shape;384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5" name="Google Shape;385;p12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386" name="Google Shape;386;p1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13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6" name="Google Shape;416;p13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1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13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4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14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63" name="Google Shape;463;p14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4" name="Google Shape;464;p14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465" name="Google Shape;465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5" name="Google Shape;49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6" name="Google Shape;496;p15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497" name="Google Shape;49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6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7" name="Google Shape;527;p16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8" name="Google Shape;528;p16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9" name="Google Shape;529;p16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530" name="Google Shape;530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61" name="Google Shape;561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2" name="Google Shape;56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3" name="Google Shape;563;p17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564" name="Google Shape;564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5" name="Google Shape;595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6" name="Google Shape;596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18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grpSp>
        <p:nvGrpSpPr>
          <p:cNvPr id="598" name="Google Shape;598;p18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9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9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2" name="Google Shape;632;p19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633" name="Google Shape;633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3" name="Google Shape;663;p20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4" name="Google Shape;664;p20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665" name="Google Shape;665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5" name="Google Shape;65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8" name="Google Shape;68;p3"/>
          <p:cNvGrpSpPr/>
          <p:nvPr/>
        </p:nvGrpSpPr>
        <p:grpSpPr>
          <a:xfrm>
            <a:off x="-625944" y="858095"/>
            <a:ext cx="3393098" cy="3427315"/>
            <a:chOff x="1224475" y="238125"/>
            <a:chExt cx="5127850" cy="5175650"/>
          </a:xfrm>
        </p:grpSpPr>
        <p:sp>
          <p:nvSpPr>
            <p:cNvPr id="69" name="Google Shape;69;p3"/>
            <p:cNvSpPr/>
            <p:nvPr/>
          </p:nvSpPr>
          <p:spPr>
            <a:xfrm>
              <a:off x="4550350" y="4881975"/>
              <a:ext cx="328450" cy="531800"/>
            </a:xfrm>
            <a:custGeom>
              <a:rect b="b" l="l" r="r" t="t"/>
              <a:pathLst>
                <a:path extrusionOk="0" h="21272" w="13138">
                  <a:moveTo>
                    <a:pt x="6569" y="2363"/>
                  </a:moveTo>
                  <a:cubicBezTo>
                    <a:pt x="7145" y="2363"/>
                    <a:pt x="7664" y="2363"/>
                    <a:pt x="8182" y="2478"/>
                  </a:cubicBezTo>
                  <a:cubicBezTo>
                    <a:pt x="9507" y="2651"/>
                    <a:pt x="10487" y="3688"/>
                    <a:pt x="10602" y="5013"/>
                  </a:cubicBezTo>
                  <a:cubicBezTo>
                    <a:pt x="10775" y="7087"/>
                    <a:pt x="10775" y="9219"/>
                    <a:pt x="10602" y="11293"/>
                  </a:cubicBezTo>
                  <a:cubicBezTo>
                    <a:pt x="10490" y="12812"/>
                    <a:pt x="9225" y="13946"/>
                    <a:pt x="7771" y="13946"/>
                  </a:cubicBezTo>
                  <a:cubicBezTo>
                    <a:pt x="7735" y="13946"/>
                    <a:pt x="7700" y="13945"/>
                    <a:pt x="7664" y="13944"/>
                  </a:cubicBezTo>
                  <a:cubicBezTo>
                    <a:pt x="7318" y="14001"/>
                    <a:pt x="6972" y="14001"/>
                    <a:pt x="6627" y="14001"/>
                  </a:cubicBezTo>
                  <a:cubicBezTo>
                    <a:pt x="6281" y="14001"/>
                    <a:pt x="5878" y="13944"/>
                    <a:pt x="5474" y="13944"/>
                  </a:cubicBezTo>
                  <a:cubicBezTo>
                    <a:pt x="3919" y="13944"/>
                    <a:pt x="2651" y="12734"/>
                    <a:pt x="2593" y="11236"/>
                  </a:cubicBezTo>
                  <a:lnTo>
                    <a:pt x="2593" y="5244"/>
                  </a:lnTo>
                  <a:cubicBezTo>
                    <a:pt x="2593" y="3803"/>
                    <a:pt x="3631" y="2593"/>
                    <a:pt x="5071" y="2420"/>
                  </a:cubicBezTo>
                  <a:cubicBezTo>
                    <a:pt x="5589" y="2363"/>
                    <a:pt x="6050" y="2363"/>
                    <a:pt x="6569" y="2363"/>
                  </a:cubicBezTo>
                  <a:close/>
                  <a:moveTo>
                    <a:pt x="6799" y="1"/>
                  </a:moveTo>
                  <a:cubicBezTo>
                    <a:pt x="6166" y="1"/>
                    <a:pt x="5474" y="58"/>
                    <a:pt x="4840" y="116"/>
                  </a:cubicBezTo>
                  <a:cubicBezTo>
                    <a:pt x="3803" y="231"/>
                    <a:pt x="2824" y="577"/>
                    <a:pt x="1902" y="1095"/>
                  </a:cubicBezTo>
                  <a:cubicBezTo>
                    <a:pt x="807" y="1844"/>
                    <a:pt x="116" y="3054"/>
                    <a:pt x="1" y="4379"/>
                  </a:cubicBezTo>
                  <a:lnTo>
                    <a:pt x="1" y="19302"/>
                  </a:lnTo>
                  <a:cubicBezTo>
                    <a:pt x="1" y="19302"/>
                    <a:pt x="1" y="19360"/>
                    <a:pt x="1" y="19360"/>
                  </a:cubicBezTo>
                  <a:cubicBezTo>
                    <a:pt x="109" y="20443"/>
                    <a:pt x="981" y="21271"/>
                    <a:pt x="2042" y="21271"/>
                  </a:cubicBezTo>
                  <a:cubicBezTo>
                    <a:pt x="2110" y="21271"/>
                    <a:pt x="2178" y="21268"/>
                    <a:pt x="2248" y="21261"/>
                  </a:cubicBezTo>
                  <a:lnTo>
                    <a:pt x="2593" y="21261"/>
                  </a:lnTo>
                  <a:lnTo>
                    <a:pt x="2593" y="14577"/>
                  </a:lnTo>
                  <a:cubicBezTo>
                    <a:pt x="3227" y="15499"/>
                    <a:pt x="4322" y="16133"/>
                    <a:pt x="5474" y="16248"/>
                  </a:cubicBezTo>
                  <a:cubicBezTo>
                    <a:pt x="5935" y="16306"/>
                    <a:pt x="6454" y="16306"/>
                    <a:pt x="6972" y="16306"/>
                  </a:cubicBezTo>
                  <a:cubicBezTo>
                    <a:pt x="7548" y="16306"/>
                    <a:pt x="8125" y="16248"/>
                    <a:pt x="8701" y="16191"/>
                  </a:cubicBezTo>
                  <a:cubicBezTo>
                    <a:pt x="10487" y="15903"/>
                    <a:pt x="12042" y="14693"/>
                    <a:pt x="12676" y="12964"/>
                  </a:cubicBezTo>
                  <a:cubicBezTo>
                    <a:pt x="12964" y="12215"/>
                    <a:pt x="13080" y="11409"/>
                    <a:pt x="13137" y="10602"/>
                  </a:cubicBezTo>
                  <a:lnTo>
                    <a:pt x="13137" y="6165"/>
                  </a:lnTo>
                  <a:cubicBezTo>
                    <a:pt x="13137" y="5589"/>
                    <a:pt x="13080" y="4956"/>
                    <a:pt x="12964" y="4437"/>
                  </a:cubicBezTo>
                  <a:cubicBezTo>
                    <a:pt x="12676" y="2305"/>
                    <a:pt x="11121" y="634"/>
                    <a:pt x="9046" y="231"/>
                  </a:cubicBezTo>
                  <a:cubicBezTo>
                    <a:pt x="8297" y="58"/>
                    <a:pt x="7548" y="1"/>
                    <a:pt x="679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999400" y="4881975"/>
              <a:ext cx="352925" cy="530100"/>
            </a:xfrm>
            <a:custGeom>
              <a:rect b="b" l="l" r="r" t="t"/>
              <a:pathLst>
                <a:path extrusionOk="0" h="21204" w="14117">
                  <a:moveTo>
                    <a:pt x="12849" y="1"/>
                  </a:moveTo>
                  <a:cubicBezTo>
                    <a:pt x="12215" y="58"/>
                    <a:pt x="11639" y="519"/>
                    <a:pt x="11409" y="1153"/>
                  </a:cubicBezTo>
                  <a:lnTo>
                    <a:pt x="7030" y="12100"/>
                  </a:lnTo>
                  <a:cubicBezTo>
                    <a:pt x="6396" y="10487"/>
                    <a:pt x="2997" y="1787"/>
                    <a:pt x="2651" y="1095"/>
                  </a:cubicBezTo>
                  <a:cubicBezTo>
                    <a:pt x="2543" y="502"/>
                    <a:pt x="2031" y="110"/>
                    <a:pt x="1493" y="110"/>
                  </a:cubicBezTo>
                  <a:cubicBezTo>
                    <a:pt x="1457" y="110"/>
                    <a:pt x="1420" y="112"/>
                    <a:pt x="1383" y="116"/>
                  </a:cubicBezTo>
                  <a:cubicBezTo>
                    <a:pt x="807" y="116"/>
                    <a:pt x="404" y="116"/>
                    <a:pt x="173" y="404"/>
                  </a:cubicBezTo>
                  <a:cubicBezTo>
                    <a:pt x="1" y="692"/>
                    <a:pt x="116" y="1095"/>
                    <a:pt x="346" y="1671"/>
                  </a:cubicBezTo>
                  <a:lnTo>
                    <a:pt x="1614" y="4840"/>
                  </a:lnTo>
                  <a:cubicBezTo>
                    <a:pt x="2939" y="8009"/>
                    <a:pt x="4207" y="11236"/>
                    <a:pt x="5532" y="14520"/>
                  </a:cubicBezTo>
                  <a:cubicBezTo>
                    <a:pt x="5589" y="14923"/>
                    <a:pt x="5532" y="15442"/>
                    <a:pt x="5301" y="15845"/>
                  </a:cubicBezTo>
                  <a:lnTo>
                    <a:pt x="3054" y="21146"/>
                  </a:lnTo>
                  <a:lnTo>
                    <a:pt x="3458" y="21203"/>
                  </a:lnTo>
                  <a:lnTo>
                    <a:pt x="3746" y="21203"/>
                  </a:lnTo>
                  <a:cubicBezTo>
                    <a:pt x="5013" y="21203"/>
                    <a:pt x="6165" y="20454"/>
                    <a:pt x="6626" y="19302"/>
                  </a:cubicBezTo>
                  <a:lnTo>
                    <a:pt x="14001" y="1038"/>
                  </a:lnTo>
                  <a:lnTo>
                    <a:pt x="14001" y="922"/>
                  </a:lnTo>
                  <a:cubicBezTo>
                    <a:pt x="14117" y="577"/>
                    <a:pt x="13886" y="231"/>
                    <a:pt x="13540" y="173"/>
                  </a:cubicBezTo>
                  <a:cubicBezTo>
                    <a:pt x="13310" y="58"/>
                    <a:pt x="13079" y="1"/>
                    <a:pt x="128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20550" y="4883425"/>
              <a:ext cx="328425" cy="406475"/>
            </a:xfrm>
            <a:custGeom>
              <a:rect b="b" l="l" r="r" t="t"/>
              <a:pathLst>
                <a:path extrusionOk="0" h="16259" w="13137">
                  <a:moveTo>
                    <a:pt x="6687" y="8734"/>
                  </a:moveTo>
                  <a:cubicBezTo>
                    <a:pt x="6931" y="8734"/>
                    <a:pt x="7179" y="8741"/>
                    <a:pt x="7433" y="8758"/>
                  </a:cubicBezTo>
                  <a:cubicBezTo>
                    <a:pt x="8470" y="8758"/>
                    <a:pt x="9449" y="8758"/>
                    <a:pt x="10256" y="8815"/>
                  </a:cubicBezTo>
                  <a:cubicBezTo>
                    <a:pt x="10371" y="8815"/>
                    <a:pt x="10486" y="8815"/>
                    <a:pt x="10659" y="8873"/>
                  </a:cubicBezTo>
                  <a:cubicBezTo>
                    <a:pt x="10659" y="8988"/>
                    <a:pt x="10659" y="9104"/>
                    <a:pt x="10659" y="9219"/>
                  </a:cubicBezTo>
                  <a:lnTo>
                    <a:pt x="10659" y="9622"/>
                  </a:lnTo>
                  <a:cubicBezTo>
                    <a:pt x="10774" y="10486"/>
                    <a:pt x="10601" y="11293"/>
                    <a:pt x="10198" y="12042"/>
                  </a:cubicBezTo>
                  <a:cubicBezTo>
                    <a:pt x="9507" y="13137"/>
                    <a:pt x="8297" y="13828"/>
                    <a:pt x="6972" y="13886"/>
                  </a:cubicBezTo>
                  <a:lnTo>
                    <a:pt x="4609" y="13886"/>
                  </a:lnTo>
                  <a:cubicBezTo>
                    <a:pt x="3515" y="13886"/>
                    <a:pt x="2650" y="12964"/>
                    <a:pt x="2708" y="11927"/>
                  </a:cubicBezTo>
                  <a:lnTo>
                    <a:pt x="2708" y="11005"/>
                  </a:lnTo>
                  <a:cubicBezTo>
                    <a:pt x="2766" y="9507"/>
                    <a:pt x="3342" y="8931"/>
                    <a:pt x="4955" y="8815"/>
                  </a:cubicBezTo>
                  <a:cubicBezTo>
                    <a:pt x="5525" y="8775"/>
                    <a:pt x="6096" y="8734"/>
                    <a:pt x="6687" y="8734"/>
                  </a:cubicBezTo>
                  <a:close/>
                  <a:moveTo>
                    <a:pt x="7087" y="0"/>
                  </a:moveTo>
                  <a:cubicBezTo>
                    <a:pt x="6050" y="0"/>
                    <a:pt x="5013" y="115"/>
                    <a:pt x="4033" y="461"/>
                  </a:cubicBezTo>
                  <a:cubicBezTo>
                    <a:pt x="2766" y="864"/>
                    <a:pt x="1671" y="1671"/>
                    <a:pt x="864" y="2708"/>
                  </a:cubicBezTo>
                  <a:cubicBezTo>
                    <a:pt x="519" y="3111"/>
                    <a:pt x="576" y="3457"/>
                    <a:pt x="749" y="3630"/>
                  </a:cubicBezTo>
                  <a:cubicBezTo>
                    <a:pt x="1037" y="3918"/>
                    <a:pt x="1383" y="4149"/>
                    <a:pt x="1729" y="4379"/>
                  </a:cubicBezTo>
                  <a:cubicBezTo>
                    <a:pt x="1844" y="4437"/>
                    <a:pt x="1959" y="4494"/>
                    <a:pt x="2074" y="4494"/>
                  </a:cubicBezTo>
                  <a:cubicBezTo>
                    <a:pt x="2420" y="4437"/>
                    <a:pt x="2766" y="4206"/>
                    <a:pt x="2938" y="3918"/>
                  </a:cubicBezTo>
                  <a:cubicBezTo>
                    <a:pt x="3983" y="2818"/>
                    <a:pt x="5396" y="2243"/>
                    <a:pt x="6825" y="2243"/>
                  </a:cubicBezTo>
                  <a:cubicBezTo>
                    <a:pt x="6893" y="2243"/>
                    <a:pt x="6961" y="2245"/>
                    <a:pt x="7029" y="2247"/>
                  </a:cubicBezTo>
                  <a:cubicBezTo>
                    <a:pt x="7663" y="2247"/>
                    <a:pt x="8239" y="2305"/>
                    <a:pt x="8815" y="2420"/>
                  </a:cubicBezTo>
                  <a:cubicBezTo>
                    <a:pt x="9564" y="2535"/>
                    <a:pt x="10141" y="3054"/>
                    <a:pt x="10313" y="3803"/>
                  </a:cubicBezTo>
                  <a:cubicBezTo>
                    <a:pt x="10429" y="4609"/>
                    <a:pt x="10544" y="5416"/>
                    <a:pt x="10601" y="6223"/>
                  </a:cubicBezTo>
                  <a:cubicBezTo>
                    <a:pt x="10601" y="6338"/>
                    <a:pt x="10601" y="6511"/>
                    <a:pt x="10601" y="6626"/>
                  </a:cubicBezTo>
                  <a:lnTo>
                    <a:pt x="10198" y="6626"/>
                  </a:lnTo>
                  <a:cubicBezTo>
                    <a:pt x="9391" y="6568"/>
                    <a:pt x="8412" y="6568"/>
                    <a:pt x="7490" y="6568"/>
                  </a:cubicBezTo>
                  <a:cubicBezTo>
                    <a:pt x="7258" y="6558"/>
                    <a:pt x="7025" y="6553"/>
                    <a:pt x="6792" y="6553"/>
                  </a:cubicBezTo>
                  <a:cubicBezTo>
                    <a:pt x="5757" y="6553"/>
                    <a:pt x="4722" y="6647"/>
                    <a:pt x="3687" y="6741"/>
                  </a:cubicBezTo>
                  <a:cubicBezTo>
                    <a:pt x="2074" y="6856"/>
                    <a:pt x="749" y="8009"/>
                    <a:pt x="346" y="9564"/>
                  </a:cubicBezTo>
                  <a:cubicBezTo>
                    <a:pt x="0" y="10717"/>
                    <a:pt x="0" y="11984"/>
                    <a:pt x="346" y="13137"/>
                  </a:cubicBezTo>
                  <a:cubicBezTo>
                    <a:pt x="749" y="14692"/>
                    <a:pt x="2132" y="15902"/>
                    <a:pt x="3745" y="16075"/>
                  </a:cubicBezTo>
                  <a:cubicBezTo>
                    <a:pt x="4437" y="16190"/>
                    <a:pt x="5128" y="16248"/>
                    <a:pt x="5877" y="16248"/>
                  </a:cubicBezTo>
                  <a:lnTo>
                    <a:pt x="6568" y="16248"/>
                  </a:lnTo>
                  <a:cubicBezTo>
                    <a:pt x="8124" y="16190"/>
                    <a:pt x="9622" y="15441"/>
                    <a:pt x="10544" y="14174"/>
                  </a:cubicBezTo>
                  <a:lnTo>
                    <a:pt x="10601" y="14174"/>
                  </a:lnTo>
                  <a:lnTo>
                    <a:pt x="10601" y="14231"/>
                  </a:lnTo>
                  <a:cubicBezTo>
                    <a:pt x="10601" y="14289"/>
                    <a:pt x="10601" y="14347"/>
                    <a:pt x="10601" y="14404"/>
                  </a:cubicBezTo>
                  <a:cubicBezTo>
                    <a:pt x="10710" y="15433"/>
                    <a:pt x="11530" y="16258"/>
                    <a:pt x="12585" y="16258"/>
                  </a:cubicBezTo>
                  <a:cubicBezTo>
                    <a:pt x="12653" y="16258"/>
                    <a:pt x="12721" y="16255"/>
                    <a:pt x="12791" y="16248"/>
                  </a:cubicBezTo>
                  <a:lnTo>
                    <a:pt x="13021" y="16248"/>
                  </a:lnTo>
                  <a:lnTo>
                    <a:pt x="13021" y="16017"/>
                  </a:lnTo>
                  <a:cubicBezTo>
                    <a:pt x="13021" y="15902"/>
                    <a:pt x="13137" y="8412"/>
                    <a:pt x="13021" y="5531"/>
                  </a:cubicBezTo>
                  <a:cubicBezTo>
                    <a:pt x="12964" y="4782"/>
                    <a:pt x="12848" y="4033"/>
                    <a:pt x="12676" y="3284"/>
                  </a:cubicBezTo>
                  <a:cubicBezTo>
                    <a:pt x="12330" y="1729"/>
                    <a:pt x="11062" y="519"/>
                    <a:pt x="9449" y="231"/>
                  </a:cubicBezTo>
                  <a:cubicBezTo>
                    <a:pt x="8700" y="58"/>
                    <a:pt x="7893" y="0"/>
                    <a:pt x="7087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329625" y="4883425"/>
              <a:ext cx="244875" cy="406475"/>
            </a:xfrm>
            <a:custGeom>
              <a:rect b="b" l="l" r="r" t="t"/>
              <a:pathLst>
                <a:path extrusionOk="0" h="16259" w="9795">
                  <a:moveTo>
                    <a:pt x="0" y="0"/>
                  </a:moveTo>
                  <a:lnTo>
                    <a:pt x="0" y="14289"/>
                  </a:lnTo>
                  <a:cubicBezTo>
                    <a:pt x="0" y="14347"/>
                    <a:pt x="0" y="14347"/>
                    <a:pt x="0" y="14404"/>
                  </a:cubicBezTo>
                  <a:cubicBezTo>
                    <a:pt x="54" y="15433"/>
                    <a:pt x="923" y="16258"/>
                    <a:pt x="1983" y="16258"/>
                  </a:cubicBezTo>
                  <a:cubicBezTo>
                    <a:pt x="2051" y="16258"/>
                    <a:pt x="2120" y="16255"/>
                    <a:pt x="2189" y="16248"/>
                  </a:cubicBezTo>
                  <a:lnTo>
                    <a:pt x="2535" y="16190"/>
                  </a:lnTo>
                  <a:lnTo>
                    <a:pt x="2535" y="5243"/>
                  </a:lnTo>
                  <a:cubicBezTo>
                    <a:pt x="2478" y="4437"/>
                    <a:pt x="2823" y="3688"/>
                    <a:pt x="3515" y="3227"/>
                  </a:cubicBezTo>
                  <a:cubicBezTo>
                    <a:pt x="3976" y="2996"/>
                    <a:pt x="4436" y="2708"/>
                    <a:pt x="4897" y="2535"/>
                  </a:cubicBezTo>
                  <a:cubicBezTo>
                    <a:pt x="5474" y="2305"/>
                    <a:pt x="6107" y="2190"/>
                    <a:pt x="6684" y="2190"/>
                  </a:cubicBezTo>
                  <a:cubicBezTo>
                    <a:pt x="7202" y="2190"/>
                    <a:pt x="7778" y="2305"/>
                    <a:pt x="8297" y="2362"/>
                  </a:cubicBezTo>
                  <a:cubicBezTo>
                    <a:pt x="8412" y="2420"/>
                    <a:pt x="8585" y="2478"/>
                    <a:pt x="8758" y="2478"/>
                  </a:cubicBezTo>
                  <a:cubicBezTo>
                    <a:pt x="9046" y="2478"/>
                    <a:pt x="9276" y="2305"/>
                    <a:pt x="9391" y="2074"/>
                  </a:cubicBezTo>
                  <a:lnTo>
                    <a:pt x="9391" y="2017"/>
                  </a:lnTo>
                  <a:cubicBezTo>
                    <a:pt x="9507" y="1786"/>
                    <a:pt x="9622" y="1613"/>
                    <a:pt x="9737" y="1325"/>
                  </a:cubicBezTo>
                  <a:cubicBezTo>
                    <a:pt x="9737" y="1325"/>
                    <a:pt x="9737" y="1268"/>
                    <a:pt x="9737" y="1268"/>
                  </a:cubicBezTo>
                  <a:cubicBezTo>
                    <a:pt x="9795" y="864"/>
                    <a:pt x="9564" y="461"/>
                    <a:pt x="9161" y="403"/>
                  </a:cubicBezTo>
                  <a:cubicBezTo>
                    <a:pt x="8700" y="231"/>
                    <a:pt x="8182" y="115"/>
                    <a:pt x="7663" y="58"/>
                  </a:cubicBezTo>
                  <a:cubicBezTo>
                    <a:pt x="7375" y="0"/>
                    <a:pt x="7029" y="0"/>
                    <a:pt x="6684" y="0"/>
                  </a:cubicBezTo>
                  <a:cubicBezTo>
                    <a:pt x="5704" y="0"/>
                    <a:pt x="4782" y="231"/>
                    <a:pt x="3976" y="749"/>
                  </a:cubicBezTo>
                  <a:cubicBezTo>
                    <a:pt x="3399" y="1037"/>
                    <a:pt x="2938" y="1441"/>
                    <a:pt x="2535" y="1844"/>
                  </a:cubicBezTo>
                  <a:cubicBezTo>
                    <a:pt x="2535" y="403"/>
                    <a:pt x="1037" y="0"/>
                    <a:pt x="288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620575" y="4881975"/>
              <a:ext cx="61950" cy="401900"/>
            </a:xfrm>
            <a:custGeom>
              <a:rect b="b" l="l" r="r" t="t"/>
              <a:pathLst>
                <a:path extrusionOk="0" h="16076" w="2478">
                  <a:moveTo>
                    <a:pt x="1" y="1"/>
                  </a:moveTo>
                  <a:lnTo>
                    <a:pt x="1" y="14347"/>
                  </a:lnTo>
                  <a:cubicBezTo>
                    <a:pt x="1" y="15730"/>
                    <a:pt x="1441" y="16075"/>
                    <a:pt x="2190" y="16075"/>
                  </a:cubicBezTo>
                  <a:lnTo>
                    <a:pt x="2478" y="16075"/>
                  </a:lnTo>
                  <a:lnTo>
                    <a:pt x="2478" y="2075"/>
                  </a:lnTo>
                  <a:cubicBezTo>
                    <a:pt x="2420" y="922"/>
                    <a:pt x="1499" y="1"/>
                    <a:pt x="28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47325" y="4778275"/>
              <a:ext cx="224725" cy="505600"/>
            </a:xfrm>
            <a:custGeom>
              <a:rect b="b" l="l" r="r" t="t"/>
              <a:pathLst>
                <a:path extrusionOk="0" h="20224" w="8989">
                  <a:moveTo>
                    <a:pt x="2421" y="0"/>
                  </a:moveTo>
                  <a:lnTo>
                    <a:pt x="2421" y="4437"/>
                  </a:lnTo>
                  <a:lnTo>
                    <a:pt x="577" y="4437"/>
                  </a:lnTo>
                  <a:cubicBezTo>
                    <a:pt x="231" y="4437"/>
                    <a:pt x="1" y="4552"/>
                    <a:pt x="1" y="4898"/>
                  </a:cubicBezTo>
                  <a:lnTo>
                    <a:pt x="1" y="6107"/>
                  </a:lnTo>
                  <a:cubicBezTo>
                    <a:pt x="1" y="6396"/>
                    <a:pt x="231" y="6799"/>
                    <a:pt x="577" y="6799"/>
                  </a:cubicBezTo>
                  <a:lnTo>
                    <a:pt x="2421" y="6799"/>
                  </a:lnTo>
                  <a:lnTo>
                    <a:pt x="2421" y="18495"/>
                  </a:lnTo>
                  <a:cubicBezTo>
                    <a:pt x="2421" y="19878"/>
                    <a:pt x="3803" y="20223"/>
                    <a:pt x="4495" y="20223"/>
                  </a:cubicBezTo>
                  <a:lnTo>
                    <a:pt x="4840" y="20223"/>
                  </a:lnTo>
                  <a:lnTo>
                    <a:pt x="4840" y="6799"/>
                  </a:lnTo>
                  <a:lnTo>
                    <a:pt x="8355" y="6799"/>
                  </a:lnTo>
                  <a:cubicBezTo>
                    <a:pt x="8701" y="6741"/>
                    <a:pt x="8989" y="6396"/>
                    <a:pt x="8989" y="6050"/>
                  </a:cubicBezTo>
                  <a:lnTo>
                    <a:pt x="8989" y="4898"/>
                  </a:lnTo>
                  <a:cubicBezTo>
                    <a:pt x="8989" y="4667"/>
                    <a:pt x="8874" y="4437"/>
                    <a:pt x="8355" y="4437"/>
                  </a:cubicBezTo>
                  <a:lnTo>
                    <a:pt x="4840" y="4437"/>
                  </a:lnTo>
                  <a:lnTo>
                    <a:pt x="4840" y="1786"/>
                  </a:lnTo>
                  <a:cubicBezTo>
                    <a:pt x="4840" y="288"/>
                    <a:pt x="3458" y="0"/>
                    <a:pt x="2766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594650" y="4720150"/>
              <a:ext cx="99400" cy="85500"/>
            </a:xfrm>
            <a:custGeom>
              <a:rect b="b" l="l" r="r" t="t"/>
              <a:pathLst>
                <a:path extrusionOk="0" h="3420" w="3976">
                  <a:moveTo>
                    <a:pt x="2278" y="1"/>
                  </a:moveTo>
                  <a:cubicBezTo>
                    <a:pt x="1867" y="1"/>
                    <a:pt x="1446" y="150"/>
                    <a:pt x="1095" y="481"/>
                  </a:cubicBezTo>
                  <a:cubicBezTo>
                    <a:pt x="0" y="1576"/>
                    <a:pt x="749" y="3362"/>
                    <a:pt x="2247" y="3420"/>
                  </a:cubicBezTo>
                  <a:cubicBezTo>
                    <a:pt x="3227" y="3420"/>
                    <a:pt x="3976" y="2613"/>
                    <a:pt x="3976" y="1691"/>
                  </a:cubicBezTo>
                  <a:cubicBezTo>
                    <a:pt x="3976" y="673"/>
                    <a:pt x="3150" y="1"/>
                    <a:pt x="2278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224475" y="238125"/>
              <a:ext cx="3246675" cy="2046825"/>
            </a:xfrm>
            <a:custGeom>
              <a:rect b="b" l="l" r="r" t="t"/>
              <a:pathLst>
                <a:path extrusionOk="0" h="81873" w="129867">
                  <a:moveTo>
                    <a:pt x="129175" y="0"/>
                  </a:moveTo>
                  <a:lnTo>
                    <a:pt x="0" y="80720"/>
                  </a:lnTo>
                  <a:lnTo>
                    <a:pt x="749" y="81873"/>
                  </a:lnTo>
                  <a:lnTo>
                    <a:pt x="129867" y="1152"/>
                  </a:lnTo>
                  <a:lnTo>
                    <a:pt x="12917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411725" y="539150"/>
              <a:ext cx="3248125" cy="2045400"/>
            </a:xfrm>
            <a:custGeom>
              <a:rect b="b" l="l" r="r" t="t"/>
              <a:pathLst>
                <a:path extrusionOk="0" h="81816" w="129925">
                  <a:moveTo>
                    <a:pt x="129176" y="1"/>
                  </a:moveTo>
                  <a:lnTo>
                    <a:pt x="0" y="80663"/>
                  </a:lnTo>
                  <a:lnTo>
                    <a:pt x="749" y="81816"/>
                  </a:lnTo>
                  <a:lnTo>
                    <a:pt x="129925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600400" y="8387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19" y="1"/>
                  </a:moveTo>
                  <a:lnTo>
                    <a:pt x="1" y="80721"/>
                  </a:lnTo>
                  <a:lnTo>
                    <a:pt x="692" y="81874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787650" y="1139800"/>
              <a:ext cx="3246700" cy="2045400"/>
            </a:xfrm>
            <a:custGeom>
              <a:rect b="b" l="l" r="r" t="t"/>
              <a:pathLst>
                <a:path extrusionOk="0" h="81816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974925" y="1439400"/>
              <a:ext cx="3248125" cy="2046850"/>
            </a:xfrm>
            <a:custGeom>
              <a:rect b="b" l="l" r="r" t="t"/>
              <a:pathLst>
                <a:path extrusionOk="0" h="81874" w="129925">
                  <a:moveTo>
                    <a:pt x="129175" y="1"/>
                  </a:moveTo>
                  <a:lnTo>
                    <a:pt x="0" y="80721"/>
                  </a:lnTo>
                  <a:lnTo>
                    <a:pt x="749" y="81873"/>
                  </a:lnTo>
                  <a:lnTo>
                    <a:pt x="129924" y="1153"/>
                  </a:lnTo>
                  <a:lnTo>
                    <a:pt x="12917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163600" y="1740450"/>
              <a:ext cx="3246700" cy="2045400"/>
            </a:xfrm>
            <a:custGeom>
              <a:rect b="b" l="l" r="r" t="t"/>
              <a:pathLst>
                <a:path extrusionOk="0" h="81816" w="129868">
                  <a:moveTo>
                    <a:pt x="129119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350850" y="20400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538100" y="234110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726800" y="264070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18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7" y="1153"/>
                  </a:lnTo>
                  <a:lnTo>
                    <a:pt x="12911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914050" y="29417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01300" y="32413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598600" y="1845600"/>
              <a:ext cx="1016950" cy="635250"/>
            </a:xfrm>
            <a:custGeom>
              <a:rect b="b" l="l" r="r" t="t"/>
              <a:pathLst>
                <a:path extrusionOk="0" h="25410" w="40678">
                  <a:moveTo>
                    <a:pt x="38143" y="1"/>
                  </a:moveTo>
                  <a:lnTo>
                    <a:pt x="1" y="23854"/>
                  </a:lnTo>
                  <a:lnTo>
                    <a:pt x="1" y="25409"/>
                  </a:lnTo>
                  <a:lnTo>
                    <a:pt x="4067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598600" y="1845600"/>
              <a:ext cx="348600" cy="217525"/>
            </a:xfrm>
            <a:custGeom>
              <a:rect b="b" l="l" r="r" t="t"/>
              <a:pathLst>
                <a:path extrusionOk="0" h="8701" w="13944">
                  <a:moveTo>
                    <a:pt x="11409" y="1"/>
                  </a:moveTo>
                  <a:lnTo>
                    <a:pt x="1" y="7145"/>
                  </a:lnTo>
                  <a:lnTo>
                    <a:pt x="1" y="8701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755250" y="1845600"/>
              <a:ext cx="1197000" cy="708700"/>
            </a:xfrm>
            <a:custGeom>
              <a:rect b="b" l="l" r="r" t="t"/>
              <a:pathLst>
                <a:path extrusionOk="0" h="28348" w="4788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086900" y="1845600"/>
              <a:ext cx="1197000" cy="708700"/>
            </a:xfrm>
            <a:custGeom>
              <a:rect b="b" l="l" r="r" t="t"/>
              <a:pathLst>
                <a:path extrusionOk="0" h="28348" w="4788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423600" y="2201375"/>
              <a:ext cx="566100" cy="352925"/>
            </a:xfrm>
            <a:custGeom>
              <a:rect b="b" l="l" r="r" t="t"/>
              <a:pathLst>
                <a:path extrusionOk="0" h="14117" w="22644">
                  <a:moveTo>
                    <a:pt x="22644" y="1"/>
                  </a:moveTo>
                  <a:lnTo>
                    <a:pt x="0" y="14117"/>
                  </a:lnTo>
                  <a:lnTo>
                    <a:pt x="2536" y="14117"/>
                  </a:lnTo>
                  <a:lnTo>
                    <a:pt x="22644" y="1556"/>
                  </a:lnTo>
                  <a:lnTo>
                    <a:pt x="226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43775" y="3453100"/>
              <a:ext cx="545925" cy="341400"/>
            </a:xfrm>
            <a:custGeom>
              <a:rect b="b" l="l" r="r" t="t"/>
              <a:pathLst>
                <a:path extrusionOk="0" h="13656" w="21837">
                  <a:moveTo>
                    <a:pt x="21837" y="0"/>
                  </a:moveTo>
                  <a:lnTo>
                    <a:pt x="0" y="13655"/>
                  </a:lnTo>
                  <a:lnTo>
                    <a:pt x="2593" y="13655"/>
                  </a:lnTo>
                  <a:lnTo>
                    <a:pt x="21837" y="1614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775425" y="3085800"/>
              <a:ext cx="1198425" cy="708700"/>
            </a:xfrm>
            <a:custGeom>
              <a:rect b="b" l="l" r="r" t="t"/>
              <a:pathLst>
                <a:path extrusionOk="0" h="28348" w="47937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107075" y="3085800"/>
              <a:ext cx="1198425" cy="708700"/>
            </a:xfrm>
            <a:custGeom>
              <a:rect b="b" l="l" r="r" t="t"/>
              <a:pathLst>
                <a:path extrusionOk="0" h="28348" w="47937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598600" y="3085800"/>
              <a:ext cx="1038575" cy="648200"/>
            </a:xfrm>
            <a:custGeom>
              <a:rect b="b" l="l" r="r" t="t"/>
              <a:pathLst>
                <a:path extrusionOk="0" h="25928" w="41543">
                  <a:moveTo>
                    <a:pt x="38949" y="0"/>
                  </a:moveTo>
                  <a:lnTo>
                    <a:pt x="1" y="24314"/>
                  </a:lnTo>
                  <a:lnTo>
                    <a:pt x="1" y="25927"/>
                  </a:lnTo>
                  <a:lnTo>
                    <a:pt x="41542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598600" y="3085800"/>
              <a:ext cx="370225" cy="230475"/>
            </a:xfrm>
            <a:custGeom>
              <a:rect b="b" l="l" r="r" t="t"/>
              <a:pathLst>
                <a:path extrusionOk="0" h="9219" w="14809">
                  <a:moveTo>
                    <a:pt x="12215" y="0"/>
                  </a:moveTo>
                  <a:lnTo>
                    <a:pt x="1" y="7663"/>
                  </a:lnTo>
                  <a:lnTo>
                    <a:pt x="1" y="9219"/>
                  </a:lnTo>
                  <a:lnTo>
                    <a:pt x="1480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1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5" name="Google Shape;695;p21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6" name="Google Shape;696;p21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21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8" name="Google Shape;698;p21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99" name="Google Shape;699;p21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700" name="Google Shape;700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0" name="Google Shape;730;p22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731" name="Google Shape;731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3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61" name="Google Shape;761;p23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762" name="Google Shape;762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2" name="Google Shape;79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3" name="Google Shape;793;p24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794" name="Google Shape;794;p2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2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24" name="Google Shape;824;p2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" name="Google Shape;100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01" name="Google Shape;101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02" name="Google Shape;102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17" name="Google Shape;117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60" name="Google Shape;160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3" name="Google Shape;163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64" name="Google Shape;164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5" name="Google Shape;165;p6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166" name="Google Shape;166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96" name="Google Shape;196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7" name="Google Shape;237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41" name="Google Shape;241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" name="Google Shape;242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43" name="Google Shape;243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 - no BG">
  <p:cSld name="SECTION_HEADER_3_1">
    <p:bg>
      <p:bgPr>
        <a:solidFill>
          <a:srgbClr val="282828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286" name="Google Shape;286;p9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287" name="Google Shape;287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7" name="Google Shape;317;p10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8" name="Google Shape;318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9" name="Google Shape;319;p10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320" name="Google Shape;320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bs.parity.io/" TargetMode="External"/><Relationship Id="rId4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9"/>
          <p:cNvSpPr txBox="1"/>
          <p:nvPr>
            <p:ph type="ctrTitle"/>
          </p:nvPr>
        </p:nvSpPr>
        <p:spPr>
          <a:xfrm>
            <a:off x="3586100" y="56945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Recovery Pallet</a:t>
            </a:r>
            <a:endParaRPr/>
          </a:p>
        </p:txBody>
      </p:sp>
      <p:sp>
        <p:nvSpPr>
          <p:cNvPr id="873" name="Google Shape;873;p29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Easy. Simple. Secure.</a:t>
            </a:r>
            <a:endParaRPr/>
          </a:p>
        </p:txBody>
      </p:sp>
      <p:sp>
        <p:nvSpPr>
          <p:cNvPr id="874" name="Google Shape;874;p29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Shawn Tabrizi</a:t>
            </a:r>
            <a:br>
              <a:rPr lang="en">
                <a:solidFill>
                  <a:srgbClr val="F1F3F2"/>
                </a:solidFill>
              </a:rPr>
            </a:br>
            <a:r>
              <a:rPr lang="en">
                <a:solidFill>
                  <a:srgbClr val="F1F3F2"/>
                </a:solidFill>
              </a:rPr>
              <a:t>Software developer  @ Parity Technologies Ltd.</a:t>
            </a:r>
            <a:endParaRPr>
              <a:solidFill>
                <a:srgbClr val="F1F3F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shawntabrizi</a:t>
            </a:r>
            <a:r>
              <a:rPr lang="en">
                <a:solidFill>
                  <a:srgbClr val="F1F3F2"/>
                </a:solidFill>
              </a:rPr>
              <a:t>@parity.io | @</a:t>
            </a:r>
            <a:r>
              <a:rPr lang="en"/>
              <a:t>shawntabrizi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8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a Recovery Configuration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9"/>
          <p:cNvSpPr txBox="1"/>
          <p:nvPr>
            <p:ph type="title"/>
          </p:nvPr>
        </p:nvSpPr>
        <p:spPr>
          <a:xfrm>
            <a:off x="311700" y="808225"/>
            <a:ext cx="75060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 up to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friends you trust.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1" name="Google Shape;9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38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805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672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539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406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0"/>
          <p:cNvSpPr txBox="1"/>
          <p:nvPr>
            <p:ph type="title"/>
          </p:nvPr>
        </p:nvSpPr>
        <p:spPr>
          <a:xfrm>
            <a:off x="311700" y="808225"/>
            <a:ext cx="75060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Choose a threshold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1" name="Google Shape;961;p40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833938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40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2336805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40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3839672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539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406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1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Pick a minimum</a:t>
            </a:r>
            <a:r>
              <a:rPr lang="en"/>
              <a:t>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delay period</a:t>
            </a:r>
            <a:r>
              <a:rPr lang="en"/>
              <a:t>.</a:t>
            </a:r>
            <a:endParaRPr/>
          </a:p>
        </p:txBody>
      </p:sp>
      <p:graphicFrame>
        <p:nvGraphicFramePr>
          <p:cNvPr id="971" name="Google Shape;971;p41"/>
          <p:cNvGraphicFramePr/>
          <p:nvPr/>
        </p:nvGraphicFramePr>
        <p:xfrm>
          <a:off x="465090" y="398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{3B42E754-D4AB-4B45-A709-00EFBD097818}</a:tableStyleId>
              </a:tblPr>
              <a:tblGrid>
                <a:gridCol w="1840725"/>
                <a:gridCol w="3918775"/>
                <a:gridCol w="2454325"/>
              </a:tblGrid>
              <a:tr h="40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Delay Period</a:t>
                      </a:r>
                      <a:endParaRPr sz="3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Recoverable</a:t>
                      </a:r>
                      <a:endParaRPr sz="3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972" name="Google Shape;972;p41"/>
          <p:cNvSpPr/>
          <p:nvPr/>
        </p:nvSpPr>
        <p:spPr>
          <a:xfrm>
            <a:off x="4146553" y="3656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1"/>
          <p:cNvSpPr/>
          <p:nvPr/>
        </p:nvSpPr>
        <p:spPr>
          <a:xfrm>
            <a:off x="4453342" y="3656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1"/>
          <p:cNvSpPr/>
          <p:nvPr/>
        </p:nvSpPr>
        <p:spPr>
          <a:xfrm>
            <a:off x="4760131" y="3656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1"/>
          <p:cNvSpPr/>
          <p:nvPr/>
        </p:nvSpPr>
        <p:spPr>
          <a:xfrm>
            <a:off x="5066920" y="3656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1"/>
          <p:cNvSpPr/>
          <p:nvPr/>
        </p:nvSpPr>
        <p:spPr>
          <a:xfrm>
            <a:off x="5373709" y="3656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1"/>
          <p:cNvSpPr/>
          <p:nvPr/>
        </p:nvSpPr>
        <p:spPr>
          <a:xfrm>
            <a:off x="5680498" y="3656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1"/>
          <p:cNvSpPr/>
          <p:nvPr/>
        </p:nvSpPr>
        <p:spPr>
          <a:xfrm>
            <a:off x="5987287" y="3656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1"/>
          <p:cNvSpPr/>
          <p:nvPr/>
        </p:nvSpPr>
        <p:spPr>
          <a:xfrm>
            <a:off x="6294076" y="3656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1"/>
          <p:cNvSpPr/>
          <p:nvPr/>
        </p:nvSpPr>
        <p:spPr>
          <a:xfrm>
            <a:off x="6600865" y="3656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1"/>
          <p:cNvSpPr/>
          <p:nvPr/>
        </p:nvSpPr>
        <p:spPr>
          <a:xfrm>
            <a:off x="6907654" y="3656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1"/>
          <p:cNvSpPr/>
          <p:nvPr/>
        </p:nvSpPr>
        <p:spPr>
          <a:xfrm>
            <a:off x="7214443" y="3656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1"/>
          <p:cNvSpPr/>
          <p:nvPr/>
        </p:nvSpPr>
        <p:spPr>
          <a:xfrm>
            <a:off x="7521232" y="3656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1"/>
          <p:cNvSpPr/>
          <p:nvPr/>
        </p:nvSpPr>
        <p:spPr>
          <a:xfrm>
            <a:off x="7828021" y="3656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1"/>
          <p:cNvSpPr/>
          <p:nvPr/>
        </p:nvSpPr>
        <p:spPr>
          <a:xfrm>
            <a:off x="8134810" y="3656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1"/>
          <p:cNvSpPr/>
          <p:nvPr/>
        </p:nvSpPr>
        <p:spPr>
          <a:xfrm>
            <a:off x="8441599" y="3656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1"/>
          <p:cNvSpPr/>
          <p:nvPr/>
        </p:nvSpPr>
        <p:spPr>
          <a:xfrm>
            <a:off x="465085" y="3656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1"/>
          <p:cNvSpPr/>
          <p:nvPr/>
        </p:nvSpPr>
        <p:spPr>
          <a:xfrm>
            <a:off x="771874" y="3656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1"/>
          <p:cNvSpPr/>
          <p:nvPr/>
        </p:nvSpPr>
        <p:spPr>
          <a:xfrm>
            <a:off x="1078663" y="3656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1"/>
          <p:cNvSpPr/>
          <p:nvPr/>
        </p:nvSpPr>
        <p:spPr>
          <a:xfrm>
            <a:off x="1385452" y="3656561"/>
            <a:ext cx="237300" cy="237300"/>
          </a:xfrm>
          <a:prstGeom prst="rect">
            <a:avLst/>
          </a:prstGeom>
          <a:solidFill>
            <a:srgbClr val="F1F3F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1"/>
          <p:cNvSpPr/>
          <p:nvPr/>
        </p:nvSpPr>
        <p:spPr>
          <a:xfrm>
            <a:off x="1692241" y="3656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1"/>
          <p:cNvSpPr/>
          <p:nvPr/>
        </p:nvSpPr>
        <p:spPr>
          <a:xfrm>
            <a:off x="1999030" y="3656561"/>
            <a:ext cx="237300" cy="2373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1"/>
          <p:cNvSpPr/>
          <p:nvPr/>
        </p:nvSpPr>
        <p:spPr>
          <a:xfrm>
            <a:off x="2305819" y="3656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1"/>
          <p:cNvSpPr/>
          <p:nvPr/>
        </p:nvSpPr>
        <p:spPr>
          <a:xfrm>
            <a:off x="2612608" y="3656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1"/>
          <p:cNvSpPr/>
          <p:nvPr/>
        </p:nvSpPr>
        <p:spPr>
          <a:xfrm>
            <a:off x="2919397" y="3656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1"/>
          <p:cNvSpPr/>
          <p:nvPr/>
        </p:nvSpPr>
        <p:spPr>
          <a:xfrm>
            <a:off x="3226186" y="3656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1"/>
          <p:cNvSpPr/>
          <p:nvPr/>
        </p:nvSpPr>
        <p:spPr>
          <a:xfrm>
            <a:off x="3532975" y="3656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1"/>
          <p:cNvSpPr/>
          <p:nvPr/>
        </p:nvSpPr>
        <p:spPr>
          <a:xfrm>
            <a:off x="3839764" y="3656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1"/>
          <p:cNvSpPr txBox="1"/>
          <p:nvPr/>
        </p:nvSpPr>
        <p:spPr>
          <a:xfrm>
            <a:off x="2601475" y="2985749"/>
            <a:ext cx="2252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Initiate recovery process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0" name="Google Shape;1000;p41"/>
          <p:cNvSpPr/>
          <p:nvPr/>
        </p:nvSpPr>
        <p:spPr>
          <a:xfrm rot="899960">
            <a:off x="2204150" y="3190722"/>
            <a:ext cx="371439" cy="334265"/>
          </a:xfrm>
          <a:custGeom>
            <a:rect b="b" l="l" r="r" t="t"/>
            <a:pathLst>
              <a:path extrusionOk="0" h="13371" w="14858">
                <a:moveTo>
                  <a:pt x="193" y="13371"/>
                </a:moveTo>
                <a:cubicBezTo>
                  <a:pt x="409" y="12293"/>
                  <a:pt x="-957" y="9131"/>
                  <a:pt x="1487" y="6902"/>
                </a:cubicBezTo>
                <a:cubicBezTo>
                  <a:pt x="3931" y="4674"/>
                  <a:pt x="12630" y="1150"/>
                  <a:pt x="14858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" name="Google Shape;100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3009313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42"/>
          <p:cNvSpPr txBox="1"/>
          <p:nvPr>
            <p:ph type="title"/>
          </p:nvPr>
        </p:nvSpPr>
        <p:spPr>
          <a:xfrm>
            <a:off x="311700" y="808225"/>
            <a:ext cx="86382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Place a refundable configuration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deposit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Lose access to your account...?</a:t>
            </a:r>
            <a:endParaRPr/>
          </a:p>
        </p:txBody>
      </p:sp>
      <p:pic>
        <p:nvPicPr>
          <p:cNvPr id="1012" name="Google Shape;1012;p43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3839672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43"/>
          <p:cNvSpPr/>
          <p:nvPr/>
        </p:nvSpPr>
        <p:spPr>
          <a:xfrm rot="2700000">
            <a:off x="3687834" y="3102690"/>
            <a:ext cx="1768333" cy="1768333"/>
          </a:xfrm>
          <a:prstGeom prst="plus">
            <a:avLst>
              <a:gd fmla="val 43942" name="adj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4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Initiate a Recovery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account.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4" name="Google Shape;1024;p45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3839672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6"/>
          <p:cNvSpPr txBox="1"/>
          <p:nvPr>
            <p:ph type="title"/>
          </p:nvPr>
        </p:nvSpPr>
        <p:spPr>
          <a:xfrm>
            <a:off x="311700" y="808225"/>
            <a:ext cx="86598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Buy enough tokens to pay for the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recovery deposit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0" name="Google Shape;1030;p46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3839672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5275" y="347572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7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Initiate</a:t>
            </a:r>
            <a:r>
              <a:rPr lang="en"/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 recovery process.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7" name="Google Shape;1037;p47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3838677" y="3197746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085" y="381452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47"/>
          <p:cNvPicPr preferRelativeResize="0"/>
          <p:nvPr/>
        </p:nvPicPr>
        <p:blipFill rotWithShape="1">
          <a:blip r:embed="rId5">
            <a:alphaModFix/>
          </a:blip>
          <a:srcRect b="49" l="0" r="0" t="59"/>
          <a:stretch/>
        </p:blipFill>
        <p:spPr>
          <a:xfrm>
            <a:off x="6321085" y="2800196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0" name="Google Shape;1040;p47"/>
          <p:cNvCxnSpPr>
            <a:stCxn id="1037" idx="3"/>
            <a:endCxn id="1039" idx="1"/>
          </p:cNvCxnSpPr>
          <p:nvPr/>
        </p:nvCxnSpPr>
        <p:spPr>
          <a:xfrm flipH="1" rot="10800000">
            <a:off x="5303342" y="3257266"/>
            <a:ext cx="1017600" cy="67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47"/>
          <p:cNvCxnSpPr>
            <a:stCxn id="1037" idx="3"/>
            <a:endCxn id="1038" idx="1"/>
          </p:cNvCxnSpPr>
          <p:nvPr/>
        </p:nvCxnSpPr>
        <p:spPr>
          <a:xfrm>
            <a:off x="5303342" y="3929266"/>
            <a:ext cx="1017600" cy="34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0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multisigs.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8"/>
          <p:cNvSpPr txBox="1"/>
          <p:nvPr>
            <p:ph type="title"/>
          </p:nvPr>
        </p:nvSpPr>
        <p:spPr>
          <a:xfrm>
            <a:off x="311700" y="808225"/>
            <a:ext cx="80559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Contact your friends to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vouch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your recovery attempt.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7" name="Google Shape;1047;p48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3839672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085" y="280019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085" y="4112796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0" name="Google Shape;1050;p48"/>
          <p:cNvCxnSpPr/>
          <p:nvPr/>
        </p:nvCxnSpPr>
        <p:spPr>
          <a:xfrm flipH="1" rot="10800000">
            <a:off x="5303342" y="3257266"/>
            <a:ext cx="1017600" cy="67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48"/>
          <p:cNvCxnSpPr>
            <a:stCxn id="1047" idx="3"/>
            <a:endCxn id="1049" idx="1"/>
          </p:cNvCxnSpPr>
          <p:nvPr/>
        </p:nvCxnSpPr>
        <p:spPr>
          <a:xfrm>
            <a:off x="5304337" y="3932920"/>
            <a:ext cx="1016700" cy="63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  <p:pic>
        <p:nvPicPr>
          <p:cNvPr id="1052" name="Google Shape;105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8535" y="281942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8535" y="4132021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4" name="Google Shape;1054;p48"/>
          <p:cNvCxnSpPr>
            <a:stCxn id="1047" idx="1"/>
            <a:endCxn id="1052" idx="3"/>
          </p:cNvCxnSpPr>
          <p:nvPr/>
        </p:nvCxnSpPr>
        <p:spPr>
          <a:xfrm rot="10800000">
            <a:off x="2822972" y="3276520"/>
            <a:ext cx="1016700" cy="6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48"/>
          <p:cNvCxnSpPr>
            <a:stCxn id="1047" idx="1"/>
            <a:endCxn id="1053" idx="3"/>
          </p:cNvCxnSpPr>
          <p:nvPr/>
        </p:nvCxnSpPr>
        <p:spPr>
          <a:xfrm flipH="1">
            <a:off x="2822972" y="3932920"/>
            <a:ext cx="1016700" cy="6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9"/>
          <p:cNvSpPr txBox="1"/>
          <p:nvPr>
            <p:ph type="title"/>
          </p:nvPr>
        </p:nvSpPr>
        <p:spPr>
          <a:xfrm>
            <a:off x="311700" y="808225"/>
            <a:ext cx="7743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for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delay period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pass...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49"/>
          <p:cNvSpPr/>
          <p:nvPr/>
        </p:nvSpPr>
        <p:spPr>
          <a:xfrm>
            <a:off x="4146553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9"/>
          <p:cNvSpPr/>
          <p:nvPr/>
        </p:nvSpPr>
        <p:spPr>
          <a:xfrm>
            <a:off x="4453342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9"/>
          <p:cNvSpPr/>
          <p:nvPr/>
        </p:nvSpPr>
        <p:spPr>
          <a:xfrm>
            <a:off x="4760131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9"/>
          <p:cNvSpPr/>
          <p:nvPr/>
        </p:nvSpPr>
        <p:spPr>
          <a:xfrm>
            <a:off x="5066920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9"/>
          <p:cNvSpPr/>
          <p:nvPr/>
        </p:nvSpPr>
        <p:spPr>
          <a:xfrm>
            <a:off x="5373709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9"/>
          <p:cNvSpPr/>
          <p:nvPr/>
        </p:nvSpPr>
        <p:spPr>
          <a:xfrm>
            <a:off x="5680498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9"/>
          <p:cNvSpPr/>
          <p:nvPr/>
        </p:nvSpPr>
        <p:spPr>
          <a:xfrm>
            <a:off x="5987287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9"/>
          <p:cNvSpPr/>
          <p:nvPr/>
        </p:nvSpPr>
        <p:spPr>
          <a:xfrm>
            <a:off x="6294076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9"/>
          <p:cNvSpPr/>
          <p:nvPr/>
        </p:nvSpPr>
        <p:spPr>
          <a:xfrm>
            <a:off x="6600865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9"/>
          <p:cNvSpPr/>
          <p:nvPr/>
        </p:nvSpPr>
        <p:spPr>
          <a:xfrm>
            <a:off x="6907654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7214443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9"/>
          <p:cNvSpPr/>
          <p:nvPr/>
        </p:nvSpPr>
        <p:spPr>
          <a:xfrm>
            <a:off x="7521232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9"/>
          <p:cNvSpPr/>
          <p:nvPr/>
        </p:nvSpPr>
        <p:spPr>
          <a:xfrm>
            <a:off x="7828021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9"/>
          <p:cNvSpPr/>
          <p:nvPr/>
        </p:nvSpPr>
        <p:spPr>
          <a:xfrm>
            <a:off x="8134810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9"/>
          <p:cNvSpPr/>
          <p:nvPr/>
        </p:nvSpPr>
        <p:spPr>
          <a:xfrm>
            <a:off x="8441599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9"/>
          <p:cNvSpPr/>
          <p:nvPr/>
        </p:nvSpPr>
        <p:spPr>
          <a:xfrm>
            <a:off x="465085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9"/>
          <p:cNvSpPr/>
          <p:nvPr/>
        </p:nvSpPr>
        <p:spPr>
          <a:xfrm>
            <a:off x="771874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9"/>
          <p:cNvSpPr/>
          <p:nvPr/>
        </p:nvSpPr>
        <p:spPr>
          <a:xfrm>
            <a:off x="1078663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9"/>
          <p:cNvSpPr/>
          <p:nvPr/>
        </p:nvSpPr>
        <p:spPr>
          <a:xfrm>
            <a:off x="1385452" y="4418561"/>
            <a:ext cx="237300" cy="237300"/>
          </a:xfrm>
          <a:prstGeom prst="rect">
            <a:avLst/>
          </a:prstGeom>
          <a:solidFill>
            <a:srgbClr val="F1F3F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9"/>
          <p:cNvSpPr/>
          <p:nvPr/>
        </p:nvSpPr>
        <p:spPr>
          <a:xfrm>
            <a:off x="1692241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9"/>
          <p:cNvSpPr/>
          <p:nvPr/>
        </p:nvSpPr>
        <p:spPr>
          <a:xfrm>
            <a:off x="1999030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9"/>
          <p:cNvSpPr/>
          <p:nvPr/>
        </p:nvSpPr>
        <p:spPr>
          <a:xfrm>
            <a:off x="2305819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9"/>
          <p:cNvSpPr/>
          <p:nvPr/>
        </p:nvSpPr>
        <p:spPr>
          <a:xfrm>
            <a:off x="2612608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9"/>
          <p:cNvSpPr/>
          <p:nvPr/>
        </p:nvSpPr>
        <p:spPr>
          <a:xfrm>
            <a:off x="2919397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9"/>
          <p:cNvSpPr/>
          <p:nvPr/>
        </p:nvSpPr>
        <p:spPr>
          <a:xfrm>
            <a:off x="3226186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9"/>
          <p:cNvSpPr/>
          <p:nvPr/>
        </p:nvSpPr>
        <p:spPr>
          <a:xfrm>
            <a:off x="3532975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9"/>
          <p:cNvSpPr/>
          <p:nvPr/>
        </p:nvSpPr>
        <p:spPr>
          <a:xfrm>
            <a:off x="3839764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8" name="Google Shape;10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2856325"/>
            <a:ext cx="1371601" cy="135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0"/>
          <p:cNvSpPr txBox="1"/>
          <p:nvPr>
            <p:ph type="title"/>
          </p:nvPr>
        </p:nvSpPr>
        <p:spPr>
          <a:xfrm>
            <a:off x="311700" y="808225"/>
            <a:ext cx="75921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Claim</a:t>
            </a:r>
            <a:r>
              <a:rPr lang="en"/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your recovered account!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4" name="Google Shape;1094;p50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3838677" y="3197746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50"/>
          <p:cNvPicPr preferRelativeResize="0"/>
          <p:nvPr/>
        </p:nvPicPr>
        <p:blipFill rotWithShape="1">
          <a:blip r:embed="rId4">
            <a:alphaModFix/>
          </a:blip>
          <a:srcRect b="49" l="0" r="0" t="59"/>
          <a:stretch/>
        </p:blipFill>
        <p:spPr>
          <a:xfrm>
            <a:off x="6321085" y="2800196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6" name="Google Shape;1096;p50"/>
          <p:cNvCxnSpPr>
            <a:stCxn id="1094" idx="3"/>
            <a:endCxn id="1095" idx="1"/>
          </p:cNvCxnSpPr>
          <p:nvPr/>
        </p:nvCxnSpPr>
        <p:spPr>
          <a:xfrm flipH="1" rot="10800000">
            <a:off x="5303342" y="3257266"/>
            <a:ext cx="1017600" cy="67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1"/>
          <p:cNvSpPr/>
          <p:nvPr/>
        </p:nvSpPr>
        <p:spPr>
          <a:xfrm>
            <a:off x="7238978" y="3368325"/>
            <a:ext cx="1132200" cy="1132200"/>
          </a:xfrm>
          <a:prstGeom prst="cube">
            <a:avLst>
              <a:gd fmla="val 15142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2" name="Google Shape;1102;p51"/>
          <p:cNvCxnSpPr>
            <a:stCxn id="1103" idx="3"/>
            <a:endCxn id="1104" idx="1"/>
          </p:cNvCxnSpPr>
          <p:nvPr/>
        </p:nvCxnSpPr>
        <p:spPr>
          <a:xfrm>
            <a:off x="2237484" y="3932920"/>
            <a:ext cx="2278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5" name="Google Shape;1105;p51"/>
          <p:cNvSpPr/>
          <p:nvPr/>
        </p:nvSpPr>
        <p:spPr>
          <a:xfrm>
            <a:off x="2734228" y="3368325"/>
            <a:ext cx="1132200" cy="1132200"/>
          </a:xfrm>
          <a:prstGeom prst="cube">
            <a:avLst>
              <a:gd fmla="val 15142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51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 can now make calls with your</a:t>
            </a:r>
            <a:r>
              <a:rPr lang="en"/>
              <a:t>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lost account</a:t>
            </a:r>
            <a:r>
              <a:rPr lang="en"/>
              <a:t>!</a:t>
            </a:r>
            <a:endParaRPr/>
          </a:p>
        </p:txBody>
      </p:sp>
      <p:pic>
        <p:nvPicPr>
          <p:cNvPr id="1103" name="Google Shape;1103;p51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772819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51"/>
          <p:cNvPicPr preferRelativeResize="0"/>
          <p:nvPr/>
        </p:nvPicPr>
        <p:blipFill rotWithShape="1">
          <a:blip r:embed="rId4">
            <a:alphaModFix/>
          </a:blip>
          <a:srcRect b="49" l="0" r="0" t="59"/>
          <a:stretch/>
        </p:blipFill>
        <p:spPr>
          <a:xfrm>
            <a:off x="4515572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51"/>
          <p:cNvSpPr txBox="1"/>
          <p:nvPr/>
        </p:nvSpPr>
        <p:spPr>
          <a:xfrm>
            <a:off x="2734225" y="3656875"/>
            <a:ext cx="9537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Recovery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08" name="Google Shape;1108;p51"/>
          <p:cNvCxnSpPr>
            <a:stCxn id="1104" idx="3"/>
          </p:cNvCxnSpPr>
          <p:nvPr/>
        </p:nvCxnSpPr>
        <p:spPr>
          <a:xfrm>
            <a:off x="5980237" y="3932920"/>
            <a:ext cx="1095600" cy="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51"/>
          <p:cNvCxnSpPr>
            <a:endCxn id="1104" idx="1"/>
          </p:cNvCxnSpPr>
          <p:nvPr/>
        </p:nvCxnSpPr>
        <p:spPr>
          <a:xfrm>
            <a:off x="3741572" y="3932920"/>
            <a:ext cx="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0" name="Google Shape;1110;p51"/>
          <p:cNvSpPr txBox="1"/>
          <p:nvPr/>
        </p:nvSpPr>
        <p:spPr>
          <a:xfrm>
            <a:off x="7238975" y="3668775"/>
            <a:ext cx="9537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Other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Pallets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2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Clean up your old account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0" name="Google Shape;1120;p53"/>
          <p:cNvCxnSpPr/>
          <p:nvPr/>
        </p:nvCxnSpPr>
        <p:spPr>
          <a:xfrm>
            <a:off x="3432956" y="4161520"/>
            <a:ext cx="2278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21" name="Google Shape;1121;p53"/>
          <p:cNvCxnSpPr/>
          <p:nvPr/>
        </p:nvCxnSpPr>
        <p:spPr>
          <a:xfrm>
            <a:off x="3432956" y="3780520"/>
            <a:ext cx="2278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2" name="Google Shape;1122;p53"/>
          <p:cNvSpPr/>
          <p:nvPr/>
        </p:nvSpPr>
        <p:spPr>
          <a:xfrm>
            <a:off x="3929700" y="3368325"/>
            <a:ext cx="1132200" cy="1132200"/>
          </a:xfrm>
          <a:prstGeom prst="cube">
            <a:avLst>
              <a:gd fmla="val 15142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3"/>
          <p:cNvSpPr txBox="1"/>
          <p:nvPr>
            <p:ph type="title"/>
          </p:nvPr>
        </p:nvSpPr>
        <p:spPr>
          <a:xfrm>
            <a:off x="311700" y="808225"/>
            <a:ext cx="71286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Close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recovery processes</a:t>
            </a:r>
            <a:r>
              <a:rPr lang="en"/>
              <a:t>.</a:t>
            </a:r>
            <a:endParaRPr/>
          </a:p>
        </p:txBody>
      </p:sp>
      <p:pic>
        <p:nvPicPr>
          <p:cNvPr id="1124" name="Google Shape;1124;p53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1968291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53"/>
          <p:cNvPicPr preferRelativeResize="0"/>
          <p:nvPr/>
        </p:nvPicPr>
        <p:blipFill rotWithShape="1">
          <a:blip r:embed="rId4">
            <a:alphaModFix/>
          </a:blip>
          <a:srcRect b="49" l="0" r="0" t="59"/>
          <a:stretch/>
        </p:blipFill>
        <p:spPr>
          <a:xfrm>
            <a:off x="5711044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53"/>
          <p:cNvSpPr txBox="1"/>
          <p:nvPr/>
        </p:nvSpPr>
        <p:spPr>
          <a:xfrm>
            <a:off x="3929697" y="3656875"/>
            <a:ext cx="9537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Recovery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27" name="Google Shape;1127;p53"/>
          <p:cNvCxnSpPr/>
          <p:nvPr/>
        </p:nvCxnSpPr>
        <p:spPr>
          <a:xfrm>
            <a:off x="4937044" y="3780520"/>
            <a:ext cx="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53"/>
          <p:cNvCxnSpPr/>
          <p:nvPr/>
        </p:nvCxnSpPr>
        <p:spPr>
          <a:xfrm>
            <a:off x="4937044" y="4161520"/>
            <a:ext cx="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9" name="Google Shape;1129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5138" y="370432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4" name="Google Shape;1134;p54"/>
          <p:cNvCxnSpPr/>
          <p:nvPr/>
        </p:nvCxnSpPr>
        <p:spPr>
          <a:xfrm>
            <a:off x="3432956" y="4161520"/>
            <a:ext cx="2278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35" name="Google Shape;1135;p54"/>
          <p:cNvCxnSpPr/>
          <p:nvPr/>
        </p:nvCxnSpPr>
        <p:spPr>
          <a:xfrm>
            <a:off x="3432956" y="3780520"/>
            <a:ext cx="2278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6" name="Google Shape;1136;p54"/>
          <p:cNvSpPr/>
          <p:nvPr/>
        </p:nvSpPr>
        <p:spPr>
          <a:xfrm>
            <a:off x="3929700" y="3368325"/>
            <a:ext cx="1132200" cy="1132200"/>
          </a:xfrm>
          <a:prstGeom prst="cube">
            <a:avLst>
              <a:gd fmla="val 15142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54"/>
          <p:cNvSpPr txBox="1"/>
          <p:nvPr>
            <p:ph type="title"/>
          </p:nvPr>
        </p:nvSpPr>
        <p:spPr>
          <a:xfrm>
            <a:off x="311700" y="808225"/>
            <a:ext cx="82068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Remove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your recovery configuration</a:t>
            </a:r>
            <a:r>
              <a:rPr lang="en"/>
              <a:t>.</a:t>
            </a:r>
            <a:endParaRPr/>
          </a:p>
        </p:txBody>
      </p:sp>
      <p:pic>
        <p:nvPicPr>
          <p:cNvPr id="1138" name="Google Shape;1138;p54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1968291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54"/>
          <p:cNvPicPr preferRelativeResize="0"/>
          <p:nvPr/>
        </p:nvPicPr>
        <p:blipFill rotWithShape="1">
          <a:blip r:embed="rId4">
            <a:alphaModFix/>
          </a:blip>
          <a:srcRect b="49" l="0" r="0" t="59"/>
          <a:stretch/>
        </p:blipFill>
        <p:spPr>
          <a:xfrm>
            <a:off x="5711044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54"/>
          <p:cNvSpPr txBox="1"/>
          <p:nvPr/>
        </p:nvSpPr>
        <p:spPr>
          <a:xfrm>
            <a:off x="3929697" y="3656875"/>
            <a:ext cx="9537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Recovery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41" name="Google Shape;1141;p54"/>
          <p:cNvCxnSpPr/>
          <p:nvPr/>
        </p:nvCxnSpPr>
        <p:spPr>
          <a:xfrm>
            <a:off x="4937044" y="3780520"/>
            <a:ext cx="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2" name="Google Shape;1142;p54"/>
          <p:cNvCxnSpPr/>
          <p:nvPr/>
        </p:nvCxnSpPr>
        <p:spPr>
          <a:xfrm>
            <a:off x="4937044" y="4161520"/>
            <a:ext cx="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3" name="Google Shape;1143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5138" y="37043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05738" y="370432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5"/>
          <p:cNvSpPr/>
          <p:nvPr/>
        </p:nvSpPr>
        <p:spPr>
          <a:xfrm>
            <a:off x="7238978" y="2453925"/>
            <a:ext cx="1132200" cy="1132200"/>
          </a:xfrm>
          <a:prstGeom prst="cube">
            <a:avLst>
              <a:gd fmla="val 15142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0" name="Google Shape;1150;p55"/>
          <p:cNvCxnSpPr>
            <a:stCxn id="1151" idx="3"/>
            <a:endCxn id="1152" idx="1"/>
          </p:cNvCxnSpPr>
          <p:nvPr/>
        </p:nvCxnSpPr>
        <p:spPr>
          <a:xfrm>
            <a:off x="2237484" y="3932920"/>
            <a:ext cx="2278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55"/>
          <p:cNvSpPr/>
          <p:nvPr/>
        </p:nvSpPr>
        <p:spPr>
          <a:xfrm>
            <a:off x="2734228" y="3368325"/>
            <a:ext cx="1132200" cy="1132200"/>
          </a:xfrm>
          <a:prstGeom prst="cube">
            <a:avLst>
              <a:gd fmla="val 15142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5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Unbond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all staking positions.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Remove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identity information.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etc...</a:t>
            </a:r>
            <a:endParaRPr/>
          </a:p>
        </p:txBody>
      </p:sp>
      <p:pic>
        <p:nvPicPr>
          <p:cNvPr id="1151" name="Google Shape;1151;p55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772819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55"/>
          <p:cNvPicPr preferRelativeResize="0"/>
          <p:nvPr/>
        </p:nvPicPr>
        <p:blipFill rotWithShape="1">
          <a:blip r:embed="rId4">
            <a:alphaModFix/>
          </a:blip>
          <a:srcRect b="49" l="0" r="0" t="59"/>
          <a:stretch/>
        </p:blipFill>
        <p:spPr>
          <a:xfrm>
            <a:off x="4515572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55"/>
          <p:cNvSpPr txBox="1"/>
          <p:nvPr/>
        </p:nvSpPr>
        <p:spPr>
          <a:xfrm>
            <a:off x="2734225" y="3656875"/>
            <a:ext cx="9537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Recovery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56" name="Google Shape;1156;p55"/>
          <p:cNvCxnSpPr>
            <a:stCxn id="1152" idx="3"/>
            <a:endCxn id="1149" idx="2"/>
          </p:cNvCxnSpPr>
          <p:nvPr/>
        </p:nvCxnSpPr>
        <p:spPr>
          <a:xfrm flipH="1" rot="10800000">
            <a:off x="5980237" y="3105820"/>
            <a:ext cx="1258800" cy="827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55"/>
          <p:cNvCxnSpPr>
            <a:endCxn id="1152" idx="1"/>
          </p:cNvCxnSpPr>
          <p:nvPr/>
        </p:nvCxnSpPr>
        <p:spPr>
          <a:xfrm>
            <a:off x="3741572" y="3932920"/>
            <a:ext cx="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55"/>
          <p:cNvSpPr txBox="1"/>
          <p:nvPr/>
        </p:nvSpPr>
        <p:spPr>
          <a:xfrm>
            <a:off x="7238975" y="2754375"/>
            <a:ext cx="9537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Staking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9" name="Google Shape;1159;p55"/>
          <p:cNvSpPr/>
          <p:nvPr/>
        </p:nvSpPr>
        <p:spPr>
          <a:xfrm>
            <a:off x="7238978" y="3749325"/>
            <a:ext cx="1132200" cy="1132200"/>
          </a:xfrm>
          <a:prstGeom prst="cube">
            <a:avLst>
              <a:gd fmla="val 15142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55"/>
          <p:cNvSpPr txBox="1"/>
          <p:nvPr/>
        </p:nvSpPr>
        <p:spPr>
          <a:xfrm>
            <a:off x="7238975" y="4049775"/>
            <a:ext cx="9537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Identity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61" name="Google Shape;1161;p55"/>
          <p:cNvCxnSpPr>
            <a:stCxn id="1152" idx="3"/>
            <a:endCxn id="1159" idx="2"/>
          </p:cNvCxnSpPr>
          <p:nvPr/>
        </p:nvCxnSpPr>
        <p:spPr>
          <a:xfrm>
            <a:off x="5980237" y="3932920"/>
            <a:ext cx="1258800" cy="468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2" name="Google Shape;1162;p55"/>
          <p:cNvCxnSpPr>
            <a:stCxn id="1152" idx="3"/>
          </p:cNvCxnSpPr>
          <p:nvPr/>
        </p:nvCxnSpPr>
        <p:spPr>
          <a:xfrm>
            <a:off x="5980237" y="3932920"/>
            <a:ext cx="597300" cy="973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3" name="Google Shape;1163;p55"/>
          <p:cNvCxnSpPr>
            <a:stCxn id="1152" idx="3"/>
            <a:endCxn id="1164" idx="3"/>
          </p:cNvCxnSpPr>
          <p:nvPr/>
        </p:nvCxnSpPr>
        <p:spPr>
          <a:xfrm flipH="1" rot="10800000">
            <a:off x="5980237" y="2507920"/>
            <a:ext cx="781200" cy="1425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4" name="Google Shape;1164;p55"/>
          <p:cNvSpPr/>
          <p:nvPr/>
        </p:nvSpPr>
        <p:spPr>
          <a:xfrm>
            <a:off x="6528753" y="1959350"/>
            <a:ext cx="548700" cy="548700"/>
          </a:xfrm>
          <a:prstGeom prst="cube">
            <a:avLst>
              <a:gd fmla="val 15142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55"/>
          <p:cNvSpPr/>
          <p:nvPr/>
        </p:nvSpPr>
        <p:spPr>
          <a:xfrm>
            <a:off x="5495003" y="2155225"/>
            <a:ext cx="548700" cy="548700"/>
          </a:xfrm>
          <a:prstGeom prst="cube">
            <a:avLst>
              <a:gd fmla="val 15142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6" name="Google Shape;1166;p55"/>
          <p:cNvCxnSpPr>
            <a:stCxn id="1152" idx="3"/>
            <a:endCxn id="1165" idx="3"/>
          </p:cNvCxnSpPr>
          <p:nvPr/>
        </p:nvCxnSpPr>
        <p:spPr>
          <a:xfrm rot="10800000">
            <a:off x="5727937" y="2703820"/>
            <a:ext cx="252300" cy="1229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6"/>
          <p:cNvSpPr txBox="1"/>
          <p:nvPr>
            <p:ph type="title"/>
          </p:nvPr>
        </p:nvSpPr>
        <p:spPr>
          <a:xfrm>
            <a:off x="311700" y="808225"/>
            <a:ext cx="72150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Transfer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all of your funds back.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2" name="Google Shape;1172;p56"/>
          <p:cNvCxnSpPr/>
          <p:nvPr/>
        </p:nvCxnSpPr>
        <p:spPr>
          <a:xfrm>
            <a:off x="3432956" y="4466320"/>
            <a:ext cx="2278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73" name="Google Shape;1173;p56"/>
          <p:cNvCxnSpPr/>
          <p:nvPr/>
        </p:nvCxnSpPr>
        <p:spPr>
          <a:xfrm>
            <a:off x="3432956" y="3399520"/>
            <a:ext cx="2278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74" name="Google Shape;1174;p56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1968291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p56"/>
          <p:cNvPicPr preferRelativeResize="0"/>
          <p:nvPr/>
        </p:nvPicPr>
        <p:blipFill rotWithShape="1">
          <a:blip r:embed="rId4">
            <a:alphaModFix/>
          </a:blip>
          <a:srcRect b="49" l="0" r="0" t="59"/>
          <a:stretch/>
        </p:blipFill>
        <p:spPr>
          <a:xfrm>
            <a:off x="5711044" y="3201400"/>
            <a:ext cx="146466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06" y="37043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3906" y="37043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56"/>
          <p:cNvSpPr/>
          <p:nvPr/>
        </p:nvSpPr>
        <p:spPr>
          <a:xfrm>
            <a:off x="3929700" y="3901725"/>
            <a:ext cx="1132200" cy="1132200"/>
          </a:xfrm>
          <a:prstGeom prst="cube">
            <a:avLst>
              <a:gd fmla="val 15142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56"/>
          <p:cNvSpPr txBox="1"/>
          <p:nvPr/>
        </p:nvSpPr>
        <p:spPr>
          <a:xfrm>
            <a:off x="3929697" y="4190275"/>
            <a:ext cx="9537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Balances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0" name="Google Shape;1180;p56"/>
          <p:cNvSpPr/>
          <p:nvPr/>
        </p:nvSpPr>
        <p:spPr>
          <a:xfrm>
            <a:off x="3929700" y="2834925"/>
            <a:ext cx="1132200" cy="1132200"/>
          </a:xfrm>
          <a:prstGeom prst="cube">
            <a:avLst>
              <a:gd fmla="val 15142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56"/>
          <p:cNvSpPr txBox="1"/>
          <p:nvPr/>
        </p:nvSpPr>
        <p:spPr>
          <a:xfrm>
            <a:off x="3929697" y="3123475"/>
            <a:ext cx="9537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Recovery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82" name="Google Shape;1182;p56"/>
          <p:cNvCxnSpPr/>
          <p:nvPr/>
        </p:nvCxnSpPr>
        <p:spPr>
          <a:xfrm>
            <a:off x="4937044" y="3399520"/>
            <a:ext cx="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56"/>
          <p:cNvCxnSpPr/>
          <p:nvPr/>
        </p:nvCxnSpPr>
        <p:spPr>
          <a:xfrm>
            <a:off x="4937044" y="4466320"/>
            <a:ext cx="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57"/>
          <p:cNvSpPr txBox="1"/>
          <p:nvPr>
            <p:ph type="title"/>
          </p:nvPr>
        </p:nvSpPr>
        <p:spPr>
          <a:xfrm>
            <a:off x="311700" y="808225"/>
            <a:ext cx="8487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your old account has no more funds,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everything is cleaned up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Multisignatures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5" name="Google Shape;885;p31"/>
          <p:cNvSpPr txBox="1"/>
          <p:nvPr>
            <p:ph idx="1" type="body"/>
          </p:nvPr>
        </p:nvSpPr>
        <p:spPr>
          <a:xfrm>
            <a:off x="311700" y="1125525"/>
            <a:ext cx="51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M</a:t>
            </a:r>
            <a:r>
              <a:rPr lang="en" sz="3000"/>
              <a:t>ultisignature verification requires </a:t>
            </a:r>
            <a:r>
              <a:rPr b="1" lang="en" sz="3000">
                <a:solidFill>
                  <a:srgbClr val="FF1864"/>
                </a:solidFill>
              </a:rPr>
              <a:t>multiple keys</a:t>
            </a:r>
            <a:r>
              <a:rPr lang="en" sz="3000"/>
              <a:t> to authenticate or authorize access to some underlying resource.</a:t>
            </a:r>
            <a:endParaRPr sz="3000"/>
          </a:p>
        </p:txBody>
      </p:sp>
      <p:pic>
        <p:nvPicPr>
          <p:cNvPr id="886" name="Google Shape;8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700" y="952613"/>
            <a:ext cx="2757600" cy="3238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8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</a:t>
            </a:r>
            <a:r>
              <a:rPr lang="en"/>
              <a:t> Recovery Attempts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" name="Google Shape;119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475" y="3095325"/>
            <a:ext cx="1463040" cy="1667864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59"/>
          <p:cNvSpPr txBox="1"/>
          <p:nvPr>
            <p:ph type="title"/>
          </p:nvPr>
        </p:nvSpPr>
        <p:spPr>
          <a:xfrm>
            <a:off x="311700" y="808225"/>
            <a:ext cx="69237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malicious user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initiates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 recovery process.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0" name="Google Shape;120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085" y="381452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59"/>
          <p:cNvPicPr preferRelativeResize="0"/>
          <p:nvPr/>
        </p:nvPicPr>
        <p:blipFill rotWithShape="1">
          <a:blip r:embed="rId5">
            <a:alphaModFix/>
          </a:blip>
          <a:srcRect b="49" l="0" r="0" t="59"/>
          <a:stretch/>
        </p:blipFill>
        <p:spPr>
          <a:xfrm>
            <a:off x="6321085" y="2800196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2" name="Google Shape;1202;p59"/>
          <p:cNvCxnSpPr>
            <a:stCxn id="1203" idx="3"/>
            <a:endCxn id="1201" idx="1"/>
          </p:cNvCxnSpPr>
          <p:nvPr/>
        </p:nvCxnSpPr>
        <p:spPr>
          <a:xfrm flipH="1" rot="10800000">
            <a:off x="5303485" y="3257396"/>
            <a:ext cx="1017600" cy="67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59"/>
          <p:cNvCxnSpPr>
            <a:stCxn id="1203" idx="3"/>
            <a:endCxn id="1200" idx="1"/>
          </p:cNvCxnSpPr>
          <p:nvPr/>
        </p:nvCxnSpPr>
        <p:spPr>
          <a:xfrm>
            <a:off x="5303485" y="3929121"/>
            <a:ext cx="1017600" cy="34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60"/>
          <p:cNvSpPr txBox="1"/>
          <p:nvPr>
            <p:ph type="title"/>
          </p:nvPr>
        </p:nvSpPr>
        <p:spPr>
          <a:xfrm>
            <a:off x="311700" y="808225"/>
            <a:ext cx="80559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They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trick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your friends to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vouch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the recovery attempt.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0" name="Google Shape;121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085" y="280019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1" name="Google Shape;121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085" y="4112796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2" name="Google Shape;1212;p60"/>
          <p:cNvCxnSpPr/>
          <p:nvPr/>
        </p:nvCxnSpPr>
        <p:spPr>
          <a:xfrm flipH="1" rot="10800000">
            <a:off x="5303342" y="3257266"/>
            <a:ext cx="1017600" cy="67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213" name="Google Shape;1213;p60"/>
          <p:cNvCxnSpPr>
            <a:stCxn id="1214" idx="3"/>
            <a:endCxn id="1211" idx="1"/>
          </p:cNvCxnSpPr>
          <p:nvPr/>
        </p:nvCxnSpPr>
        <p:spPr>
          <a:xfrm>
            <a:off x="5304385" y="3932796"/>
            <a:ext cx="1016700" cy="63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  <p:pic>
        <p:nvPicPr>
          <p:cNvPr id="1215" name="Google Shape;121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535" y="281942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535" y="4132021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7" name="Google Shape;1217;p60"/>
          <p:cNvCxnSpPr>
            <a:stCxn id="1214" idx="1"/>
            <a:endCxn id="1215" idx="3"/>
          </p:cNvCxnSpPr>
          <p:nvPr/>
        </p:nvCxnSpPr>
        <p:spPr>
          <a:xfrm rot="10800000">
            <a:off x="2822935" y="3276621"/>
            <a:ext cx="1016700" cy="6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218" name="Google Shape;1218;p60"/>
          <p:cNvCxnSpPr>
            <a:stCxn id="1214" idx="1"/>
            <a:endCxn id="1216" idx="3"/>
          </p:cNvCxnSpPr>
          <p:nvPr/>
        </p:nvCxnSpPr>
        <p:spPr>
          <a:xfrm flipH="1">
            <a:off x="2822935" y="3932821"/>
            <a:ext cx="1016700" cy="6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  <p:pic>
        <p:nvPicPr>
          <p:cNvPr id="1219" name="Google Shape;121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475" y="3095325"/>
            <a:ext cx="1463040" cy="1667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8566" y="3342824"/>
            <a:ext cx="274320" cy="28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8566" y="4692124"/>
            <a:ext cx="274320" cy="28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Google Shape;122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1116" y="3342824"/>
            <a:ext cx="274320" cy="28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1116" y="4692124"/>
            <a:ext cx="274320" cy="28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61"/>
          <p:cNvSpPr txBox="1"/>
          <p:nvPr>
            <p:ph type="title"/>
          </p:nvPr>
        </p:nvSpPr>
        <p:spPr>
          <a:xfrm>
            <a:off x="311700" y="808225"/>
            <a:ext cx="80604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They still need to wait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delay period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pass...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9" name="Google Shape;1229;p61"/>
          <p:cNvSpPr/>
          <p:nvPr/>
        </p:nvSpPr>
        <p:spPr>
          <a:xfrm>
            <a:off x="4146553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61"/>
          <p:cNvSpPr/>
          <p:nvPr/>
        </p:nvSpPr>
        <p:spPr>
          <a:xfrm>
            <a:off x="4453342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61"/>
          <p:cNvSpPr/>
          <p:nvPr/>
        </p:nvSpPr>
        <p:spPr>
          <a:xfrm>
            <a:off x="4760131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61"/>
          <p:cNvSpPr/>
          <p:nvPr/>
        </p:nvSpPr>
        <p:spPr>
          <a:xfrm>
            <a:off x="5066920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1"/>
          <p:cNvSpPr/>
          <p:nvPr/>
        </p:nvSpPr>
        <p:spPr>
          <a:xfrm>
            <a:off x="5373709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61"/>
          <p:cNvSpPr/>
          <p:nvPr/>
        </p:nvSpPr>
        <p:spPr>
          <a:xfrm>
            <a:off x="5680498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1"/>
          <p:cNvSpPr/>
          <p:nvPr/>
        </p:nvSpPr>
        <p:spPr>
          <a:xfrm>
            <a:off x="5987287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61"/>
          <p:cNvSpPr/>
          <p:nvPr/>
        </p:nvSpPr>
        <p:spPr>
          <a:xfrm>
            <a:off x="6294076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61"/>
          <p:cNvSpPr/>
          <p:nvPr/>
        </p:nvSpPr>
        <p:spPr>
          <a:xfrm>
            <a:off x="6600865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61"/>
          <p:cNvSpPr/>
          <p:nvPr/>
        </p:nvSpPr>
        <p:spPr>
          <a:xfrm>
            <a:off x="6907654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61"/>
          <p:cNvSpPr/>
          <p:nvPr/>
        </p:nvSpPr>
        <p:spPr>
          <a:xfrm>
            <a:off x="7214443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61"/>
          <p:cNvSpPr/>
          <p:nvPr/>
        </p:nvSpPr>
        <p:spPr>
          <a:xfrm>
            <a:off x="7521232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61"/>
          <p:cNvSpPr/>
          <p:nvPr/>
        </p:nvSpPr>
        <p:spPr>
          <a:xfrm>
            <a:off x="7828021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61"/>
          <p:cNvSpPr/>
          <p:nvPr/>
        </p:nvSpPr>
        <p:spPr>
          <a:xfrm>
            <a:off x="8134810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61"/>
          <p:cNvSpPr/>
          <p:nvPr/>
        </p:nvSpPr>
        <p:spPr>
          <a:xfrm>
            <a:off x="8441599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61"/>
          <p:cNvSpPr/>
          <p:nvPr/>
        </p:nvSpPr>
        <p:spPr>
          <a:xfrm>
            <a:off x="465085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1"/>
          <p:cNvSpPr/>
          <p:nvPr/>
        </p:nvSpPr>
        <p:spPr>
          <a:xfrm>
            <a:off x="771874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61"/>
          <p:cNvSpPr/>
          <p:nvPr/>
        </p:nvSpPr>
        <p:spPr>
          <a:xfrm>
            <a:off x="1078663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61"/>
          <p:cNvSpPr/>
          <p:nvPr/>
        </p:nvSpPr>
        <p:spPr>
          <a:xfrm>
            <a:off x="1385452" y="4418561"/>
            <a:ext cx="237300" cy="237300"/>
          </a:xfrm>
          <a:prstGeom prst="rect">
            <a:avLst/>
          </a:prstGeom>
          <a:solidFill>
            <a:srgbClr val="F1F3F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61"/>
          <p:cNvSpPr/>
          <p:nvPr/>
        </p:nvSpPr>
        <p:spPr>
          <a:xfrm>
            <a:off x="1692241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61"/>
          <p:cNvSpPr/>
          <p:nvPr/>
        </p:nvSpPr>
        <p:spPr>
          <a:xfrm>
            <a:off x="1999030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61"/>
          <p:cNvSpPr/>
          <p:nvPr/>
        </p:nvSpPr>
        <p:spPr>
          <a:xfrm>
            <a:off x="2305819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1"/>
          <p:cNvSpPr/>
          <p:nvPr/>
        </p:nvSpPr>
        <p:spPr>
          <a:xfrm>
            <a:off x="2612608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1"/>
          <p:cNvSpPr/>
          <p:nvPr/>
        </p:nvSpPr>
        <p:spPr>
          <a:xfrm>
            <a:off x="2919397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61"/>
          <p:cNvSpPr/>
          <p:nvPr/>
        </p:nvSpPr>
        <p:spPr>
          <a:xfrm>
            <a:off x="3226186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61"/>
          <p:cNvSpPr/>
          <p:nvPr/>
        </p:nvSpPr>
        <p:spPr>
          <a:xfrm>
            <a:off x="3532975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61"/>
          <p:cNvSpPr/>
          <p:nvPr/>
        </p:nvSpPr>
        <p:spPr>
          <a:xfrm>
            <a:off x="3839764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6" name="Google Shape;125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400" y="2642450"/>
            <a:ext cx="1463040" cy="1667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2"/>
          <p:cNvSpPr txBox="1"/>
          <p:nvPr>
            <p:ph type="title"/>
          </p:nvPr>
        </p:nvSpPr>
        <p:spPr>
          <a:xfrm>
            <a:off x="311700" y="808225"/>
            <a:ext cx="80604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Still waiting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2" name="Google Shape;1262;p62"/>
          <p:cNvSpPr/>
          <p:nvPr/>
        </p:nvSpPr>
        <p:spPr>
          <a:xfrm>
            <a:off x="4146553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62"/>
          <p:cNvSpPr/>
          <p:nvPr/>
        </p:nvSpPr>
        <p:spPr>
          <a:xfrm>
            <a:off x="4453342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62"/>
          <p:cNvSpPr/>
          <p:nvPr/>
        </p:nvSpPr>
        <p:spPr>
          <a:xfrm>
            <a:off x="4760131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62"/>
          <p:cNvSpPr/>
          <p:nvPr/>
        </p:nvSpPr>
        <p:spPr>
          <a:xfrm>
            <a:off x="5066920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62"/>
          <p:cNvSpPr/>
          <p:nvPr/>
        </p:nvSpPr>
        <p:spPr>
          <a:xfrm>
            <a:off x="5373709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62"/>
          <p:cNvSpPr/>
          <p:nvPr/>
        </p:nvSpPr>
        <p:spPr>
          <a:xfrm>
            <a:off x="5680498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62"/>
          <p:cNvSpPr/>
          <p:nvPr/>
        </p:nvSpPr>
        <p:spPr>
          <a:xfrm>
            <a:off x="5987287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62"/>
          <p:cNvSpPr/>
          <p:nvPr/>
        </p:nvSpPr>
        <p:spPr>
          <a:xfrm>
            <a:off x="6294076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62"/>
          <p:cNvSpPr/>
          <p:nvPr/>
        </p:nvSpPr>
        <p:spPr>
          <a:xfrm>
            <a:off x="6600865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62"/>
          <p:cNvSpPr/>
          <p:nvPr/>
        </p:nvSpPr>
        <p:spPr>
          <a:xfrm>
            <a:off x="6907654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62"/>
          <p:cNvSpPr/>
          <p:nvPr/>
        </p:nvSpPr>
        <p:spPr>
          <a:xfrm>
            <a:off x="7214443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62"/>
          <p:cNvSpPr/>
          <p:nvPr/>
        </p:nvSpPr>
        <p:spPr>
          <a:xfrm>
            <a:off x="7521232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62"/>
          <p:cNvSpPr/>
          <p:nvPr/>
        </p:nvSpPr>
        <p:spPr>
          <a:xfrm>
            <a:off x="7828021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62"/>
          <p:cNvSpPr/>
          <p:nvPr/>
        </p:nvSpPr>
        <p:spPr>
          <a:xfrm>
            <a:off x="8134810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62"/>
          <p:cNvSpPr/>
          <p:nvPr/>
        </p:nvSpPr>
        <p:spPr>
          <a:xfrm>
            <a:off x="8441599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62"/>
          <p:cNvSpPr/>
          <p:nvPr/>
        </p:nvSpPr>
        <p:spPr>
          <a:xfrm>
            <a:off x="465085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62"/>
          <p:cNvSpPr/>
          <p:nvPr/>
        </p:nvSpPr>
        <p:spPr>
          <a:xfrm>
            <a:off x="771874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62"/>
          <p:cNvSpPr/>
          <p:nvPr/>
        </p:nvSpPr>
        <p:spPr>
          <a:xfrm>
            <a:off x="1078663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62"/>
          <p:cNvSpPr/>
          <p:nvPr/>
        </p:nvSpPr>
        <p:spPr>
          <a:xfrm>
            <a:off x="1385452" y="4418561"/>
            <a:ext cx="237300" cy="237300"/>
          </a:xfrm>
          <a:prstGeom prst="rect">
            <a:avLst/>
          </a:prstGeom>
          <a:solidFill>
            <a:srgbClr val="F1F3F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62"/>
          <p:cNvSpPr/>
          <p:nvPr/>
        </p:nvSpPr>
        <p:spPr>
          <a:xfrm>
            <a:off x="1692241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62"/>
          <p:cNvSpPr/>
          <p:nvPr/>
        </p:nvSpPr>
        <p:spPr>
          <a:xfrm>
            <a:off x="1999030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62"/>
          <p:cNvSpPr/>
          <p:nvPr/>
        </p:nvSpPr>
        <p:spPr>
          <a:xfrm>
            <a:off x="2305819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62"/>
          <p:cNvSpPr/>
          <p:nvPr/>
        </p:nvSpPr>
        <p:spPr>
          <a:xfrm>
            <a:off x="2612608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62"/>
          <p:cNvSpPr/>
          <p:nvPr/>
        </p:nvSpPr>
        <p:spPr>
          <a:xfrm>
            <a:off x="2919397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62"/>
          <p:cNvSpPr/>
          <p:nvPr/>
        </p:nvSpPr>
        <p:spPr>
          <a:xfrm>
            <a:off x="3226186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62"/>
          <p:cNvSpPr/>
          <p:nvPr/>
        </p:nvSpPr>
        <p:spPr>
          <a:xfrm>
            <a:off x="3532975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62"/>
          <p:cNvSpPr/>
          <p:nvPr/>
        </p:nvSpPr>
        <p:spPr>
          <a:xfrm>
            <a:off x="3839764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9" name="Google Shape;128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200" y="2642450"/>
            <a:ext cx="1463040" cy="1667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4" name="Google Shape;1294;p63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1999251" y="2832545"/>
            <a:ext cx="1463040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63"/>
          <p:cNvSpPr txBox="1"/>
          <p:nvPr>
            <p:ph type="title"/>
          </p:nvPr>
        </p:nvSpPr>
        <p:spPr>
          <a:xfrm>
            <a:off x="311700" y="808225"/>
            <a:ext cx="79590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 any point you are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able to see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this is happening!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63"/>
          <p:cNvSpPr/>
          <p:nvPr/>
        </p:nvSpPr>
        <p:spPr>
          <a:xfrm>
            <a:off x="4146553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63"/>
          <p:cNvSpPr/>
          <p:nvPr/>
        </p:nvSpPr>
        <p:spPr>
          <a:xfrm>
            <a:off x="4453342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63"/>
          <p:cNvSpPr/>
          <p:nvPr/>
        </p:nvSpPr>
        <p:spPr>
          <a:xfrm>
            <a:off x="4760131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63"/>
          <p:cNvSpPr/>
          <p:nvPr/>
        </p:nvSpPr>
        <p:spPr>
          <a:xfrm>
            <a:off x="5066920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3"/>
          <p:cNvSpPr/>
          <p:nvPr/>
        </p:nvSpPr>
        <p:spPr>
          <a:xfrm>
            <a:off x="5373709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3"/>
          <p:cNvSpPr/>
          <p:nvPr/>
        </p:nvSpPr>
        <p:spPr>
          <a:xfrm>
            <a:off x="5680498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3"/>
          <p:cNvSpPr/>
          <p:nvPr/>
        </p:nvSpPr>
        <p:spPr>
          <a:xfrm>
            <a:off x="5987287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3"/>
          <p:cNvSpPr/>
          <p:nvPr/>
        </p:nvSpPr>
        <p:spPr>
          <a:xfrm>
            <a:off x="6294076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63"/>
          <p:cNvSpPr/>
          <p:nvPr/>
        </p:nvSpPr>
        <p:spPr>
          <a:xfrm>
            <a:off x="6600865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3"/>
          <p:cNvSpPr/>
          <p:nvPr/>
        </p:nvSpPr>
        <p:spPr>
          <a:xfrm>
            <a:off x="6907654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63"/>
          <p:cNvSpPr/>
          <p:nvPr/>
        </p:nvSpPr>
        <p:spPr>
          <a:xfrm>
            <a:off x="7214443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63"/>
          <p:cNvSpPr/>
          <p:nvPr/>
        </p:nvSpPr>
        <p:spPr>
          <a:xfrm>
            <a:off x="7521232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3"/>
          <p:cNvSpPr/>
          <p:nvPr/>
        </p:nvSpPr>
        <p:spPr>
          <a:xfrm>
            <a:off x="7828021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63"/>
          <p:cNvSpPr/>
          <p:nvPr/>
        </p:nvSpPr>
        <p:spPr>
          <a:xfrm>
            <a:off x="8134810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63"/>
          <p:cNvSpPr/>
          <p:nvPr/>
        </p:nvSpPr>
        <p:spPr>
          <a:xfrm>
            <a:off x="8441599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63"/>
          <p:cNvSpPr/>
          <p:nvPr/>
        </p:nvSpPr>
        <p:spPr>
          <a:xfrm>
            <a:off x="465085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63"/>
          <p:cNvSpPr/>
          <p:nvPr/>
        </p:nvSpPr>
        <p:spPr>
          <a:xfrm>
            <a:off x="771874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63"/>
          <p:cNvSpPr/>
          <p:nvPr/>
        </p:nvSpPr>
        <p:spPr>
          <a:xfrm>
            <a:off x="1078663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63"/>
          <p:cNvSpPr/>
          <p:nvPr/>
        </p:nvSpPr>
        <p:spPr>
          <a:xfrm>
            <a:off x="1385452" y="4418561"/>
            <a:ext cx="237300" cy="237300"/>
          </a:xfrm>
          <a:prstGeom prst="rect">
            <a:avLst/>
          </a:prstGeom>
          <a:solidFill>
            <a:srgbClr val="F1F3F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63"/>
          <p:cNvSpPr/>
          <p:nvPr/>
        </p:nvSpPr>
        <p:spPr>
          <a:xfrm>
            <a:off x="1692241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63"/>
          <p:cNvSpPr/>
          <p:nvPr/>
        </p:nvSpPr>
        <p:spPr>
          <a:xfrm>
            <a:off x="1999030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63"/>
          <p:cNvSpPr/>
          <p:nvPr/>
        </p:nvSpPr>
        <p:spPr>
          <a:xfrm>
            <a:off x="2305819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63"/>
          <p:cNvSpPr/>
          <p:nvPr/>
        </p:nvSpPr>
        <p:spPr>
          <a:xfrm>
            <a:off x="2612608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63"/>
          <p:cNvSpPr/>
          <p:nvPr/>
        </p:nvSpPr>
        <p:spPr>
          <a:xfrm>
            <a:off x="2919397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63"/>
          <p:cNvSpPr/>
          <p:nvPr/>
        </p:nvSpPr>
        <p:spPr>
          <a:xfrm>
            <a:off x="3226186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63"/>
          <p:cNvSpPr/>
          <p:nvPr/>
        </p:nvSpPr>
        <p:spPr>
          <a:xfrm>
            <a:off x="3532975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3"/>
          <p:cNvSpPr/>
          <p:nvPr/>
        </p:nvSpPr>
        <p:spPr>
          <a:xfrm>
            <a:off x="3839764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3" name="Google Shape;132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400" y="2642450"/>
            <a:ext cx="1463040" cy="1667864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63"/>
          <p:cNvSpPr txBox="1"/>
          <p:nvPr/>
        </p:nvSpPr>
        <p:spPr>
          <a:xfrm>
            <a:off x="2293550" y="2829725"/>
            <a:ext cx="8754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9" name="Google Shape;132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" name="Google Shape;1334;p65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1977685" y="3202762"/>
            <a:ext cx="146304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450" y="3098988"/>
            <a:ext cx="1463040" cy="1667864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65"/>
          <p:cNvSpPr txBox="1"/>
          <p:nvPr>
            <p:ph type="title"/>
          </p:nvPr>
        </p:nvSpPr>
        <p:spPr>
          <a:xfrm>
            <a:off x="311700" y="808225"/>
            <a:ext cx="72150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Just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 close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recovery process..</a:t>
            </a:r>
            <a:r>
              <a:rPr lang="en"/>
              <a:t>.</a:t>
            </a:r>
            <a:endParaRPr b="1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7" name="Google Shape;1337;p65"/>
          <p:cNvCxnSpPr/>
          <p:nvPr/>
        </p:nvCxnSpPr>
        <p:spPr>
          <a:xfrm>
            <a:off x="3432956" y="4466320"/>
            <a:ext cx="664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38" name="Google Shape;1338;p65"/>
          <p:cNvCxnSpPr/>
          <p:nvPr/>
        </p:nvCxnSpPr>
        <p:spPr>
          <a:xfrm>
            <a:off x="3432956" y="3399520"/>
            <a:ext cx="740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9" name="Google Shape;1339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3906" y="37043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65"/>
          <p:cNvSpPr/>
          <p:nvPr/>
        </p:nvSpPr>
        <p:spPr>
          <a:xfrm>
            <a:off x="3929700" y="3901725"/>
            <a:ext cx="1132200" cy="1132200"/>
          </a:xfrm>
          <a:prstGeom prst="cube">
            <a:avLst>
              <a:gd fmla="val 15142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65"/>
          <p:cNvSpPr txBox="1"/>
          <p:nvPr/>
        </p:nvSpPr>
        <p:spPr>
          <a:xfrm>
            <a:off x="3929697" y="4190275"/>
            <a:ext cx="9537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Balances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42" name="Google Shape;1342;p65"/>
          <p:cNvSpPr/>
          <p:nvPr/>
        </p:nvSpPr>
        <p:spPr>
          <a:xfrm>
            <a:off x="3929700" y="2834925"/>
            <a:ext cx="1132200" cy="1132200"/>
          </a:xfrm>
          <a:prstGeom prst="cube">
            <a:avLst>
              <a:gd fmla="val 15142" name="adj"/>
            </a:avLst>
          </a:prstGeom>
          <a:solidFill>
            <a:srgbClr val="FF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5"/>
          <p:cNvSpPr txBox="1"/>
          <p:nvPr/>
        </p:nvSpPr>
        <p:spPr>
          <a:xfrm>
            <a:off x="3929697" y="3123475"/>
            <a:ext cx="9537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Recovery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44" name="Google Shape;1344;p65"/>
          <p:cNvSpPr txBox="1"/>
          <p:nvPr/>
        </p:nvSpPr>
        <p:spPr>
          <a:xfrm>
            <a:off x="2262925" y="3202749"/>
            <a:ext cx="8754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$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45" name="Google Shape;1345;p65"/>
          <p:cNvSpPr/>
          <p:nvPr/>
        </p:nvSpPr>
        <p:spPr>
          <a:xfrm>
            <a:off x="4981750" y="3404025"/>
            <a:ext cx="507250" cy="1067525"/>
          </a:xfrm>
          <a:custGeom>
            <a:rect b="b" l="l" r="r" t="t"/>
            <a:pathLst>
              <a:path extrusionOk="0" h="42701" w="20290">
                <a:moveTo>
                  <a:pt x="0" y="0"/>
                </a:moveTo>
                <a:cubicBezTo>
                  <a:pt x="3379" y="3091"/>
                  <a:pt x="20128" y="11430"/>
                  <a:pt x="20272" y="18547"/>
                </a:cubicBezTo>
                <a:cubicBezTo>
                  <a:pt x="20416" y="25664"/>
                  <a:pt x="4098" y="38675"/>
                  <a:pt x="863" y="42701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6"/>
          <p:cNvSpPr txBox="1"/>
          <p:nvPr>
            <p:ph type="title"/>
          </p:nvPr>
        </p:nvSpPr>
        <p:spPr>
          <a:xfrm>
            <a:off x="311700" y="808225"/>
            <a:ext cx="84765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 can also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your “bad” friends.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1" name="Google Shape;135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085" y="280019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085" y="4112796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3" name="Google Shape;1353;p66"/>
          <p:cNvCxnSpPr/>
          <p:nvPr/>
        </p:nvCxnSpPr>
        <p:spPr>
          <a:xfrm flipH="1" rot="10800000">
            <a:off x="5303342" y="3257266"/>
            <a:ext cx="1017600" cy="67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354" name="Google Shape;1354;p66"/>
          <p:cNvCxnSpPr>
            <a:stCxn id="1355" idx="3"/>
            <a:endCxn id="1352" idx="1"/>
          </p:cNvCxnSpPr>
          <p:nvPr/>
        </p:nvCxnSpPr>
        <p:spPr>
          <a:xfrm>
            <a:off x="5304385" y="3932796"/>
            <a:ext cx="1016700" cy="63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  <p:pic>
        <p:nvPicPr>
          <p:cNvPr id="1356" name="Google Shape;135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535" y="281942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535" y="4132021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8" name="Google Shape;1358;p66"/>
          <p:cNvCxnSpPr>
            <a:stCxn id="1355" idx="1"/>
            <a:endCxn id="1356" idx="3"/>
          </p:cNvCxnSpPr>
          <p:nvPr/>
        </p:nvCxnSpPr>
        <p:spPr>
          <a:xfrm rot="10800000">
            <a:off x="2822935" y="3276621"/>
            <a:ext cx="1016700" cy="6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359" name="Google Shape;1359;p66"/>
          <p:cNvCxnSpPr>
            <a:stCxn id="1355" idx="1"/>
            <a:endCxn id="1357" idx="3"/>
          </p:cNvCxnSpPr>
          <p:nvPr/>
        </p:nvCxnSpPr>
        <p:spPr>
          <a:xfrm flipH="1">
            <a:off x="2822935" y="3932821"/>
            <a:ext cx="1016700" cy="6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  <p:pic>
        <p:nvPicPr>
          <p:cNvPr id="1360" name="Google Shape;1360;p66"/>
          <p:cNvPicPr preferRelativeResize="0"/>
          <p:nvPr/>
        </p:nvPicPr>
        <p:blipFill rotWithShape="1">
          <a:blip r:embed="rId4">
            <a:alphaModFix/>
          </a:blip>
          <a:srcRect b="49" l="0" r="0" t="59"/>
          <a:stretch/>
        </p:blipFill>
        <p:spPr>
          <a:xfrm>
            <a:off x="3818426" y="3197745"/>
            <a:ext cx="1463040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67"/>
          <p:cNvSpPr txBox="1"/>
          <p:nvPr>
            <p:ph type="title"/>
          </p:nvPr>
        </p:nvSpPr>
        <p:spPr>
          <a:xfrm>
            <a:off x="311700" y="808225"/>
            <a:ext cx="8367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 just check once every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delay period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67"/>
          <p:cNvSpPr/>
          <p:nvPr/>
        </p:nvSpPr>
        <p:spPr>
          <a:xfrm>
            <a:off x="4146553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67"/>
          <p:cNvSpPr/>
          <p:nvPr/>
        </p:nvSpPr>
        <p:spPr>
          <a:xfrm>
            <a:off x="4453342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67"/>
          <p:cNvSpPr/>
          <p:nvPr/>
        </p:nvSpPr>
        <p:spPr>
          <a:xfrm>
            <a:off x="4760131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67"/>
          <p:cNvSpPr/>
          <p:nvPr/>
        </p:nvSpPr>
        <p:spPr>
          <a:xfrm>
            <a:off x="5066920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67"/>
          <p:cNvSpPr/>
          <p:nvPr/>
        </p:nvSpPr>
        <p:spPr>
          <a:xfrm>
            <a:off x="5373709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67"/>
          <p:cNvSpPr/>
          <p:nvPr/>
        </p:nvSpPr>
        <p:spPr>
          <a:xfrm>
            <a:off x="5680498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67"/>
          <p:cNvSpPr/>
          <p:nvPr/>
        </p:nvSpPr>
        <p:spPr>
          <a:xfrm>
            <a:off x="5987287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67"/>
          <p:cNvSpPr/>
          <p:nvPr/>
        </p:nvSpPr>
        <p:spPr>
          <a:xfrm>
            <a:off x="6294076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67"/>
          <p:cNvSpPr/>
          <p:nvPr/>
        </p:nvSpPr>
        <p:spPr>
          <a:xfrm>
            <a:off x="6600865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67"/>
          <p:cNvSpPr/>
          <p:nvPr/>
        </p:nvSpPr>
        <p:spPr>
          <a:xfrm>
            <a:off x="6907654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67"/>
          <p:cNvSpPr/>
          <p:nvPr/>
        </p:nvSpPr>
        <p:spPr>
          <a:xfrm>
            <a:off x="7214443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67"/>
          <p:cNvSpPr/>
          <p:nvPr/>
        </p:nvSpPr>
        <p:spPr>
          <a:xfrm>
            <a:off x="7521232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67"/>
          <p:cNvSpPr/>
          <p:nvPr/>
        </p:nvSpPr>
        <p:spPr>
          <a:xfrm>
            <a:off x="7828021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67"/>
          <p:cNvSpPr/>
          <p:nvPr/>
        </p:nvSpPr>
        <p:spPr>
          <a:xfrm>
            <a:off x="8134810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67"/>
          <p:cNvSpPr/>
          <p:nvPr/>
        </p:nvSpPr>
        <p:spPr>
          <a:xfrm>
            <a:off x="8441599" y="4418561"/>
            <a:ext cx="237300" cy="23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67"/>
          <p:cNvSpPr/>
          <p:nvPr/>
        </p:nvSpPr>
        <p:spPr>
          <a:xfrm>
            <a:off x="465085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67"/>
          <p:cNvSpPr/>
          <p:nvPr/>
        </p:nvSpPr>
        <p:spPr>
          <a:xfrm>
            <a:off x="771874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67"/>
          <p:cNvSpPr/>
          <p:nvPr/>
        </p:nvSpPr>
        <p:spPr>
          <a:xfrm>
            <a:off x="1078663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67"/>
          <p:cNvSpPr/>
          <p:nvPr/>
        </p:nvSpPr>
        <p:spPr>
          <a:xfrm>
            <a:off x="1385452" y="4418561"/>
            <a:ext cx="237300" cy="237300"/>
          </a:xfrm>
          <a:prstGeom prst="rect">
            <a:avLst/>
          </a:prstGeom>
          <a:solidFill>
            <a:srgbClr val="F1F3F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67"/>
          <p:cNvSpPr/>
          <p:nvPr/>
        </p:nvSpPr>
        <p:spPr>
          <a:xfrm>
            <a:off x="1692241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67"/>
          <p:cNvSpPr/>
          <p:nvPr/>
        </p:nvSpPr>
        <p:spPr>
          <a:xfrm>
            <a:off x="1999030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67"/>
          <p:cNvSpPr/>
          <p:nvPr/>
        </p:nvSpPr>
        <p:spPr>
          <a:xfrm>
            <a:off x="2305819" y="4418561"/>
            <a:ext cx="237300" cy="23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67"/>
          <p:cNvSpPr/>
          <p:nvPr/>
        </p:nvSpPr>
        <p:spPr>
          <a:xfrm>
            <a:off x="2612608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67"/>
          <p:cNvSpPr/>
          <p:nvPr/>
        </p:nvSpPr>
        <p:spPr>
          <a:xfrm>
            <a:off x="2919397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67"/>
          <p:cNvSpPr/>
          <p:nvPr/>
        </p:nvSpPr>
        <p:spPr>
          <a:xfrm>
            <a:off x="3226186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67"/>
          <p:cNvSpPr/>
          <p:nvPr/>
        </p:nvSpPr>
        <p:spPr>
          <a:xfrm>
            <a:off x="3532975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67"/>
          <p:cNvSpPr/>
          <p:nvPr/>
        </p:nvSpPr>
        <p:spPr>
          <a:xfrm>
            <a:off x="3839764" y="4418561"/>
            <a:ext cx="237300" cy="237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3" name="Google Shape;13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2856325"/>
            <a:ext cx="1371601" cy="135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67"/>
          <p:cNvPicPr preferRelativeResize="0"/>
          <p:nvPr/>
        </p:nvPicPr>
        <p:blipFill rotWithShape="1">
          <a:blip r:embed="rId4">
            <a:alphaModFix/>
          </a:blip>
          <a:srcRect b="49" l="0" r="0" t="59"/>
          <a:stretch/>
        </p:blipFill>
        <p:spPr>
          <a:xfrm>
            <a:off x="1999251" y="2832545"/>
            <a:ext cx="1463040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Multisignatures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2" name="Google Shape;892;p3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Multisigs can be done both: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Cryptographic</a:t>
            </a:r>
            <a:r>
              <a:rPr lang="en"/>
              <a:t>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Joint signature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 generalization of both group and ring signatures.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Aggregation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Tracking individual signatures.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done both off-chain and on-chain.</a:t>
            </a:r>
            <a:endParaRPr/>
          </a:p>
        </p:txBody>
      </p:sp>
      <p:pic>
        <p:nvPicPr>
          <p:cNvPr id="893" name="Google Shape;8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700" y="952613"/>
            <a:ext cx="2757600" cy="3238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68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69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an appropriate delay period...</a:t>
            </a:r>
            <a:endParaRPr/>
          </a:p>
        </p:txBody>
      </p:sp>
      <p:sp>
        <p:nvSpPr>
          <p:cNvPr id="1405" name="Google Shape;1405;p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b="1" lang="en">
                <a:solidFill>
                  <a:srgbClr val="FF1864"/>
                </a:solidFill>
              </a:rPr>
              <a:t>longer</a:t>
            </a:r>
            <a:r>
              <a:rPr lang="en">
                <a:solidFill>
                  <a:srgbClr val="FFFFFF"/>
                </a:solidFill>
              </a:rPr>
              <a:t> your delay period, the </a:t>
            </a:r>
            <a:r>
              <a:rPr b="1" lang="en">
                <a:solidFill>
                  <a:srgbClr val="FF1864"/>
                </a:solidFill>
              </a:rPr>
              <a:t>less often</a:t>
            </a:r>
            <a:r>
              <a:rPr lang="en">
                <a:solidFill>
                  <a:srgbClr val="FFFFFF"/>
                </a:solidFill>
              </a:rPr>
              <a:t> you will need to check the Recovery Pallet.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It is </a:t>
            </a:r>
            <a:r>
              <a:rPr i="1" lang="en">
                <a:solidFill>
                  <a:srgbClr val="FFFFFF"/>
                </a:solidFill>
              </a:rPr>
              <a:t>probably</a:t>
            </a:r>
            <a:r>
              <a:rPr lang="en">
                <a:solidFill>
                  <a:srgbClr val="FFFFFF"/>
                </a:solidFill>
              </a:rPr>
              <a:t> better to wait longer when you need to recover.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70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 a high threshold...</a:t>
            </a:r>
            <a:endParaRPr/>
          </a:p>
        </p:txBody>
      </p:sp>
      <p:sp>
        <p:nvSpPr>
          <p:cNvPr id="1411" name="Google Shape;1411;p7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If you select a threshold of 1, any</a:t>
            </a:r>
            <a:r>
              <a:rPr lang="en">
                <a:solidFill>
                  <a:srgbClr val="FFFFFF"/>
                </a:solidFill>
              </a:rPr>
              <a:t> user in your</a:t>
            </a:r>
            <a:r>
              <a:rPr lang="en">
                <a:solidFill>
                  <a:srgbClr val="FFFFFF"/>
                </a:solidFill>
              </a:rPr>
              <a:t> friend list can recover your account.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2 means coordination between any two friends can...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71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your friends wisely...</a:t>
            </a:r>
            <a:endParaRPr/>
          </a:p>
        </p:txBody>
      </p:sp>
      <p:sp>
        <p:nvSpPr>
          <p:cNvPr id="1417" name="Google Shape;1417;p7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It is best to choose a </a:t>
            </a:r>
            <a:r>
              <a:rPr b="1" lang="en">
                <a:solidFill>
                  <a:srgbClr val="FF1864"/>
                </a:solidFill>
              </a:rPr>
              <a:t>diverse</a:t>
            </a:r>
            <a:r>
              <a:rPr lang="en">
                <a:solidFill>
                  <a:srgbClr val="FFFFFF"/>
                </a:solidFill>
              </a:rPr>
              <a:t> set of friends.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Helps avoid coordination.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You should update them regularly as life changes.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72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ideas...</a:t>
            </a:r>
            <a:endParaRPr/>
          </a:p>
        </p:txBody>
      </p:sp>
      <p:sp>
        <p:nvSpPr>
          <p:cNvPr id="1423" name="Google Shape;1423;p7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Keep your friends list secret.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Keep the recovery process secret.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Offline notification system for recovery attempts.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3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https://bs.parity.io/</a:t>
            </a:r>
            <a:endParaRPr sz="36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Shamir Secret Sharing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N QR codes which you can print out.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 them with trusted friends and family.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need N/2+1 QR codes to reconstruct your key.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Plus an additional passphrase.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7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Parity Banana Split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30" name="Google Shape;1430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4500" y="11255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74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36" name="Google Shape;1436;p74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F3F2"/>
                </a:solidFill>
              </a:rPr>
              <a:t>shawntabrizi</a:t>
            </a:r>
            <a:r>
              <a:rPr lang="en">
                <a:solidFill>
                  <a:srgbClr val="F1F3F2"/>
                </a:solidFill>
              </a:rPr>
              <a:t>@parity.io</a:t>
            </a:r>
            <a:br>
              <a:rPr lang="en"/>
            </a:br>
            <a:r>
              <a:rPr lang="en"/>
              <a:t>@shawntabrizi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7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2" name="Google Shape;1442;p75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user can create a </a:t>
            </a:r>
            <a:r>
              <a:rPr b="1" lang="en">
                <a:solidFill>
                  <a:srgbClr val="FF1864"/>
                </a:solidFill>
              </a:rPr>
              <a:t>recovery configuration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up to </a:t>
            </a:r>
            <a:r>
              <a:rPr b="1" lang="en">
                <a:solidFill>
                  <a:srgbClr val="FF1864"/>
                </a:solidFill>
              </a:rPr>
              <a:t>N</a:t>
            </a:r>
            <a:r>
              <a:rPr lang="en"/>
              <a:t> friends you trust.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 threshold </a:t>
            </a:r>
            <a:r>
              <a:rPr b="1" lang="en">
                <a:solidFill>
                  <a:srgbClr val="FE1864"/>
                </a:solidFill>
              </a:rPr>
              <a:t>M</a:t>
            </a:r>
            <a:r>
              <a:rPr lang="en"/>
              <a:t> of those friends needed to recover.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 a minimum </a:t>
            </a:r>
            <a:r>
              <a:rPr b="1" lang="en">
                <a:solidFill>
                  <a:srgbClr val="FE1864"/>
                </a:solidFill>
              </a:rPr>
              <a:t>delay period</a:t>
            </a:r>
            <a:r>
              <a:rPr lang="en"/>
              <a:t>  in blocks required to pass from the beginning of the recover</a:t>
            </a:r>
            <a:r>
              <a:rPr lang="en"/>
              <a:t>y process to recover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 a </a:t>
            </a:r>
            <a:r>
              <a:rPr lang="en"/>
              <a:t>refundable</a:t>
            </a:r>
            <a:r>
              <a:rPr lang="en"/>
              <a:t> </a:t>
            </a:r>
            <a:r>
              <a:rPr b="1" lang="en">
                <a:solidFill>
                  <a:srgbClr val="FE1864"/>
                </a:solidFill>
              </a:rPr>
              <a:t>deposit</a:t>
            </a:r>
            <a:r>
              <a:rPr lang="en"/>
              <a:t> </a:t>
            </a:r>
            <a:r>
              <a:rPr lang="en"/>
              <a:t>as long as you have the config</a:t>
            </a:r>
            <a:r>
              <a:rPr lang="en"/>
              <a:t>.</a:t>
            </a:r>
            <a:endParaRPr/>
          </a:p>
        </p:txBody>
      </p:sp>
      <p:pic>
        <p:nvPicPr>
          <p:cNvPr id="1443" name="Google Shape;144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250" y="265675"/>
            <a:ext cx="1463040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7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Recovering Your Account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9" name="Google Shape;1449;p76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</a:t>
            </a:r>
            <a:r>
              <a:rPr b="1" lang="en">
                <a:solidFill>
                  <a:srgbClr val="FF1864"/>
                </a:solidFill>
              </a:rPr>
              <a:t>new</a:t>
            </a:r>
            <a:r>
              <a:rPr lang="en"/>
              <a:t> account.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Buy enough tokens to pay for the </a:t>
            </a:r>
            <a:r>
              <a:rPr b="1" lang="en">
                <a:solidFill>
                  <a:srgbClr val="FF1864"/>
                </a:solidFill>
              </a:rPr>
              <a:t>recovery deposit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solidFill>
                  <a:srgbClr val="FF1864"/>
                </a:solidFill>
              </a:rPr>
              <a:t>Initiate</a:t>
            </a:r>
            <a:r>
              <a:rPr lang="en"/>
              <a:t> the recovery process.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Contact your friends off-chain to </a:t>
            </a:r>
            <a:r>
              <a:rPr b="1" lang="en">
                <a:solidFill>
                  <a:srgbClr val="FF1864"/>
                </a:solidFill>
              </a:rPr>
              <a:t>vouch</a:t>
            </a:r>
            <a:r>
              <a:rPr lang="en"/>
              <a:t> for your recovery.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need </a:t>
            </a:r>
            <a:r>
              <a:rPr b="1" lang="en">
                <a:solidFill>
                  <a:srgbClr val="FF1864"/>
                </a:solidFill>
              </a:rPr>
              <a:t>M of N</a:t>
            </a:r>
            <a:r>
              <a:rPr lang="en"/>
              <a:t> approvals based on the threshold you set.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Wait until the </a:t>
            </a:r>
            <a:r>
              <a:rPr b="1" lang="en">
                <a:solidFill>
                  <a:srgbClr val="FF1864"/>
                </a:solidFill>
              </a:rPr>
              <a:t>delay period</a:t>
            </a:r>
            <a:r>
              <a:rPr lang="en"/>
              <a:t> has passed.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solidFill>
                  <a:srgbClr val="FF1864"/>
                </a:solidFill>
              </a:rPr>
              <a:t>Claim</a:t>
            </a:r>
            <a:r>
              <a:rPr lang="en"/>
              <a:t> your recovered account!</a:t>
            </a:r>
            <a:endParaRPr/>
          </a:p>
        </p:txBody>
      </p:sp>
      <p:pic>
        <p:nvPicPr>
          <p:cNvPr id="1450" name="Google Shape;145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7050" y="265675"/>
            <a:ext cx="1375257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Substrate Multisignatures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99" name="Google Shape;899;p33"/>
          <p:cNvGrpSpPr/>
          <p:nvPr/>
        </p:nvGrpSpPr>
        <p:grpSpPr>
          <a:xfrm>
            <a:off x="6417139" y="1352741"/>
            <a:ext cx="2415300" cy="2984234"/>
            <a:chOff x="6417139" y="1352741"/>
            <a:chExt cx="2415300" cy="2984234"/>
          </a:xfrm>
        </p:grpSpPr>
        <p:grpSp>
          <p:nvGrpSpPr>
            <p:cNvPr id="900" name="Google Shape;900;p33"/>
            <p:cNvGrpSpPr/>
            <p:nvPr/>
          </p:nvGrpSpPr>
          <p:grpSpPr>
            <a:xfrm>
              <a:off x="6848820" y="1352741"/>
              <a:ext cx="1828848" cy="1828843"/>
              <a:chOff x="311700" y="1439550"/>
              <a:chExt cx="1132203" cy="1132200"/>
            </a:xfrm>
          </p:grpSpPr>
          <p:sp>
            <p:nvSpPr>
              <p:cNvPr id="901" name="Google Shape;901;p33"/>
              <p:cNvSpPr/>
              <p:nvPr/>
            </p:nvSpPr>
            <p:spPr>
              <a:xfrm>
                <a:off x="311703" y="1439550"/>
                <a:ext cx="1132200" cy="1132200"/>
              </a:xfrm>
              <a:prstGeom prst="cube">
                <a:avLst>
                  <a:gd fmla="val 15142" name="adj"/>
                </a:avLst>
              </a:prstGeom>
              <a:solidFill>
                <a:srgbClr val="FF186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3"/>
              <p:cNvSpPr txBox="1"/>
              <p:nvPr/>
            </p:nvSpPr>
            <p:spPr>
              <a:xfrm>
                <a:off x="311700" y="1728100"/>
                <a:ext cx="9537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0" wrap="square" tIns="91425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Collective</a:t>
                </a:r>
                <a:endParaRPr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Pallet</a:t>
                </a:r>
                <a:endParaRPr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cxnSp>
          <p:nvCxnSpPr>
            <p:cNvPr id="903" name="Google Shape;903;p33"/>
            <p:cNvCxnSpPr>
              <a:stCxn id="901" idx="3"/>
            </p:cNvCxnSpPr>
            <p:nvPr/>
          </p:nvCxnSpPr>
          <p:spPr>
            <a:xfrm>
              <a:off x="7624785" y="3181584"/>
              <a:ext cx="0" cy="7608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4" name="Google Shape;904;p33"/>
            <p:cNvSpPr txBox="1"/>
            <p:nvPr/>
          </p:nvSpPr>
          <p:spPr>
            <a:xfrm>
              <a:off x="6417139" y="3941575"/>
              <a:ext cx="24153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Aggregate Multisig </a:t>
              </a: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+ </a:t>
              </a: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Governance Rules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-&gt; Membership Origin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905" name="Google Shape;905;p33"/>
          <p:cNvGrpSpPr/>
          <p:nvPr/>
        </p:nvGrpSpPr>
        <p:grpSpPr>
          <a:xfrm>
            <a:off x="3500575" y="1352975"/>
            <a:ext cx="2415300" cy="3212600"/>
            <a:chOff x="3375325" y="1352975"/>
            <a:chExt cx="2415300" cy="3212600"/>
          </a:xfrm>
        </p:grpSpPr>
        <p:grpSp>
          <p:nvGrpSpPr>
            <p:cNvPr id="906" name="Google Shape;906;p33"/>
            <p:cNvGrpSpPr/>
            <p:nvPr/>
          </p:nvGrpSpPr>
          <p:grpSpPr>
            <a:xfrm>
              <a:off x="3668547" y="1352975"/>
              <a:ext cx="1828848" cy="1828843"/>
              <a:chOff x="311700" y="3172925"/>
              <a:chExt cx="1132203" cy="1132200"/>
            </a:xfrm>
          </p:grpSpPr>
          <p:sp>
            <p:nvSpPr>
              <p:cNvPr id="907" name="Google Shape;907;p33"/>
              <p:cNvSpPr/>
              <p:nvPr/>
            </p:nvSpPr>
            <p:spPr>
              <a:xfrm>
                <a:off x="311703" y="3172925"/>
                <a:ext cx="1132200" cy="1132200"/>
              </a:xfrm>
              <a:prstGeom prst="cube">
                <a:avLst>
                  <a:gd fmla="val 15142" name="adj"/>
                </a:avLst>
              </a:prstGeom>
              <a:solidFill>
                <a:srgbClr val="FF186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3"/>
              <p:cNvSpPr txBox="1"/>
              <p:nvPr/>
            </p:nvSpPr>
            <p:spPr>
              <a:xfrm>
                <a:off x="311700" y="3461475"/>
                <a:ext cx="9537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0" wrap="square" tIns="91425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Utility</a:t>
                </a:r>
                <a:endParaRPr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Pallet</a:t>
                </a:r>
                <a:endParaRPr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909" name="Google Shape;909;p33"/>
            <p:cNvSpPr txBox="1"/>
            <p:nvPr/>
          </p:nvSpPr>
          <p:spPr>
            <a:xfrm>
              <a:off x="3375325" y="4170175"/>
              <a:ext cx="24153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Aggregate Multisig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-&gt; Account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910" name="Google Shape;910;p33"/>
            <p:cNvCxnSpPr/>
            <p:nvPr/>
          </p:nvCxnSpPr>
          <p:spPr>
            <a:xfrm>
              <a:off x="4582959" y="3181584"/>
              <a:ext cx="0" cy="7608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11" name="Google Shape;911;p33"/>
          <p:cNvGrpSpPr/>
          <p:nvPr/>
        </p:nvGrpSpPr>
        <p:grpSpPr>
          <a:xfrm>
            <a:off x="350912" y="972000"/>
            <a:ext cx="2648400" cy="3593575"/>
            <a:chOff x="350912" y="972000"/>
            <a:chExt cx="2648400" cy="3593575"/>
          </a:xfrm>
        </p:grpSpPr>
        <p:sp>
          <p:nvSpPr>
            <p:cNvPr id="912" name="Google Shape;912;p33"/>
            <p:cNvSpPr txBox="1"/>
            <p:nvPr/>
          </p:nvSpPr>
          <p:spPr>
            <a:xfrm>
              <a:off x="904863" y="2546570"/>
              <a:ext cx="15405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SR25519</a:t>
              </a:r>
              <a:endPara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913" name="Google Shape;913;p33"/>
            <p:cNvGrpSpPr/>
            <p:nvPr/>
          </p:nvGrpSpPr>
          <p:grpSpPr>
            <a:xfrm>
              <a:off x="350912" y="972000"/>
              <a:ext cx="2648400" cy="3593575"/>
              <a:chOff x="350912" y="972000"/>
              <a:chExt cx="2648400" cy="3593575"/>
            </a:xfrm>
          </p:grpSpPr>
          <p:pic>
            <p:nvPicPr>
              <p:cNvPr id="914" name="Google Shape;91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60725" y="972000"/>
                <a:ext cx="1828800" cy="18288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15" name="Google Shape;915;p33"/>
              <p:cNvCxnSpPr/>
              <p:nvPr/>
            </p:nvCxnSpPr>
            <p:spPr>
              <a:xfrm>
                <a:off x="1675109" y="3181584"/>
                <a:ext cx="0" cy="760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16" name="Google Shape;916;p33"/>
              <p:cNvSpPr txBox="1"/>
              <p:nvPr/>
            </p:nvSpPr>
            <p:spPr>
              <a:xfrm>
                <a:off x="350912" y="4170175"/>
                <a:ext cx="26484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Cryptographic</a:t>
                </a:r>
                <a:r>
                  <a:rPr lang="en" sz="180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 Multisig</a:t>
                </a:r>
                <a:endParaRPr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Recovery Pallet...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it?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5"/>
          <p:cNvSpPr txBox="1"/>
          <p:nvPr>
            <p:ph idx="1" type="body"/>
          </p:nvPr>
        </p:nvSpPr>
        <p:spPr>
          <a:xfrm>
            <a:off x="311700" y="1125525"/>
            <a:ext cx="492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Substrate Recovery Pallet is an</a:t>
            </a:r>
            <a:r>
              <a:rPr lang="en"/>
              <a:t> </a:t>
            </a:r>
            <a:r>
              <a:rPr b="1" lang="en">
                <a:solidFill>
                  <a:srgbClr val="FF1864"/>
                </a:solidFill>
              </a:rPr>
              <a:t>M-of-N social recovery tool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allows users to recover their accounts if the private key or other authentication mechanism is lost.</a:t>
            </a:r>
            <a:endParaRPr/>
          </a:p>
        </p:txBody>
      </p:sp>
      <p:pic>
        <p:nvPicPr>
          <p:cNvPr id="928" name="Google Shape;928;p35"/>
          <p:cNvPicPr preferRelativeResize="0"/>
          <p:nvPr/>
        </p:nvPicPr>
        <p:blipFill rotWithShape="1">
          <a:blip r:embed="rId3">
            <a:alphaModFix/>
          </a:blip>
          <a:srcRect b="0" l="4103" r="4103" t="0"/>
          <a:stretch/>
        </p:blipFill>
        <p:spPr>
          <a:xfrm>
            <a:off x="5392800" y="990775"/>
            <a:ext cx="3598800" cy="35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it?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Google Shape;934;p36"/>
          <p:cNvSpPr txBox="1"/>
          <p:nvPr>
            <p:ph idx="1" type="body"/>
          </p:nvPr>
        </p:nvSpPr>
        <p:spPr>
          <a:xfrm>
            <a:off x="311700" y="1125525"/>
            <a:ext cx="492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Substrate Recovery Pallet is an </a:t>
            </a:r>
            <a:r>
              <a:rPr b="1" lang="en">
                <a:solidFill>
                  <a:srgbClr val="FF1864"/>
                </a:solidFill>
              </a:rPr>
              <a:t>aggregate, on-chain multisignature</a:t>
            </a:r>
            <a:r>
              <a:rPr lang="en">
                <a:solidFill>
                  <a:srgbClr val="FFFFFF"/>
                </a:solidFill>
              </a:rPr>
              <a:t> where you can specify the set of users allowed to give access to your account.</a:t>
            </a:r>
            <a:endParaRPr/>
          </a:p>
        </p:txBody>
      </p:sp>
      <p:pic>
        <p:nvPicPr>
          <p:cNvPr id="935" name="Google Shape;935;p36"/>
          <p:cNvPicPr preferRelativeResize="0"/>
          <p:nvPr/>
        </p:nvPicPr>
        <p:blipFill rotWithShape="1">
          <a:blip r:embed="rId3">
            <a:alphaModFix/>
          </a:blip>
          <a:srcRect b="0" l="4103" r="4103" t="0"/>
          <a:stretch/>
        </p:blipFill>
        <p:spPr>
          <a:xfrm>
            <a:off x="5392800" y="990775"/>
            <a:ext cx="3598800" cy="35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