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4" r:id="rId5"/>
    <p:sldId id="292" r:id="rId6"/>
    <p:sldId id="262" r:id="rId7"/>
    <p:sldId id="270" r:id="rId8"/>
    <p:sldId id="259" r:id="rId9"/>
    <p:sldId id="260" r:id="rId10"/>
    <p:sldId id="274" r:id="rId11"/>
    <p:sldId id="277" r:id="rId12"/>
    <p:sldId id="315" r:id="rId13"/>
    <p:sldId id="316" r:id="rId14"/>
    <p:sldId id="317" r:id="rId15"/>
    <p:sldId id="286" r:id="rId16"/>
    <p:sldId id="285" r:id="rId17"/>
    <p:sldId id="287" r:id="rId18"/>
    <p:sldId id="288" r:id="rId19"/>
    <p:sldId id="318" r:id="rId20"/>
    <p:sldId id="319" r:id="rId21"/>
    <p:sldId id="320" r:id="rId22"/>
    <p:sldId id="323" r:id="rId23"/>
    <p:sldId id="321" r:id="rId24"/>
    <p:sldId id="322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E5AB423E-9899-4AB3-B7F3-DF0402575BFE}"/>
    <pc:docChg chg="modSld">
      <pc:chgData name="Salil Batra" userId="4d97008808f91814" providerId="LiveId" clId="{E5AB423E-9899-4AB3-B7F3-DF0402575BFE}" dt="2021-10-25T09:18:11.892" v="31" actId="20577"/>
      <pc:docMkLst>
        <pc:docMk/>
      </pc:docMkLst>
      <pc:sldChg chg="modSp mod">
        <pc:chgData name="Salil Batra" userId="4d97008808f91814" providerId="LiveId" clId="{E5AB423E-9899-4AB3-B7F3-DF0402575BFE}" dt="2021-10-25T09:18:11.892" v="31" actId="20577"/>
        <pc:sldMkLst>
          <pc:docMk/>
          <pc:sldMk cId="516307956" sldId="256"/>
        </pc:sldMkLst>
        <pc:spChg chg="mod">
          <ac:chgData name="Salil Batra" userId="4d97008808f91814" providerId="LiveId" clId="{E5AB423E-9899-4AB3-B7F3-DF0402575BFE}" dt="2021-10-25T09:18:11.892" v="31" actId="20577"/>
          <ac:spMkLst>
            <pc:docMk/>
            <pc:sldMk cId="516307956" sldId="256"/>
            <ac:spMk id="3" creationId="{2C9FAA1C-B0AC-4B07-80B4-458A8A4AFCF8}"/>
          </ac:spMkLst>
        </pc:spChg>
      </pc:sldChg>
      <pc:sldChg chg="modSp mod">
        <pc:chgData name="Salil Batra" userId="4d97008808f91814" providerId="LiveId" clId="{E5AB423E-9899-4AB3-B7F3-DF0402575BFE}" dt="2021-10-25T09:14:14.638" v="24" actId="20577"/>
        <pc:sldMkLst>
          <pc:docMk/>
          <pc:sldMk cId="0" sldId="257"/>
        </pc:sldMkLst>
        <pc:spChg chg="mod">
          <ac:chgData name="Salil Batra" userId="4d97008808f91814" providerId="LiveId" clId="{E5AB423E-9899-4AB3-B7F3-DF0402575BFE}" dt="2021-10-25T09:14:14.638" v="24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lil Batra" userId="4d97008808f91814" providerId="LiveId" clId="{E5AB423E-9899-4AB3-B7F3-DF0402575BFE}" dt="2021-10-25T09:13:44.651" v="16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E04B5-C3E6-45D5-812F-F4E68E8CB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8BC09-8B0B-4992-BAC4-C2D6B360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allocate</a:t>
            </a:r>
            <a:r>
              <a:rPr lang="en-US" baseline="0" dirty="0"/>
              <a:t> 10*2 bytes of space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3C2F-3CFF-4B7A-86FD-92531070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0473D-A9D5-4FF8-ADA6-DBD75F079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1DC-F315-44BD-9C25-A69C666E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3E15-7151-40A8-82BA-B4E734AE7DFB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0E91-86B2-46A5-AD98-73109DAF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0686-6824-45A0-9B95-E966E35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2D77-ABC6-4415-B329-CACDACA3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7C0B-CF2C-44E4-A3C4-DFD90DB1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0FB04-2EF7-45AC-9F62-9D7A3D1F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4C-FE05-4CAE-B4EB-C82876AC16B0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AFDF-3649-431E-94C1-27007519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1E35-D10C-43B8-8F34-EAA2E9CA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7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EA09B-ACB6-4165-8346-FC4C2E4FC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D44AA-4044-4E18-AFFC-C7B8D97D0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E1DD-6B61-4F12-B3F1-36F64330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947-6617-459E-B3A3-D2C70C478CAA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43AA-B5DC-4544-9B48-ED2D2C5F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634D-2BC1-4DC3-83A1-2AD95B2D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67D7-E8F1-459F-9BE9-7124A852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7DCC-73D8-45F3-9D5A-274534FB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5815-DB2B-4EE7-A66E-4A08345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C0F-2E0D-4BC0-8CBC-870925DDC70E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F1A0-11CD-403D-A45B-081B4678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6E0BE-74ED-4011-BE27-12505CEA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3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2AF-EE3E-46F1-B5C3-D1374382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B438D-A0AA-4AA2-A8F8-8F5E0768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C8B2-BE88-404B-B827-D11568E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B630-A9E9-48EC-9653-CC392C6E2CF3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6971-02EA-4F2C-BC33-6BFB04F8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16B7-8D60-4365-ACDF-467B994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4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98AE-0B8E-4A49-8B79-FB18B84F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353E-64EF-4852-B2A9-CCAB240C6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037B5-DA8D-4113-B64B-5AF63B9F0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6D5A-B004-4095-8401-CC6590DF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594-4952-417E-A58F-35881C578DC1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34D08-C0DF-4B0E-867B-D2FB3F37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DB74-7C2E-40B4-948C-466E312F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5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8B72-FE9B-4C98-9C72-A4850B69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E59C-EB67-459D-B37E-678108169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5B4F-C3EE-40C0-A996-F3BDA9AD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D0EB-F79A-494B-ABA0-D0256F33B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DB96B-F647-416C-A218-D6D19AADC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F713A-840B-4A8F-A064-D14B1AA7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A4B2-8ADA-469A-AFAF-93043D27B8B5}" type="datetime1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35947-22C0-4BCE-BF8B-A81669DC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72937-15EE-4FE6-828F-AEC2A1AE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1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1490-EE30-4299-933F-9EF53F06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DF847-B3F4-4226-9B8B-9D8CB942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05D-7445-4CE7-BE67-CABC77F8F7A6}" type="datetime1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12B60-DC1E-4143-A8F2-D7A61E9D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F7466-6B1D-480C-906B-E31C0A67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8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4C099-80C5-4099-B6A7-4153179F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6CC-EF71-4970-B7E8-0D5ECDE60F71}" type="datetime1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82A9F-A5BB-4AD5-8863-2F78CE6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693C1-B8FA-413D-B97D-0C041A0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1DFB-CDF3-4C75-B1B4-CE4CBDF6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29F9-61F2-44AB-8E2E-23B4F2DC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F1927-0663-4F19-9B50-4DF747B0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040F5-5DAA-4BF3-8738-46C4AC6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578-A9C0-437F-B9FB-3A967A48B84A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05E4-38A3-4271-A2FA-CE592E4C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8A50-AA47-4832-B827-6C7DE28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B415-F3F8-4374-B923-9255D28C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38D1A-4CF7-4C0F-8F31-BAC63846C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33E9E-6E95-4F5A-9D79-41CF917B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242E-00DE-47DB-BA82-511C8EE9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A9CB-D6E5-4C54-BF73-31AC6676F6C4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64B6-8405-40FB-A5C4-BA24D1B4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7947C-A313-4E1D-B3D6-2AD9A6D0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9E1BE-E1A9-4BF1-AEB1-E65C933A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072A-2BD7-4F9C-82E8-6E5F2625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323F-9D52-4B0E-B407-734291F3A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BA8F-543B-4783-B538-3A064ECD5E03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6C3D-97DE-4487-AC90-A682B2F69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68C7-C80E-4EA8-8B15-636F70994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0224-5E1D-4E1C-8EC6-70FDAA7ED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AA1C-B0AC-4B07-80B4-458A8A4A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Lec-15-Part-A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9A172-D4F3-46AB-BB8C-36592281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51630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Different ways of initializing ID Arrays</a:t>
            </a:r>
          </a:p>
          <a:p>
            <a:pPr marL="0" indent="0">
              <a:buNone/>
            </a:pPr>
            <a:r>
              <a:rPr lang="en-US" sz="2000" b="1" i="1" dirty="0"/>
              <a:t>1) Initializing array at the point of declaration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a[5]={1,2,3,4,5};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a[]={1,2,3,4,5};//Here compiler will automatically depict the size:5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a[5]={1,2,3};//Partial initialization[Remaining elements will be initialized to default values for integer, i.e. 0]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a[5]={};//All elements will be initialized to zero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a[5]={1};//First element is one and the remaining elements are default values for integer, i.e. 0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A2B36F-22F1-4AC7-AE1E-1847EF38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u="sng" dirty="0"/>
              <a:t>2) Initializing array after taking input from the user</a:t>
            </a:r>
            <a:endParaRPr lang="en-US" sz="2200" u="sng" dirty="0"/>
          </a:p>
          <a:p>
            <a:r>
              <a:rPr lang="en-US" sz="2200" dirty="0"/>
              <a:t>Array is same as the variable can prompt for value from the user at run time.</a:t>
            </a:r>
          </a:p>
          <a:p>
            <a:r>
              <a:rPr lang="en-US" sz="2200" dirty="0"/>
              <a:t>Array is a group of elements so we use </a:t>
            </a:r>
            <a:r>
              <a:rPr lang="en-US" sz="2200" b="1" dirty="0"/>
              <a:t>for </a:t>
            </a:r>
            <a:r>
              <a:rPr lang="en-US" sz="2200" dirty="0"/>
              <a:t>loop to get the values of every element instead of getting single value at a time.</a:t>
            </a:r>
          </a:p>
          <a:p>
            <a:r>
              <a:rPr lang="en-US" sz="2200" dirty="0"/>
              <a:t>Example: </a:t>
            </a:r>
            <a:r>
              <a:rPr lang="en-US" sz="2200" dirty="0">
                <a:cs typeface="Courier New" pitchFamily="49" charset="0"/>
              </a:rPr>
              <a:t>int array[5], 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; </a:t>
            </a:r>
            <a:r>
              <a:rPr lang="en-US" sz="2200" dirty="0"/>
              <a:t>// array of size 5</a:t>
            </a:r>
          </a:p>
          <a:p>
            <a:pPr>
              <a:buNone/>
            </a:pPr>
            <a:r>
              <a:rPr lang="en-US" sz="2200" dirty="0"/>
              <a:t>		           </a:t>
            </a:r>
            <a:r>
              <a:rPr lang="en-US" sz="2200" dirty="0">
                <a:cs typeface="Courier New" pitchFamily="49" charset="0"/>
              </a:rPr>
              <a:t>for(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=0;i&lt;5;i++){</a:t>
            </a:r>
            <a:r>
              <a:rPr lang="en-US" sz="2200" dirty="0"/>
              <a:t>// loop begins from 0 to 4</a:t>
            </a:r>
          </a:p>
          <a:p>
            <a:pPr>
              <a:buNone/>
            </a:pPr>
            <a:r>
              <a:rPr lang="en-US" sz="2200" dirty="0"/>
              <a:t>		            	     </a:t>
            </a:r>
            <a:r>
              <a:rPr lang="en-US" sz="2200" dirty="0">
                <a:cs typeface="Courier New" pitchFamily="49" charset="0"/>
              </a:rPr>
              <a:t>scanf(“%d”, &amp;array[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200" dirty="0">
                <a:cs typeface="Courier New" pitchFamily="49" charset="0"/>
              </a:rPr>
              <a:t>		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8E106-542B-461B-A8CD-41A80791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the size of the array is 100, then last index will be:</a:t>
            </a:r>
          </a:p>
          <a:p>
            <a:pPr marL="0" indent="0">
              <a:buNone/>
            </a:pPr>
            <a:r>
              <a:rPr lang="en-IN" dirty="0"/>
              <a:t>A. 100</a:t>
            </a:r>
          </a:p>
          <a:p>
            <a:pPr marL="0" indent="0">
              <a:buNone/>
            </a:pPr>
            <a:r>
              <a:rPr lang="en-IN" dirty="0"/>
              <a:t>B. 99</a:t>
            </a:r>
          </a:p>
          <a:p>
            <a:pPr marL="0" indent="0">
              <a:buNone/>
            </a:pPr>
            <a:r>
              <a:rPr lang="en-IN" dirty="0"/>
              <a:t>C. 98</a:t>
            </a:r>
          </a:p>
          <a:p>
            <a:pPr marL="0" indent="0">
              <a:buNone/>
            </a:pPr>
            <a:r>
              <a:rPr lang="en-IN" dirty="0"/>
              <a:t>D.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161FF-04F4-4AEF-90C7-4E89953F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820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841637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For the given array, </a:t>
            </a:r>
            <a:r>
              <a:rPr lang="en-IN" sz="2400" dirty="0" err="1"/>
              <a:t>int</a:t>
            </a:r>
            <a:r>
              <a:rPr lang="en-IN" sz="2400" dirty="0"/>
              <a:t> a={22,3,44,8,9}; what value will be coming for a[3]??</a:t>
            </a:r>
          </a:p>
          <a:p>
            <a:pPr marL="0" indent="0">
              <a:buNone/>
            </a:pPr>
            <a:r>
              <a:rPr lang="en-IN" sz="2400" dirty="0"/>
              <a:t>A. 22</a:t>
            </a:r>
          </a:p>
          <a:p>
            <a:pPr marL="0" indent="0">
              <a:buNone/>
            </a:pPr>
            <a:r>
              <a:rPr lang="en-IN" sz="2400" dirty="0"/>
              <a:t>B. 44</a:t>
            </a:r>
          </a:p>
          <a:p>
            <a:pPr marL="0" indent="0">
              <a:buNone/>
            </a:pPr>
            <a:r>
              <a:rPr lang="en-IN" sz="2400" dirty="0"/>
              <a:t>C. 9</a:t>
            </a:r>
          </a:p>
          <a:p>
            <a:pPr marL="0" indent="0">
              <a:buNone/>
            </a:pPr>
            <a:r>
              <a:rPr lang="en-IN" sz="2400" dirty="0"/>
              <a:t>D.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DB09F-F682-42D7-B04B-E6CFB44C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3601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428"/>
            <a:ext cx="84582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For the given array, </a:t>
            </a:r>
            <a:r>
              <a:rPr lang="en-IN" sz="2000" dirty="0" err="1"/>
              <a:t>int</a:t>
            </a:r>
            <a:r>
              <a:rPr lang="en-IN" sz="2000" dirty="0"/>
              <a:t> a[5]={}; what value will be coming for a[1]??</a:t>
            </a:r>
          </a:p>
          <a:p>
            <a:pPr marL="0" indent="0">
              <a:buNone/>
            </a:pPr>
            <a:r>
              <a:rPr lang="en-IN" sz="2000" dirty="0"/>
              <a:t>A.1</a:t>
            </a:r>
          </a:p>
          <a:p>
            <a:pPr marL="0" indent="0">
              <a:buNone/>
            </a:pPr>
            <a:r>
              <a:rPr lang="en-IN" sz="2000" dirty="0"/>
              <a:t>B. Garbage value</a:t>
            </a:r>
          </a:p>
          <a:p>
            <a:pPr marL="0" indent="0">
              <a:buNone/>
            </a:pPr>
            <a:r>
              <a:rPr lang="en-IN" sz="2000" dirty="0"/>
              <a:t>C.0</a:t>
            </a:r>
          </a:p>
          <a:p>
            <a:pPr marL="0" indent="0">
              <a:buNone/>
            </a:pPr>
            <a:r>
              <a:rPr lang="en-IN" sz="2000" dirty="0"/>
              <a:t>D.-1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94C62-B690-4EEB-AD86-90DE768B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267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427" y="-213634"/>
            <a:ext cx="8907262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A</a:t>
            </a:r>
            <a:r>
              <a:rPr lang="en-IN" sz="2400" b="1" dirty="0" err="1"/>
              <a:t>ccessing</a:t>
            </a:r>
            <a:r>
              <a:rPr lang="en-IN" sz="2400" b="1" dirty="0"/>
              <a:t> (or Traversing) array elements after taking input from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311" y="56589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a[100],</a:t>
            </a:r>
            <a:r>
              <a:rPr lang="en-IN" sz="1600" dirty="0" err="1"/>
              <a:t>n,i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array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d",&amp;a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]);//Reading array elements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n%d</a:t>
            </a:r>
            <a:r>
              <a:rPr lang="en-IN" sz="1600" dirty="0"/>
              <a:t>",a[</a:t>
            </a:r>
            <a:r>
              <a:rPr lang="en-IN" sz="1600" dirty="0" err="1"/>
              <a:t>i</a:t>
            </a:r>
            <a:r>
              <a:rPr lang="en-IN" sz="1600" dirty="0"/>
              <a:t>]);//Printing array elements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endParaRPr lang="en-IN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E4DB6-A2BA-43EE-AA56-7C505D78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0483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5003"/>
            <a:ext cx="8885068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Printing base address of the array and address of any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Printing base address of the array:");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 %u %</a:t>
            </a:r>
            <a:r>
              <a:rPr lang="en-IN" dirty="0" err="1"/>
              <a:t>u",&amp;a</a:t>
            </a:r>
            <a:r>
              <a:rPr lang="en-IN" dirty="0"/>
              <a:t>[0],</a:t>
            </a:r>
            <a:r>
              <a:rPr lang="en-IN" dirty="0" err="1"/>
              <a:t>a,&amp;a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Printing addresses of all array elements:");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",&amp;a[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574AB-840A-481F-9F9E-6A75DBA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310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example-WAP to find the sum of all 1D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52255"/>
            <a:ext cx="8229600" cy="58692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dirty="0"/>
              <a:t>#include&lt;</a:t>
            </a:r>
            <a:r>
              <a:rPr lang="en-IN" sz="3400" dirty="0" err="1"/>
              <a:t>stdio.h</a:t>
            </a:r>
            <a:r>
              <a:rPr lang="en-IN" sz="3400" dirty="0"/>
              <a:t>&gt;</a:t>
            </a:r>
          </a:p>
          <a:p>
            <a:pPr marL="0" indent="0">
              <a:buNone/>
            </a:pPr>
            <a:r>
              <a:rPr lang="en-IN" sz="3400" dirty="0" err="1"/>
              <a:t>int</a:t>
            </a:r>
            <a:r>
              <a:rPr lang="en-IN" sz="3400" dirty="0"/>
              <a:t> main()</a:t>
            </a:r>
          </a:p>
          <a:p>
            <a:pPr marL="0" indent="0">
              <a:buNone/>
            </a:pPr>
            <a:r>
              <a:rPr lang="en-IN" sz="3400" dirty="0"/>
              <a:t>{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int</a:t>
            </a:r>
            <a:r>
              <a:rPr lang="en-IN" sz="3400" dirty="0"/>
              <a:t> a[100],</a:t>
            </a:r>
            <a:r>
              <a:rPr lang="en-IN" sz="3400" dirty="0" err="1"/>
              <a:t>n,i,sum</a:t>
            </a:r>
            <a:r>
              <a:rPr lang="en-IN" sz="3400" dirty="0"/>
              <a:t>=0;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number of elements:");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d",&amp;n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array elements:");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]);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	sum=</a:t>
            </a:r>
            <a:r>
              <a:rPr lang="en-IN" sz="3400" dirty="0" err="1"/>
              <a:t>sum+a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Sum of array elements is:%</a:t>
            </a:r>
            <a:r>
              <a:rPr lang="en-IN" sz="3400" dirty="0" err="1"/>
              <a:t>d",sum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return 0;</a:t>
            </a:r>
          </a:p>
          <a:p>
            <a:pPr marL="0" indent="0">
              <a:buNone/>
            </a:pPr>
            <a:r>
              <a:rPr lang="en-IN" sz="3400" dirty="0"/>
              <a:t> 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C6D8F-0121-4333-BDAE-C9D3DA79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7986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70" y="365126"/>
            <a:ext cx="10705730" cy="744584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Program example-WAP to display the largest and smallest element from 1D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847" y="914399"/>
            <a:ext cx="5816353" cy="58070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000" dirty="0"/>
              <a:t>#include&lt;</a:t>
            </a:r>
            <a:r>
              <a:rPr lang="en-IN" sz="4000" dirty="0" err="1"/>
              <a:t>stdio.h</a:t>
            </a:r>
            <a:r>
              <a:rPr lang="en-IN" sz="4000" dirty="0"/>
              <a:t>&gt;</a:t>
            </a:r>
          </a:p>
          <a:p>
            <a:pPr marL="0" indent="0">
              <a:buNone/>
            </a:pPr>
            <a:r>
              <a:rPr lang="en-IN" sz="4000" dirty="0" err="1"/>
              <a:t>int</a:t>
            </a:r>
            <a:r>
              <a:rPr lang="en-IN" sz="4000" dirty="0"/>
              <a:t> main()</a:t>
            </a:r>
          </a:p>
          <a:p>
            <a:pPr marL="0" indent="0">
              <a:buNone/>
            </a:pPr>
            <a:r>
              <a:rPr lang="en-IN" sz="4000" dirty="0"/>
              <a:t>{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int</a:t>
            </a:r>
            <a:r>
              <a:rPr lang="en-IN" sz="4000" dirty="0"/>
              <a:t> </a:t>
            </a:r>
            <a:r>
              <a:rPr lang="en-IN" sz="4000" dirty="0" err="1"/>
              <a:t>n,a</a:t>
            </a:r>
            <a:r>
              <a:rPr lang="en-IN" sz="4000" dirty="0"/>
              <a:t>[10],</a:t>
            </a:r>
            <a:r>
              <a:rPr lang="en-IN" sz="4000" dirty="0" err="1"/>
              <a:t>i,max,min</a:t>
            </a:r>
            <a:r>
              <a:rPr lang="en-IN" sz="4000" dirty="0"/>
              <a:t>;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printf</a:t>
            </a:r>
            <a:r>
              <a:rPr lang="en-IN" sz="4000" dirty="0"/>
              <a:t>("\n Enter number of elements:");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scanf</a:t>
            </a:r>
            <a:r>
              <a:rPr lang="en-IN" sz="4000" dirty="0"/>
              <a:t>("%</a:t>
            </a:r>
            <a:r>
              <a:rPr lang="en-IN" sz="4000" dirty="0" err="1"/>
              <a:t>d",&amp;n</a:t>
            </a:r>
            <a:r>
              <a:rPr lang="en-IN" sz="4000" dirty="0"/>
              <a:t>);</a:t>
            </a:r>
          </a:p>
          <a:p>
            <a:pPr marL="0" indent="0">
              <a:buNone/>
            </a:pPr>
            <a:r>
              <a:rPr lang="en-IN" sz="4000" dirty="0"/>
              <a:t>	for(</a:t>
            </a:r>
            <a:r>
              <a:rPr lang="en-IN" sz="4000" dirty="0" err="1"/>
              <a:t>i</a:t>
            </a:r>
            <a:r>
              <a:rPr lang="en-IN" sz="4000" dirty="0"/>
              <a:t>=0;i&lt;</a:t>
            </a:r>
            <a:r>
              <a:rPr lang="en-IN" sz="4000" dirty="0" err="1"/>
              <a:t>n;i</a:t>
            </a:r>
            <a:r>
              <a:rPr lang="en-IN" sz="4000" dirty="0"/>
              <a:t>++)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scanf</a:t>
            </a:r>
            <a:r>
              <a:rPr lang="en-IN" sz="4000" dirty="0"/>
              <a:t>("%</a:t>
            </a:r>
            <a:r>
              <a:rPr lang="en-IN" sz="4000" dirty="0" err="1"/>
              <a:t>d",&amp;a</a:t>
            </a:r>
            <a:r>
              <a:rPr lang="en-IN" sz="4000" dirty="0"/>
              <a:t>[</a:t>
            </a:r>
            <a:r>
              <a:rPr lang="en-IN" sz="4000" dirty="0" err="1"/>
              <a:t>i</a:t>
            </a:r>
            <a:r>
              <a:rPr lang="en-IN" sz="4000" dirty="0"/>
              <a:t>]);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	min=a[0];</a:t>
            </a:r>
          </a:p>
          <a:p>
            <a:pPr marL="0" indent="0">
              <a:buNone/>
            </a:pPr>
            <a:r>
              <a:rPr lang="en-IN" sz="4000" dirty="0"/>
              <a:t>	for(</a:t>
            </a:r>
            <a:r>
              <a:rPr lang="en-IN" sz="4000" dirty="0" err="1"/>
              <a:t>i</a:t>
            </a:r>
            <a:r>
              <a:rPr lang="en-IN" sz="4000" dirty="0"/>
              <a:t>=1;i&lt;</a:t>
            </a:r>
            <a:r>
              <a:rPr lang="en-IN" sz="4000" dirty="0" err="1"/>
              <a:t>n;i</a:t>
            </a:r>
            <a:r>
              <a:rPr lang="en-IN" sz="4000" dirty="0"/>
              <a:t>++)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if(a[</a:t>
            </a:r>
            <a:r>
              <a:rPr lang="en-IN" sz="4000" dirty="0" err="1"/>
              <a:t>i</a:t>
            </a:r>
            <a:r>
              <a:rPr lang="en-IN" sz="4000" dirty="0"/>
              <a:t>]&lt;min)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min=a[</a:t>
            </a:r>
            <a:r>
              <a:rPr lang="en-IN" sz="4000" dirty="0" err="1"/>
              <a:t>i</a:t>
            </a:r>
            <a:r>
              <a:rPr lang="en-IN" sz="4000" dirty="0"/>
              <a:t>];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 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dirty="0"/>
              <a:t>	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09710"/>
            <a:ext cx="3910614" cy="536729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200" dirty="0"/>
              <a:t>max=a[0];</a:t>
            </a:r>
          </a:p>
          <a:p>
            <a:pPr marL="0" indent="0">
              <a:buNone/>
            </a:pPr>
            <a:r>
              <a:rPr lang="en-IN" sz="4200" dirty="0"/>
              <a:t>for(</a:t>
            </a:r>
            <a:r>
              <a:rPr lang="en-IN" sz="4200" dirty="0" err="1"/>
              <a:t>i</a:t>
            </a:r>
            <a:r>
              <a:rPr lang="en-IN" sz="4200" dirty="0"/>
              <a:t>=1;i&lt;</a:t>
            </a:r>
            <a:r>
              <a:rPr lang="en-IN" sz="4200" dirty="0" err="1"/>
              <a:t>n;i</a:t>
            </a:r>
            <a:r>
              <a:rPr lang="en-IN" sz="4200" dirty="0"/>
              <a:t>++)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if(a[</a:t>
            </a:r>
            <a:r>
              <a:rPr lang="en-IN" sz="4200" dirty="0" err="1"/>
              <a:t>i</a:t>
            </a:r>
            <a:r>
              <a:rPr lang="en-IN" sz="4200" dirty="0"/>
              <a:t>]&gt;max)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max=a[</a:t>
            </a:r>
            <a:r>
              <a:rPr lang="en-IN" sz="4200" dirty="0" err="1"/>
              <a:t>i</a:t>
            </a:r>
            <a:r>
              <a:rPr lang="en-IN" sz="4200" dirty="0"/>
              <a:t>];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nMaximum</a:t>
            </a:r>
            <a:r>
              <a:rPr lang="en-IN" sz="4200" dirty="0"/>
              <a:t> element is: %</a:t>
            </a:r>
            <a:r>
              <a:rPr lang="en-IN" sz="4200" dirty="0" err="1"/>
              <a:t>d",max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nMinimum</a:t>
            </a:r>
            <a:r>
              <a:rPr lang="en-IN" sz="4200" dirty="0"/>
              <a:t> element is: %</a:t>
            </a:r>
            <a:r>
              <a:rPr lang="en-IN" sz="4200" dirty="0" err="1"/>
              <a:t>d",min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/>
              <a:t>return 0;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8FA2-9D26-4543-BAD2-F87BF844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860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490212-5F4E-4D45-B0C9-E522268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dirty="0"/>
              <a:t>What will be the output of following code?</a:t>
            </a:r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a[5],</a:t>
            </a:r>
            <a:r>
              <a:rPr lang="en-IN" sz="2600" dirty="0" err="1"/>
              <a:t>i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for(</a:t>
            </a:r>
            <a:r>
              <a:rPr lang="en-IN" sz="2600" dirty="0" err="1"/>
              <a:t>i</a:t>
            </a:r>
            <a:r>
              <a:rPr lang="en-IN" sz="2600" dirty="0"/>
              <a:t>=0;i&lt;5;i++)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a[</a:t>
            </a:r>
            <a:r>
              <a:rPr lang="en-IN" sz="2600" dirty="0" err="1"/>
              <a:t>i</a:t>
            </a:r>
            <a:r>
              <a:rPr lang="en-IN" sz="2600" dirty="0"/>
              <a:t>]=</a:t>
            </a:r>
            <a:r>
              <a:rPr lang="en-IN" sz="2600" dirty="0" err="1"/>
              <a:t>i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r>
              <a:rPr lang="en-IN" sz="2600" dirty="0" err="1"/>
              <a:t>printf</a:t>
            </a:r>
            <a:r>
              <a:rPr lang="en-IN" sz="2600" dirty="0"/>
              <a:t>("%</a:t>
            </a:r>
            <a:r>
              <a:rPr lang="en-IN" sz="2600" dirty="0" err="1"/>
              <a:t>d",a</a:t>
            </a:r>
            <a:r>
              <a:rPr lang="en-IN" sz="2600" dirty="0"/>
              <a:t>[2]);</a:t>
            </a:r>
          </a:p>
          <a:p>
            <a:pPr marL="0" indent="0">
              <a:buNone/>
            </a:pPr>
            <a:r>
              <a:rPr lang="en-IN" sz="2600" dirty="0"/>
              <a:t>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C489-F673-470E-8252-D6F521B9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153400" y="1870075"/>
            <a:ext cx="4038600" cy="425608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IN" dirty="0"/>
              <a:t>0</a:t>
            </a:r>
          </a:p>
          <a:p>
            <a:pPr marL="514350" indent="-514350">
              <a:buAutoNum type="alphaUcPeriod"/>
            </a:pPr>
            <a:r>
              <a:rPr lang="en-IN" dirty="0"/>
              <a:t>2</a:t>
            </a:r>
          </a:p>
          <a:p>
            <a:pPr marL="514350" indent="-514350">
              <a:buAutoNum type="alphaUcPeriod"/>
            </a:pPr>
            <a:r>
              <a:rPr lang="en-IN" dirty="0"/>
              <a:t>1</a:t>
            </a:r>
          </a:p>
          <a:p>
            <a:pPr marL="514350" indent="-514350">
              <a:buAutoNum type="alphaUcPeriod"/>
            </a:pPr>
            <a:r>
              <a:rPr lang="en-IN" dirty="0"/>
              <a:t>Garbage value</a:t>
            </a:r>
          </a:p>
        </p:txBody>
      </p:sp>
    </p:spTree>
    <p:extLst>
      <p:ext uri="{BB962C8B-B14F-4D97-AF65-F5344CB8AC3E}">
        <p14:creationId xmlns:p14="http://schemas.microsoft.com/office/powerpoint/2010/main" val="75060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CSE101-Lec#15(Part-A)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Arrays? </a:t>
            </a:r>
          </a:p>
          <a:p>
            <a:r>
              <a:rPr lang="en-US" dirty="0"/>
              <a:t>To declare an array</a:t>
            </a:r>
          </a:p>
          <a:p>
            <a:r>
              <a:rPr lang="en-US" dirty="0"/>
              <a:t>To initialize an array</a:t>
            </a:r>
          </a:p>
          <a:p>
            <a:r>
              <a:rPr lang="en-US" dirty="0"/>
              <a:t>Defining and Processing 1D array</a:t>
            </a:r>
          </a:p>
          <a:p>
            <a:r>
              <a:rPr lang="en-US" dirty="0"/>
              <a:t>To display address of the array</a:t>
            </a:r>
          </a:p>
          <a:p>
            <a:r>
              <a:rPr lang="en-US" dirty="0"/>
              <a:t>Basic program examples of 1D array</a:t>
            </a:r>
          </a:p>
          <a:p>
            <a:pPr algn="l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9CBD9-B24A-410D-A2D7-DA411D99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295401"/>
            <a:ext cx="4038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a[5]={11,22,33,44,55};</a:t>
            </a:r>
          </a:p>
          <a:p>
            <a:pPr marL="0" indent="0">
              <a:buNone/>
            </a:pPr>
            <a:r>
              <a:rPr lang="en-IN" dirty="0"/>
              <a:t>a[2]=a[1];</a:t>
            </a:r>
          </a:p>
          <a:p>
            <a:pPr marL="0" indent="0">
              <a:buNone/>
            </a:pPr>
            <a:r>
              <a:rPr lang="en-IN" dirty="0"/>
              <a:t>a[3]=a[2];</a:t>
            </a:r>
          </a:p>
          <a:p>
            <a:pPr marL="0" indent="0">
              <a:buNone/>
            </a:pPr>
            <a:r>
              <a:rPr lang="en-IN" dirty="0"/>
              <a:t>a[4]=a[3];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[4]);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1"/>
            <a:ext cx="4038600" cy="4830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IN" dirty="0"/>
              <a:t>22</a:t>
            </a:r>
          </a:p>
          <a:p>
            <a:pPr marL="514350" indent="-514350">
              <a:buAutoNum type="alphaUcPeriod"/>
            </a:pPr>
            <a:r>
              <a:rPr lang="en-IN" dirty="0"/>
              <a:t>33</a:t>
            </a:r>
          </a:p>
          <a:p>
            <a:pPr marL="514350" indent="-514350">
              <a:buAutoNum type="alphaUcPeriod"/>
            </a:pPr>
            <a:r>
              <a:rPr lang="en-IN" dirty="0"/>
              <a:t>44</a:t>
            </a:r>
          </a:p>
          <a:p>
            <a:pPr marL="514350" indent="-514350">
              <a:buAutoNum type="alphaUcPeriod"/>
            </a:pPr>
            <a:r>
              <a:rPr lang="en-IN" dirty="0"/>
              <a:t>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702E8-5E03-4B59-911E-0C098A2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52824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b[5];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b[</a:t>
            </a:r>
            <a:r>
              <a:rPr lang="en-IN" dirty="0" err="1"/>
              <a:t>i</a:t>
            </a:r>
            <a:r>
              <a:rPr lang="en-IN" dirty="0"/>
              <a:t>]=++a[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d",b</a:t>
            </a:r>
            <a:r>
              <a:rPr lang="en-IN" dirty="0"/>
              <a:t>[0]+b[3]);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5</a:t>
            </a:r>
          </a:p>
          <a:p>
            <a:pPr marL="0" indent="0">
              <a:buNone/>
            </a:pPr>
            <a:r>
              <a:rPr lang="en-IN" dirty="0"/>
              <a:t>B. 7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01E83-C60C-46B7-A848-B6142036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466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program?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 = {5, 1, 15, 20, 25};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=2;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[++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15</a:t>
            </a:r>
          </a:p>
          <a:p>
            <a:pPr marL="0" indent="0">
              <a:buNone/>
            </a:pPr>
            <a:r>
              <a:rPr lang="en-IN" dirty="0"/>
              <a:t>B. 20</a:t>
            </a:r>
          </a:p>
          <a:p>
            <a:pPr marL="0" indent="0">
              <a:buNone/>
            </a:pPr>
            <a:r>
              <a:rPr lang="en-IN" dirty="0"/>
              <a:t>C. 25</a:t>
            </a:r>
          </a:p>
          <a:p>
            <a:pPr marL="0" indent="0">
              <a:buNone/>
            </a:pPr>
            <a:r>
              <a:rPr lang="en-IN" dirty="0"/>
              <a:t>D. 5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08268-804E-4AD4-A959-644C672D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3555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program?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 = {5, 1, 15, 20, 25};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j, m;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 = ++a[1];</a:t>
            </a:r>
          </a:p>
          <a:p>
            <a:pPr marL="0" indent="0">
              <a:buNone/>
            </a:pPr>
            <a:r>
              <a:rPr lang="en-IN" dirty="0"/>
              <a:t>j = a[1]++;</a:t>
            </a:r>
          </a:p>
          <a:p>
            <a:pPr marL="0" indent="0">
              <a:buNone/>
            </a:pPr>
            <a:r>
              <a:rPr lang="en-IN" dirty="0"/>
              <a:t>m = a[</a:t>
            </a:r>
            <a:r>
              <a:rPr lang="en-IN" dirty="0" err="1"/>
              <a:t>i</a:t>
            </a:r>
            <a:r>
              <a:rPr lang="en-IN" dirty="0"/>
              <a:t>++];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 %d %d",</a:t>
            </a:r>
            <a:r>
              <a:rPr lang="en-IN" dirty="0" err="1"/>
              <a:t>i,j,m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3, 2, 15</a:t>
            </a:r>
          </a:p>
          <a:p>
            <a:pPr marL="0" indent="0">
              <a:buNone/>
            </a:pPr>
            <a:r>
              <a:rPr lang="en-IN" dirty="0"/>
              <a:t>B. 2, 3, 20</a:t>
            </a:r>
          </a:p>
          <a:p>
            <a:pPr marL="0" indent="0">
              <a:buNone/>
            </a:pPr>
            <a:r>
              <a:rPr lang="en-IN" dirty="0"/>
              <a:t>C. 2, 1, 15</a:t>
            </a:r>
          </a:p>
          <a:p>
            <a:pPr marL="0" indent="0">
              <a:buNone/>
            </a:pPr>
            <a:r>
              <a:rPr lang="en-IN" dirty="0"/>
              <a:t>D. 1, 2, 5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6A3E-CE8D-48E6-B9CD-47458A94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110470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What is the output of C program.?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endParaRPr lang="en-IN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{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float marks[3] = {90.5, 92.5, 96.5};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a=0; 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while(a&lt;3)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{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("%.2f,", marks[a]);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a++;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}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return 0;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}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A) 90.5 92.5 96.5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B) 90.50 92.50 96.50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C) 0.00 0.00 0.00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D) Compiler error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EBA9-8A36-437E-9962-B30C4668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24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5B4CB7-A0E1-4720-80A2-EB1B7334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practice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C76C7C-AE59-4E84-8BD6-1F504289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WAP to count total number of odd array elements in the given 1D array</a:t>
            </a:r>
          </a:p>
          <a:p>
            <a:pPr marL="0" indent="0" algn="just">
              <a:buNone/>
            </a:pPr>
            <a:r>
              <a:rPr lang="en-US" dirty="0"/>
              <a:t>WAP to swap the largest and smallest elements in the given 1D array and display the updated array elements </a:t>
            </a:r>
          </a:p>
          <a:p>
            <a:pPr marL="0" indent="0" algn="just">
              <a:buNone/>
            </a:pPr>
            <a:r>
              <a:rPr lang="en-US" dirty="0"/>
              <a:t>WAP to replace all multiples of 5(array elements) with -1 and display the updated array on the screen</a:t>
            </a:r>
          </a:p>
          <a:p>
            <a:pPr marL="0" indent="0" algn="just">
              <a:buNone/>
            </a:pPr>
            <a:r>
              <a:rPr lang="en-US" dirty="0"/>
              <a:t>WAP to add elements of two 1D arrays and store the corresponding sums as array elements of third array. Display the content of third array on screen</a:t>
            </a:r>
          </a:p>
          <a:p>
            <a:pPr marL="0" indent="0">
              <a:buNone/>
            </a:pPr>
            <a:r>
              <a:rPr lang="en-US" dirty="0"/>
              <a:t>WAP to count total number of prime array elements in the given 1D array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8527D-70A1-4B79-A772-64A9646F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0278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r>
              <a:rPr lang="en-US" dirty="0"/>
              <a:t>Arrays </a:t>
            </a:r>
          </a:p>
          <a:p>
            <a:pPr lvl="1"/>
            <a:r>
              <a:rPr lang="en-US" dirty="0"/>
              <a:t>Collection of </a:t>
            </a:r>
            <a:r>
              <a:rPr lang="en-US" b="1" dirty="0"/>
              <a:t>related</a:t>
            </a:r>
            <a:r>
              <a:rPr lang="en-US" dirty="0"/>
              <a:t> data items of </a:t>
            </a:r>
            <a:r>
              <a:rPr lang="en-US" b="1" dirty="0"/>
              <a:t>same data 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Static entity </a:t>
            </a:r>
            <a:r>
              <a:rPr lang="en-US" dirty="0">
                <a:cs typeface="Times New Roman" charset="0"/>
              </a:rPr>
              <a:t>– i.e. they remain the </a:t>
            </a:r>
            <a:r>
              <a:rPr lang="en-US" dirty="0"/>
              <a:t>same size throughout program execution</a:t>
            </a:r>
          </a:p>
        </p:txBody>
      </p:sp>
      <p:pic>
        <p:nvPicPr>
          <p:cNvPr id="3074" name="Picture 2" descr="http://3dmax-tutorials.com/graphics/il_arrays_lin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2697164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B99B17-6442-4970-A147-827787D3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One Dimensional (e.g. int a[100],float b[10], char c[10])</a:t>
            </a:r>
          </a:p>
          <a:p>
            <a:r>
              <a:rPr lang="en-IN" sz="2000" dirty="0"/>
              <a:t>Multidimensional(2D,3D….)(e.g. int a[5][5],float b[10][10],int c[5][5][5])</a:t>
            </a:r>
          </a:p>
          <a:p>
            <a:pPr marL="0" indent="0">
              <a:buNone/>
            </a:pPr>
            <a:r>
              <a:rPr lang="en-IN" sz="2000" i="1" dirty="0"/>
              <a:t>Note: As per syllabus we will be covering 1D and 2D arrays only..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DDD71-CF1E-4E92-B86C-EBB73C8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81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67" y="363244"/>
            <a:ext cx="8229600" cy="1143000"/>
          </a:xfrm>
        </p:spPr>
        <p:txBody>
          <a:bodyPr/>
          <a:lstStyle/>
          <a:p>
            <a:r>
              <a:rPr lang="en-US" dirty="0"/>
              <a:t>1-D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single- dimensional or 1-D array consists of a fixed number of elements of the same data type organized as a single </a:t>
            </a:r>
            <a:r>
              <a:rPr lang="en-US" b="1" dirty="0"/>
              <a:t>linear</a:t>
            </a:r>
            <a:r>
              <a:rPr lang="en-US" dirty="0"/>
              <a:t> sequence.</a:t>
            </a:r>
          </a:p>
          <a:p>
            <a:r>
              <a:rPr lang="en-US" dirty="0"/>
              <a:t>The elements of a single dimensional array can be accessed by using a single subscript</a:t>
            </a:r>
          </a:p>
          <a:p>
            <a:r>
              <a:rPr lang="en-US" dirty="0"/>
              <a:t>Examples: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marks of all students of class in one subject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heights of all players in a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prices of all products in a shopping mall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7DEAA-7D2C-41C2-BDD8-66088962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476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Defining(or Declaring) Arrays(1D)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defining arrays, specify: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Data Type of array</a:t>
            </a:r>
          </a:p>
          <a:p>
            <a:pPr lvl="1"/>
            <a:r>
              <a:rPr lang="en-US" dirty="0"/>
              <a:t>Number of elements</a:t>
            </a:r>
          </a:p>
          <a:p>
            <a:pPr lvl="2">
              <a:buFontTx/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numberOfElements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/>
            <a:r>
              <a:rPr lang="en-US" dirty="0"/>
              <a:t>Examples:	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students[10];  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[3284];</a:t>
            </a:r>
          </a:p>
          <a:p>
            <a:r>
              <a:rPr lang="en-US" dirty="0"/>
              <a:t>Defining multiple arrays of same data type</a:t>
            </a:r>
          </a:p>
          <a:p>
            <a:pPr lvl="1"/>
            <a:r>
              <a:rPr lang="en-US" dirty="0"/>
              <a:t>Format is similar to regular variables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b[100], x[27];</a:t>
            </a:r>
            <a:r>
              <a:rPr lang="en-US" sz="2800" b="1" dirty="0">
                <a:latin typeface="Lucida Console" pitchFamily="49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5C209F-8F48-4DA7-BE3C-945EEB1C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/>
              <a:t>Arrays[Memory representation]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array</a:t>
            </a:r>
            <a:r>
              <a:rPr lang="en-US" dirty="0"/>
              <a:t> is an ordered list of values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19600" y="2895600"/>
            <a:ext cx="53340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c[0]  c[1]   c[2]  c[3]   c[4]   c[5]   c[6]   c[7]   c[8]   c[9]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27539" y="3352801"/>
            <a:ext cx="5391149" cy="714375"/>
            <a:chOff x="1829" y="2112"/>
            <a:chExt cx="3396" cy="45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5137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8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9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0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1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2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Times New Roman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773585" y="4573588"/>
            <a:ext cx="5035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dirty="0">
                <a:latin typeface="Arial Unicode MS" pitchFamily="34" charset="-128"/>
              </a:rPr>
              <a:t>An array of size </a:t>
            </a:r>
            <a:r>
              <a:rPr lang="en-US" b="1" dirty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dirty="0">
                <a:latin typeface="Arial Unicode MS" pitchFamily="34" charset="-128"/>
              </a:rPr>
              <a:t> is indexed from </a:t>
            </a:r>
            <a:r>
              <a:rPr lang="en-US" sz="2000" b="1" dirty="0">
                <a:solidFill>
                  <a:srgbClr val="FF0000"/>
                </a:solidFill>
                <a:latin typeface="Arial Unicode MS" pitchFamily="34" charset="-128"/>
              </a:rPr>
              <a:t>zero to N-1</a:t>
            </a:r>
            <a:endParaRPr lang="en-US" b="1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08288" y="2058989"/>
            <a:ext cx="2057400" cy="1892300"/>
            <a:chOff x="584" y="1345"/>
            <a:chExt cx="1296" cy="1192"/>
          </a:xfrm>
        </p:grpSpPr>
        <p:sp>
          <p:nvSpPr>
            <p:cNvPr id="5132" name="Rectangle 16"/>
            <p:cNvSpPr>
              <a:spLocks noChangeArrowheads="1"/>
            </p:cNvSpPr>
            <p:nvPr/>
          </p:nvSpPr>
          <p:spPr bwMode="auto">
            <a:xfrm>
              <a:off x="1107" y="2304"/>
              <a:ext cx="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c</a:t>
              </a:r>
            </a:p>
          </p:txBody>
        </p:sp>
        <p:sp>
          <p:nvSpPr>
            <p:cNvPr id="5133" name="Text Box 17"/>
            <p:cNvSpPr txBox="1">
              <a:spLocks noChangeArrowheads="1"/>
            </p:cNvSpPr>
            <p:nvPr/>
          </p:nvSpPr>
          <p:spPr bwMode="auto">
            <a:xfrm>
              <a:off x="584" y="1345"/>
              <a:ext cx="12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The entire array</a:t>
              </a:r>
            </a:p>
            <a:p>
              <a:pPr algn="ctr"/>
              <a:r>
                <a:rPr lang="en-US"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859462" y="2057401"/>
            <a:ext cx="3454400" cy="836613"/>
            <a:chOff x="2211" y="1393"/>
            <a:chExt cx="2176" cy="527"/>
          </a:xfrm>
        </p:grpSpPr>
        <p:sp>
          <p:nvSpPr>
            <p:cNvPr id="5130" name="Text Box 20"/>
            <p:cNvSpPr txBox="1">
              <a:spLocks noChangeArrowheads="1"/>
            </p:cNvSpPr>
            <p:nvPr/>
          </p:nvSpPr>
          <p:spPr bwMode="auto">
            <a:xfrm>
              <a:off x="2211" y="1393"/>
              <a:ext cx="2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Each value has a numeric </a:t>
              </a:r>
              <a:r>
                <a:rPr lang="en-US" i="1"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5131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540673" y="5183188"/>
            <a:ext cx="5763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latin typeface="Arial Unicode MS" pitchFamily="34" charset="-128"/>
              </a:rPr>
              <a:t>This array holds 10 values that are indexed from 0 to 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1E385-88D8-4E6B-945D-443D1FDA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1663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Rectangle 61"/>
          <p:cNvSpPr>
            <a:spLocks noGrp="1" noChangeArrowheads="1"/>
          </p:cNvSpPr>
          <p:nvPr>
            <p:ph type="title"/>
          </p:nvPr>
        </p:nvSpPr>
        <p:spPr>
          <a:xfrm>
            <a:off x="150920" y="365126"/>
            <a:ext cx="7634797" cy="1235076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Arrays(1D)-Accessing array elements</a:t>
            </a:r>
          </a:p>
        </p:txBody>
      </p:sp>
      <p:sp>
        <p:nvSpPr>
          <p:cNvPr id="6206" name="Rectangle 62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58674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Array</a:t>
            </a:r>
          </a:p>
          <a:p>
            <a:pPr lvl="1" algn="just"/>
            <a:r>
              <a:rPr lang="en-US" dirty="0"/>
              <a:t>Group of consecutive memory locations </a:t>
            </a:r>
          </a:p>
          <a:p>
            <a:pPr lvl="1" algn="just"/>
            <a:r>
              <a:rPr lang="en-US" dirty="0"/>
              <a:t>Same name and data type</a:t>
            </a:r>
          </a:p>
          <a:p>
            <a:pPr algn="just"/>
            <a:r>
              <a:rPr lang="en-US" dirty="0"/>
              <a:t>To refer to an element, specify:</a:t>
            </a:r>
          </a:p>
          <a:p>
            <a:pPr lvl="1" algn="just"/>
            <a:r>
              <a:rPr lang="en-US" dirty="0"/>
              <a:t>Array name</a:t>
            </a:r>
          </a:p>
          <a:p>
            <a:pPr lvl="1" algn="just"/>
            <a:r>
              <a:rPr lang="en-US" dirty="0"/>
              <a:t>Position number in square brackets([]) </a:t>
            </a:r>
          </a:p>
          <a:p>
            <a:pPr algn="just"/>
            <a:r>
              <a:rPr lang="en-US" dirty="0"/>
              <a:t>Format:</a:t>
            </a:r>
          </a:p>
          <a:p>
            <a:pPr lvl="2" algn="just">
              <a:buFontTx/>
              <a:buNone/>
            </a:pPr>
            <a:r>
              <a:rPr lang="en-US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position_number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algn="just"/>
            <a:r>
              <a:rPr lang="en-US" dirty="0"/>
              <a:t>First element is always at position </a:t>
            </a:r>
            <a:r>
              <a:rPr lang="en-US" sz="2000" dirty="0">
                <a:latin typeface="Lucida Console" pitchFamily="49" charset="0"/>
              </a:rPr>
              <a:t>0</a:t>
            </a:r>
          </a:p>
          <a:p>
            <a:pPr lvl="1" algn="just"/>
            <a:r>
              <a:rPr lang="en-US" dirty="0" err="1"/>
              <a:t>Eg</a:t>
            </a:r>
            <a:r>
              <a:rPr lang="en-US" dirty="0"/>
              <a:t>.</a:t>
            </a:r>
            <a:r>
              <a:rPr lang="en-US" sz="2000" dirty="0">
                <a:latin typeface="Lucida Console" pitchFamily="49" charset="0"/>
              </a:rPr>
              <a:t> n</a:t>
            </a:r>
            <a:r>
              <a:rPr lang="en-US" dirty="0"/>
              <a:t> element array named </a:t>
            </a:r>
            <a:r>
              <a:rPr lang="en-US" sz="2000" dirty="0">
                <a:latin typeface="Lucida Console" pitchFamily="49" charset="0"/>
              </a:rPr>
              <a:t>c:</a:t>
            </a:r>
          </a:p>
          <a:p>
            <a:pPr lvl="2" algn="just"/>
            <a:r>
              <a:rPr lang="en-US" sz="1800" dirty="0">
                <a:latin typeface="Lucida Console" pitchFamily="49" charset="0"/>
              </a:rPr>
              <a:t>c[0], c[1]...c[n – 1]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924800" y="936626"/>
            <a:ext cx="2590800" cy="5387975"/>
            <a:chOff x="4032" y="488"/>
            <a:chExt cx="1632" cy="3394"/>
          </a:xfrm>
        </p:grpSpPr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4055" y="488"/>
              <a:ext cx="1609" cy="30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Name of array (Note that all elements of this array have the same name, c)</a:t>
              </a:r>
            </a:p>
            <a:p>
              <a:pPr>
                <a:spcBef>
                  <a:spcPct val="0"/>
                </a:spcBef>
              </a:pPr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6189" name="Rectangle 45"/>
            <p:cNvSpPr>
              <a:spLocks noChangeArrowheads="1"/>
            </p:cNvSpPr>
            <p:nvPr/>
          </p:nvSpPr>
          <p:spPr bwMode="auto">
            <a:xfrm>
              <a:off x="4103" y="3675"/>
              <a:ext cx="1513" cy="2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Position number of the element within array c</a:t>
              </a:r>
            </a:p>
          </p:txBody>
        </p: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4272" y="3408"/>
              <a:ext cx="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032" y="1146"/>
              <a:ext cx="1308" cy="2256"/>
              <a:chOff x="4032" y="1380"/>
              <a:chExt cx="1308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5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5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6" name="Freeform 12"/>
                  <p:cNvSpPr>
                    <a:spLocks/>
                  </p:cNvSpPr>
                  <p:nvPr/>
                </p:nvSpPr>
                <p:spPr bwMode="auto">
                  <a:xfrm>
                    <a:off x="0" y="6559"/>
                    <a:ext cx="20000" cy="184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15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2276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460" cy="1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c[6]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4848" y="1524"/>
                <a:ext cx="384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-45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6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316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72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336" cy="1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-89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364" cy="16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364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-3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297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1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404" cy="12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6453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412" cy="14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78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 flipH="1">
                <a:off x="4173" y="1380"/>
                <a:ext cx="29" cy="155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4103" y="1539"/>
                <a:ext cx="361" cy="12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364" cy="1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364" cy="1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c[2]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364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c[3]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480" cy="19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480" cy="17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364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c[9]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364" cy="1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c[8]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412" cy="2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c[7]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412" cy="17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c[5]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412" cy="20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c[4]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92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94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5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6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7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8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9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0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59"/>
                  <p:cNvSpPr>
                    <a:spLocks/>
                  </p:cNvSpPr>
                  <p:nvPr/>
                </p:nvSpPr>
                <p:spPr bwMode="auto">
                  <a:xfrm>
                    <a:off x="0" y="16672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1A01B-172B-4132-902B-00BE41EE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Arrays(1D(-Accessing array elements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like normal variables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c[0] =  3;</a:t>
            </a:r>
            <a:r>
              <a:rPr lang="en-US" dirty="0">
                <a:cs typeface="Courier New" pitchFamily="49" charset="0"/>
              </a:rPr>
              <a:t>/*stores 3 to c[0] element*/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scanf (“%d”, &amp;c[1]);</a:t>
            </a:r>
            <a:r>
              <a:rPr lang="en-US" dirty="0">
                <a:cs typeface="Courier New" pitchFamily="49" charset="0"/>
              </a:rPr>
              <a:t>/*reads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printf (“%d, %d”, c[0], c[1]);</a:t>
            </a:r>
            <a:r>
              <a:rPr lang="en-US" dirty="0">
                <a:cs typeface="Courier New" pitchFamily="49" charset="0"/>
              </a:rPr>
              <a:t> /*displays 				c[0] &amp;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position number inside square brackets is called </a:t>
            </a:r>
            <a:r>
              <a:rPr lang="en-US" b="1" dirty="0"/>
              <a:t>subscript/index</a:t>
            </a:r>
            <a:r>
              <a:rPr lang="en-US" dirty="0"/>
              <a:t>.</a:t>
            </a:r>
          </a:p>
          <a:p>
            <a:r>
              <a:rPr lang="en-US" dirty="0"/>
              <a:t>Subscript must be integer or an integer expression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c[5 - 2] = 7;  (i.e. c[3] = 7)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1D52DD-EF53-4B60-BCB0-1D47B415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2146</Words>
  <Application>Microsoft Office PowerPoint</Application>
  <PresentationFormat>Widescreen</PresentationFormat>
  <Paragraphs>345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Arrays</vt:lpstr>
      <vt:lpstr>CSE101-Lec#15(Part-A)</vt:lpstr>
      <vt:lpstr>Introduction</vt:lpstr>
      <vt:lpstr>Types</vt:lpstr>
      <vt:lpstr>1-D array</vt:lpstr>
      <vt:lpstr>Defining(or Declaring) Arrays(1D)</vt:lpstr>
      <vt:lpstr>Arrays[Memory representation]</vt:lpstr>
      <vt:lpstr>Arrays(1D)-Accessing array elements</vt:lpstr>
      <vt:lpstr>Arrays(1D(-Accessing array elements</vt:lpstr>
      <vt:lpstr>Initializing Arrays</vt:lpstr>
      <vt:lpstr>Initializing Arrays</vt:lpstr>
      <vt:lpstr>Polling Questions</vt:lpstr>
      <vt:lpstr>PowerPoint Presentation</vt:lpstr>
      <vt:lpstr>PowerPoint Presentation</vt:lpstr>
      <vt:lpstr>Accessing (or Traversing) array elements after taking input from user</vt:lpstr>
      <vt:lpstr>Printing base address of the array and address of any array element</vt:lpstr>
      <vt:lpstr>Program example-WAP to find the sum of all 1D array elements</vt:lpstr>
      <vt:lpstr>Program example-WAP to display the largest and smallest element from 1D array elements</vt:lpstr>
      <vt:lpstr>Polling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Programs for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Salil Batra</dc:creator>
  <cp:lastModifiedBy>Salil Batra</cp:lastModifiedBy>
  <cp:revision>1</cp:revision>
  <dcterms:created xsi:type="dcterms:W3CDTF">2021-10-25T05:54:45Z</dcterms:created>
  <dcterms:modified xsi:type="dcterms:W3CDTF">2021-10-25T09:18:14Z</dcterms:modified>
</cp:coreProperties>
</file>