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embeddedFontLst>
    <p:embeddedFont>
      <p:font typeface="Calibri" pitchFamily="34" charset="0"/>
      <p:regular r:id="rId20"/>
      <p:bold r:id="rId21"/>
      <p:italic r:id="rId22"/>
      <p:boldItalic r:id="rId23"/>
    </p:embeddedFont>
    <p:embeddedFont>
      <p:font typeface="Arial Black" pitchFamily="34" charset="0"/>
      <p:bold r:id="rId24"/>
    </p:embeddedFont>
    <p:embeddedFont>
      <p:font typeface="Questrial"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CB68fqwXDtb7PARg2n6WUCoee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06900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rPr>
              <a:t>2</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1"/>
              </a:buClr>
              <a:buSzPts val="2400"/>
              <a:buChar char="•"/>
              <a:defRPr>
                <a:solidFill>
                  <a:schemeClr val="accent1"/>
                </a:solidFill>
              </a:defRPr>
            </a:lvl1pPr>
            <a:lvl2pPr marL="914400" lvl="1" indent="-361950" algn="l">
              <a:spcBef>
                <a:spcPts val="420"/>
              </a:spcBef>
              <a:spcAft>
                <a:spcPts val="0"/>
              </a:spcAft>
              <a:buClr>
                <a:schemeClr val="accent1"/>
              </a:buClr>
              <a:buSzPts val="2100"/>
              <a:buChar char="–"/>
              <a:defRPr>
                <a:solidFill>
                  <a:schemeClr val="accent1"/>
                </a:solidFill>
              </a:defRPr>
            </a:lvl2pPr>
            <a:lvl3pPr marL="1371600" lvl="2" indent="-342900" algn="l">
              <a:spcBef>
                <a:spcPts val="360"/>
              </a:spcBef>
              <a:spcAft>
                <a:spcPts val="0"/>
              </a:spcAft>
              <a:buClr>
                <a:schemeClr val="accent1"/>
              </a:buClr>
              <a:buSzPts val="1800"/>
              <a:buChar char="•"/>
              <a:defRPr>
                <a:solidFill>
                  <a:schemeClr val="accent1"/>
                </a:solidFill>
              </a:defRPr>
            </a:lvl3pPr>
            <a:lvl4pPr marL="1828800" lvl="3" indent="-323850" algn="l">
              <a:spcBef>
                <a:spcPts val="300"/>
              </a:spcBef>
              <a:spcAft>
                <a:spcPts val="0"/>
              </a:spcAft>
              <a:buClr>
                <a:schemeClr val="accent1"/>
              </a:buClr>
              <a:buSzPts val="1500"/>
              <a:buChar char="–"/>
              <a:defRPr>
                <a:solidFill>
                  <a:schemeClr val="accent1"/>
                </a:solidFill>
              </a:defRPr>
            </a:lvl4pPr>
            <a:lvl5pPr marL="2286000" lvl="4" indent="-323850" algn="l">
              <a:spcBef>
                <a:spcPts val="300"/>
              </a:spcBef>
              <a:spcAft>
                <a:spcPts val="0"/>
              </a:spcAft>
              <a:buClr>
                <a:schemeClr val="accent1"/>
              </a:buClr>
              <a:buSzPts val="15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1"/>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300"/>
              <a:buFont typeface="Calibri"/>
              <a:buNone/>
              <a:defRPr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1"/>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Clr>
                <a:srgbClr val="C00000"/>
              </a:buClr>
              <a:buSzPts val="2400"/>
              <a:buNone/>
              <a:defRPr>
                <a:solidFill>
                  <a:srgbClr val="C00000"/>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96" name="Google Shape;96;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7" name="Google Shape;97;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cxnSp>
        <p:nvCxnSpPr>
          <p:cNvPr id="98" name="Google Shape;98;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9" name="Google Shape;99;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pic>
        <p:nvPicPr>
          <p:cNvPr id="101" name="Google Shape;101;p22"/>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02" name="Google Shape;102;p22"/>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03" name="Google Shape;103;p22"/>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04" name="Google Shape;104;p22"/>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33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457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08" name="Google Shape;108;p23"/>
          <p:cNvSpPr txBox="1">
            <a:spLocks noGrp="1"/>
          </p:cNvSpPr>
          <p:nvPr>
            <p:ph type="body" idx="2"/>
          </p:nvPr>
        </p:nvSpPr>
        <p:spPr>
          <a:xfrm>
            <a:off x="4648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9"/>
        <p:cNvGrpSpPr/>
        <p:nvPr/>
      </p:nvGrpSpPr>
      <p:grpSpPr>
        <a:xfrm>
          <a:off x="0" y="0"/>
          <a:ext cx="0" cy="0"/>
          <a:chOff x="0" y="0"/>
          <a:chExt cx="0" cy="0"/>
        </a:xfrm>
      </p:grpSpPr>
      <p:sp>
        <p:nvSpPr>
          <p:cNvPr id="110" name="Google Shape;110;p24"/>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4"/>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100"/>
              <a:buNone/>
              <a:defRPr sz="2100">
                <a:solidFill>
                  <a:schemeClr val="accent1"/>
                </a:solidFill>
              </a:defRPr>
            </a:lvl1pPr>
            <a:lvl2pPr marL="914400" lvl="1" indent="-228600" algn="l">
              <a:spcBef>
                <a:spcPts val="0"/>
              </a:spcBef>
              <a:spcAft>
                <a:spcPts val="0"/>
              </a:spcAft>
              <a:buClr>
                <a:schemeClr val="accent1"/>
              </a:buClr>
              <a:buSzPts val="2100"/>
              <a:buNone/>
              <a:defRPr sz="2100">
                <a:solidFill>
                  <a:schemeClr val="accent1"/>
                </a:solidFill>
              </a:defRPr>
            </a:lvl2pPr>
            <a:lvl3pPr marL="1371600" lvl="2" indent="-228600" algn="l">
              <a:spcBef>
                <a:spcPts val="0"/>
              </a:spcBef>
              <a:spcAft>
                <a:spcPts val="0"/>
              </a:spcAft>
              <a:buClr>
                <a:schemeClr val="accent1"/>
              </a:buClr>
              <a:buSzPts val="2100"/>
              <a:buNone/>
              <a:defRPr sz="2100">
                <a:solidFill>
                  <a:schemeClr val="accent1"/>
                </a:solidFill>
              </a:defRPr>
            </a:lvl3pPr>
            <a:lvl4pPr marL="1828800" lvl="3" indent="-228600" algn="l">
              <a:spcBef>
                <a:spcPts val="0"/>
              </a:spcBef>
              <a:spcAft>
                <a:spcPts val="0"/>
              </a:spcAft>
              <a:buClr>
                <a:schemeClr val="accent1"/>
              </a:buClr>
              <a:buSzPts val="2100"/>
              <a:buNone/>
              <a:defRPr sz="2100">
                <a:solidFill>
                  <a:schemeClr val="accent1"/>
                </a:solidFill>
              </a:defRPr>
            </a:lvl4pPr>
            <a:lvl5pPr marL="2286000" lvl="4" indent="-228600" algn="l">
              <a:spcBef>
                <a:spcPts val="0"/>
              </a:spcBef>
              <a:spcAft>
                <a:spcPts val="0"/>
              </a:spcAft>
              <a:buClr>
                <a:schemeClr val="accent1"/>
              </a:buClr>
              <a:buSzPts val="2100"/>
              <a:buNone/>
              <a:defRPr sz="21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12"/>
        <p:cNvGrpSpPr/>
        <p:nvPr/>
      </p:nvGrpSpPr>
      <p:grpSpPr>
        <a:xfrm>
          <a:off x="0" y="0"/>
          <a:ext cx="0" cy="0"/>
          <a:chOff x="0" y="0"/>
          <a:chExt cx="0" cy="0"/>
        </a:xfrm>
      </p:grpSpPr>
      <p:sp>
        <p:nvSpPr>
          <p:cNvPr id="113" name="Google Shape;113;p2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50" b="1">
              <a:solidFill>
                <a:srgbClr val="000000"/>
              </a:solidFill>
              <a:latin typeface="Questrial"/>
              <a:ea typeface="Questrial"/>
              <a:cs typeface="Questrial"/>
              <a:sym typeface="Questrial"/>
            </a:endParaRPr>
          </a:p>
        </p:txBody>
      </p:sp>
      <p:sp>
        <p:nvSpPr>
          <p:cNvPr id="114" name="Google Shape;114;p25"/>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900"/>
              <a:buFont typeface="Arial"/>
              <a:buNone/>
              <a:defRPr sz="900">
                <a:solidFill>
                  <a:srgbClr val="7F7F7F"/>
                </a:solidFill>
                <a:latin typeface="Arial Black"/>
                <a:ea typeface="Arial Black"/>
                <a:cs typeface="Arial Black"/>
                <a:sym typeface="Arial Black"/>
              </a:defRPr>
            </a:lvl1pPr>
            <a:lvl2pPr marL="914400" lvl="1"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2pPr>
            <a:lvl3pPr marL="1371600" lvl="2"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3pPr>
            <a:lvl4pPr marL="1828800" lvl="3"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4pPr>
            <a:lvl5pPr marL="2286000" lvl="4"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115"/>
        <p:cNvGrpSpPr/>
        <p:nvPr/>
      </p:nvGrpSpPr>
      <p:grpSpPr>
        <a:xfrm>
          <a:off x="0" y="0"/>
          <a:ext cx="0" cy="0"/>
          <a:chOff x="0" y="0"/>
          <a:chExt cx="0" cy="0"/>
        </a:xfrm>
      </p:grpSpPr>
      <p:pic>
        <p:nvPicPr>
          <p:cNvPr id="116" name="Google Shape;116;p26"/>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17" name="Google Shape;117;p26"/>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18" name="Google Shape;118;p26"/>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19" name="Google Shape;119;p26"/>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pic>
        <p:nvPicPr>
          <p:cNvPr id="85" name="Google Shape;85;p19"/>
          <p:cNvPicPr preferRelativeResize="0"/>
          <p:nvPr/>
        </p:nvPicPr>
        <p:blipFill rotWithShape="1">
          <a:blip r:embed="rId9">
            <a:alphaModFix/>
          </a:blip>
          <a:srcRect/>
          <a:stretch/>
        </p:blipFill>
        <p:spPr>
          <a:xfrm>
            <a:off x="34119" y="2"/>
            <a:ext cx="9124950" cy="942975"/>
          </a:xfrm>
          <a:prstGeom prst="rect">
            <a:avLst/>
          </a:prstGeom>
          <a:noFill/>
          <a:ln>
            <a:noFill/>
          </a:ln>
        </p:spPr>
      </p:pic>
      <p:pic>
        <p:nvPicPr>
          <p:cNvPr id="86" name="Google Shape;86;p19"/>
          <p:cNvPicPr preferRelativeResize="0"/>
          <p:nvPr/>
        </p:nvPicPr>
        <p:blipFill rotWithShape="1">
          <a:blip r:embed="rId9">
            <a:alphaModFix/>
          </a:blip>
          <a:srcRect/>
          <a:stretch/>
        </p:blipFill>
        <p:spPr>
          <a:xfrm>
            <a:off x="34119" y="2"/>
            <a:ext cx="9124950" cy="942975"/>
          </a:xfrm>
          <a:prstGeom prst="rect">
            <a:avLst/>
          </a:prstGeom>
          <a:noFill/>
          <a:ln>
            <a:noFill/>
          </a:ln>
        </p:spPr>
      </p:pic>
      <p:sp>
        <p:nvSpPr>
          <p:cNvPr id="87" name="Google Shape;8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9"/>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1pPr>
            <a:lvl2pPr marL="914400" marR="0" lvl="1" indent="-361950" algn="l" rtl="0">
              <a:spcBef>
                <a:spcPts val="420"/>
              </a:spcBef>
              <a:spcAft>
                <a:spcPts val="0"/>
              </a:spcAft>
              <a:buClr>
                <a:schemeClr val="accent1"/>
              </a:buClr>
              <a:buSzPts val="2100"/>
              <a:buFont typeface="Arial"/>
              <a:buChar char="–"/>
              <a:defRPr sz="2100" b="0" i="0" u="none" strike="noStrike" cap="none">
                <a:solidFill>
                  <a:schemeClr val="accent1"/>
                </a:solidFill>
                <a:latin typeface="Calibri"/>
                <a:ea typeface="Calibri"/>
                <a:cs typeface="Calibri"/>
                <a:sym typeface="Calibri"/>
              </a:defRPr>
            </a:lvl2pPr>
            <a:lvl3pPr marL="1371600" marR="0" lvl="2"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3pPr>
            <a:lvl4pPr marL="1828800" marR="0" lvl="3"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4pPr>
            <a:lvl5pPr marL="2286000" marR="0" lvl="4"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900"/>
              <a:buFont typeface="Arial"/>
              <a:buNone/>
            </a:pPr>
            <a:r>
              <a:rPr lang="en-IN" sz="9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900"/>
              <a:buFont typeface="Arial"/>
              <a:buNone/>
            </a:pPr>
            <a:endParaRPr sz="9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title"/>
          </p:nvPr>
        </p:nvSpPr>
        <p:spPr>
          <a:xfrm>
            <a:off x="623887" y="2139554"/>
            <a:ext cx="8135102" cy="124910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IN" sz="3600" b="1"/>
              <a:t> Precedence and Associativity of Operators</a:t>
            </a:r>
            <a:endParaRPr sz="3600" b="1"/>
          </a:p>
        </p:txBody>
      </p:sp>
      <p:sp>
        <p:nvSpPr>
          <p:cNvPr id="125" name="Google Shape;125;p1"/>
          <p:cNvSpPr txBox="1">
            <a:spLocks noGrp="1"/>
          </p:cNvSpPr>
          <p:nvPr>
            <p:ph type="body" idx="1"/>
          </p:nvPr>
        </p:nvSpPr>
        <p:spPr>
          <a:xfrm>
            <a:off x="956702" y="174776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700"/>
              <a:buNone/>
            </a:pPr>
            <a:r>
              <a:rPr lang="en-IN" sz="2700">
                <a:solidFill>
                  <a:schemeClr val="dk1"/>
                </a:solidFill>
              </a:rPr>
              <a:t>                      </a:t>
            </a:r>
            <a:r>
              <a:rPr lang="en-IN" sz="2700" b="1">
                <a:solidFill>
                  <a:schemeClr val="dk1"/>
                </a:solidFill>
              </a:rPr>
              <a:t>Lecture-5(Part-2)Operators</a:t>
            </a:r>
            <a:endParaRPr sz="27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(Q2)</a:t>
            </a:r>
            <a:endParaRPr/>
          </a:p>
        </p:txBody>
      </p:sp>
      <p:sp>
        <p:nvSpPr>
          <p:cNvPr id="185" name="Google Shape;185;p10"/>
          <p:cNvSpPr txBox="1">
            <a:spLocks noGrp="1"/>
          </p:cNvSpPr>
          <p:nvPr>
            <p:ph type="body" idx="1"/>
          </p:nvPr>
        </p:nvSpPr>
        <p:spPr>
          <a:xfrm>
            <a:off x="457200" y="1269243"/>
            <a:ext cx="8229600" cy="418263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a:t>#include &lt;stdio.h&gt;</a:t>
            </a:r>
            <a:endParaRPr/>
          </a:p>
          <a:p>
            <a:pPr marL="0" lvl="0" indent="0" algn="l" rtl="0">
              <a:spcBef>
                <a:spcPts val="400"/>
              </a:spcBef>
              <a:spcAft>
                <a:spcPts val="0"/>
              </a:spcAft>
              <a:buClr>
                <a:schemeClr val="accent1"/>
              </a:buClr>
              <a:buSzPts val="2000"/>
              <a:buNone/>
            </a:pPr>
            <a:r>
              <a:rPr lang="en-IN" sz="2000"/>
              <a:t>    int main()</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double b = 3 &amp;&amp; 5 &amp; 4 % 3;</a:t>
            </a:r>
            <a:endParaRPr/>
          </a:p>
          <a:p>
            <a:pPr marL="0" lvl="0" indent="0" algn="l" rtl="0">
              <a:spcBef>
                <a:spcPts val="400"/>
              </a:spcBef>
              <a:spcAft>
                <a:spcPts val="0"/>
              </a:spcAft>
              <a:buClr>
                <a:schemeClr val="accent1"/>
              </a:buClr>
              <a:buSzPts val="2000"/>
              <a:buNone/>
            </a:pPr>
            <a:r>
              <a:rPr lang="en-IN" sz="2000"/>
              <a:t>        printf("%lf", b);</a:t>
            </a:r>
            <a:endParaRPr/>
          </a:p>
          <a:p>
            <a:pPr marL="0" lvl="0" indent="0" algn="l" rtl="0">
              <a:spcBef>
                <a:spcPts val="400"/>
              </a:spcBef>
              <a:spcAft>
                <a:spcPts val="0"/>
              </a:spcAft>
              <a:buClr>
                <a:schemeClr val="accent1"/>
              </a:buClr>
              <a:buSzPts val="2000"/>
              <a:buNone/>
            </a:pPr>
            <a:r>
              <a:rPr lang="en-IN" sz="2000"/>
              <a:t>        return 0;</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A.  3.000000</a:t>
            </a:r>
            <a:br>
              <a:rPr lang="en-IN" sz="2000"/>
            </a:br>
            <a:r>
              <a:rPr lang="en-IN" sz="2000"/>
              <a:t>B.  4.000000</a:t>
            </a:r>
            <a:br>
              <a:rPr lang="en-IN" sz="2000"/>
            </a:br>
            <a:r>
              <a:rPr lang="en-IN" sz="2000"/>
              <a:t>C.  5.000000</a:t>
            </a:r>
            <a:endParaRPr/>
          </a:p>
          <a:p>
            <a:pPr marL="0" lvl="0" indent="0" algn="l" rtl="0">
              <a:spcBef>
                <a:spcPts val="400"/>
              </a:spcBef>
              <a:spcAft>
                <a:spcPts val="0"/>
              </a:spcAft>
              <a:buClr>
                <a:schemeClr val="accent1"/>
              </a:buClr>
              <a:buSzPts val="2000"/>
              <a:buNone/>
            </a:pPr>
            <a:r>
              <a:rPr lang="en-IN" sz="2000"/>
              <a:t>D.  1.000000</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93427" y="-35315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(Q3)</a:t>
            </a:r>
            <a:endParaRPr/>
          </a:p>
        </p:txBody>
      </p:sp>
      <p:sp>
        <p:nvSpPr>
          <p:cNvPr id="191" name="Google Shape;191;p11"/>
          <p:cNvSpPr txBox="1">
            <a:spLocks noGrp="1"/>
          </p:cNvSpPr>
          <p:nvPr>
            <p:ph type="body" idx="1"/>
          </p:nvPr>
        </p:nvSpPr>
        <p:spPr>
          <a:xfrm>
            <a:off x="457200" y="789842"/>
            <a:ext cx="8229600" cy="53363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What will be the output of the following C code?</a:t>
            </a:r>
            <a:endParaRPr/>
          </a:p>
          <a:p>
            <a:pPr marL="0" lvl="0" indent="0" algn="l" rtl="0">
              <a:spcBef>
                <a:spcPts val="480"/>
              </a:spcBef>
              <a:spcAft>
                <a:spcPts val="0"/>
              </a:spcAft>
              <a:buClr>
                <a:schemeClr val="accent1"/>
              </a:buClr>
              <a:buSzPts val="2400"/>
              <a:buNone/>
            </a:pPr>
            <a:r>
              <a:rPr lang="en-IN"/>
              <a:t>    #include &lt;stdio.h&gt;</a:t>
            </a:r>
            <a:endParaRPr/>
          </a:p>
          <a:p>
            <a:pPr marL="0" lvl="0" indent="0" algn="l" rtl="0">
              <a:spcBef>
                <a:spcPts val="480"/>
              </a:spcBef>
              <a:spcAft>
                <a:spcPts val="0"/>
              </a:spcAft>
              <a:buClr>
                <a:schemeClr val="accent1"/>
              </a:buClr>
              <a:buSzPts val="2400"/>
              <a:buNone/>
            </a:pPr>
            <a:r>
              <a:rPr lang="en-IN"/>
              <a:t>    int main()</a:t>
            </a:r>
            <a:endParaRPr/>
          </a:p>
          <a:p>
            <a:pPr marL="0" lvl="0" indent="0" algn="l" rtl="0">
              <a:spcBef>
                <a:spcPts val="480"/>
              </a:spcBef>
              <a:spcAft>
                <a:spcPts val="0"/>
              </a:spcAft>
              <a:buClr>
                <a:schemeClr val="accent1"/>
              </a:buClr>
              <a:buSzPts val="2400"/>
              <a:buNone/>
            </a:pPr>
            <a:r>
              <a:rPr lang="en-IN"/>
              <a:t>    {</a:t>
            </a:r>
            <a:endParaRPr/>
          </a:p>
          <a:p>
            <a:pPr marL="0" lvl="0" indent="0" algn="l" rtl="0">
              <a:spcBef>
                <a:spcPts val="480"/>
              </a:spcBef>
              <a:spcAft>
                <a:spcPts val="0"/>
              </a:spcAft>
              <a:buClr>
                <a:schemeClr val="accent1"/>
              </a:buClr>
              <a:buSzPts val="2400"/>
              <a:buNone/>
            </a:pPr>
            <a:r>
              <a:rPr lang="en-IN"/>
              <a:t>        double b = 5 &amp; 3 &amp;&amp; 4 || 5 | 6;</a:t>
            </a:r>
            <a:endParaRPr/>
          </a:p>
          <a:p>
            <a:pPr marL="0" lvl="0" indent="0" algn="l" rtl="0">
              <a:spcBef>
                <a:spcPts val="480"/>
              </a:spcBef>
              <a:spcAft>
                <a:spcPts val="0"/>
              </a:spcAft>
              <a:buClr>
                <a:schemeClr val="accent1"/>
              </a:buClr>
              <a:buSzPts val="2400"/>
              <a:buNone/>
            </a:pPr>
            <a:r>
              <a:rPr lang="en-IN"/>
              <a:t>        printf("%lf", b);</a:t>
            </a:r>
            <a:endParaRPr/>
          </a:p>
          <a:p>
            <a:pPr marL="0" lvl="0" indent="0" algn="l" rtl="0">
              <a:spcBef>
                <a:spcPts val="480"/>
              </a:spcBef>
              <a:spcAft>
                <a:spcPts val="0"/>
              </a:spcAft>
              <a:buClr>
                <a:schemeClr val="accent1"/>
              </a:buClr>
              <a:buSzPts val="2400"/>
              <a:buNone/>
            </a:pPr>
            <a:r>
              <a:rPr lang="en-IN"/>
              <a:t>        return 0;</a:t>
            </a:r>
            <a:endParaRPr/>
          </a:p>
          <a:p>
            <a:pPr marL="0" lvl="0" indent="0" algn="l" rtl="0">
              <a:spcBef>
                <a:spcPts val="480"/>
              </a:spcBef>
              <a:spcAft>
                <a:spcPts val="0"/>
              </a:spcAft>
              <a:buClr>
                <a:schemeClr val="accent1"/>
              </a:buClr>
              <a:buSzPts val="2400"/>
              <a:buNone/>
            </a:pPr>
            <a:r>
              <a:rPr lang="en-IN"/>
              <a:t>    }</a:t>
            </a:r>
            <a:endParaRPr/>
          </a:p>
          <a:p>
            <a:pPr marL="0" lvl="0" indent="0" algn="l" rtl="0">
              <a:spcBef>
                <a:spcPts val="480"/>
              </a:spcBef>
              <a:spcAft>
                <a:spcPts val="0"/>
              </a:spcAft>
              <a:buClr>
                <a:schemeClr val="accent1"/>
              </a:buClr>
              <a:buSzPts val="2400"/>
              <a:buNone/>
            </a:pPr>
            <a:r>
              <a:rPr lang="en-IN"/>
              <a:t>A. 1.000000</a:t>
            </a:r>
            <a:endParaRPr/>
          </a:p>
          <a:p>
            <a:pPr marL="0" lvl="0" indent="0" algn="l" rtl="0">
              <a:spcBef>
                <a:spcPts val="480"/>
              </a:spcBef>
              <a:spcAft>
                <a:spcPts val="0"/>
              </a:spcAft>
              <a:buClr>
                <a:schemeClr val="accent1"/>
              </a:buClr>
              <a:buSzPts val="2400"/>
              <a:buNone/>
            </a:pPr>
            <a:r>
              <a:rPr lang="en-IN"/>
              <a:t>B. 0.000000</a:t>
            </a:r>
            <a:endParaRPr/>
          </a:p>
          <a:p>
            <a:pPr marL="0" lvl="0" indent="0" algn="l" rtl="0">
              <a:spcBef>
                <a:spcPts val="480"/>
              </a:spcBef>
              <a:spcAft>
                <a:spcPts val="0"/>
              </a:spcAft>
              <a:buClr>
                <a:schemeClr val="accent1"/>
              </a:buClr>
              <a:buSzPts val="2400"/>
              <a:buNone/>
            </a:pPr>
            <a:r>
              <a:rPr lang="en-IN"/>
              <a:t>C. 7.000000</a:t>
            </a:r>
            <a:endParaRPr/>
          </a:p>
          <a:p>
            <a:pPr marL="0" lvl="0" indent="0" algn="l" rtl="0">
              <a:spcBef>
                <a:spcPts val="480"/>
              </a:spcBef>
              <a:spcAft>
                <a:spcPts val="0"/>
              </a:spcAft>
              <a:buClr>
                <a:schemeClr val="accent1"/>
              </a:buClr>
              <a:buSzPts val="2400"/>
              <a:buNone/>
            </a:pPr>
            <a:r>
              <a:rPr lang="en-IN"/>
              <a:t>D. 2.000000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(Q4)</a:t>
            </a:r>
            <a:endParaRPr/>
          </a:p>
        </p:txBody>
      </p:sp>
      <p:sp>
        <p:nvSpPr>
          <p:cNvPr id="197" name="Google Shape;197;p12"/>
          <p:cNvSpPr txBox="1">
            <a:spLocks noGrp="1"/>
          </p:cNvSpPr>
          <p:nvPr>
            <p:ph type="body" idx="1"/>
          </p:nvPr>
        </p:nvSpPr>
        <p:spPr>
          <a:xfrm>
            <a:off x="457200" y="1228300"/>
            <a:ext cx="8229600" cy="48978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What will be the output of the following C code?</a:t>
            </a:r>
            <a:endParaRPr/>
          </a:p>
          <a:p>
            <a:pPr marL="0" lvl="0" indent="0" algn="l" rtl="0">
              <a:spcBef>
                <a:spcPts val="480"/>
              </a:spcBef>
              <a:spcAft>
                <a:spcPts val="0"/>
              </a:spcAft>
              <a:buClr>
                <a:schemeClr val="accent1"/>
              </a:buClr>
              <a:buSzPts val="2400"/>
              <a:buNone/>
            </a:pPr>
            <a:r>
              <a:rPr lang="en-IN"/>
              <a:t>    #include &lt;stdio.h&gt;</a:t>
            </a:r>
            <a:endParaRPr/>
          </a:p>
          <a:p>
            <a:pPr marL="0" lvl="0" indent="0" algn="l" rtl="0">
              <a:spcBef>
                <a:spcPts val="480"/>
              </a:spcBef>
              <a:spcAft>
                <a:spcPts val="0"/>
              </a:spcAft>
              <a:buClr>
                <a:schemeClr val="accent1"/>
              </a:buClr>
              <a:buSzPts val="2400"/>
              <a:buNone/>
            </a:pPr>
            <a:r>
              <a:rPr lang="en-IN"/>
              <a:t>    int main()</a:t>
            </a:r>
            <a:endParaRPr/>
          </a:p>
          <a:p>
            <a:pPr marL="0" lvl="0" indent="0" algn="l" rtl="0">
              <a:spcBef>
                <a:spcPts val="480"/>
              </a:spcBef>
              <a:spcAft>
                <a:spcPts val="0"/>
              </a:spcAft>
              <a:buClr>
                <a:schemeClr val="accent1"/>
              </a:buClr>
              <a:buSzPts val="2400"/>
              <a:buNone/>
            </a:pPr>
            <a:r>
              <a:rPr lang="en-IN"/>
              <a:t>    {</a:t>
            </a:r>
            <a:endParaRPr/>
          </a:p>
          <a:p>
            <a:pPr marL="0" lvl="0" indent="0" algn="l" rtl="0">
              <a:spcBef>
                <a:spcPts val="480"/>
              </a:spcBef>
              <a:spcAft>
                <a:spcPts val="0"/>
              </a:spcAft>
              <a:buClr>
                <a:schemeClr val="accent1"/>
              </a:buClr>
              <a:buSzPts val="2400"/>
              <a:buNone/>
            </a:pPr>
            <a:r>
              <a:rPr lang="en-IN"/>
              <a:t>        int b = 5 + 7 * 4 - 9 * (3, 2);</a:t>
            </a:r>
            <a:endParaRPr/>
          </a:p>
          <a:p>
            <a:pPr marL="0" lvl="0" indent="0" algn="l" rtl="0">
              <a:spcBef>
                <a:spcPts val="480"/>
              </a:spcBef>
              <a:spcAft>
                <a:spcPts val="0"/>
              </a:spcAft>
              <a:buClr>
                <a:schemeClr val="accent1"/>
              </a:buClr>
              <a:buSzPts val="2400"/>
              <a:buNone/>
            </a:pPr>
            <a:r>
              <a:rPr lang="en-IN"/>
              <a:t>        printf("%d", b);</a:t>
            </a:r>
            <a:endParaRPr/>
          </a:p>
          <a:p>
            <a:pPr marL="0" lvl="0" indent="0" algn="l" rtl="0">
              <a:spcBef>
                <a:spcPts val="480"/>
              </a:spcBef>
              <a:spcAft>
                <a:spcPts val="0"/>
              </a:spcAft>
              <a:buClr>
                <a:schemeClr val="accent1"/>
              </a:buClr>
              <a:buSzPts val="2400"/>
              <a:buNone/>
            </a:pPr>
            <a:r>
              <a:rPr lang="en-IN"/>
              <a:t>    }</a:t>
            </a:r>
            <a:endParaRPr/>
          </a:p>
          <a:p>
            <a:pPr marL="457200" lvl="0" indent="-457200" algn="l" rtl="0">
              <a:spcBef>
                <a:spcPts val="480"/>
              </a:spcBef>
              <a:spcAft>
                <a:spcPts val="0"/>
              </a:spcAft>
              <a:buClr>
                <a:schemeClr val="accent1"/>
              </a:buClr>
              <a:buSzPts val="2400"/>
              <a:buAutoNum type="alphaUcPeriod"/>
            </a:pPr>
            <a:r>
              <a:rPr lang="en-IN"/>
              <a:t>6</a:t>
            </a:r>
            <a:endParaRPr/>
          </a:p>
          <a:p>
            <a:pPr marL="457200" lvl="0" indent="-457200" algn="l" rtl="0">
              <a:spcBef>
                <a:spcPts val="480"/>
              </a:spcBef>
              <a:spcAft>
                <a:spcPts val="0"/>
              </a:spcAft>
              <a:buClr>
                <a:schemeClr val="accent1"/>
              </a:buClr>
              <a:buSzPts val="2400"/>
              <a:buAutoNum type="alphaUcPeriod"/>
            </a:pPr>
            <a:r>
              <a:rPr lang="en-IN"/>
              <a:t>15</a:t>
            </a:r>
            <a:endParaRPr/>
          </a:p>
          <a:p>
            <a:pPr marL="457200" lvl="0" indent="-457200" algn="l" rtl="0">
              <a:spcBef>
                <a:spcPts val="480"/>
              </a:spcBef>
              <a:spcAft>
                <a:spcPts val="0"/>
              </a:spcAft>
              <a:buClr>
                <a:schemeClr val="accent1"/>
              </a:buClr>
              <a:buSzPts val="2400"/>
              <a:buAutoNum type="alphaUcPeriod"/>
            </a:pPr>
            <a:r>
              <a:rPr lang="en-IN"/>
              <a:t>13</a:t>
            </a:r>
            <a:endParaRPr/>
          </a:p>
          <a:p>
            <a:pPr marL="457200" lvl="0" indent="-457200" algn="l" rtl="0">
              <a:spcBef>
                <a:spcPts val="480"/>
              </a:spcBef>
              <a:spcAft>
                <a:spcPts val="0"/>
              </a:spcAft>
              <a:buClr>
                <a:schemeClr val="accent1"/>
              </a:buClr>
              <a:buSzPts val="2400"/>
              <a:buAutoNum type="alphaUcPeriod"/>
            </a:pPr>
            <a:r>
              <a:rPr lang="en-IN"/>
              <a:t>21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(Q5)</a:t>
            </a:r>
            <a:endParaRPr/>
          </a:p>
        </p:txBody>
      </p:sp>
      <p:sp>
        <p:nvSpPr>
          <p:cNvPr id="203" name="Google Shape;203;p13"/>
          <p:cNvSpPr txBox="1">
            <a:spLocks noGrp="1"/>
          </p:cNvSpPr>
          <p:nvPr>
            <p:ph type="body" idx="1"/>
          </p:nvPr>
        </p:nvSpPr>
        <p:spPr>
          <a:xfrm>
            <a:off x="457200" y="1241946"/>
            <a:ext cx="8229600" cy="48842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What will be the output of the following C code?</a:t>
            </a:r>
            <a:endParaRPr/>
          </a:p>
          <a:p>
            <a:pPr marL="0" lvl="0" indent="0" algn="l" rtl="0">
              <a:spcBef>
                <a:spcPts val="480"/>
              </a:spcBef>
              <a:spcAft>
                <a:spcPts val="0"/>
              </a:spcAft>
              <a:buClr>
                <a:schemeClr val="accent1"/>
              </a:buClr>
              <a:buSzPts val="2400"/>
              <a:buNone/>
            </a:pPr>
            <a:r>
              <a:rPr lang="en-IN"/>
              <a:t>    #include &lt;stdio.h&gt;</a:t>
            </a:r>
            <a:endParaRPr/>
          </a:p>
          <a:p>
            <a:pPr marL="0" lvl="0" indent="0" algn="l" rtl="0">
              <a:spcBef>
                <a:spcPts val="480"/>
              </a:spcBef>
              <a:spcAft>
                <a:spcPts val="0"/>
              </a:spcAft>
              <a:buClr>
                <a:schemeClr val="accent1"/>
              </a:buClr>
              <a:buSzPts val="2400"/>
              <a:buNone/>
            </a:pPr>
            <a:r>
              <a:rPr lang="en-IN"/>
              <a:t>    int main()</a:t>
            </a:r>
            <a:endParaRPr/>
          </a:p>
          <a:p>
            <a:pPr marL="0" lvl="0" indent="0" algn="l" rtl="0">
              <a:spcBef>
                <a:spcPts val="480"/>
              </a:spcBef>
              <a:spcAft>
                <a:spcPts val="0"/>
              </a:spcAft>
              <a:buClr>
                <a:schemeClr val="accent1"/>
              </a:buClr>
              <a:buSzPts val="2400"/>
              <a:buNone/>
            </a:pPr>
            <a:r>
              <a:rPr lang="en-IN"/>
              <a:t>    {</a:t>
            </a:r>
            <a:endParaRPr/>
          </a:p>
          <a:p>
            <a:pPr marL="0" lvl="0" indent="0" algn="l" rtl="0">
              <a:spcBef>
                <a:spcPts val="480"/>
              </a:spcBef>
              <a:spcAft>
                <a:spcPts val="0"/>
              </a:spcAft>
              <a:buClr>
                <a:schemeClr val="accent1"/>
              </a:buClr>
              <a:buSzPts val="2400"/>
              <a:buNone/>
            </a:pPr>
            <a:r>
              <a:rPr lang="en-IN"/>
              <a:t>        int b = 4 * 6 + 3 * 4 &lt; 3 ? 4 : 3;</a:t>
            </a:r>
            <a:endParaRPr/>
          </a:p>
          <a:p>
            <a:pPr marL="0" lvl="0" indent="0" algn="l" rtl="0">
              <a:spcBef>
                <a:spcPts val="480"/>
              </a:spcBef>
              <a:spcAft>
                <a:spcPts val="0"/>
              </a:spcAft>
              <a:buClr>
                <a:schemeClr val="accent1"/>
              </a:buClr>
              <a:buSzPts val="2400"/>
              <a:buNone/>
            </a:pPr>
            <a:r>
              <a:rPr lang="en-IN"/>
              <a:t>        printf("%d\n", b);</a:t>
            </a:r>
            <a:endParaRPr/>
          </a:p>
          <a:p>
            <a:pPr marL="0" lvl="0" indent="0" algn="l" rtl="0">
              <a:spcBef>
                <a:spcPts val="480"/>
              </a:spcBef>
              <a:spcAft>
                <a:spcPts val="0"/>
              </a:spcAft>
              <a:buClr>
                <a:schemeClr val="accent1"/>
              </a:buClr>
              <a:buSzPts val="2400"/>
              <a:buNone/>
            </a:pPr>
            <a:r>
              <a:rPr lang="en-IN"/>
              <a:t>    }</a:t>
            </a:r>
            <a:endParaRPr/>
          </a:p>
          <a:p>
            <a:pPr marL="457200" lvl="0" indent="-457200" algn="l" rtl="0">
              <a:spcBef>
                <a:spcPts val="480"/>
              </a:spcBef>
              <a:spcAft>
                <a:spcPts val="0"/>
              </a:spcAft>
              <a:buClr>
                <a:schemeClr val="accent1"/>
              </a:buClr>
              <a:buSzPts val="2400"/>
              <a:buAutoNum type="alphaUcPeriod"/>
            </a:pPr>
            <a:r>
              <a:rPr lang="en-IN"/>
              <a:t>3</a:t>
            </a:r>
            <a:endParaRPr/>
          </a:p>
          <a:p>
            <a:pPr marL="457200" lvl="0" indent="-457200" algn="l" rtl="0">
              <a:spcBef>
                <a:spcPts val="480"/>
              </a:spcBef>
              <a:spcAft>
                <a:spcPts val="0"/>
              </a:spcAft>
              <a:buClr>
                <a:schemeClr val="accent1"/>
              </a:buClr>
              <a:buSzPts val="2400"/>
              <a:buAutoNum type="alphaUcPeriod"/>
            </a:pPr>
            <a:r>
              <a:rPr lang="en-IN"/>
              <a:t>33</a:t>
            </a:r>
            <a:endParaRPr/>
          </a:p>
          <a:p>
            <a:pPr marL="457200" lvl="0" indent="-457200" algn="l" rtl="0">
              <a:spcBef>
                <a:spcPts val="480"/>
              </a:spcBef>
              <a:spcAft>
                <a:spcPts val="0"/>
              </a:spcAft>
              <a:buClr>
                <a:schemeClr val="accent1"/>
              </a:buClr>
              <a:buSzPts val="2400"/>
              <a:buAutoNum type="alphaUcPeriod"/>
            </a:pPr>
            <a:r>
              <a:rPr lang="en-IN"/>
              <a:t>34</a:t>
            </a:r>
            <a:endParaRPr/>
          </a:p>
          <a:p>
            <a:pPr marL="457200" lvl="0" indent="-457200" algn="l" rtl="0">
              <a:spcBef>
                <a:spcPts val="480"/>
              </a:spcBef>
              <a:spcAft>
                <a:spcPts val="0"/>
              </a:spcAft>
              <a:buClr>
                <a:schemeClr val="accent1"/>
              </a:buClr>
              <a:buSzPts val="2400"/>
              <a:buAutoNum type="alphaUcPeriod"/>
            </a:pPr>
            <a:r>
              <a:rPr lang="en-IN"/>
              <a:t>4</a:t>
            </a:r>
            <a:endParaRPr/>
          </a:p>
          <a:p>
            <a:pPr marL="257175" lvl="0" indent="-104775" algn="l" rtl="0">
              <a:spcBef>
                <a:spcPts val="480"/>
              </a:spcBef>
              <a:spcAft>
                <a:spcPts val="0"/>
              </a:spcAft>
              <a:buClr>
                <a:schemeClr val="accent1"/>
              </a:buClr>
              <a:buSzPts val="24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(Q6)</a:t>
            </a:r>
            <a:endParaRPr/>
          </a:p>
        </p:txBody>
      </p:sp>
      <p:sp>
        <p:nvSpPr>
          <p:cNvPr id="209" name="Google Shape;209;p14"/>
          <p:cNvSpPr txBox="1">
            <a:spLocks noGrp="1"/>
          </p:cNvSpPr>
          <p:nvPr>
            <p:ph type="body" idx="1"/>
          </p:nvPr>
        </p:nvSpPr>
        <p:spPr>
          <a:xfrm>
            <a:off x="457200" y="1228300"/>
            <a:ext cx="8229600" cy="48978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Which of the following option is the correct representation of the following C statement[As per precedence rule only]?</a:t>
            </a:r>
            <a:endParaRPr/>
          </a:p>
          <a:p>
            <a:pPr marL="0" lvl="0" indent="0" algn="l" rtl="0">
              <a:spcBef>
                <a:spcPts val="480"/>
              </a:spcBef>
              <a:spcAft>
                <a:spcPts val="0"/>
              </a:spcAft>
              <a:buClr>
                <a:schemeClr val="accent1"/>
              </a:buClr>
              <a:buSzPts val="2400"/>
              <a:buNone/>
            </a:pPr>
            <a:r>
              <a:rPr lang="en-IN"/>
              <a:t>e = a * b + c / d * f;</a:t>
            </a:r>
            <a:endParaRPr/>
          </a:p>
          <a:p>
            <a:pPr marL="0" lvl="0" indent="0" algn="l" rtl="0">
              <a:spcBef>
                <a:spcPts val="480"/>
              </a:spcBef>
              <a:spcAft>
                <a:spcPts val="0"/>
              </a:spcAft>
              <a:buClr>
                <a:schemeClr val="accent1"/>
              </a:buClr>
              <a:buSzPts val="2400"/>
              <a:buNone/>
            </a:pPr>
            <a:r>
              <a:rPr lang="en-IN"/>
              <a:t>A. e = (a * (b +(c /(d * f))));</a:t>
            </a:r>
            <a:endParaRPr/>
          </a:p>
          <a:p>
            <a:pPr marL="0" lvl="0" indent="0" algn="l" rtl="0">
              <a:spcBef>
                <a:spcPts val="480"/>
              </a:spcBef>
              <a:spcAft>
                <a:spcPts val="0"/>
              </a:spcAft>
              <a:buClr>
                <a:schemeClr val="accent1"/>
              </a:buClr>
              <a:buSzPts val="2400"/>
              <a:buNone/>
            </a:pPr>
            <a:r>
              <a:rPr lang="en-IN"/>
              <a:t>B. e = ((a * b) + (c / (d * f)));</a:t>
            </a:r>
            <a:endParaRPr/>
          </a:p>
          <a:p>
            <a:pPr marL="0" lvl="0" indent="0" algn="l" rtl="0">
              <a:spcBef>
                <a:spcPts val="480"/>
              </a:spcBef>
              <a:spcAft>
                <a:spcPts val="0"/>
              </a:spcAft>
              <a:buClr>
                <a:schemeClr val="accent1"/>
              </a:buClr>
              <a:buSzPts val="2400"/>
              <a:buNone/>
            </a:pPr>
            <a:r>
              <a:rPr lang="en-IN"/>
              <a:t>C. e = ((a * b) + ((c / d)* f));</a:t>
            </a:r>
            <a:endParaRPr/>
          </a:p>
          <a:p>
            <a:pPr marL="0" lvl="0" indent="0" algn="l" rtl="0">
              <a:spcBef>
                <a:spcPts val="480"/>
              </a:spcBef>
              <a:spcAft>
                <a:spcPts val="0"/>
              </a:spcAft>
              <a:buClr>
                <a:schemeClr val="accent1"/>
              </a:buClr>
              <a:buSzPts val="2400"/>
              <a:buNone/>
            </a:pPr>
            <a:r>
              <a:rPr lang="en-IN"/>
              <a:t>D. Both e = ((a * b) + (c / (d * f))); and e = ((a * b) + ((c / d)* 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(Q7)</a:t>
            </a:r>
            <a:endParaRPr/>
          </a:p>
        </p:txBody>
      </p:sp>
      <p:sp>
        <p:nvSpPr>
          <p:cNvPr id="215" name="Google Shape;215;p15"/>
          <p:cNvSpPr txBox="1">
            <a:spLocks noGrp="1"/>
          </p:cNvSpPr>
          <p:nvPr>
            <p:ph type="body" idx="1"/>
          </p:nvPr>
        </p:nvSpPr>
        <p:spPr>
          <a:xfrm>
            <a:off x="457200" y="1214651"/>
            <a:ext cx="8229600" cy="49115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Which of the following operators has an associativity from Right to Left?</a:t>
            </a:r>
            <a:br>
              <a:rPr lang="en-IN"/>
            </a:br>
            <a:r>
              <a:rPr lang="en-IN"/>
              <a:t>A. &lt;=</a:t>
            </a:r>
            <a:br>
              <a:rPr lang="en-IN"/>
            </a:br>
            <a:r>
              <a:rPr lang="en-IN"/>
              <a:t>B. &lt;&lt;</a:t>
            </a:r>
            <a:br>
              <a:rPr lang="en-IN"/>
            </a:br>
            <a:r>
              <a:rPr lang="en-IN"/>
              <a:t>C. ==</a:t>
            </a:r>
            <a:br>
              <a:rPr lang="en-IN"/>
            </a:br>
            <a:r>
              <a:rPr lang="en-IN"/>
              <a:t>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(Q8)</a:t>
            </a:r>
            <a:endParaRPr/>
          </a:p>
        </p:txBody>
      </p:sp>
      <p:sp>
        <p:nvSpPr>
          <p:cNvPr id="221" name="Google Shape;221;p16"/>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20"/>
              <a:buNone/>
            </a:pPr>
            <a:r>
              <a:rPr lang="en-IN" sz="2220"/>
              <a:t>What will be the output of the following C code?</a:t>
            </a:r>
            <a:endParaRPr/>
          </a:p>
          <a:p>
            <a:pPr marL="0" lvl="0" indent="0" algn="l" rtl="0">
              <a:lnSpc>
                <a:spcPct val="80000"/>
              </a:lnSpc>
              <a:spcBef>
                <a:spcPts val="444"/>
              </a:spcBef>
              <a:spcAft>
                <a:spcPts val="0"/>
              </a:spcAft>
              <a:buClr>
                <a:schemeClr val="accent1"/>
              </a:buClr>
              <a:buSzPts val="2220"/>
              <a:buNone/>
            </a:pPr>
            <a:r>
              <a:rPr lang="en-IN" sz="2220"/>
              <a:t>    #include &lt;stdio.h&gt;</a:t>
            </a:r>
            <a:endParaRPr/>
          </a:p>
          <a:p>
            <a:pPr marL="0" lvl="0" indent="0" algn="l" rtl="0">
              <a:lnSpc>
                <a:spcPct val="80000"/>
              </a:lnSpc>
              <a:spcBef>
                <a:spcPts val="444"/>
              </a:spcBef>
              <a:spcAft>
                <a:spcPts val="0"/>
              </a:spcAft>
              <a:buClr>
                <a:schemeClr val="accent1"/>
              </a:buClr>
              <a:buSzPts val="2220"/>
              <a:buNone/>
            </a:pPr>
            <a:r>
              <a:rPr lang="en-IN" sz="2220"/>
              <a:t>    int main()</a:t>
            </a:r>
            <a:endParaRPr/>
          </a:p>
          <a:p>
            <a:pPr marL="0" lvl="0" indent="0" algn="l" rtl="0">
              <a:lnSpc>
                <a:spcPct val="80000"/>
              </a:lnSpc>
              <a:spcBef>
                <a:spcPts val="444"/>
              </a:spcBef>
              <a:spcAft>
                <a:spcPts val="0"/>
              </a:spcAft>
              <a:buClr>
                <a:schemeClr val="accent1"/>
              </a:buClr>
              <a:buSzPts val="2220"/>
              <a:buNone/>
            </a:pPr>
            <a:r>
              <a:rPr lang="en-IN" sz="2220"/>
              <a:t>    {</a:t>
            </a:r>
            <a:endParaRPr/>
          </a:p>
          <a:p>
            <a:pPr marL="0" lvl="0" indent="0" algn="l" rtl="0">
              <a:lnSpc>
                <a:spcPct val="80000"/>
              </a:lnSpc>
              <a:spcBef>
                <a:spcPts val="444"/>
              </a:spcBef>
              <a:spcAft>
                <a:spcPts val="0"/>
              </a:spcAft>
              <a:buClr>
                <a:schemeClr val="accent1"/>
              </a:buClr>
              <a:buSzPts val="2220"/>
              <a:buNone/>
            </a:pPr>
            <a:r>
              <a:rPr lang="en-IN" sz="2220"/>
              <a:t>        int a = -1, b = 4, c = 1, d;</a:t>
            </a:r>
            <a:endParaRPr/>
          </a:p>
          <a:p>
            <a:pPr marL="0" lvl="0" indent="0" algn="l" rtl="0">
              <a:lnSpc>
                <a:spcPct val="80000"/>
              </a:lnSpc>
              <a:spcBef>
                <a:spcPts val="444"/>
              </a:spcBef>
              <a:spcAft>
                <a:spcPts val="0"/>
              </a:spcAft>
              <a:buClr>
                <a:schemeClr val="accent1"/>
              </a:buClr>
              <a:buSzPts val="2220"/>
              <a:buNone/>
            </a:pPr>
            <a:r>
              <a:rPr lang="en-IN" sz="2220"/>
              <a:t>        d = ++a &amp;&amp; ++b || ++c;</a:t>
            </a:r>
            <a:endParaRPr/>
          </a:p>
          <a:p>
            <a:pPr marL="0" lvl="0" indent="0" algn="l" rtl="0">
              <a:lnSpc>
                <a:spcPct val="80000"/>
              </a:lnSpc>
              <a:spcBef>
                <a:spcPts val="444"/>
              </a:spcBef>
              <a:spcAft>
                <a:spcPts val="0"/>
              </a:spcAft>
              <a:buClr>
                <a:schemeClr val="accent1"/>
              </a:buClr>
              <a:buSzPts val="2220"/>
              <a:buNone/>
            </a:pPr>
            <a:r>
              <a:rPr lang="en-IN" sz="2220"/>
              <a:t>        printf("%d, %d, %d, %d\n", a, b, c, d);</a:t>
            </a:r>
            <a:endParaRPr/>
          </a:p>
          <a:p>
            <a:pPr marL="0" lvl="0" indent="0" algn="l" rtl="0">
              <a:lnSpc>
                <a:spcPct val="80000"/>
              </a:lnSpc>
              <a:spcBef>
                <a:spcPts val="444"/>
              </a:spcBef>
              <a:spcAft>
                <a:spcPts val="0"/>
              </a:spcAft>
              <a:buClr>
                <a:schemeClr val="accent1"/>
              </a:buClr>
              <a:buSzPts val="2220"/>
              <a:buNone/>
            </a:pPr>
            <a:r>
              <a:rPr lang="en-IN" sz="2220"/>
              <a:t>        return 0;</a:t>
            </a:r>
            <a:endParaRPr/>
          </a:p>
          <a:p>
            <a:pPr marL="0" lvl="0" indent="0" algn="l" rtl="0">
              <a:lnSpc>
                <a:spcPct val="80000"/>
              </a:lnSpc>
              <a:spcBef>
                <a:spcPts val="444"/>
              </a:spcBef>
              <a:spcAft>
                <a:spcPts val="0"/>
              </a:spcAft>
              <a:buClr>
                <a:schemeClr val="accent1"/>
              </a:buClr>
              <a:buSzPts val="2220"/>
              <a:buNone/>
            </a:pPr>
            <a:r>
              <a:rPr lang="en-IN" sz="2220"/>
              <a:t>    }</a:t>
            </a:r>
            <a:endParaRPr/>
          </a:p>
          <a:p>
            <a:pPr marL="0" lvl="0" indent="0" algn="l" rtl="0">
              <a:lnSpc>
                <a:spcPct val="80000"/>
              </a:lnSpc>
              <a:spcBef>
                <a:spcPts val="444"/>
              </a:spcBef>
              <a:spcAft>
                <a:spcPts val="0"/>
              </a:spcAft>
              <a:buClr>
                <a:schemeClr val="accent1"/>
              </a:buClr>
              <a:buSzPts val="2220"/>
              <a:buNone/>
            </a:pPr>
            <a:r>
              <a:rPr lang="en-IN" sz="2220"/>
              <a:t>A. 0, 4, 2, 1</a:t>
            </a:r>
            <a:endParaRPr/>
          </a:p>
          <a:p>
            <a:pPr marL="0" lvl="0" indent="0" algn="l" rtl="0">
              <a:lnSpc>
                <a:spcPct val="80000"/>
              </a:lnSpc>
              <a:spcBef>
                <a:spcPts val="444"/>
              </a:spcBef>
              <a:spcAft>
                <a:spcPts val="0"/>
              </a:spcAft>
              <a:buClr>
                <a:schemeClr val="accent1"/>
              </a:buClr>
              <a:buSzPts val="2220"/>
              <a:buNone/>
            </a:pPr>
            <a:r>
              <a:rPr lang="en-IN" sz="2220"/>
              <a:t>B. 0, 5, 2, 1</a:t>
            </a:r>
            <a:endParaRPr/>
          </a:p>
          <a:p>
            <a:pPr marL="0" lvl="0" indent="0" algn="l" rtl="0">
              <a:lnSpc>
                <a:spcPct val="80000"/>
              </a:lnSpc>
              <a:spcBef>
                <a:spcPts val="444"/>
              </a:spcBef>
              <a:spcAft>
                <a:spcPts val="0"/>
              </a:spcAft>
              <a:buClr>
                <a:schemeClr val="accent1"/>
              </a:buClr>
              <a:buSzPts val="2220"/>
              <a:buNone/>
            </a:pPr>
            <a:r>
              <a:rPr lang="en-IN" sz="2220"/>
              <a:t>C. -1, 4, 1, 1</a:t>
            </a:r>
            <a:endParaRPr/>
          </a:p>
          <a:p>
            <a:pPr marL="0" lvl="0" indent="0" algn="l" rtl="0">
              <a:lnSpc>
                <a:spcPct val="80000"/>
              </a:lnSpc>
              <a:spcBef>
                <a:spcPts val="444"/>
              </a:spcBef>
              <a:spcAft>
                <a:spcPts val="0"/>
              </a:spcAft>
              <a:buClr>
                <a:schemeClr val="accent1"/>
              </a:buClr>
              <a:buSzPts val="2220"/>
              <a:buNone/>
            </a:pPr>
            <a:r>
              <a:rPr lang="en-IN" sz="2220"/>
              <a:t>D. 0, 5, 1, 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a:spLocks noGrp="1"/>
          </p:cNvSpPr>
          <p:nvPr>
            <p:ph type="title"/>
          </p:nvPr>
        </p:nvSpPr>
        <p:spPr>
          <a:xfrm>
            <a:off x="1485900" y="1085850"/>
            <a:ext cx="61722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 of Operators</a:t>
            </a:r>
            <a:endParaRPr/>
          </a:p>
        </p:txBody>
      </p:sp>
      <p:grpSp>
        <p:nvGrpSpPr>
          <p:cNvPr id="132" name="Google Shape;132;p2"/>
          <p:cNvGrpSpPr/>
          <p:nvPr/>
        </p:nvGrpSpPr>
        <p:grpSpPr>
          <a:xfrm>
            <a:off x="1600201" y="3714751"/>
            <a:ext cx="5835479" cy="1657351"/>
            <a:chOff x="829962" y="2209800"/>
            <a:chExt cx="7780639" cy="1600201"/>
          </a:xfrm>
        </p:grpSpPr>
        <p:sp>
          <p:nvSpPr>
            <p:cNvPr id="133" name="Google Shape;133;p2"/>
            <p:cNvSpPr/>
            <p:nvPr/>
          </p:nvSpPr>
          <p:spPr>
            <a:xfrm>
              <a:off x="1066801" y="2698906"/>
              <a:ext cx="7543800" cy="1111095"/>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b="1" i="0" u="none" strike="noStrike" cap="none">
                  <a:solidFill>
                    <a:srgbClr val="000000"/>
                  </a:solidFill>
                  <a:latin typeface="Calibri"/>
                  <a:ea typeface="Calibri"/>
                  <a:cs typeface="Calibri"/>
                  <a:sym typeface="Calibri"/>
                </a:rPr>
                <a:t>Example</a:t>
              </a:r>
              <a:r>
                <a:rPr lang="en-IN" sz="1350" b="0" i="0" u="none" strike="noStrike" cap="none">
                  <a:solidFill>
                    <a:srgbClr val="000000"/>
                  </a:solidFill>
                  <a:latin typeface="Calibri"/>
                  <a:ea typeface="Calibri"/>
                  <a:cs typeface="Calibri"/>
                  <a:sym typeface="Calibri"/>
                </a:rPr>
                <a:t>: So how the expression a * b + c will be interpreted? </a:t>
              </a:r>
              <a:endParaRPr/>
            </a:p>
            <a:p>
              <a:pPr marL="0" marR="0" lvl="0" indent="0" algn="l" rtl="0">
                <a:spcBef>
                  <a:spcPts val="0"/>
                </a:spcBef>
                <a:spcAft>
                  <a:spcPts val="0"/>
                </a:spcAft>
                <a:buNone/>
              </a:pPr>
              <a:r>
                <a:rPr lang="en-IN" sz="1350" b="0" i="0" u="none" strike="noStrike" cap="none">
                  <a:solidFill>
                    <a:srgbClr val="000000"/>
                  </a:solidFill>
                  <a:latin typeface="Calibri"/>
                  <a:ea typeface="Calibri"/>
                  <a:cs typeface="Calibri"/>
                  <a:sym typeface="Calibri"/>
                </a:rPr>
                <a:t>	(a * b) + c		or	a * (b + c),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here the first interpretation is the one that is used because the multiplication operator has higher precedence than addition. </a:t>
              </a:r>
              <a:endParaRPr/>
            </a:p>
          </p:txBody>
        </p:sp>
        <p:pic>
          <p:nvPicPr>
            <p:cNvPr id="134" name="Google Shape;134;p2" descr="C:\Program Files (x86)\Microsoft Office\MEDIA\CAGCAT10\j0299125.wmf"/>
            <p:cNvPicPr preferRelativeResize="0"/>
            <p:nvPr/>
          </p:nvPicPr>
          <p:blipFill rotWithShape="1">
            <a:blip r:embed="rId3">
              <a:alphaModFix/>
            </a:blip>
            <a:srcRect/>
            <a:stretch/>
          </p:blipFill>
          <p:spPr>
            <a:xfrm>
              <a:off x="829962" y="2209800"/>
              <a:ext cx="389238" cy="710227"/>
            </a:xfrm>
            <a:prstGeom prst="rect">
              <a:avLst/>
            </a:prstGeom>
            <a:noFill/>
            <a:ln>
              <a:noFill/>
            </a:ln>
          </p:spPr>
        </p:pic>
      </p:grpSp>
      <p:sp>
        <p:nvSpPr>
          <p:cNvPr id="135" name="Google Shape;135;p2"/>
          <p:cNvSpPr txBox="1">
            <a:spLocks noGrp="1"/>
          </p:cNvSpPr>
          <p:nvPr>
            <p:ph type="body" idx="1"/>
          </p:nvPr>
        </p:nvSpPr>
        <p:spPr>
          <a:xfrm>
            <a:off x="1046747" y="1943100"/>
            <a:ext cx="7230979" cy="3594434"/>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2400"/>
              <a:buChar char="•"/>
            </a:pPr>
            <a:r>
              <a:rPr lang="en-IN">
                <a:solidFill>
                  <a:schemeClr val="accent1"/>
                </a:solidFill>
              </a:rPr>
              <a:t>The precedence of operators determine a rank for the operators. The higher an operator's precedence or priority, </a:t>
            </a:r>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257175" algn="just" rtl="0">
              <a:spcBef>
                <a:spcPts val="480"/>
              </a:spcBef>
              <a:spcAft>
                <a:spcPts val="0"/>
              </a:spcAft>
              <a:buClr>
                <a:schemeClr val="accent1"/>
              </a:buClr>
              <a:buSzPts val="2400"/>
              <a:buNone/>
            </a:pP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Precedence-Example</a:t>
            </a:r>
            <a:endParaRPr/>
          </a:p>
        </p:txBody>
      </p:sp>
      <p:pic>
        <p:nvPicPr>
          <p:cNvPr id="141" name="Google Shape;141;p3"/>
          <p:cNvPicPr preferRelativeResize="0">
            <a:picLocks noGrp="1"/>
          </p:cNvPicPr>
          <p:nvPr>
            <p:ph type="body" idx="1"/>
          </p:nvPr>
        </p:nvPicPr>
        <p:blipFill rotWithShape="1">
          <a:blip r:embed="rId3">
            <a:alphaModFix/>
          </a:blip>
          <a:srcRect/>
          <a:stretch/>
        </p:blipFill>
        <p:spPr>
          <a:xfrm>
            <a:off x="1277635" y="1700809"/>
            <a:ext cx="6017384" cy="37510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 of Operators</a:t>
            </a:r>
            <a:endParaRPr/>
          </a:p>
        </p:txBody>
      </p:sp>
      <p:sp>
        <p:nvSpPr>
          <p:cNvPr id="147" name="Google Shape;147;p4"/>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1800"/>
              <a:buChar char="•"/>
            </a:pPr>
            <a:r>
              <a:rPr lang="en-IN" sz="1800"/>
              <a:t>Associativity tell us the order in which several operators with equal precedence are computed or processed in two directions, either from left to right or vice-versa.</a:t>
            </a:r>
            <a:endParaRPr/>
          </a:p>
          <a:p>
            <a:pPr marL="257175" lvl="0" indent="-257175" algn="just" rtl="0">
              <a:spcBef>
                <a:spcPts val="360"/>
              </a:spcBef>
              <a:spcAft>
                <a:spcPts val="0"/>
              </a:spcAft>
              <a:buClr>
                <a:schemeClr val="accent1"/>
              </a:buClr>
              <a:buSzPts val="1800"/>
              <a:buNone/>
            </a:pPr>
            <a:endParaRPr sz="1800"/>
          </a:p>
        </p:txBody>
      </p:sp>
      <p:grpSp>
        <p:nvGrpSpPr>
          <p:cNvPr id="148" name="Google Shape;148;p4"/>
          <p:cNvGrpSpPr/>
          <p:nvPr/>
        </p:nvGrpSpPr>
        <p:grpSpPr>
          <a:xfrm>
            <a:off x="1543050" y="2914650"/>
            <a:ext cx="6000750" cy="1828800"/>
            <a:chOff x="906163" y="2057401"/>
            <a:chExt cx="7704438" cy="2077155"/>
          </a:xfrm>
        </p:grpSpPr>
        <p:sp>
          <p:nvSpPr>
            <p:cNvPr id="149" name="Google Shape;149;p4"/>
            <p:cNvSpPr/>
            <p:nvPr/>
          </p:nvSpPr>
          <p:spPr>
            <a:xfrm>
              <a:off x="1066801" y="2576690"/>
              <a:ext cx="7543800" cy="1557866"/>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a:solidFill>
                    <a:srgbClr val="000000"/>
                  </a:solidFill>
                  <a:latin typeface="Calibri"/>
                  <a:ea typeface="Calibri"/>
                  <a:cs typeface="Calibri"/>
                  <a:sym typeface="Calibri"/>
                </a:rPr>
                <a:t>Example: In the expression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since multiplication and division have the same precedence we must use the associativity to determine the grouping. These operators are left associative which means they are grouped left to right as if the expression was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r>
                <a:rPr lang="en-IN" sz="1350">
                  <a:solidFill>
                    <a:srgbClr val="000000"/>
                  </a:solidFill>
                  <a:latin typeface="Calibri"/>
                  <a:ea typeface="Calibri"/>
                  <a:cs typeface="Calibri"/>
                  <a:sym typeface="Calibri"/>
                </a:rPr>
                <a:t>.</a:t>
              </a:r>
              <a:endParaRPr/>
            </a:p>
          </p:txBody>
        </p:sp>
        <p:pic>
          <p:nvPicPr>
            <p:cNvPr id="150" name="Google Shape;150;p4" descr="C:\Program Files (x86)\Microsoft Office\MEDIA\CAGCAT10\j0299125.wmf"/>
            <p:cNvPicPr preferRelativeResize="0"/>
            <p:nvPr/>
          </p:nvPicPr>
          <p:blipFill rotWithShape="1">
            <a:blip r:embed="rId3">
              <a:alphaModFix/>
            </a:blip>
            <a:srcRect/>
            <a:stretch/>
          </p:blipFill>
          <p:spPr>
            <a:xfrm>
              <a:off x="906163" y="2057401"/>
              <a:ext cx="389238" cy="710227"/>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Associativity-Example</a:t>
            </a:r>
            <a:endParaRPr/>
          </a:p>
        </p:txBody>
      </p:sp>
      <p:pic>
        <p:nvPicPr>
          <p:cNvPr id="156" name="Google Shape;156;p5"/>
          <p:cNvPicPr preferRelativeResize="0">
            <a:picLocks noGrp="1"/>
          </p:cNvPicPr>
          <p:nvPr>
            <p:ph type="body" idx="1"/>
          </p:nvPr>
        </p:nvPicPr>
        <p:blipFill rotWithShape="1">
          <a:blip r:embed="rId3">
            <a:alphaModFix/>
          </a:blip>
          <a:srcRect/>
          <a:stretch/>
        </p:blipFill>
        <p:spPr>
          <a:xfrm>
            <a:off x="1331641" y="1754815"/>
            <a:ext cx="5996438" cy="36970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6" descr="operator.JPG"/>
          <p:cNvPicPr preferRelativeResize="0">
            <a:picLocks noGrp="1"/>
          </p:cNvPicPr>
          <p:nvPr>
            <p:ph type="body" idx="1"/>
          </p:nvPr>
        </p:nvPicPr>
        <p:blipFill rotWithShape="1">
          <a:blip r:embed="rId3">
            <a:alphaModFix/>
          </a:blip>
          <a:srcRect/>
          <a:stretch/>
        </p:blipFill>
        <p:spPr>
          <a:xfrm>
            <a:off x="0" y="857250"/>
            <a:ext cx="753176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7"/>
          <p:cNvPicPr preferRelativeResize="0">
            <a:picLocks noGrp="1"/>
          </p:cNvPicPr>
          <p:nvPr>
            <p:ph type="body" idx="1"/>
          </p:nvPr>
        </p:nvPicPr>
        <p:blipFill rotWithShape="1">
          <a:blip r:embed="rId3">
            <a:alphaModFix/>
          </a:blip>
          <a:srcRect/>
          <a:stretch/>
        </p:blipFill>
        <p:spPr>
          <a:xfrm>
            <a:off x="0" y="857250"/>
            <a:ext cx="5991726" cy="5143500"/>
          </a:xfrm>
          <a:prstGeom prst="rect">
            <a:avLst/>
          </a:prstGeom>
          <a:noFill/>
          <a:ln>
            <a:noFill/>
          </a:ln>
        </p:spPr>
      </p:pic>
      <p:sp>
        <p:nvSpPr>
          <p:cNvPr id="167" name="Google Shape;167;p7"/>
          <p:cNvSpPr txBox="1"/>
          <p:nvPr/>
        </p:nvSpPr>
        <p:spPr>
          <a:xfrm>
            <a:off x="6112042" y="2445419"/>
            <a:ext cx="289961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8"/>
          <p:cNvPicPr preferRelativeResize="0">
            <a:picLocks noGrp="1"/>
          </p:cNvPicPr>
          <p:nvPr>
            <p:ph type="body" idx="1"/>
          </p:nvPr>
        </p:nvPicPr>
        <p:blipFill rotWithShape="1">
          <a:blip r:embed="rId3">
            <a:alphaModFix/>
          </a:blip>
          <a:srcRect/>
          <a:stretch/>
        </p:blipFill>
        <p:spPr>
          <a:xfrm>
            <a:off x="1" y="857250"/>
            <a:ext cx="5089358" cy="5143500"/>
          </a:xfrm>
          <a:prstGeom prst="rect">
            <a:avLst/>
          </a:prstGeom>
          <a:noFill/>
          <a:ln>
            <a:noFill/>
          </a:ln>
        </p:spPr>
      </p:pic>
      <p:sp>
        <p:nvSpPr>
          <p:cNvPr id="173" name="Google Shape;173;p8"/>
          <p:cNvSpPr txBox="1"/>
          <p:nvPr/>
        </p:nvSpPr>
        <p:spPr>
          <a:xfrm>
            <a:off x="5991726" y="2228850"/>
            <a:ext cx="281539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Practice questions(Q1)</a:t>
            </a:r>
            <a:endParaRPr/>
          </a:p>
        </p:txBody>
      </p:sp>
      <p:sp>
        <p:nvSpPr>
          <p:cNvPr id="179" name="Google Shape;179;p9"/>
          <p:cNvSpPr txBox="1">
            <a:spLocks noGrp="1"/>
          </p:cNvSpPr>
          <p:nvPr>
            <p:ph type="body" idx="1"/>
          </p:nvPr>
        </p:nvSpPr>
        <p:spPr>
          <a:xfrm>
            <a:off x="457200" y="1417639"/>
            <a:ext cx="8229600" cy="46010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a:t>#include &lt;stdio.h&gt;</a:t>
            </a:r>
            <a:endParaRPr/>
          </a:p>
          <a:p>
            <a:pPr marL="0" lvl="0" indent="0" algn="l" rtl="0">
              <a:spcBef>
                <a:spcPts val="360"/>
              </a:spcBef>
              <a:spcAft>
                <a:spcPts val="0"/>
              </a:spcAft>
              <a:buClr>
                <a:schemeClr val="accent1"/>
              </a:buClr>
              <a:buSzPts val="1800"/>
              <a:buNone/>
            </a:pPr>
            <a:r>
              <a:rPr lang="en-IN" sz="1800"/>
              <a:t>  int main()</a:t>
            </a:r>
            <a:endParaRPr/>
          </a:p>
          <a:p>
            <a:pPr marL="0" lvl="0" indent="0" algn="l" rtl="0">
              <a:spcBef>
                <a:spcPts val="360"/>
              </a:spcBef>
              <a:spcAft>
                <a:spcPts val="0"/>
              </a:spcAft>
              <a:buClr>
                <a:schemeClr val="accent1"/>
              </a:buClr>
              <a:buSzPts val="1800"/>
              <a:buNone/>
            </a:pPr>
            <a:r>
              <a:rPr lang="en-IN" sz="1800"/>
              <a:t>    {</a:t>
            </a:r>
            <a:endParaRPr/>
          </a:p>
          <a:p>
            <a:pPr marL="0" lvl="0" indent="0" algn="l" rtl="0">
              <a:spcBef>
                <a:spcPts val="360"/>
              </a:spcBef>
              <a:spcAft>
                <a:spcPts val="0"/>
              </a:spcAft>
              <a:buClr>
                <a:schemeClr val="accent1"/>
              </a:buClr>
              <a:buSzPts val="1800"/>
              <a:buNone/>
            </a:pPr>
            <a:r>
              <a:rPr lang="en-IN" sz="1800"/>
              <a:t>        double b = 5 % 3 &amp; 4 + 5 * 6;</a:t>
            </a:r>
            <a:endParaRPr/>
          </a:p>
          <a:p>
            <a:pPr marL="0" lvl="0" indent="0" algn="l" rtl="0">
              <a:spcBef>
                <a:spcPts val="360"/>
              </a:spcBef>
              <a:spcAft>
                <a:spcPts val="0"/>
              </a:spcAft>
              <a:buClr>
                <a:schemeClr val="accent1"/>
              </a:buClr>
              <a:buSzPts val="1800"/>
              <a:buNone/>
            </a:pPr>
            <a:r>
              <a:rPr lang="en-IN" sz="1800"/>
              <a:t>        printf("%lf", b);</a:t>
            </a:r>
            <a:endParaRPr/>
          </a:p>
          <a:p>
            <a:pPr marL="0" lvl="0" indent="0" algn="l" rtl="0">
              <a:spcBef>
                <a:spcPts val="360"/>
              </a:spcBef>
              <a:spcAft>
                <a:spcPts val="0"/>
              </a:spcAft>
              <a:buClr>
                <a:schemeClr val="accent1"/>
              </a:buClr>
              <a:buSzPts val="1800"/>
              <a:buNone/>
            </a:pPr>
            <a:r>
              <a:rPr lang="en-IN" sz="1800"/>
              <a:t>        return 0;</a:t>
            </a:r>
            <a:endParaRPr/>
          </a:p>
          <a:p>
            <a:pPr marL="0" lvl="0" indent="0" algn="l" rtl="0">
              <a:spcBef>
                <a:spcPts val="360"/>
              </a:spcBef>
              <a:spcAft>
                <a:spcPts val="0"/>
              </a:spcAft>
              <a:buClr>
                <a:schemeClr val="accent1"/>
              </a:buClr>
              <a:buSzPts val="1800"/>
              <a:buNone/>
            </a:pPr>
            <a:r>
              <a:rPr lang="en-IN" sz="1800"/>
              <a:t>    }</a:t>
            </a:r>
            <a:endParaRPr/>
          </a:p>
          <a:p>
            <a:pPr marL="342900" lvl="0" indent="-342900" algn="l" rtl="0">
              <a:spcBef>
                <a:spcPts val="360"/>
              </a:spcBef>
              <a:spcAft>
                <a:spcPts val="0"/>
              </a:spcAft>
              <a:buClr>
                <a:schemeClr val="accent1"/>
              </a:buClr>
              <a:buSzPts val="1800"/>
              <a:buAutoNum type="alphaUcPeriod"/>
            </a:pPr>
            <a:r>
              <a:rPr lang="en-IN" sz="1800"/>
              <a:t>2</a:t>
            </a:r>
            <a:endParaRPr/>
          </a:p>
          <a:p>
            <a:pPr marL="342900" lvl="0" indent="-342900" algn="l" rtl="0">
              <a:spcBef>
                <a:spcPts val="360"/>
              </a:spcBef>
              <a:spcAft>
                <a:spcPts val="0"/>
              </a:spcAft>
              <a:buClr>
                <a:schemeClr val="accent1"/>
              </a:buClr>
              <a:buSzPts val="1800"/>
              <a:buAutoNum type="alphaUcPeriod"/>
            </a:pPr>
            <a:r>
              <a:rPr lang="en-IN" sz="1800"/>
              <a:t>30</a:t>
            </a:r>
            <a:endParaRPr/>
          </a:p>
          <a:p>
            <a:pPr marL="342900" lvl="0" indent="-342900" algn="l" rtl="0">
              <a:spcBef>
                <a:spcPts val="360"/>
              </a:spcBef>
              <a:spcAft>
                <a:spcPts val="0"/>
              </a:spcAft>
              <a:buClr>
                <a:schemeClr val="accent1"/>
              </a:buClr>
              <a:buSzPts val="1800"/>
              <a:buAutoNum type="alphaUcPeriod"/>
            </a:pPr>
            <a:r>
              <a:rPr lang="en-IN" sz="1800"/>
              <a:t>2.000000</a:t>
            </a:r>
            <a:endParaRPr/>
          </a:p>
          <a:p>
            <a:pPr marL="342900" lvl="0" indent="-342900" algn="l" rtl="0">
              <a:spcBef>
                <a:spcPts val="360"/>
              </a:spcBef>
              <a:spcAft>
                <a:spcPts val="0"/>
              </a:spcAft>
              <a:buClr>
                <a:schemeClr val="accent1"/>
              </a:buClr>
              <a:buSzPts val="1800"/>
              <a:buAutoNum type="alphaUcPeriod"/>
            </a:pPr>
            <a:r>
              <a:rPr lang="en-IN" sz="1800"/>
              <a:t>5</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619</Words>
  <Application>Microsoft Office PowerPoint</Application>
  <PresentationFormat>On-screen Show (4:3)</PresentationFormat>
  <Paragraphs>109</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Courier New</vt:lpstr>
      <vt:lpstr>Arial Rounded</vt:lpstr>
      <vt:lpstr>Arial Black</vt:lpstr>
      <vt:lpstr>Questrial</vt:lpstr>
      <vt:lpstr>Office Theme</vt:lpstr>
      <vt:lpstr>Lpu theme final with copyright</vt:lpstr>
      <vt:lpstr> Precedence and Associativity of Operators</vt:lpstr>
      <vt:lpstr>Precedence of Operators</vt:lpstr>
      <vt:lpstr>Precedence-Example</vt:lpstr>
      <vt:lpstr>Associativity of Operators</vt:lpstr>
      <vt:lpstr>Associativity-Example</vt:lpstr>
      <vt:lpstr>PowerPoint Presentation</vt:lpstr>
      <vt:lpstr>PowerPoint Presentation</vt:lpstr>
      <vt:lpstr>PowerPoint Presentation</vt:lpstr>
      <vt:lpstr>Practice questions(Q1)</vt:lpstr>
      <vt:lpstr>(Q2)</vt:lpstr>
      <vt:lpstr>(Q3)</vt:lpstr>
      <vt:lpstr>(Q4)</vt:lpstr>
      <vt:lpstr>(Q5)</vt:lpstr>
      <vt:lpstr>(Q6)</vt:lpstr>
      <vt:lpstr>(Q7)</vt:lpstr>
      <vt:lpstr>(Q8)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Precedence and Associativity of Operators</dc:title>
  <dc:creator>Salil</dc:creator>
  <cp:lastModifiedBy>AV</cp:lastModifiedBy>
  <cp:revision>1</cp:revision>
  <dcterms:created xsi:type="dcterms:W3CDTF">2020-08-31T15:16:01Z</dcterms:created>
  <dcterms:modified xsi:type="dcterms:W3CDTF">2021-09-02T04:10:04Z</dcterms:modified>
</cp:coreProperties>
</file>