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5" r:id="rId3"/>
  </p:sldMasterIdLst>
  <p:notesMasterIdLst>
    <p:notesMasterId r:id="rId15"/>
  </p:notesMasterIdLst>
  <p:sldIdLst>
    <p:sldId id="279" r:id="rId4"/>
    <p:sldId id="277" r:id="rId5"/>
    <p:sldId id="278" r:id="rId6"/>
    <p:sldId id="280" r:id="rId7"/>
    <p:sldId id="273" r:id="rId8"/>
    <p:sldId id="274" r:id="rId9"/>
    <p:sldId id="269" r:id="rId10"/>
    <p:sldId id="283" r:id="rId11"/>
    <p:sldId id="281" r:id="rId12"/>
    <p:sldId id="282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7" autoAdjust="0"/>
  </p:normalViewPr>
  <p:slideViewPr>
    <p:cSldViewPr>
      <p:cViewPr>
        <p:scale>
          <a:sx n="74" d="100"/>
          <a:sy n="74" d="100"/>
        </p:scale>
        <p:origin x="-126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6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17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3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2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90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6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53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F523-9F83-44DB-B927-9F960F03B1CD}" type="datetimeFigureOut">
              <a:rPr lang="en-IN" smtClean="0"/>
              <a:t>07-11-2021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8B08-60A8-4DEE-A33A-DDE5261D4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CSE101-Lec 20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Pointer arithmetic and expressions</a:t>
            </a:r>
          </a:p>
          <a:p>
            <a:r>
              <a:rPr lang="en-IN" sz="2400" dirty="0" smtClean="0"/>
              <a:t>Pointer and One dimensional array(or Pointer to 1D array)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Program example 2-WAP to find the sum and mean of 1D array elements using pointer to an array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300" dirty="0"/>
              <a:t>#include&lt;</a:t>
            </a:r>
            <a:r>
              <a:rPr lang="en-IN" sz="4300" dirty="0" err="1"/>
              <a:t>stdio.h</a:t>
            </a:r>
            <a:r>
              <a:rPr lang="en-IN" sz="4300" dirty="0"/>
              <a:t>&gt;</a:t>
            </a:r>
          </a:p>
          <a:p>
            <a:pPr marL="0" indent="0">
              <a:buNone/>
            </a:pPr>
            <a:r>
              <a:rPr lang="en-IN" sz="4300" dirty="0" err="1"/>
              <a:t>int</a:t>
            </a:r>
            <a:r>
              <a:rPr lang="en-IN" sz="4300" dirty="0"/>
              <a:t> main()</a:t>
            </a:r>
          </a:p>
          <a:p>
            <a:pPr marL="0" indent="0">
              <a:buNone/>
            </a:pPr>
            <a:r>
              <a:rPr lang="en-IN" sz="4300" dirty="0"/>
              <a:t>{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</a:t>
            </a:r>
            <a:r>
              <a:rPr lang="en-IN" sz="4300" dirty="0" err="1"/>
              <a:t>i,n,arr</a:t>
            </a:r>
            <a:r>
              <a:rPr lang="en-IN" sz="4300" dirty="0"/>
              <a:t>[20],sum=0;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int</a:t>
            </a:r>
            <a:r>
              <a:rPr lang="en-IN" sz="4300" dirty="0"/>
              <a:t> *</a:t>
            </a:r>
            <a:r>
              <a:rPr lang="en-IN" sz="4300" dirty="0" err="1"/>
              <a:t>pn</a:t>
            </a:r>
            <a:r>
              <a:rPr lang="en-IN" sz="4300" dirty="0"/>
              <a:t>=&amp;n,*</a:t>
            </a:r>
            <a:r>
              <a:rPr lang="en-IN" sz="4300" dirty="0" err="1"/>
              <a:t>parr</a:t>
            </a:r>
            <a:r>
              <a:rPr lang="en-IN" sz="4300" dirty="0"/>
              <a:t>=</a:t>
            </a:r>
            <a:r>
              <a:rPr lang="en-IN" sz="4300" dirty="0" err="1"/>
              <a:t>arr</a:t>
            </a:r>
            <a:r>
              <a:rPr lang="en-IN" sz="4300" dirty="0"/>
              <a:t>,*</a:t>
            </a:r>
            <a:r>
              <a:rPr lang="en-IN" sz="4300" dirty="0" err="1"/>
              <a:t>psum</a:t>
            </a:r>
            <a:r>
              <a:rPr lang="en-IN" sz="4300" dirty="0"/>
              <a:t>=&amp;sum;</a:t>
            </a:r>
          </a:p>
          <a:p>
            <a:pPr marL="0" indent="0">
              <a:buNone/>
            </a:pPr>
            <a:r>
              <a:rPr lang="en-IN" sz="4300" dirty="0"/>
              <a:t>	float mean=0.0,*</a:t>
            </a:r>
            <a:r>
              <a:rPr lang="en-IN" sz="4300" dirty="0" err="1"/>
              <a:t>pmean</a:t>
            </a:r>
            <a:r>
              <a:rPr lang="en-IN" sz="4300" dirty="0"/>
              <a:t>=&amp;mean;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scanf</a:t>
            </a:r>
            <a:r>
              <a:rPr lang="en-IN" sz="4300" dirty="0"/>
              <a:t>("%d",</a:t>
            </a:r>
            <a:r>
              <a:rPr lang="en-IN" sz="4300" dirty="0" err="1"/>
              <a:t>pn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printf</a:t>
            </a:r>
            <a:r>
              <a:rPr lang="en-IN" sz="4300" dirty="0"/>
              <a:t>("\n Enter the number:");</a:t>
            </a:r>
          </a:p>
          <a:p>
            <a:pPr marL="0" indent="0">
              <a:buNone/>
            </a:pPr>
            <a:r>
              <a:rPr lang="en-IN" sz="4300" dirty="0"/>
              <a:t>		</a:t>
            </a:r>
            <a:r>
              <a:rPr lang="en-IN" sz="4300" dirty="0" err="1"/>
              <a:t>scanf</a:t>
            </a:r>
            <a:r>
              <a:rPr lang="en-IN" sz="4300" dirty="0"/>
              <a:t>("%d",(</a:t>
            </a:r>
            <a:r>
              <a:rPr lang="en-IN" sz="4300" dirty="0" err="1"/>
              <a:t>parr+i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{</a:t>
            </a:r>
          </a:p>
          <a:p>
            <a:pPr marL="0" indent="0">
              <a:buNone/>
            </a:pPr>
            <a:r>
              <a:rPr lang="en-IN" sz="4300" dirty="0"/>
              <a:t>		*</a:t>
            </a:r>
            <a:r>
              <a:rPr lang="en-IN" sz="4300" dirty="0" err="1"/>
              <a:t>psum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+*(</a:t>
            </a:r>
            <a:r>
              <a:rPr lang="en-IN" sz="4300" dirty="0" err="1"/>
              <a:t>arr+i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}</a:t>
            </a:r>
          </a:p>
          <a:p>
            <a:pPr marL="0" indent="0">
              <a:buNone/>
            </a:pPr>
            <a:r>
              <a:rPr lang="en-IN" sz="4300" dirty="0"/>
              <a:t>	*</a:t>
            </a:r>
            <a:r>
              <a:rPr lang="en-IN" sz="4300" dirty="0" err="1"/>
              <a:t>pmean</a:t>
            </a:r>
            <a:r>
              <a:rPr lang="en-IN" sz="4300" dirty="0"/>
              <a:t>=*</a:t>
            </a:r>
            <a:r>
              <a:rPr lang="en-IN" sz="4300" dirty="0" err="1"/>
              <a:t>psum</a:t>
            </a:r>
            <a:r>
              <a:rPr lang="en-IN" sz="4300" dirty="0"/>
              <a:t>/ *</a:t>
            </a:r>
            <a:r>
              <a:rPr lang="en-IN" sz="4300" dirty="0" err="1"/>
              <a:t>pn</a:t>
            </a:r>
            <a:r>
              <a:rPr lang="en-IN" sz="4300" dirty="0"/>
              <a:t>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numbers you entered are:");</a:t>
            </a:r>
          </a:p>
          <a:p>
            <a:pPr marL="0" indent="0">
              <a:buNone/>
            </a:pPr>
            <a:r>
              <a:rPr lang="en-IN" sz="4300" dirty="0"/>
              <a:t>	for(</a:t>
            </a:r>
            <a:r>
              <a:rPr lang="en-IN" sz="4300" dirty="0" err="1"/>
              <a:t>i</a:t>
            </a:r>
            <a:r>
              <a:rPr lang="en-IN" sz="4300" dirty="0"/>
              <a:t>=0;i&lt;*</a:t>
            </a:r>
            <a:r>
              <a:rPr lang="en-IN" sz="4300" dirty="0" err="1"/>
              <a:t>pn;i</a:t>
            </a:r>
            <a:r>
              <a:rPr lang="en-IN" sz="4300" dirty="0"/>
              <a:t>++)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</a:t>
            </a:r>
            <a:r>
              <a:rPr lang="en-IN" sz="4300" dirty="0" err="1"/>
              <a:t>n%d</a:t>
            </a:r>
            <a:r>
              <a:rPr lang="en-IN" sz="4300" dirty="0"/>
              <a:t>",*(</a:t>
            </a:r>
            <a:r>
              <a:rPr lang="en-IN" sz="4300" dirty="0" err="1"/>
              <a:t>arr+i</a:t>
            </a:r>
            <a:r>
              <a:rPr lang="en-IN" sz="4300" dirty="0"/>
              <a:t>));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sum is:%d",*</a:t>
            </a:r>
            <a:r>
              <a:rPr lang="en-IN" sz="4300" dirty="0" err="1"/>
              <a:t>psum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</a:t>
            </a:r>
            <a:r>
              <a:rPr lang="en-IN" sz="4300" dirty="0" err="1"/>
              <a:t>printf</a:t>
            </a:r>
            <a:r>
              <a:rPr lang="en-IN" sz="4300" dirty="0"/>
              <a:t>("\n The mean is:%f",*</a:t>
            </a:r>
            <a:r>
              <a:rPr lang="en-IN" sz="4300" dirty="0" err="1"/>
              <a:t>pmean</a:t>
            </a:r>
            <a:r>
              <a:rPr lang="en-IN" sz="4300" dirty="0"/>
              <a:t>);</a:t>
            </a:r>
          </a:p>
          <a:p>
            <a:pPr marL="0" indent="0">
              <a:buNone/>
            </a:pPr>
            <a:r>
              <a:rPr lang="en-IN" sz="4300" dirty="0"/>
              <a:t>	return 0;</a:t>
            </a:r>
          </a:p>
          <a:p>
            <a:pPr marL="0" indent="0">
              <a:buNone/>
            </a:pPr>
            <a:r>
              <a:rPr lang="en-IN" sz="43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 smtClean="0"/>
              <a:t>Pointer vs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 smtClean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</a:t>
            </a:r>
            <a:r>
              <a:rPr lang="en-IN" sz="1600" dirty="0" smtClean="0"/>
              <a:t>operator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(array</a:t>
            </a:r>
            <a:r>
              <a:rPr lang="en-IN" sz="1600" dirty="0"/>
              <a:t>) returns the amount of memory used by all elements in array</a:t>
            </a:r>
            <a:br>
              <a:rPr lang="en-IN" sz="1600" dirty="0"/>
            </a:br>
            <a:r>
              <a:rPr lang="en-IN" sz="1600" dirty="0" err="1" smtClean="0"/>
              <a:t>sizeof</a:t>
            </a:r>
            <a:r>
              <a:rPr lang="en-IN" sz="1600" dirty="0" smtClean="0"/>
              <a:t>(pointer</a:t>
            </a:r>
            <a:r>
              <a:rPr lang="en-IN" sz="1600" dirty="0"/>
              <a:t>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 smtClean="0"/>
              <a:t>           &amp;array </a:t>
            </a:r>
            <a:r>
              <a:rPr lang="en-IN" sz="1600" dirty="0"/>
              <a:t>is an alias for &amp;array[0] and returns the address of the first element in array</a:t>
            </a:r>
            <a:br>
              <a:rPr lang="en-IN" sz="1600" dirty="0"/>
            </a:br>
            <a:r>
              <a:rPr lang="en-IN" sz="1600" dirty="0" smtClean="0"/>
              <a:t>            &amp;pointer </a:t>
            </a:r>
            <a:r>
              <a:rPr lang="en-IN" sz="1600" dirty="0"/>
              <a:t>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 smtClean="0"/>
              <a:t>char </a:t>
            </a:r>
            <a:r>
              <a:rPr lang="en-IN" sz="1600" dirty="0"/>
              <a:t>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</a:t>
            </a:r>
            <a:r>
              <a:rPr lang="en-IN" sz="1600" dirty="0" smtClean="0"/>
              <a:t>)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</a:t>
            </a:r>
            <a:r>
              <a:rPr lang="en-IN" sz="1600" dirty="0" smtClean="0"/>
              <a:t>.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</a:t>
            </a:r>
            <a:r>
              <a:rPr lang="en-IN" sz="2200" dirty="0" smtClean="0"/>
              <a:t>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++, ++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</a:t>
            </a:r>
            <a:r>
              <a:rPr lang="en-IN" sz="2200" dirty="0" smtClean="0"/>
              <a:t>(-- ), e.g. </a:t>
            </a:r>
            <a:r>
              <a:rPr lang="en-IN" sz="2200" dirty="0" err="1" smtClean="0"/>
              <a:t>ptr</a:t>
            </a:r>
            <a:r>
              <a:rPr lang="en-IN" sz="2200" dirty="0" smtClean="0"/>
              <a:t>--, --</a:t>
            </a:r>
            <a:r>
              <a:rPr lang="en-IN" sz="2200" dirty="0" err="1" smtClean="0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</a:t>
            </a:r>
            <a:r>
              <a:rPr lang="en-IN" sz="2200" dirty="0" smtClean="0"/>
              <a:t>), e.g. ptr+2,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=ptr+2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</a:t>
            </a:r>
            <a:r>
              <a:rPr lang="en-IN" sz="2200" dirty="0" smtClean="0"/>
              <a:t>), e.g. ptr-2, </a:t>
            </a:r>
            <a:r>
              <a:rPr lang="en-IN" sz="2200" dirty="0" err="1" smtClean="0"/>
              <a:t>ptr</a:t>
            </a:r>
            <a:r>
              <a:rPr lang="en-IN" sz="2200" dirty="0" smtClean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 smtClean="0"/>
              <a:t>We can compare two pointers, if they are pointing towards same array</a:t>
            </a:r>
            <a:endParaRPr lang="en-IN" sz="2200" dirty="0"/>
          </a:p>
          <a:p>
            <a:r>
              <a:rPr lang="en-IN" sz="2200" b="1" i="1" u="sng" dirty="0" smtClean="0"/>
              <a:t>Following set of operations are not applicable on pointers</a:t>
            </a:r>
          </a:p>
          <a:p>
            <a:r>
              <a:rPr lang="en-IN" sz="2200" dirty="0" smtClean="0"/>
              <a:t>We cannot add two pointers(addresses)</a:t>
            </a:r>
          </a:p>
          <a:p>
            <a:r>
              <a:rPr lang="en-IN" sz="2200" dirty="0" smtClean="0"/>
              <a:t>We cannot multiply, divide and modulo two pointers(addresses)</a:t>
            </a:r>
          </a:p>
          <a:p>
            <a:r>
              <a:rPr lang="en-IN" sz="2200" dirty="0" smtClean="0"/>
              <a:t>We cannot multiply, divide, modulo any constant from pointer(address)</a:t>
            </a:r>
          </a:p>
          <a:p>
            <a:endParaRPr lang="en-IN" sz="2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Pointer arithmetic-Example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Pointer to an array(1D)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 smtClean="0"/>
              <a:t> Consider: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 smtClean="0"/>
              <a:t>Or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*p=&amp;a[0];</a:t>
            </a:r>
          </a:p>
          <a:p>
            <a:pPr marL="0" indent="0">
              <a:buNone/>
            </a:pPr>
            <a:r>
              <a:rPr lang="en-IN" dirty="0" smtClean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 err="1" smtClean="0"/>
              <a:t>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=0;i&lt;5;i++)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/>
              <a:t>p</a:t>
            </a:r>
            <a:r>
              <a:rPr lang="en-IN" dirty="0" err="1" smtClean="0"/>
              <a:t>rintf</a:t>
            </a:r>
            <a:r>
              <a:rPr lang="en-IN" dirty="0" smtClean="0"/>
              <a:t>(“\</a:t>
            </a:r>
            <a:r>
              <a:rPr lang="en-IN" dirty="0" err="1" smtClean="0"/>
              <a:t>n%d</a:t>
            </a:r>
            <a:r>
              <a:rPr lang="en-IN" dirty="0" smtClean="0"/>
              <a:t>”,*(</a:t>
            </a:r>
            <a:r>
              <a:rPr lang="en-IN" dirty="0" err="1" smtClean="0"/>
              <a:t>p+i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</a:t>
            </a:r>
            <a:r>
              <a:rPr lang="en-US" sz="2000" dirty="0" smtClean="0"/>
              <a:t>is like </a:t>
            </a:r>
            <a:r>
              <a:rPr lang="en-US" sz="2000" dirty="0"/>
              <a:t>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 smtClean="0">
                <a:latin typeface="Lucida Console" pitchFamily="49" charset="0"/>
              </a:rPr>
              <a:t>b[5]</a:t>
            </a:r>
            <a:r>
              <a:rPr lang="en-US" sz="2000" dirty="0" smtClean="0"/>
              <a:t> </a:t>
            </a:r>
            <a:r>
              <a:rPr lang="en-US" sz="2000" dirty="0"/>
              <a:t>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</a:t>
            </a:r>
            <a:r>
              <a:rPr lang="en-US" sz="2000" dirty="0" smtClean="0"/>
              <a:t>set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smtClean="0"/>
              <a:t>to point to </a:t>
            </a:r>
            <a:r>
              <a:rPr lang="en-US" sz="2000" dirty="0" smtClean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 smtClean="0">
                <a:latin typeface="Lucida Console" pitchFamily="49" charset="0"/>
              </a:rPr>
              <a:t>b[5] </a:t>
            </a:r>
            <a:r>
              <a:rPr lang="en-US" sz="2000" dirty="0" smtClean="0"/>
              <a:t>which is equivalent to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</a:t>
            </a:r>
            <a:r>
              <a:rPr lang="en-US" dirty="0" smtClean="0">
                <a:latin typeface="Lucida Console" pitchFamily="49" charset="0"/>
              </a:rPr>
              <a:t>b[0]</a:t>
            </a:r>
            <a:r>
              <a:rPr lang="en-US" b="1" dirty="0" smtClean="0">
                <a:latin typeface="Courier New" pitchFamily="49" charset="0"/>
              </a:rPr>
              <a:t>  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 smtClean="0">
                <a:latin typeface="Lucida Console" pitchFamily="49" charset="0"/>
              </a:rPr>
              <a:t>b[3]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2000" dirty="0"/>
              <a:t>Can be accessed by </a:t>
            </a:r>
            <a:r>
              <a:rPr lang="en-US" sz="2000" dirty="0" smtClean="0">
                <a:latin typeface="Lucida Console" pitchFamily="49" charset="0"/>
              </a:rPr>
              <a:t>*(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+ </a:t>
            </a:r>
            <a:r>
              <a:rPr lang="en-US" sz="2000" dirty="0" smtClean="0">
                <a:latin typeface="Lucida Console" pitchFamily="49" charset="0"/>
              </a:rPr>
              <a:t>3)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Where </a:t>
            </a:r>
            <a:r>
              <a:rPr lang="en-US" dirty="0" smtClean="0">
                <a:latin typeface="Lucida Console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 smtClean="0">
                <a:latin typeface="Lucida Console" pitchFamily="49" charset="0"/>
              </a:rPr>
              <a:t>bptr</a:t>
            </a:r>
            <a:r>
              <a:rPr lang="en-US" sz="2000" dirty="0" smtClean="0">
                <a:latin typeface="Lucida Console" pitchFamily="49" charset="0"/>
              </a:rPr>
              <a:t>[3]</a:t>
            </a:r>
            <a:endParaRPr lang="en-US" sz="2000" dirty="0">
              <a:latin typeface="Lucida Console" pitchFamily="49" charset="0"/>
            </a:endParaRP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/>
              <a:t>same as </a:t>
            </a:r>
            <a:r>
              <a:rPr lang="en-US" dirty="0" smtClean="0">
                <a:latin typeface="Lucida Console" pitchFamily="49" charset="0"/>
              </a:rPr>
              <a:t>b[3]</a:t>
            </a:r>
            <a:endParaRPr lang="en-US" dirty="0">
              <a:latin typeface="Lucida Console" pitchFamily="49" charset="0"/>
            </a:endParaRP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 smtClean="0">
                <a:latin typeface="Lucida Console" pitchFamily="49" charset="0"/>
              </a:rPr>
              <a:t>*(b </a:t>
            </a:r>
            <a:r>
              <a:rPr lang="en-US" dirty="0">
                <a:latin typeface="Lucida Console" pitchFamily="49" charset="0"/>
              </a:rPr>
              <a:t>+ </a:t>
            </a:r>
            <a:r>
              <a:rPr lang="en-US" dirty="0" smtClean="0">
                <a:latin typeface="Lucida Console" pitchFamily="49" charset="0"/>
              </a:rPr>
              <a:t>3)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 itself is an address or pointer.  It points to the first element(0</a:t>
            </a:r>
            <a:r>
              <a:rPr lang="en-US" baseline="30000" dirty="0" smtClean="0"/>
              <a:t>th</a:t>
            </a:r>
            <a:r>
              <a:rPr lang="en-US" dirty="0" smtClean="0"/>
              <a:t> element) of array.</a:t>
            </a:r>
          </a:p>
          <a:p>
            <a:r>
              <a:rPr lang="en-US" dirty="0" smtClean="0"/>
              <a:t>The arrays are accessed by pointers in same way as we access arrays using array name.</a:t>
            </a:r>
          </a:p>
          <a:p>
            <a:r>
              <a:rPr lang="en-US" dirty="0" smtClean="0"/>
              <a:t>Consider an array </a:t>
            </a:r>
            <a:r>
              <a:rPr lang="en-US" sz="2600" dirty="0" smtClean="0">
                <a:latin typeface="Lucida Console" pitchFamily="49" charset="0"/>
              </a:rPr>
              <a:t>b[5]</a:t>
            </a:r>
            <a:r>
              <a:rPr lang="en-US" dirty="0" smtClean="0"/>
              <a:t> and a pointer </a:t>
            </a:r>
            <a:r>
              <a:rPr lang="en-US" sz="2600" dirty="0" err="1" smtClean="0">
                <a:latin typeface="Lucida Console" pitchFamily="49" charset="0"/>
              </a:rPr>
              <a:t>bPtr</a:t>
            </a:r>
            <a:r>
              <a:rPr lang="en-US" sz="2600" dirty="0" smtClean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 smtClean="0">
                <a:latin typeface="Lucida Console" pitchFamily="49" charset="0"/>
              </a:rPr>
              <a:t>bPtr</a:t>
            </a:r>
            <a:r>
              <a:rPr lang="en-US" dirty="0" smtClean="0">
                <a:latin typeface="Lucida Console" pitchFamily="49" charset="0"/>
              </a:rPr>
              <a:t>[3] </a:t>
            </a:r>
            <a:r>
              <a:rPr lang="en-US" dirty="0" smtClean="0">
                <a:latin typeface="+mj-lt"/>
              </a:rPr>
              <a:t>is</a:t>
            </a:r>
            <a:r>
              <a:rPr lang="en-US" dirty="0" smtClean="0"/>
              <a:t> same as </a:t>
            </a:r>
            <a:r>
              <a:rPr lang="en-US" dirty="0" smtClean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Example-Different notations with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-35102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Program example 1-WAP to read and display elements of 1D array using pointer to an array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365</TotalTime>
  <Words>500</Words>
  <Application>Microsoft Office PowerPoint</Application>
  <PresentationFormat>On-screen Show (4:3)</PresentationFormat>
  <Paragraphs>161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FINAL LPU THEME</vt:lpstr>
      <vt:lpstr>Lpu theme final with copyright</vt:lpstr>
      <vt:lpstr>Office Theme</vt:lpstr>
      <vt:lpstr>CSE101-Lec 20</vt:lpstr>
      <vt:lpstr>Pointer arithmetic</vt:lpstr>
      <vt:lpstr>Pointer arithmetic-Example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AV</cp:lastModifiedBy>
  <cp:revision>21</cp:revision>
  <dcterms:created xsi:type="dcterms:W3CDTF">2014-05-25T20:26:11Z</dcterms:created>
  <dcterms:modified xsi:type="dcterms:W3CDTF">2021-11-07T14:38:42Z</dcterms:modified>
</cp:coreProperties>
</file>