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25979"/>
            <a:ext cx="7772400" cy="14401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40479"/>
            <a:ext cx="6400800" cy="1714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3377310" y="463118"/>
            <a:ext cx="2389379" cy="6972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xfrm>
            <a:off x="374650" y="1822450"/>
            <a:ext cx="8401050" cy="4127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377310" y="463118"/>
            <a:ext cx="2389379" cy="6972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half" idx="1"/>
          </p:nvPr>
        </p:nvSpPr>
        <p:spPr>
          <a:xfrm>
            <a:off x="457200" y="1577339"/>
            <a:ext cx="3977641" cy="4526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3377310" y="463118"/>
            <a:ext cx="2389379" cy="6972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 descr="bg object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05900" cy="84772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7"/>
            <a:ext cx="8229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19827" y="6377940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Console"/>
          <a:ea typeface="Lucida Console"/>
          <a:cs typeface="Lucida Console"/>
          <a:sym typeface="Lucida Consol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Console"/>
          <a:ea typeface="Lucida Console"/>
          <a:cs typeface="Lucida Console"/>
          <a:sym typeface="Lucida Consol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Console"/>
          <a:ea typeface="Lucida Console"/>
          <a:cs typeface="Lucida Console"/>
          <a:sym typeface="Lucida Consol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Console"/>
          <a:ea typeface="Lucida Console"/>
          <a:cs typeface="Lucida Console"/>
          <a:sym typeface="Lucida Consol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Console"/>
          <a:ea typeface="Lucida Console"/>
          <a:cs typeface="Lucida Console"/>
          <a:sym typeface="Lucida Consol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Console"/>
          <a:ea typeface="Lucida Console"/>
          <a:cs typeface="Lucida Console"/>
          <a:sym typeface="Lucida Consol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Console"/>
          <a:ea typeface="Lucida Console"/>
          <a:cs typeface="Lucida Console"/>
          <a:sym typeface="Lucida Consol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Console"/>
          <a:ea typeface="Lucida Console"/>
          <a:cs typeface="Lucida Console"/>
          <a:sym typeface="Lucida Consol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Console"/>
          <a:ea typeface="Lucida Console"/>
          <a:cs typeface="Lucida Console"/>
          <a:sym typeface="Lucida Console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hyperlink" Target="mailto:cse101@lpu.co.in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2"/>
          <p:cNvSpPr txBox="1"/>
          <p:nvPr/>
        </p:nvSpPr>
        <p:spPr>
          <a:xfrm>
            <a:off x="78738" y="6578295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57" name="object 10"/>
          <p:cNvSpPr txBox="1"/>
          <p:nvPr/>
        </p:nvSpPr>
        <p:spPr>
          <a:xfrm>
            <a:off x="1196339" y="2687142"/>
            <a:ext cx="696561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4400"/>
            </a:pPr>
            <a:r>
              <a:t>User Defined Types</a:t>
            </a:r>
          </a:p>
          <a:p>
            <a:pPr algn="ctr">
              <a:defRPr sz="2800"/>
            </a:pPr>
            <a:r>
              <a:t>(Structures and Union)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bject 89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101" name="object 2"/>
          <p:cNvSpPr txBox="1"/>
          <p:nvPr>
            <p:ph type="title"/>
          </p:nvPr>
        </p:nvSpPr>
        <p:spPr>
          <a:xfrm>
            <a:off x="307340" y="342390"/>
            <a:ext cx="7541894" cy="972187"/>
          </a:xfrm>
          <a:prstGeom prst="rect">
            <a:avLst/>
          </a:prstGeom>
        </p:spPr>
        <p:txBody>
          <a:bodyPr/>
          <a:lstStyle/>
          <a:p>
            <a:pPr marR="5080" indent="12700">
              <a:spcBef>
                <a:spcPts val="100"/>
              </a:spcBef>
              <a:defRPr spc="-100" sz="3000">
                <a:latin typeface="Calibri"/>
                <a:ea typeface="Calibri"/>
                <a:cs typeface="Calibri"/>
                <a:sym typeface="Calibri"/>
              </a:defRPr>
            </a:pPr>
            <a:r>
              <a:t>How </a:t>
            </a:r>
            <a:r>
              <a:rPr spc="0"/>
              <a:t>the </a:t>
            </a:r>
            <a:r>
              <a:rPr sz="3200"/>
              <a:t>members </a:t>
            </a:r>
            <a:r>
              <a:t>of </a:t>
            </a:r>
            <a:r>
              <a:rPr spc="0"/>
              <a:t>the </a:t>
            </a:r>
            <a:r>
              <a:t>structure variables are </a:t>
            </a:r>
            <a:r>
              <a:rPr spc="-700"/>
              <a:t> </a:t>
            </a:r>
            <a:r>
              <a:t>stored </a:t>
            </a:r>
            <a:r>
              <a:rPr spc="0"/>
              <a:t>in memory</a:t>
            </a:r>
          </a:p>
        </p:txBody>
      </p:sp>
      <p:graphicFrame>
        <p:nvGraphicFramePr>
          <p:cNvPr id="102" name="object 3"/>
          <p:cNvGraphicFramePr/>
          <p:nvPr/>
        </p:nvGraphicFramePr>
        <p:xfrm>
          <a:off x="5022850" y="1365250"/>
          <a:ext cx="914400" cy="548639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4400"/>
              </a:tblGrid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b="1" spc="-5">
                          <a:solidFill>
                            <a:srgbClr val="FFFFFF"/>
                          </a:solidFill>
                          <a:sym typeface="Calibri"/>
                        </a:rPr>
                        <a:t>1197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E6EC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1198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1199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B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B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B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B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1206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BF5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B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1210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1211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  <p:grpSp>
        <p:nvGrpSpPr>
          <p:cNvPr id="109" name="object 4"/>
          <p:cNvGrpSpPr/>
          <p:nvPr/>
        </p:nvGrpSpPr>
        <p:grpSpPr>
          <a:xfrm>
            <a:off x="179831" y="1418844"/>
            <a:ext cx="3755137" cy="5279137"/>
            <a:chOff x="0" y="0"/>
            <a:chExt cx="3755135" cy="5279135"/>
          </a:xfrm>
        </p:grpSpPr>
        <p:pic>
          <p:nvPicPr>
            <p:cNvPr id="103" name="object 5" descr="object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755136" cy="527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object 6" descr="object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8767" y="28955"/>
              <a:ext cx="3657601" cy="518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" name="object 7"/>
            <p:cNvSpPr/>
            <p:nvPr/>
          </p:nvSpPr>
          <p:spPr>
            <a:xfrm>
              <a:off x="48767" y="28955"/>
              <a:ext cx="3657601" cy="5181601"/>
            </a:xfrm>
            <a:prstGeom prst="rect">
              <a:avLst/>
            </a:prstGeom>
            <a:noFill/>
            <a:ln w="12700" cap="flat">
              <a:solidFill>
                <a:srgbClr val="009C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6" name="object 8" descr="object 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6199" y="152399"/>
              <a:ext cx="707137" cy="5547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object 9" descr="object 9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4968" y="181355"/>
              <a:ext cx="609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" name="object 10"/>
            <p:cNvSpPr/>
            <p:nvPr/>
          </p:nvSpPr>
          <p:spPr>
            <a:xfrm>
              <a:off x="124968" y="181355"/>
              <a:ext cx="609601" cy="457201"/>
            </a:xfrm>
            <a:prstGeom prst="rect">
              <a:avLst/>
            </a:prstGeom>
            <a:noFill/>
            <a:ln w="12700" cap="flat">
              <a:solidFill>
                <a:srgbClr val="096CC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0" name="object 11"/>
          <p:cNvSpPr txBox="1"/>
          <p:nvPr/>
        </p:nvSpPr>
        <p:spPr>
          <a:xfrm>
            <a:off x="383540" y="2075509"/>
            <a:ext cx="927101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/>
            </a:lvl1pPr>
          </a:lstStyle>
          <a:p>
            <a:pPr/>
            <a:r>
              <a:t>name</a:t>
            </a:r>
          </a:p>
        </p:txBody>
      </p:sp>
      <p:grpSp>
        <p:nvGrpSpPr>
          <p:cNvPr id="139" name="object 12"/>
          <p:cNvGrpSpPr/>
          <p:nvPr/>
        </p:nvGrpSpPr>
        <p:grpSpPr>
          <a:xfrm>
            <a:off x="256031" y="1447201"/>
            <a:ext cx="4739641" cy="2964779"/>
            <a:chOff x="0" y="0"/>
            <a:chExt cx="4739640" cy="2964778"/>
          </a:xfrm>
        </p:grpSpPr>
        <p:pic>
          <p:nvPicPr>
            <p:cNvPr id="111" name="object 13" descr="object 1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038441"/>
              <a:ext cx="707137" cy="5547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" name="object 14" descr="object 1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768" y="1067397"/>
              <a:ext cx="609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" name="object 15"/>
            <p:cNvSpPr/>
            <p:nvPr/>
          </p:nvSpPr>
          <p:spPr>
            <a:xfrm>
              <a:off x="48768" y="1067397"/>
              <a:ext cx="609601" cy="457201"/>
            </a:xfrm>
            <a:prstGeom prst="rect">
              <a:avLst/>
            </a:prstGeom>
            <a:noFill/>
            <a:ln w="12700" cap="flat">
              <a:solidFill>
                <a:srgbClr val="096CC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4" name="object 16" descr="object 1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09600" y="1038441"/>
              <a:ext cx="707137" cy="5547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" name="object 17" descr="object 17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58369" y="1067397"/>
              <a:ext cx="609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" name="object 18"/>
            <p:cNvSpPr/>
            <p:nvPr/>
          </p:nvSpPr>
          <p:spPr>
            <a:xfrm>
              <a:off x="658369" y="1067397"/>
              <a:ext cx="609601" cy="457201"/>
            </a:xfrm>
            <a:prstGeom prst="rect">
              <a:avLst/>
            </a:prstGeom>
            <a:noFill/>
            <a:ln w="12700" cap="flat">
              <a:solidFill>
                <a:srgbClr val="096CC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7" name="object 19" descr="object 1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905000" y="2410041"/>
              <a:ext cx="707137" cy="5547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object 20" descr="object 20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53768" y="2438997"/>
              <a:ext cx="609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" name="object 21" descr="object 2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5400" y="2410041"/>
              <a:ext cx="707137" cy="5547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" name="object 22" descr="object 22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44168" y="2438997"/>
              <a:ext cx="609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" name="object 23" descr="object 2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85800" y="2410041"/>
              <a:ext cx="707137" cy="5547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" name="object 24" descr="object 2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34569" y="2438997"/>
              <a:ext cx="609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" name="object 25" descr="object 2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6200" y="2410041"/>
              <a:ext cx="707137" cy="5547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8" name="object 26"/>
            <p:cNvGrpSpPr/>
            <p:nvPr/>
          </p:nvGrpSpPr>
          <p:grpSpPr>
            <a:xfrm>
              <a:off x="733475" y="-1"/>
              <a:ext cx="3963621" cy="324448"/>
              <a:chOff x="0" y="0"/>
              <a:chExt cx="3963619" cy="324447"/>
            </a:xfrm>
          </p:grpSpPr>
          <p:sp>
            <p:nvSpPr>
              <p:cNvPr id="124" name="Shape"/>
              <p:cNvSpPr/>
              <p:nvPr/>
            </p:nvSpPr>
            <p:spPr>
              <a:xfrm>
                <a:off x="-1" y="63974"/>
                <a:ext cx="3888053" cy="26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12" y="0"/>
                    </a:moveTo>
                    <a:lnTo>
                      <a:pt x="0" y="18441"/>
                    </a:lnTo>
                    <a:lnTo>
                      <a:pt x="12" y="21600"/>
                    </a:lnTo>
                    <a:lnTo>
                      <a:pt x="21425" y="3159"/>
                    </a:lnTo>
                    <a:lnTo>
                      <a:pt x="21600" y="1427"/>
                    </a:lnTo>
                    <a:lnTo>
                      <a:pt x="21412" y="0"/>
                    </a:lnTo>
                    <a:close/>
                  </a:path>
                </a:pathLst>
              </a:custGeom>
              <a:solidFill>
                <a:srgbClr val="009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5" name="Shape"/>
              <p:cNvSpPr/>
              <p:nvPr/>
            </p:nvSpPr>
            <p:spPr>
              <a:xfrm>
                <a:off x="3796798" y="59905"/>
                <a:ext cx="166822" cy="1109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300" y="0"/>
                    </a:moveTo>
                    <a:lnTo>
                      <a:pt x="16568" y="0"/>
                    </a:lnTo>
                    <a:lnTo>
                      <a:pt x="16848" y="7418"/>
                    </a:lnTo>
                    <a:lnTo>
                      <a:pt x="7736" y="8209"/>
                    </a:lnTo>
                    <a:lnTo>
                      <a:pt x="1061" y="14861"/>
                    </a:lnTo>
                    <a:lnTo>
                      <a:pt x="369" y="15904"/>
                    </a:lnTo>
                    <a:lnTo>
                      <a:pt x="7" y="17219"/>
                    </a:lnTo>
                    <a:lnTo>
                      <a:pt x="0" y="18641"/>
                    </a:lnTo>
                    <a:lnTo>
                      <a:pt x="371" y="20004"/>
                    </a:lnTo>
                    <a:lnTo>
                      <a:pt x="1065" y="21046"/>
                    </a:lnTo>
                    <a:lnTo>
                      <a:pt x="1939" y="21590"/>
                    </a:lnTo>
                    <a:lnTo>
                      <a:pt x="2884" y="21600"/>
                    </a:lnTo>
                    <a:lnTo>
                      <a:pt x="3791" y="21043"/>
                    </a:lnTo>
                    <a:lnTo>
                      <a:pt x="21600" y="3289"/>
                    </a:lnTo>
                    <a:lnTo>
                      <a:pt x="17300" y="0"/>
                    </a:lnTo>
                    <a:close/>
                  </a:path>
                </a:pathLst>
              </a:custGeom>
              <a:solidFill>
                <a:srgbClr val="009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6" name="Shape"/>
              <p:cNvSpPr/>
              <p:nvPr/>
            </p:nvSpPr>
            <p:spPr>
              <a:xfrm>
                <a:off x="3788851" y="-1"/>
                <a:ext cx="141560" cy="639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114" y="0"/>
                    </a:moveTo>
                    <a:lnTo>
                      <a:pt x="2008" y="303"/>
                    </a:lnTo>
                    <a:lnTo>
                      <a:pt x="1033" y="1499"/>
                    </a:lnTo>
                    <a:lnTo>
                      <a:pt x="312" y="3503"/>
                    </a:lnTo>
                    <a:lnTo>
                      <a:pt x="0" y="5966"/>
                    </a:lnTo>
                    <a:lnTo>
                      <a:pt x="138" y="8413"/>
                    </a:lnTo>
                    <a:lnTo>
                      <a:pt x="683" y="10570"/>
                    </a:lnTo>
                    <a:lnTo>
                      <a:pt x="1591" y="12165"/>
                    </a:lnTo>
                    <a:lnTo>
                      <a:pt x="9975" y="21600"/>
                    </a:lnTo>
                    <a:lnTo>
                      <a:pt x="20737" y="20226"/>
                    </a:lnTo>
                    <a:lnTo>
                      <a:pt x="21600" y="20226"/>
                    </a:lnTo>
                    <a:lnTo>
                      <a:pt x="4227" y="673"/>
                    </a:lnTo>
                    <a:lnTo>
                      <a:pt x="3114" y="0"/>
                    </a:lnTo>
                    <a:close/>
                  </a:path>
                </a:pathLst>
              </a:custGeom>
              <a:solidFill>
                <a:srgbClr val="009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7" name="Shape"/>
              <p:cNvSpPr/>
              <p:nvPr/>
            </p:nvSpPr>
            <p:spPr>
              <a:xfrm>
                <a:off x="3854224" y="59905"/>
                <a:ext cx="72693" cy="421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66" y="1627"/>
                    </a:moveTo>
                    <a:lnTo>
                      <a:pt x="10052" y="10900"/>
                    </a:lnTo>
                    <a:lnTo>
                      <a:pt x="18694" y="18479"/>
                    </a:lnTo>
                    <a:lnTo>
                      <a:pt x="18166" y="1627"/>
                    </a:lnTo>
                    <a:close/>
                    <a:moveTo>
                      <a:pt x="21012" y="1627"/>
                    </a:moveTo>
                    <a:lnTo>
                      <a:pt x="18166" y="1627"/>
                    </a:lnTo>
                    <a:lnTo>
                      <a:pt x="18694" y="18479"/>
                    </a:lnTo>
                    <a:lnTo>
                      <a:pt x="21566" y="18479"/>
                    </a:lnTo>
                    <a:lnTo>
                      <a:pt x="21012" y="1627"/>
                    </a:lnTo>
                    <a:close/>
                    <a:moveTo>
                      <a:pt x="20958" y="0"/>
                    </a:moveTo>
                    <a:lnTo>
                      <a:pt x="0" y="2085"/>
                    </a:lnTo>
                    <a:lnTo>
                      <a:pt x="10052" y="10900"/>
                    </a:lnTo>
                    <a:lnTo>
                      <a:pt x="18166" y="1627"/>
                    </a:lnTo>
                    <a:lnTo>
                      <a:pt x="21012" y="1627"/>
                    </a:lnTo>
                    <a:lnTo>
                      <a:pt x="20958" y="0"/>
                    </a:lnTo>
                    <a:close/>
                    <a:moveTo>
                      <a:pt x="10052" y="10900"/>
                    </a:moveTo>
                    <a:lnTo>
                      <a:pt x="689" y="21600"/>
                    </a:lnTo>
                    <a:lnTo>
                      <a:pt x="21600" y="19520"/>
                    </a:lnTo>
                    <a:lnTo>
                      <a:pt x="21566" y="18479"/>
                    </a:lnTo>
                    <a:lnTo>
                      <a:pt x="18694" y="18479"/>
                    </a:lnTo>
                    <a:lnTo>
                      <a:pt x="10052" y="1090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129" name="object 27" descr="object 27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184904" y="270345"/>
              <a:ext cx="554737" cy="7955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" name="object 28"/>
            <p:cNvSpPr/>
            <p:nvPr/>
          </p:nvSpPr>
          <p:spPr>
            <a:xfrm>
              <a:off x="4239768" y="305397"/>
              <a:ext cx="457201" cy="68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187" y="21539"/>
                  </a:lnTo>
                  <a:lnTo>
                    <a:pt x="15222" y="21369"/>
                  </a:lnTo>
                  <a:lnTo>
                    <a:pt x="12884" y="21109"/>
                  </a:lnTo>
                  <a:lnTo>
                    <a:pt x="10800" y="20400"/>
                  </a:lnTo>
                  <a:lnTo>
                    <a:pt x="10800" y="12000"/>
                  </a:lnTo>
                  <a:lnTo>
                    <a:pt x="10249" y="11620"/>
                  </a:lnTo>
                  <a:lnTo>
                    <a:pt x="8716" y="11291"/>
                  </a:lnTo>
                  <a:lnTo>
                    <a:pt x="6378" y="11031"/>
                  </a:lnTo>
                  <a:lnTo>
                    <a:pt x="3413" y="10861"/>
                  </a:lnTo>
                  <a:lnTo>
                    <a:pt x="0" y="10800"/>
                  </a:lnTo>
                  <a:lnTo>
                    <a:pt x="3413" y="10739"/>
                  </a:lnTo>
                  <a:lnTo>
                    <a:pt x="6378" y="10569"/>
                  </a:lnTo>
                  <a:lnTo>
                    <a:pt x="8716" y="10309"/>
                  </a:lnTo>
                  <a:lnTo>
                    <a:pt x="10249" y="9980"/>
                  </a:lnTo>
                  <a:lnTo>
                    <a:pt x="10800" y="9600"/>
                  </a:lnTo>
                  <a:lnTo>
                    <a:pt x="10800" y="1200"/>
                  </a:lnTo>
                  <a:lnTo>
                    <a:pt x="11351" y="820"/>
                  </a:lnTo>
                  <a:lnTo>
                    <a:pt x="12884" y="491"/>
                  </a:lnTo>
                  <a:lnTo>
                    <a:pt x="15222" y="231"/>
                  </a:lnTo>
                  <a:lnTo>
                    <a:pt x="18187" y="61"/>
                  </a:ln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009D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31" name="object 29" descr="object 29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511552" y="1640421"/>
              <a:ext cx="1940052" cy="1109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6" name="object 30"/>
            <p:cNvGrpSpPr/>
            <p:nvPr/>
          </p:nvGrpSpPr>
          <p:grpSpPr>
            <a:xfrm>
              <a:off x="2554859" y="1818729"/>
              <a:ext cx="1685036" cy="865888"/>
              <a:chOff x="0" y="0"/>
              <a:chExt cx="1685035" cy="865886"/>
            </a:xfrm>
          </p:grpSpPr>
          <p:sp>
            <p:nvSpPr>
              <p:cNvPr id="132" name="Shape"/>
              <p:cNvSpPr/>
              <p:nvPr/>
            </p:nvSpPr>
            <p:spPr>
              <a:xfrm>
                <a:off x="0" y="41959"/>
                <a:ext cx="1617446" cy="823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097" y="0"/>
                    </a:moveTo>
                    <a:lnTo>
                      <a:pt x="0" y="20708"/>
                    </a:lnTo>
                    <a:lnTo>
                      <a:pt x="227" y="21600"/>
                    </a:lnTo>
                    <a:lnTo>
                      <a:pt x="21323" y="895"/>
                    </a:lnTo>
                    <a:lnTo>
                      <a:pt x="21600" y="64"/>
                    </a:lnTo>
                    <a:lnTo>
                      <a:pt x="21097" y="0"/>
                    </a:lnTo>
                    <a:close/>
                  </a:path>
                </a:pathLst>
              </a:custGeom>
              <a:solidFill>
                <a:srgbClr val="009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3" name="Shape"/>
              <p:cNvSpPr/>
              <p:nvPr/>
            </p:nvSpPr>
            <p:spPr>
              <a:xfrm>
                <a:off x="1560018" y="10540"/>
                <a:ext cx="125018" cy="146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261" y="0"/>
                    </a:moveTo>
                    <a:lnTo>
                      <a:pt x="14271" y="0"/>
                    </a:lnTo>
                    <a:lnTo>
                      <a:pt x="17233" y="5019"/>
                    </a:lnTo>
                    <a:lnTo>
                      <a:pt x="6341" y="9667"/>
                    </a:lnTo>
                    <a:lnTo>
                      <a:pt x="491" y="17304"/>
                    </a:lnTo>
                    <a:lnTo>
                      <a:pt x="0" y="18336"/>
                    </a:lnTo>
                    <a:lnTo>
                      <a:pt x="17" y="19411"/>
                    </a:lnTo>
                    <a:lnTo>
                      <a:pt x="507" y="20401"/>
                    </a:lnTo>
                    <a:lnTo>
                      <a:pt x="1435" y="21181"/>
                    </a:lnTo>
                    <a:lnTo>
                      <a:pt x="2645" y="21600"/>
                    </a:lnTo>
                    <a:lnTo>
                      <a:pt x="3906" y="21586"/>
                    </a:lnTo>
                    <a:lnTo>
                      <a:pt x="5073" y="21168"/>
                    </a:lnTo>
                    <a:lnTo>
                      <a:pt x="5999" y="20375"/>
                    </a:lnTo>
                    <a:lnTo>
                      <a:pt x="21600" y="19"/>
                    </a:lnTo>
                    <a:lnTo>
                      <a:pt x="21261" y="0"/>
                    </a:lnTo>
                    <a:close/>
                  </a:path>
                </a:pathLst>
              </a:custGeom>
              <a:solidFill>
                <a:srgbClr val="009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4" name="Shape"/>
              <p:cNvSpPr/>
              <p:nvPr/>
            </p:nvSpPr>
            <p:spPr>
              <a:xfrm>
                <a:off x="1500123" y="0"/>
                <a:ext cx="182953" cy="41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384" y="0"/>
                    </a:moveTo>
                    <a:lnTo>
                      <a:pt x="1503" y="529"/>
                    </a:lnTo>
                    <a:lnTo>
                      <a:pt x="759" y="2418"/>
                    </a:lnTo>
                    <a:lnTo>
                      <a:pt x="231" y="5387"/>
                    </a:lnTo>
                    <a:lnTo>
                      <a:pt x="0" y="9152"/>
                    </a:lnTo>
                    <a:lnTo>
                      <a:pt x="121" y="13020"/>
                    </a:lnTo>
                    <a:lnTo>
                      <a:pt x="555" y="16263"/>
                    </a:lnTo>
                    <a:lnTo>
                      <a:pt x="1236" y="18549"/>
                    </a:lnTo>
                    <a:lnTo>
                      <a:pt x="2099" y="19548"/>
                    </a:lnTo>
                    <a:lnTo>
                      <a:pt x="9405" y="21600"/>
                    </a:lnTo>
                    <a:lnTo>
                      <a:pt x="16823" y="5426"/>
                    </a:lnTo>
                    <a:lnTo>
                      <a:pt x="21600" y="5426"/>
                    </a:lnTo>
                    <a:lnTo>
                      <a:pt x="2384" y="0"/>
                    </a:lnTo>
                    <a:close/>
                  </a:path>
                </a:pathLst>
              </a:custGeom>
              <a:solidFill>
                <a:srgbClr val="009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5" name="Shape"/>
              <p:cNvSpPr/>
              <p:nvPr/>
            </p:nvSpPr>
            <p:spPr>
              <a:xfrm>
                <a:off x="1579781" y="10540"/>
                <a:ext cx="79982" cy="655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980" y="2176"/>
                    </a:moveTo>
                    <a:lnTo>
                      <a:pt x="10172" y="11151"/>
                    </a:lnTo>
                    <a:lnTo>
                      <a:pt x="18959" y="11842"/>
                    </a:lnTo>
                    <a:lnTo>
                      <a:pt x="14980" y="2176"/>
                    </a:lnTo>
                    <a:close/>
                    <a:moveTo>
                      <a:pt x="17868" y="2176"/>
                    </a:moveTo>
                    <a:lnTo>
                      <a:pt x="14980" y="2176"/>
                    </a:lnTo>
                    <a:lnTo>
                      <a:pt x="18959" y="11842"/>
                    </a:lnTo>
                    <a:lnTo>
                      <a:pt x="20571" y="11842"/>
                    </a:lnTo>
                    <a:lnTo>
                      <a:pt x="21600" y="11214"/>
                    </a:lnTo>
                    <a:lnTo>
                      <a:pt x="17868" y="2176"/>
                    </a:lnTo>
                    <a:close/>
                    <a:moveTo>
                      <a:pt x="16970" y="0"/>
                    </a:moveTo>
                    <a:lnTo>
                      <a:pt x="0" y="10352"/>
                    </a:lnTo>
                    <a:lnTo>
                      <a:pt x="10172" y="11151"/>
                    </a:lnTo>
                    <a:lnTo>
                      <a:pt x="14980" y="2176"/>
                    </a:lnTo>
                    <a:lnTo>
                      <a:pt x="17868" y="2176"/>
                    </a:lnTo>
                    <a:lnTo>
                      <a:pt x="16970" y="0"/>
                    </a:lnTo>
                    <a:close/>
                    <a:moveTo>
                      <a:pt x="10172" y="11151"/>
                    </a:moveTo>
                    <a:lnTo>
                      <a:pt x="4574" y="21600"/>
                    </a:lnTo>
                    <a:lnTo>
                      <a:pt x="20571" y="11842"/>
                    </a:lnTo>
                    <a:lnTo>
                      <a:pt x="18959" y="11842"/>
                    </a:lnTo>
                    <a:lnTo>
                      <a:pt x="10172" y="11151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137" name="object 31" descr="object 31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184904" y="1108545"/>
              <a:ext cx="478537" cy="14051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" name="object 32"/>
            <p:cNvSpPr/>
            <p:nvPr/>
          </p:nvSpPr>
          <p:spPr>
            <a:xfrm>
              <a:off x="4239768" y="1143597"/>
              <a:ext cx="381001" cy="1295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800" y="21600"/>
                  </a:lnTo>
                  <a:lnTo>
                    <a:pt x="10800" y="10800"/>
                  </a:lnTo>
                  <a:lnTo>
                    <a:pt x="0" y="10800"/>
                  </a:lnTo>
                  <a:lnTo>
                    <a:pt x="10800" y="108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009D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0" name="object 33"/>
          <p:cNvSpPr txBox="1"/>
          <p:nvPr/>
        </p:nvSpPr>
        <p:spPr>
          <a:xfrm>
            <a:off x="459739" y="3142614"/>
            <a:ext cx="927101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/>
            </a:pPr>
            <a:r>
              <a:t>s</a:t>
            </a:r>
            <a:r>
              <a:rPr spc="5"/>
              <a:t>e</a:t>
            </a:r>
            <a:r>
              <a:rPr spc="-15"/>
              <a:t>a</a:t>
            </a:r>
            <a:r>
              <a:t>ts</a:t>
            </a:r>
          </a:p>
        </p:txBody>
      </p:sp>
      <p:sp>
        <p:nvSpPr>
          <p:cNvPr id="141" name="object 34"/>
          <p:cNvSpPr txBox="1"/>
          <p:nvPr/>
        </p:nvSpPr>
        <p:spPr>
          <a:xfrm>
            <a:off x="459740" y="4514469"/>
            <a:ext cx="927101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/>
            </a:pPr>
            <a:r>
              <a:t>p</a:t>
            </a:r>
            <a:r>
              <a:rPr spc="-5"/>
              <a:t>rice</a:t>
            </a:r>
          </a:p>
        </p:txBody>
      </p:sp>
      <p:pic>
        <p:nvPicPr>
          <p:cNvPr id="142" name="object 35" descr="object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1000" y="3886200"/>
            <a:ext cx="609600" cy="4572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3" name="object 36"/>
          <p:cNvGraphicFramePr/>
          <p:nvPr/>
        </p:nvGraphicFramePr>
        <p:xfrm>
          <a:off x="374650" y="3879850"/>
          <a:ext cx="2438400" cy="4572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457200">
                <a:tc>
                  <a:txBody>
                    <a:bodyPr/>
                    <a:lstStyle/>
                    <a:p>
                      <a:pPr algn="l">
                        <a:def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96CC5"/>
                      </a:solidFill>
                    </a:lnL>
                    <a:lnR w="12700">
                      <a:solidFill>
                        <a:srgbClr val="096CC5"/>
                      </a:solidFill>
                    </a:lnR>
                    <a:lnT w="12700">
                      <a:solidFill>
                        <a:srgbClr val="096CC5"/>
                      </a:solidFill>
                    </a:lnT>
                    <a:lnB w="12700">
                      <a:solidFill>
                        <a:srgbClr val="096CC5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96CC5"/>
                      </a:solidFill>
                    </a:lnL>
                    <a:lnR w="12700">
                      <a:solidFill>
                        <a:srgbClr val="096CC5"/>
                      </a:solidFill>
                    </a:lnR>
                    <a:lnT w="12700">
                      <a:solidFill>
                        <a:srgbClr val="096CC5"/>
                      </a:solidFill>
                    </a:lnT>
                    <a:lnB w="12700">
                      <a:solidFill>
                        <a:srgbClr val="096CC5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96CC5"/>
                      </a:solidFill>
                    </a:lnL>
                    <a:lnR w="12700">
                      <a:solidFill>
                        <a:srgbClr val="096CC5"/>
                      </a:solidFill>
                    </a:lnR>
                    <a:lnT w="12700">
                      <a:solidFill>
                        <a:srgbClr val="096CC5"/>
                      </a:solidFill>
                    </a:lnT>
                    <a:lnB w="12700">
                      <a:solidFill>
                        <a:srgbClr val="096CC5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96CC5"/>
                      </a:solidFill>
                    </a:lnL>
                    <a:lnR w="12700">
                      <a:solidFill>
                        <a:srgbClr val="096CC5"/>
                      </a:solidFill>
                    </a:lnR>
                    <a:lnT w="12700">
                      <a:solidFill>
                        <a:srgbClr val="096CC5"/>
                      </a:solidFill>
                    </a:lnT>
                    <a:lnB w="12700">
                      <a:solidFill>
                        <a:srgbClr val="096CC5"/>
                      </a:solidFill>
                    </a:lnB>
                  </a:tcPr>
                </a:tc>
              </a:tr>
            </a:tbl>
          </a:graphicData>
        </a:graphic>
      </p:graphicFrame>
      <p:grpSp>
        <p:nvGrpSpPr>
          <p:cNvPr id="191" name="object 37"/>
          <p:cNvGrpSpPr/>
          <p:nvPr/>
        </p:nvGrpSpPr>
        <p:grpSpPr>
          <a:xfrm>
            <a:off x="6129528" y="1365249"/>
            <a:ext cx="2828545" cy="5499101"/>
            <a:chOff x="0" y="0"/>
            <a:chExt cx="2828544" cy="5499100"/>
          </a:xfrm>
        </p:grpSpPr>
        <p:sp>
          <p:nvSpPr>
            <p:cNvPr id="144" name="object 38"/>
            <p:cNvSpPr/>
            <p:nvPr/>
          </p:nvSpPr>
          <p:spPr>
            <a:xfrm>
              <a:off x="42672" y="6350"/>
              <a:ext cx="2667001" cy="365761"/>
            </a:xfrm>
            <a:prstGeom prst="rect">
              <a:avLst/>
            </a:pr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object 39"/>
            <p:cNvSpPr/>
            <p:nvPr/>
          </p:nvSpPr>
          <p:spPr>
            <a:xfrm>
              <a:off x="42672" y="372109"/>
              <a:ext cx="2667001" cy="365761"/>
            </a:xfrm>
            <a:prstGeom prst="rect">
              <a:avLst/>
            </a:prstGeom>
            <a:solidFill>
              <a:srgbClr val="CADF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object 40"/>
            <p:cNvSpPr/>
            <p:nvPr/>
          </p:nvSpPr>
          <p:spPr>
            <a:xfrm>
              <a:off x="42672" y="737869"/>
              <a:ext cx="2667001" cy="365761"/>
            </a:xfrm>
            <a:prstGeom prst="rect">
              <a:avLst/>
            </a:prstGeom>
            <a:solidFill>
              <a:srgbClr val="E7EF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object 41"/>
            <p:cNvSpPr/>
            <p:nvPr/>
          </p:nvSpPr>
          <p:spPr>
            <a:xfrm>
              <a:off x="42672" y="1103630"/>
              <a:ext cx="2667001" cy="365761"/>
            </a:xfrm>
            <a:prstGeom prst="rect">
              <a:avLst/>
            </a:prstGeom>
            <a:solidFill>
              <a:srgbClr val="CADF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object 42"/>
            <p:cNvSpPr/>
            <p:nvPr/>
          </p:nvSpPr>
          <p:spPr>
            <a:xfrm>
              <a:off x="42672" y="1469389"/>
              <a:ext cx="2667001" cy="365761"/>
            </a:xfrm>
            <a:prstGeom prst="rect">
              <a:avLst/>
            </a:prstGeom>
            <a:solidFill>
              <a:srgbClr val="E7EF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object 43"/>
            <p:cNvSpPr/>
            <p:nvPr/>
          </p:nvSpPr>
          <p:spPr>
            <a:xfrm>
              <a:off x="42672" y="1835150"/>
              <a:ext cx="2667001" cy="365761"/>
            </a:xfrm>
            <a:prstGeom prst="rect">
              <a:avLst/>
            </a:prstGeom>
            <a:solidFill>
              <a:srgbClr val="CADF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object 44"/>
            <p:cNvSpPr/>
            <p:nvPr/>
          </p:nvSpPr>
          <p:spPr>
            <a:xfrm>
              <a:off x="42672" y="2200910"/>
              <a:ext cx="2667001" cy="365760"/>
            </a:xfrm>
            <a:prstGeom prst="rect">
              <a:avLst/>
            </a:prstGeom>
            <a:solidFill>
              <a:srgbClr val="E7EF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1" name="object 45"/>
            <p:cNvSpPr/>
            <p:nvPr/>
          </p:nvSpPr>
          <p:spPr>
            <a:xfrm>
              <a:off x="42672" y="2566670"/>
              <a:ext cx="2667001" cy="365760"/>
            </a:xfrm>
            <a:prstGeom prst="rect">
              <a:avLst/>
            </a:prstGeom>
            <a:solidFill>
              <a:srgbClr val="CADF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" name="object 46"/>
            <p:cNvSpPr/>
            <p:nvPr/>
          </p:nvSpPr>
          <p:spPr>
            <a:xfrm>
              <a:off x="42672" y="2932429"/>
              <a:ext cx="2667001" cy="365762"/>
            </a:xfrm>
            <a:prstGeom prst="rect">
              <a:avLst/>
            </a:prstGeom>
            <a:solidFill>
              <a:srgbClr val="E7EF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object 47"/>
            <p:cNvSpPr/>
            <p:nvPr/>
          </p:nvSpPr>
          <p:spPr>
            <a:xfrm>
              <a:off x="42672" y="3298190"/>
              <a:ext cx="2667001" cy="365762"/>
            </a:xfrm>
            <a:prstGeom prst="rect">
              <a:avLst/>
            </a:prstGeom>
            <a:solidFill>
              <a:srgbClr val="CADF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" name="object 48"/>
            <p:cNvSpPr/>
            <p:nvPr/>
          </p:nvSpPr>
          <p:spPr>
            <a:xfrm>
              <a:off x="42672" y="3663951"/>
              <a:ext cx="2667001" cy="365760"/>
            </a:xfrm>
            <a:prstGeom prst="rect">
              <a:avLst/>
            </a:prstGeom>
            <a:solidFill>
              <a:srgbClr val="E7EF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" name="object 49"/>
            <p:cNvSpPr/>
            <p:nvPr/>
          </p:nvSpPr>
          <p:spPr>
            <a:xfrm>
              <a:off x="42672" y="4029710"/>
              <a:ext cx="2667001" cy="365760"/>
            </a:xfrm>
            <a:prstGeom prst="rect">
              <a:avLst/>
            </a:prstGeom>
            <a:solidFill>
              <a:srgbClr val="CADF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object 50"/>
            <p:cNvSpPr/>
            <p:nvPr/>
          </p:nvSpPr>
          <p:spPr>
            <a:xfrm>
              <a:off x="42672" y="4395471"/>
              <a:ext cx="2667001" cy="365760"/>
            </a:xfrm>
            <a:prstGeom prst="rect">
              <a:avLst/>
            </a:prstGeom>
            <a:solidFill>
              <a:srgbClr val="E7EF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object 51"/>
            <p:cNvSpPr/>
            <p:nvPr/>
          </p:nvSpPr>
          <p:spPr>
            <a:xfrm>
              <a:off x="42672" y="4761230"/>
              <a:ext cx="2667001" cy="365761"/>
            </a:xfrm>
            <a:prstGeom prst="rect">
              <a:avLst/>
            </a:prstGeom>
            <a:solidFill>
              <a:srgbClr val="CADF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object 52"/>
            <p:cNvSpPr/>
            <p:nvPr/>
          </p:nvSpPr>
          <p:spPr>
            <a:xfrm>
              <a:off x="42672" y="5126990"/>
              <a:ext cx="2667001" cy="365761"/>
            </a:xfrm>
            <a:prstGeom prst="rect">
              <a:avLst/>
            </a:prstGeom>
            <a:solidFill>
              <a:srgbClr val="E7EF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object 53"/>
            <p:cNvSpPr/>
            <p:nvPr/>
          </p:nvSpPr>
          <p:spPr>
            <a:xfrm>
              <a:off x="36322" y="0"/>
              <a:ext cx="2679701" cy="549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498" y="0"/>
                  </a:lnTo>
                  <a:lnTo>
                    <a:pt x="21498" y="20137"/>
                  </a:lnTo>
                  <a:lnTo>
                    <a:pt x="102" y="20137"/>
                  </a:lnTo>
                  <a:lnTo>
                    <a:pt x="102" y="18748"/>
                  </a:lnTo>
                  <a:lnTo>
                    <a:pt x="21498" y="18748"/>
                  </a:lnTo>
                  <a:lnTo>
                    <a:pt x="21498" y="18698"/>
                  </a:lnTo>
                  <a:lnTo>
                    <a:pt x="102" y="18698"/>
                  </a:lnTo>
                  <a:lnTo>
                    <a:pt x="102" y="17310"/>
                  </a:lnTo>
                  <a:lnTo>
                    <a:pt x="21498" y="17310"/>
                  </a:lnTo>
                  <a:lnTo>
                    <a:pt x="21498" y="17260"/>
                  </a:lnTo>
                  <a:lnTo>
                    <a:pt x="102" y="17260"/>
                  </a:lnTo>
                  <a:lnTo>
                    <a:pt x="102" y="15872"/>
                  </a:lnTo>
                  <a:lnTo>
                    <a:pt x="21498" y="15872"/>
                  </a:lnTo>
                  <a:lnTo>
                    <a:pt x="21498" y="15822"/>
                  </a:lnTo>
                  <a:lnTo>
                    <a:pt x="102" y="15822"/>
                  </a:lnTo>
                  <a:lnTo>
                    <a:pt x="102" y="14433"/>
                  </a:lnTo>
                  <a:lnTo>
                    <a:pt x="21498" y="14433"/>
                  </a:lnTo>
                  <a:lnTo>
                    <a:pt x="21498" y="14383"/>
                  </a:lnTo>
                  <a:lnTo>
                    <a:pt x="102" y="14383"/>
                  </a:lnTo>
                  <a:lnTo>
                    <a:pt x="102" y="12995"/>
                  </a:lnTo>
                  <a:lnTo>
                    <a:pt x="21498" y="12995"/>
                  </a:lnTo>
                  <a:lnTo>
                    <a:pt x="21498" y="12945"/>
                  </a:lnTo>
                  <a:lnTo>
                    <a:pt x="102" y="12945"/>
                  </a:lnTo>
                  <a:lnTo>
                    <a:pt x="102" y="11557"/>
                  </a:lnTo>
                  <a:lnTo>
                    <a:pt x="21498" y="11557"/>
                  </a:lnTo>
                  <a:lnTo>
                    <a:pt x="21498" y="11507"/>
                  </a:lnTo>
                  <a:lnTo>
                    <a:pt x="102" y="11507"/>
                  </a:lnTo>
                  <a:lnTo>
                    <a:pt x="102" y="10118"/>
                  </a:lnTo>
                  <a:lnTo>
                    <a:pt x="21498" y="10118"/>
                  </a:lnTo>
                  <a:lnTo>
                    <a:pt x="21498" y="10068"/>
                  </a:lnTo>
                  <a:lnTo>
                    <a:pt x="102" y="10068"/>
                  </a:lnTo>
                  <a:lnTo>
                    <a:pt x="102" y="8680"/>
                  </a:lnTo>
                  <a:lnTo>
                    <a:pt x="21498" y="8680"/>
                  </a:lnTo>
                  <a:lnTo>
                    <a:pt x="21498" y="8630"/>
                  </a:lnTo>
                  <a:lnTo>
                    <a:pt x="102" y="8630"/>
                  </a:lnTo>
                  <a:lnTo>
                    <a:pt x="102" y="7242"/>
                  </a:lnTo>
                  <a:lnTo>
                    <a:pt x="21498" y="7242"/>
                  </a:lnTo>
                  <a:lnTo>
                    <a:pt x="21498" y="7192"/>
                  </a:lnTo>
                  <a:lnTo>
                    <a:pt x="102" y="7192"/>
                  </a:lnTo>
                  <a:lnTo>
                    <a:pt x="102" y="5803"/>
                  </a:lnTo>
                  <a:lnTo>
                    <a:pt x="21498" y="5803"/>
                  </a:lnTo>
                  <a:lnTo>
                    <a:pt x="21498" y="5753"/>
                  </a:lnTo>
                  <a:lnTo>
                    <a:pt x="102" y="5753"/>
                  </a:lnTo>
                  <a:lnTo>
                    <a:pt x="102" y="4365"/>
                  </a:lnTo>
                  <a:lnTo>
                    <a:pt x="21498" y="4365"/>
                  </a:lnTo>
                  <a:lnTo>
                    <a:pt x="21498" y="4315"/>
                  </a:lnTo>
                  <a:lnTo>
                    <a:pt x="102" y="4315"/>
                  </a:lnTo>
                  <a:lnTo>
                    <a:pt x="102" y="2927"/>
                  </a:lnTo>
                  <a:lnTo>
                    <a:pt x="21498" y="2927"/>
                  </a:lnTo>
                  <a:lnTo>
                    <a:pt x="21498" y="2877"/>
                  </a:lnTo>
                  <a:lnTo>
                    <a:pt x="102" y="2877"/>
                  </a:lnTo>
                  <a:lnTo>
                    <a:pt x="102" y="1538"/>
                  </a:lnTo>
                  <a:lnTo>
                    <a:pt x="21498" y="1538"/>
                  </a:lnTo>
                  <a:lnTo>
                    <a:pt x="21498" y="1388"/>
                  </a:lnTo>
                  <a:lnTo>
                    <a:pt x="102" y="1388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102" y="21600"/>
                  </a:lnTo>
                  <a:lnTo>
                    <a:pt x="102" y="20187"/>
                  </a:lnTo>
                  <a:lnTo>
                    <a:pt x="21498" y="20187"/>
                  </a:lnTo>
                  <a:lnTo>
                    <a:pt x="21498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object 54"/>
            <p:cNvSpPr/>
            <p:nvPr/>
          </p:nvSpPr>
          <p:spPr>
            <a:xfrm>
              <a:off x="36322" y="6350"/>
              <a:ext cx="2679701" cy="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61" name="object 55" descr="object 55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352297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2" name="object 56"/>
            <p:cNvSpPr/>
            <p:nvPr/>
          </p:nvSpPr>
          <p:spPr>
            <a:xfrm>
              <a:off x="42672" y="387350"/>
              <a:ext cx="2667001" cy="1651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63" name="object 57" descr="object 57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1038097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object 58"/>
            <p:cNvSpPr/>
            <p:nvPr/>
          </p:nvSpPr>
          <p:spPr>
            <a:xfrm>
              <a:off x="42672" y="1073150"/>
              <a:ext cx="2667001" cy="1651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65" name="object 59" descr="object 59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5456174"/>
              <a:ext cx="2752345" cy="429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" name="object 60"/>
            <p:cNvSpPr/>
            <p:nvPr/>
          </p:nvSpPr>
          <p:spPr>
            <a:xfrm>
              <a:off x="42672" y="5491163"/>
              <a:ext cx="2667001" cy="1588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67" name="object 61" descr="object 61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2562098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object 62"/>
            <p:cNvSpPr/>
            <p:nvPr/>
          </p:nvSpPr>
          <p:spPr>
            <a:xfrm>
              <a:off x="42672" y="2597150"/>
              <a:ext cx="2667001" cy="1526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69" name="object 63" descr="object 63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733298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object 64"/>
            <p:cNvSpPr/>
            <p:nvPr/>
          </p:nvSpPr>
          <p:spPr>
            <a:xfrm>
              <a:off x="42672" y="768350"/>
              <a:ext cx="2667001" cy="1651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1" name="object 65" descr="object 65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1800098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object 66"/>
            <p:cNvSpPr/>
            <p:nvPr/>
          </p:nvSpPr>
          <p:spPr>
            <a:xfrm>
              <a:off x="42672" y="1835150"/>
              <a:ext cx="2667001" cy="1525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3" name="object 67" descr="object 67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76200" y="1419097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object 68"/>
            <p:cNvSpPr/>
            <p:nvPr/>
          </p:nvSpPr>
          <p:spPr>
            <a:xfrm>
              <a:off x="118872" y="1454150"/>
              <a:ext cx="2667001" cy="1525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5" name="object 69" descr="object 69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2257298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" name="object 70"/>
            <p:cNvSpPr/>
            <p:nvPr/>
          </p:nvSpPr>
          <p:spPr>
            <a:xfrm>
              <a:off x="42672" y="2292350"/>
              <a:ext cx="2667001" cy="1652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7" name="object 71" descr="object 71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4771900"/>
              <a:ext cx="2752345" cy="1112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" name="object 72"/>
            <p:cNvSpPr/>
            <p:nvPr/>
          </p:nvSpPr>
          <p:spPr>
            <a:xfrm>
              <a:off x="42672" y="4806951"/>
              <a:ext cx="2667001" cy="1588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9" name="object 73" descr="object 73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5076700"/>
              <a:ext cx="2752345" cy="1112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object 74"/>
            <p:cNvSpPr/>
            <p:nvPr/>
          </p:nvSpPr>
          <p:spPr>
            <a:xfrm>
              <a:off x="42672" y="5111751"/>
              <a:ext cx="2667001" cy="1588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1" name="object 75" descr="object 75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4314698"/>
              <a:ext cx="2752345" cy="1112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2" name="object 76"/>
            <p:cNvSpPr/>
            <p:nvPr/>
          </p:nvSpPr>
          <p:spPr>
            <a:xfrm>
              <a:off x="42672" y="4349751"/>
              <a:ext cx="2667001" cy="1588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3" name="object 77" descr="object 77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4009898"/>
              <a:ext cx="2752345" cy="1112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object 78"/>
            <p:cNvSpPr/>
            <p:nvPr/>
          </p:nvSpPr>
          <p:spPr>
            <a:xfrm>
              <a:off x="42672" y="4044951"/>
              <a:ext cx="2667001" cy="1651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5" name="object 79" descr="object 79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3628898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object 80"/>
            <p:cNvSpPr/>
            <p:nvPr/>
          </p:nvSpPr>
          <p:spPr>
            <a:xfrm>
              <a:off x="42672" y="3663951"/>
              <a:ext cx="2667001" cy="1525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7" name="object 81" descr="object 81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3247899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8" name="object 82"/>
            <p:cNvSpPr/>
            <p:nvPr/>
          </p:nvSpPr>
          <p:spPr>
            <a:xfrm>
              <a:off x="42672" y="3282951"/>
              <a:ext cx="2667001" cy="1525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9" name="object 83" descr="object 83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2866899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object 84"/>
            <p:cNvSpPr/>
            <p:nvPr/>
          </p:nvSpPr>
          <p:spPr>
            <a:xfrm>
              <a:off x="42672" y="2901951"/>
              <a:ext cx="2667001" cy="1525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92" name="object 85" descr="object 85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946402" y="1335024"/>
            <a:ext cx="4218434" cy="502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object 86"/>
          <p:cNvGrpSpPr/>
          <p:nvPr/>
        </p:nvGrpSpPr>
        <p:grpSpPr>
          <a:xfrm>
            <a:off x="1402080" y="1906522"/>
            <a:ext cx="3305555" cy="768097"/>
            <a:chOff x="0" y="0"/>
            <a:chExt cx="3305554" cy="768095"/>
          </a:xfrm>
        </p:grpSpPr>
        <p:pic>
          <p:nvPicPr>
            <p:cNvPr id="193" name="object 87" descr="object 87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0"/>
              <a:ext cx="3305555" cy="7680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98" name="object 88"/>
            <p:cNvGrpSpPr/>
            <p:nvPr/>
          </p:nvGrpSpPr>
          <p:grpSpPr>
            <a:xfrm>
              <a:off x="42672" y="128517"/>
              <a:ext cx="3051175" cy="574555"/>
              <a:chOff x="0" y="0"/>
              <a:chExt cx="3051174" cy="574553"/>
            </a:xfrm>
          </p:grpSpPr>
          <p:sp>
            <p:nvSpPr>
              <p:cNvPr id="194" name="Shape"/>
              <p:cNvSpPr/>
              <p:nvPr/>
            </p:nvSpPr>
            <p:spPr>
              <a:xfrm>
                <a:off x="0" y="59059"/>
                <a:ext cx="2976423" cy="515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45" y="0"/>
                    </a:moveTo>
                    <a:lnTo>
                      <a:pt x="0" y="20025"/>
                    </a:lnTo>
                    <a:lnTo>
                      <a:pt x="44" y="21600"/>
                    </a:lnTo>
                    <a:lnTo>
                      <a:pt x="21388" y="1576"/>
                    </a:lnTo>
                    <a:lnTo>
                      <a:pt x="21600" y="567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9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5" name="Shape"/>
              <p:cNvSpPr/>
              <p:nvPr/>
            </p:nvSpPr>
            <p:spPr>
              <a:xfrm>
                <a:off x="2892693" y="47756"/>
                <a:ext cx="158482" cy="1219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094" y="0"/>
                    </a:moveTo>
                    <a:lnTo>
                      <a:pt x="16096" y="0"/>
                    </a:lnTo>
                    <a:lnTo>
                      <a:pt x="16926" y="6661"/>
                    </a:lnTo>
                    <a:lnTo>
                      <a:pt x="7424" y="8668"/>
                    </a:lnTo>
                    <a:lnTo>
                      <a:pt x="933" y="15617"/>
                    </a:lnTo>
                    <a:lnTo>
                      <a:pt x="282" y="16663"/>
                    </a:lnTo>
                    <a:lnTo>
                      <a:pt x="0" y="17910"/>
                    </a:lnTo>
                    <a:lnTo>
                      <a:pt x="98" y="19202"/>
                    </a:lnTo>
                    <a:lnTo>
                      <a:pt x="586" y="20388"/>
                    </a:lnTo>
                    <a:lnTo>
                      <a:pt x="1388" y="21233"/>
                    </a:lnTo>
                    <a:lnTo>
                      <a:pt x="2341" y="21600"/>
                    </a:lnTo>
                    <a:lnTo>
                      <a:pt x="3330" y="21473"/>
                    </a:lnTo>
                    <a:lnTo>
                      <a:pt x="4239" y="20838"/>
                    </a:lnTo>
                    <a:lnTo>
                      <a:pt x="21600" y="2250"/>
                    </a:lnTo>
                    <a:lnTo>
                      <a:pt x="17094" y="0"/>
                    </a:lnTo>
                    <a:close/>
                  </a:path>
                </a:pathLst>
              </a:custGeom>
              <a:solidFill>
                <a:srgbClr val="009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6" name="Shape"/>
              <p:cNvSpPr/>
              <p:nvPr/>
            </p:nvSpPr>
            <p:spPr>
              <a:xfrm>
                <a:off x="2871262" y="-1"/>
                <a:ext cx="146854" cy="590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709" y="0"/>
                    </a:moveTo>
                    <a:lnTo>
                      <a:pt x="1663" y="600"/>
                    </a:lnTo>
                    <a:lnTo>
                      <a:pt x="780" y="2132"/>
                    </a:lnTo>
                    <a:lnTo>
                      <a:pt x="180" y="4461"/>
                    </a:lnTo>
                    <a:lnTo>
                      <a:pt x="0" y="7182"/>
                    </a:lnTo>
                    <a:lnTo>
                      <a:pt x="240" y="9785"/>
                    </a:lnTo>
                    <a:lnTo>
                      <a:pt x="852" y="11979"/>
                    </a:lnTo>
                    <a:lnTo>
                      <a:pt x="1786" y="13472"/>
                    </a:lnTo>
                    <a:lnTo>
                      <a:pt x="10291" y="21600"/>
                    </a:lnTo>
                    <a:lnTo>
                      <a:pt x="20522" y="17466"/>
                    </a:lnTo>
                    <a:lnTo>
                      <a:pt x="21600" y="17466"/>
                    </a:lnTo>
                    <a:lnTo>
                      <a:pt x="3804" y="466"/>
                    </a:lnTo>
                    <a:lnTo>
                      <a:pt x="2709" y="0"/>
                    </a:lnTo>
                    <a:close/>
                  </a:path>
                </a:pathLst>
              </a:custGeom>
              <a:solidFill>
                <a:srgbClr val="009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7" name="Shape"/>
              <p:cNvSpPr/>
              <p:nvPr/>
            </p:nvSpPr>
            <p:spPr>
              <a:xfrm>
                <a:off x="2941226" y="47756"/>
                <a:ext cx="75659" cy="489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49" y="1794"/>
                    </a:moveTo>
                    <a:lnTo>
                      <a:pt x="10048" y="10964"/>
                    </a:lnTo>
                    <a:lnTo>
                      <a:pt x="18772" y="16150"/>
                    </a:lnTo>
                    <a:lnTo>
                      <a:pt x="17249" y="1794"/>
                    </a:lnTo>
                    <a:close/>
                    <a:moveTo>
                      <a:pt x="20048" y="1794"/>
                    </a:moveTo>
                    <a:lnTo>
                      <a:pt x="17249" y="1794"/>
                    </a:lnTo>
                    <a:lnTo>
                      <a:pt x="18772" y="16150"/>
                    </a:lnTo>
                    <a:lnTo>
                      <a:pt x="21553" y="16150"/>
                    </a:lnTo>
                    <a:lnTo>
                      <a:pt x="20048" y="1794"/>
                    </a:lnTo>
                    <a:close/>
                    <a:moveTo>
                      <a:pt x="19860" y="0"/>
                    </a:moveTo>
                    <a:lnTo>
                      <a:pt x="0" y="4991"/>
                    </a:lnTo>
                    <a:lnTo>
                      <a:pt x="10048" y="10964"/>
                    </a:lnTo>
                    <a:lnTo>
                      <a:pt x="17249" y="1794"/>
                    </a:lnTo>
                    <a:lnTo>
                      <a:pt x="20048" y="1794"/>
                    </a:lnTo>
                    <a:lnTo>
                      <a:pt x="19860" y="0"/>
                    </a:lnTo>
                    <a:close/>
                    <a:moveTo>
                      <a:pt x="10048" y="10964"/>
                    </a:moveTo>
                    <a:lnTo>
                      <a:pt x="1696" y="21600"/>
                    </a:lnTo>
                    <a:lnTo>
                      <a:pt x="21600" y="16598"/>
                    </a:lnTo>
                    <a:lnTo>
                      <a:pt x="21553" y="16150"/>
                    </a:lnTo>
                    <a:lnTo>
                      <a:pt x="18772" y="16150"/>
                    </a:lnTo>
                    <a:lnTo>
                      <a:pt x="10048" y="10964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02" name="object 2"/>
          <p:cNvSpPr txBox="1"/>
          <p:nvPr>
            <p:ph type="title"/>
          </p:nvPr>
        </p:nvSpPr>
        <p:spPr>
          <a:xfrm>
            <a:off x="2205608" y="461594"/>
            <a:ext cx="4731385" cy="697231"/>
          </a:xfrm>
          <a:prstGeom prst="rect">
            <a:avLst/>
          </a:prstGeom>
        </p:spPr>
        <p:txBody>
          <a:bodyPr/>
          <a:lstStyle/>
          <a:p>
            <a:pPr indent="12064" defTabSz="868680">
              <a:defRPr spc="-95" sz="4180">
                <a:latin typeface="Calibri"/>
                <a:ea typeface="Calibri"/>
                <a:cs typeface="Calibri"/>
                <a:sym typeface="Calibri"/>
              </a:defRPr>
            </a:pPr>
            <a:r>
              <a:t>Structure</a:t>
            </a:r>
            <a:r>
              <a:rPr spc="-190"/>
              <a:t> </a:t>
            </a:r>
            <a:r>
              <a:t>Definitions</a:t>
            </a:r>
          </a:p>
        </p:txBody>
      </p:sp>
      <p:sp>
        <p:nvSpPr>
          <p:cNvPr id="203" name="object 3"/>
          <p:cNvSpPr txBox="1"/>
          <p:nvPr/>
        </p:nvSpPr>
        <p:spPr>
          <a:xfrm>
            <a:off x="535940" y="1607564"/>
            <a:ext cx="7988301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599" marR="1471930" indent="-342899">
              <a:spcBef>
                <a:spcPts val="1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pc="-13" sz="2800">
                <a:solidFill>
                  <a:srgbClr val="0E6EC5"/>
                </a:solidFill>
              </a:defRPr>
            </a:pPr>
            <a:r>
              <a:t>Operations</a:t>
            </a:r>
            <a:r>
              <a:rPr spc="-4"/>
              <a:t> </a:t>
            </a:r>
            <a:r>
              <a:t>that</a:t>
            </a:r>
            <a:r>
              <a:rPr spc="13"/>
              <a:t> </a:t>
            </a:r>
            <a:r>
              <a:rPr spc="-8"/>
              <a:t>can</a:t>
            </a:r>
            <a:r>
              <a:rPr spc="0"/>
              <a:t> </a:t>
            </a:r>
            <a:r>
              <a:rPr spc="-4"/>
              <a:t>be</a:t>
            </a:r>
            <a:r>
              <a:rPr spc="-8"/>
              <a:t> </a:t>
            </a:r>
            <a:r>
              <a:t>performed</a:t>
            </a:r>
            <a:r>
              <a:rPr spc="0"/>
              <a:t> </a:t>
            </a:r>
            <a:r>
              <a:rPr spc="-4"/>
              <a:t>on </a:t>
            </a:r>
            <a:r>
              <a:rPr spc="-621"/>
              <a:t> </a:t>
            </a:r>
            <a:r>
              <a:rPr spc="-8"/>
              <a:t>structures</a:t>
            </a:r>
          </a:p>
          <a:p>
            <a:pPr lvl="1" marL="756284" marR="395604" indent="-287020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5" sz="2800">
                <a:solidFill>
                  <a:srgbClr val="0E6EC5"/>
                </a:solidFill>
              </a:defRPr>
            </a:pPr>
            <a:r>
              <a:t>Assigning</a:t>
            </a:r>
            <a:r>
              <a:rPr spc="25"/>
              <a:t> </a:t>
            </a:r>
            <a:r>
              <a:t>a </a:t>
            </a:r>
            <a:r>
              <a:rPr spc="-15"/>
              <a:t>structure</a:t>
            </a:r>
            <a:r>
              <a:rPr spc="45"/>
              <a:t> </a:t>
            </a:r>
            <a:r>
              <a:rPr spc="-20"/>
              <a:t>to</a:t>
            </a:r>
            <a:r>
              <a:t> a </a:t>
            </a:r>
            <a:r>
              <a:rPr spc="-15"/>
              <a:t>structure</a:t>
            </a:r>
            <a:r>
              <a:rPr spc="35"/>
              <a:t> </a:t>
            </a:r>
            <a:r>
              <a:t>of the</a:t>
            </a:r>
            <a:r>
              <a:rPr spc="15"/>
              <a:t> </a:t>
            </a:r>
            <a:r>
              <a:rPr spc="-10"/>
              <a:t>same </a:t>
            </a:r>
            <a:r>
              <a:rPr spc="-620"/>
              <a:t> </a:t>
            </a:r>
            <a:r>
              <a:rPr spc="-10"/>
              <a:t>type</a:t>
            </a:r>
          </a:p>
          <a:p>
            <a:pPr lvl="1" marL="756284" indent="-287020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40" sz="2800">
                <a:solidFill>
                  <a:srgbClr val="0E6EC5"/>
                </a:solidFill>
              </a:defRPr>
            </a:pPr>
            <a:r>
              <a:t>Taking</a:t>
            </a:r>
            <a:r>
              <a:rPr spc="-5"/>
              <a:t> </a:t>
            </a:r>
            <a:r>
              <a:rPr spc="-10"/>
              <a:t>the</a:t>
            </a:r>
            <a:r>
              <a:rPr spc="-5"/>
              <a:t> </a:t>
            </a:r>
            <a:r>
              <a:rPr spc="-10"/>
              <a:t>address</a:t>
            </a:r>
            <a:r>
              <a:rPr spc="30"/>
              <a:t> </a:t>
            </a:r>
            <a:r>
              <a:rPr spc="-5"/>
              <a:t>(</a:t>
            </a:r>
            <a:r>
              <a:rPr spc="-7">
                <a:latin typeface="Lucida Console"/>
                <a:ea typeface="Lucida Console"/>
                <a:cs typeface="Lucida Console"/>
                <a:sym typeface="Lucida Console"/>
              </a:rPr>
              <a:t>&amp;</a:t>
            </a:r>
            <a:r>
              <a:rPr spc="-5"/>
              <a:t>)</a:t>
            </a:r>
            <a:r>
              <a:rPr spc="-10"/>
              <a:t> </a:t>
            </a:r>
            <a:r>
              <a:rPr spc="-5"/>
              <a:t>of</a:t>
            </a:r>
            <a:r>
              <a:rPr spc="-10"/>
              <a:t> </a:t>
            </a:r>
            <a:r>
              <a:rPr spc="-5"/>
              <a:t>a </a:t>
            </a:r>
            <a:r>
              <a:rPr spc="-15"/>
              <a:t>structure</a:t>
            </a:r>
          </a:p>
          <a:p>
            <a:pPr lvl="1" marL="756284" indent="-287020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5" sz="2800">
                <a:solidFill>
                  <a:srgbClr val="0E6EC5"/>
                </a:solidFill>
              </a:defRPr>
            </a:pPr>
            <a:r>
              <a:t>Accessing</a:t>
            </a:r>
            <a:r>
              <a:rPr spc="0"/>
              <a:t> </a:t>
            </a:r>
            <a:r>
              <a:t>the</a:t>
            </a:r>
            <a:r>
              <a:rPr spc="0"/>
              <a:t> </a:t>
            </a:r>
            <a:r>
              <a:rPr spc="-15"/>
              <a:t>members</a:t>
            </a:r>
            <a:r>
              <a:rPr spc="15"/>
              <a:t> </a:t>
            </a:r>
            <a:r>
              <a:t>of a</a:t>
            </a:r>
            <a:r>
              <a:rPr spc="0"/>
              <a:t> </a:t>
            </a:r>
            <a:r>
              <a:rPr spc="-15"/>
              <a:t>structure</a:t>
            </a:r>
          </a:p>
          <a:p>
            <a:pPr lvl="1" marL="756284" marR="5080" indent="-287020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5" sz="2800">
                <a:solidFill>
                  <a:srgbClr val="0E6EC5"/>
                </a:solidFill>
              </a:defRPr>
            </a:pPr>
            <a:r>
              <a:t>Using</a:t>
            </a:r>
            <a:r>
              <a:rPr spc="0"/>
              <a:t> </a:t>
            </a:r>
            <a:r>
              <a:t>the</a:t>
            </a:r>
            <a:r>
              <a:rPr spc="0"/>
              <a:t> </a:t>
            </a:r>
            <a:r>
              <a:rPr spc="0">
                <a:latin typeface="Lucida Console"/>
                <a:ea typeface="Lucida Console"/>
                <a:cs typeface="Lucida Console"/>
                <a:sym typeface="Lucida Console"/>
              </a:rPr>
              <a:t>s</a:t>
            </a:r>
            <a:r>
              <a:rPr spc="7">
                <a:latin typeface="Lucida Console"/>
                <a:ea typeface="Lucida Console"/>
                <a:cs typeface="Lucida Console"/>
                <a:sym typeface="Lucida Console"/>
              </a:rPr>
              <a:t>i</a:t>
            </a:r>
            <a:r>
              <a:rPr spc="0">
                <a:latin typeface="Lucida Console"/>
                <a:ea typeface="Lucida Console"/>
                <a:cs typeface="Lucida Console"/>
                <a:sym typeface="Lucida Console"/>
              </a:rPr>
              <a:t>z</a:t>
            </a:r>
            <a:r>
              <a:rPr spc="7">
                <a:latin typeface="Lucida Console"/>
                <a:ea typeface="Lucida Console"/>
                <a:cs typeface="Lucida Console"/>
                <a:sym typeface="Lucida Console"/>
              </a:rPr>
              <a:t>e</a:t>
            </a:r>
            <a:r>
              <a:rPr spc="-14">
                <a:latin typeface="Lucida Console"/>
                <a:ea typeface="Lucida Console"/>
                <a:cs typeface="Lucida Console"/>
                <a:sym typeface="Lucida Console"/>
              </a:rPr>
              <a:t>o</a:t>
            </a:r>
            <a:r>
              <a:rPr spc="0">
                <a:latin typeface="Lucida Console"/>
                <a:ea typeface="Lucida Console"/>
                <a:cs typeface="Lucida Console"/>
                <a:sym typeface="Lucida Console"/>
              </a:rPr>
              <a:t>f</a:t>
            </a:r>
            <a:r>
              <a:rPr spc="-868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spc="-10"/>
              <a:t>ope</a:t>
            </a:r>
            <a:r>
              <a:rPr spc="-75"/>
              <a:t>r</a:t>
            </a:r>
            <a:r>
              <a:rPr spc="-25"/>
              <a:t>a</a:t>
            </a:r>
            <a:r>
              <a:rPr spc="-35"/>
              <a:t>t</a:t>
            </a:r>
            <a:r>
              <a:rPr spc="-10"/>
              <a:t>o</a:t>
            </a:r>
            <a:r>
              <a:t>r </a:t>
            </a:r>
            <a:r>
              <a:rPr spc="-30"/>
              <a:t>t</a:t>
            </a:r>
            <a:r>
              <a:t>o </a:t>
            </a:r>
            <a:r>
              <a:rPr spc="-10"/>
              <a:t>d</a:t>
            </a:r>
            <a:r>
              <a:rPr spc="-15"/>
              <a:t>e</a:t>
            </a:r>
            <a:r>
              <a:rPr spc="-35"/>
              <a:t>t</a:t>
            </a:r>
            <a:r>
              <a:t>erm</a:t>
            </a:r>
            <a:r>
              <a:rPr spc="-20"/>
              <a:t>i</a:t>
            </a:r>
            <a:r>
              <a:rPr spc="-10"/>
              <a:t>n</a:t>
            </a:r>
            <a:r>
              <a:t>e</a:t>
            </a:r>
            <a:r>
              <a:rPr spc="5"/>
              <a:t> </a:t>
            </a:r>
            <a:r>
              <a:t>the</a:t>
            </a:r>
            <a:r>
              <a:rPr spc="5"/>
              <a:t> </a:t>
            </a:r>
            <a:r>
              <a:rPr spc="-10"/>
              <a:t>si</a:t>
            </a:r>
            <a:r>
              <a:rPr spc="-80"/>
              <a:t>z</a:t>
            </a:r>
            <a:r>
              <a:t>e</a:t>
            </a:r>
            <a:r>
              <a:rPr spc="0"/>
              <a:t> </a:t>
            </a:r>
            <a:r>
              <a:rPr spc="-10"/>
              <a:t>of  </a:t>
            </a:r>
            <a:r>
              <a:t>a</a:t>
            </a:r>
            <a:r>
              <a:rPr spc="-10"/>
              <a:t> </a:t>
            </a:r>
            <a:r>
              <a:rPr spc="-15"/>
              <a:t>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06" name="object 2"/>
          <p:cNvSpPr txBox="1"/>
          <p:nvPr>
            <p:ph type="title"/>
          </p:nvPr>
        </p:nvSpPr>
        <p:spPr>
          <a:xfrm>
            <a:off x="2172080" y="461594"/>
            <a:ext cx="4799330" cy="697231"/>
          </a:xfrm>
          <a:prstGeom prst="rect">
            <a:avLst/>
          </a:prstGeom>
        </p:spPr>
        <p:txBody>
          <a:bodyPr/>
          <a:lstStyle/>
          <a:p>
            <a:pPr indent="11557" defTabSz="832104">
              <a:defRPr sz="4004">
                <a:latin typeface="Calibri"/>
                <a:ea typeface="Calibri"/>
                <a:cs typeface="Calibri"/>
                <a:sym typeface="Calibri"/>
              </a:defRPr>
            </a:pPr>
            <a:r>
              <a:t>Initializing</a:t>
            </a:r>
            <a:r>
              <a:rPr spc="-91"/>
              <a:t> Structures</a:t>
            </a:r>
          </a:p>
        </p:txBody>
      </p:sp>
      <p:sp>
        <p:nvSpPr>
          <p:cNvPr id="207" name="object 3"/>
          <p:cNvSpPr txBox="1"/>
          <p:nvPr/>
        </p:nvSpPr>
        <p:spPr>
          <a:xfrm>
            <a:off x="535939" y="1506973"/>
            <a:ext cx="7654292" cy="3997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8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pc="-10" sz="3200">
                <a:solidFill>
                  <a:srgbClr val="0E6EC5"/>
                </a:solidFill>
              </a:defRPr>
            </a:pPr>
            <a:r>
              <a:t>Initializer</a:t>
            </a:r>
            <a:r>
              <a:rPr spc="0"/>
              <a:t> </a:t>
            </a:r>
            <a:r>
              <a:rPr spc="-15"/>
              <a:t>list</a:t>
            </a:r>
          </a:p>
          <a:p>
            <a:pPr lvl="1" marL="756284" indent="-287020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130" sz="2800">
                <a:solidFill>
                  <a:srgbClr val="0E6EC5"/>
                </a:solidFill>
              </a:defRPr>
            </a:pPr>
            <a:r>
              <a:t>To</a:t>
            </a:r>
            <a:r>
              <a:rPr spc="-5"/>
              <a:t> </a:t>
            </a:r>
            <a:r>
              <a:rPr spc="-15"/>
              <a:t>initialize</a:t>
            </a:r>
            <a:r>
              <a:rPr spc="5"/>
              <a:t> </a:t>
            </a:r>
            <a:r>
              <a:rPr spc="-5"/>
              <a:t>a</a:t>
            </a:r>
            <a:r>
              <a:rPr spc="5"/>
              <a:t> </a:t>
            </a:r>
            <a:r>
              <a:rPr spc="-15"/>
              <a:t>structure</a:t>
            </a:r>
            <a:r>
              <a:rPr spc="40"/>
              <a:t> </a:t>
            </a:r>
            <a:r>
              <a:rPr spc="-10"/>
              <a:t>similarly</a:t>
            </a:r>
            <a:r>
              <a:rPr spc="10"/>
              <a:t> </a:t>
            </a:r>
            <a:r>
              <a:rPr spc="-30"/>
              <a:t>like</a:t>
            </a:r>
            <a:r>
              <a:rPr spc="-5"/>
              <a:t> </a:t>
            </a:r>
            <a:r>
              <a:rPr spc="-25"/>
              <a:t>arrays</a:t>
            </a:r>
          </a:p>
          <a:p>
            <a:pPr lvl="1" marL="756284" indent="-287020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10" sz="2800">
                <a:solidFill>
                  <a:srgbClr val="0E6EC5"/>
                </a:solidFill>
              </a:defRPr>
            </a:pPr>
            <a:r>
              <a:t>Example:</a:t>
            </a:r>
          </a:p>
          <a:p>
            <a:pPr indent="927100">
              <a:spcBef>
                <a:spcPts val="500"/>
              </a:spcBef>
              <a:defRPr spc="-5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car</a:t>
            </a:r>
            <a:r>
              <a:rPr spc="-10"/>
              <a:t> </a:t>
            </a:r>
            <a:r>
              <a:t>myCar</a:t>
            </a:r>
            <a:r>
              <a:rPr spc="25"/>
              <a:t> </a:t>
            </a:r>
            <a:r>
              <a:rPr spc="0"/>
              <a:t>=</a:t>
            </a:r>
            <a:r>
              <a:rPr spc="5"/>
              <a:t> </a:t>
            </a:r>
            <a:r>
              <a:rPr spc="0"/>
              <a:t>{</a:t>
            </a:r>
            <a:r>
              <a:t> “Renault",</a:t>
            </a:r>
            <a:r>
              <a:rPr spc="45"/>
              <a:t> </a:t>
            </a:r>
            <a:r>
              <a:t>500000,</a:t>
            </a:r>
            <a:r>
              <a:rPr spc="34"/>
              <a:t> </a:t>
            </a:r>
            <a:r>
              <a:rPr spc="0"/>
              <a:t>2</a:t>
            </a:r>
            <a:r>
              <a:rPr spc="-10"/>
              <a:t> </a:t>
            </a:r>
            <a:r>
              <a:rPr spc="0"/>
              <a:t>};</a:t>
            </a:r>
          </a:p>
          <a:p>
            <a:pPr lvl="1" marL="756284" indent="-287020">
              <a:spcBef>
                <a:spcPts val="5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10" sz="2800">
                <a:solidFill>
                  <a:srgbClr val="0E6EC5"/>
                </a:solidFill>
              </a:defRPr>
            </a:pPr>
            <a:r>
              <a:t>Could</a:t>
            </a:r>
            <a:r>
              <a:rPr spc="5"/>
              <a:t> </a:t>
            </a:r>
            <a:r>
              <a:rPr spc="-5"/>
              <a:t>also</a:t>
            </a:r>
            <a:r>
              <a:rPr spc="0"/>
              <a:t> </a:t>
            </a:r>
            <a:r>
              <a:rPr spc="-15"/>
              <a:t>define</a:t>
            </a:r>
            <a:r>
              <a:rPr spc="20"/>
              <a:t> </a:t>
            </a:r>
            <a:r>
              <a:rPr spc="-5"/>
              <a:t>and</a:t>
            </a:r>
            <a:r>
              <a:rPr spc="25"/>
              <a:t> </a:t>
            </a:r>
            <a:r>
              <a:rPr spc="-15"/>
              <a:t>initialize</a:t>
            </a:r>
            <a:r>
              <a:rPr spc="20"/>
              <a:t> </a:t>
            </a:r>
            <a:r>
              <a:rPr spc="0" sz="2000">
                <a:latin typeface="Lucida Console"/>
                <a:ea typeface="Lucida Console"/>
                <a:cs typeface="Lucida Console"/>
                <a:sym typeface="Lucida Console"/>
              </a:rPr>
              <a:t>myCar</a:t>
            </a:r>
            <a:r>
              <a:rPr spc="-60" sz="200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spc="-5"/>
              <a:t>as</a:t>
            </a:r>
            <a:r>
              <a:rPr spc="0"/>
              <a:t> </a:t>
            </a:r>
            <a:r>
              <a:rPr spc="-20"/>
              <a:t>follows:</a:t>
            </a:r>
          </a:p>
          <a:p>
            <a:pPr indent="927100">
              <a:spcBef>
                <a:spcPts val="500"/>
              </a:spcBef>
              <a:defRPr spc="-5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Car</a:t>
            </a:r>
            <a:r>
              <a:rPr spc="-60"/>
              <a:t> </a:t>
            </a:r>
            <a:r>
              <a:t>myCar;</a:t>
            </a:r>
          </a:p>
          <a:p>
            <a:pPr marR="3550920" indent="927100">
              <a:lnSpc>
                <a:spcPct val="120000"/>
              </a:lnSpc>
              <a:defRPr spc="-5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myCar.name </a:t>
            </a:r>
            <a:r>
              <a:rPr spc="0"/>
              <a:t>= </a:t>
            </a:r>
            <a:r>
              <a:t>“Renault”; </a:t>
            </a:r>
            <a:r>
              <a:rPr spc="-1070"/>
              <a:t> </a:t>
            </a:r>
            <a:r>
              <a:t>myCar.price</a:t>
            </a:r>
            <a:r>
              <a:rPr spc="34"/>
              <a:t> </a:t>
            </a:r>
            <a:r>
              <a:rPr spc="0"/>
              <a:t>=</a:t>
            </a:r>
            <a:r>
              <a:rPr spc="-20"/>
              <a:t> </a:t>
            </a:r>
            <a:r>
              <a:t>500000;</a:t>
            </a:r>
          </a:p>
          <a:p>
            <a:pPr indent="927100">
              <a:spcBef>
                <a:spcPts val="400"/>
              </a:spcBef>
              <a:defRPr spc="-5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myCar.seats</a:t>
            </a:r>
            <a:r>
              <a:rPr spc="20"/>
              <a:t> </a:t>
            </a:r>
            <a:r>
              <a:rPr spc="0"/>
              <a:t>=</a:t>
            </a:r>
            <a:r>
              <a:rPr spc="-25"/>
              <a:t> </a:t>
            </a:r>
            <a:r>
              <a:rPr spc="0"/>
              <a:t>2;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10" name="object 2"/>
          <p:cNvSpPr txBox="1"/>
          <p:nvPr>
            <p:ph type="title"/>
          </p:nvPr>
        </p:nvSpPr>
        <p:spPr>
          <a:xfrm>
            <a:off x="778864" y="461594"/>
            <a:ext cx="7584442" cy="697231"/>
          </a:xfrm>
          <a:prstGeom prst="rect">
            <a:avLst/>
          </a:prstGeom>
        </p:spPr>
        <p:txBody>
          <a:bodyPr/>
          <a:lstStyle/>
          <a:p>
            <a:pPr indent="12064" defTabSz="868680">
              <a:defRPr sz="4180">
                <a:latin typeface="Calibri"/>
                <a:ea typeface="Calibri"/>
                <a:cs typeface="Calibri"/>
                <a:sym typeface="Calibri"/>
              </a:defRPr>
            </a:pPr>
            <a:r>
              <a:t>Accessing</a:t>
            </a:r>
            <a:r>
              <a:rPr spc="-95"/>
              <a:t> Members </a:t>
            </a:r>
            <a:r>
              <a:t>of</a:t>
            </a:r>
            <a:r>
              <a:rPr spc="-95"/>
              <a:t> Structures</a:t>
            </a:r>
          </a:p>
        </p:txBody>
      </p:sp>
      <p:sp>
        <p:nvSpPr>
          <p:cNvPr id="211" name="object 3"/>
          <p:cNvSpPr txBox="1"/>
          <p:nvPr/>
        </p:nvSpPr>
        <p:spPr>
          <a:xfrm>
            <a:off x="535939" y="1607564"/>
            <a:ext cx="7480936" cy="372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599" marR="5080" indent="-342899">
              <a:spcBef>
                <a:spcPts val="1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pc="-36" sz="2100">
                <a:solidFill>
                  <a:srgbClr val="0E6EC5"/>
                </a:solidFill>
              </a:defRPr>
            </a:pPr>
            <a:r>
              <a:t>Two</a:t>
            </a:r>
            <a:r>
              <a:rPr spc="-22"/>
              <a:t> </a:t>
            </a:r>
            <a:r>
              <a:rPr spc="-16"/>
              <a:t>operators</a:t>
            </a:r>
            <a:r>
              <a:rPr spc="0"/>
              <a:t> </a:t>
            </a:r>
            <a:r>
              <a:rPr spc="-9"/>
              <a:t>are </a:t>
            </a:r>
            <a:r>
              <a:rPr spc="-3"/>
              <a:t>used</a:t>
            </a:r>
            <a:r>
              <a:rPr spc="-6"/>
              <a:t> </a:t>
            </a:r>
            <a:r>
              <a:rPr spc="-16"/>
              <a:t>to</a:t>
            </a:r>
            <a:r>
              <a:rPr spc="3"/>
              <a:t> </a:t>
            </a:r>
            <a:r>
              <a:rPr spc="0"/>
              <a:t>access</a:t>
            </a:r>
            <a:r>
              <a:rPr spc="-16"/>
              <a:t> </a:t>
            </a:r>
            <a:r>
              <a:rPr spc="-6"/>
              <a:t>members </a:t>
            </a:r>
            <a:r>
              <a:rPr spc="-465"/>
              <a:t> </a:t>
            </a:r>
            <a:r>
              <a:rPr spc="0"/>
              <a:t>of</a:t>
            </a:r>
            <a:r>
              <a:rPr spc="-19"/>
              <a:t> </a:t>
            </a:r>
            <a:r>
              <a:rPr spc="-6"/>
              <a:t>Structures:</a:t>
            </a:r>
          </a:p>
          <a:p>
            <a:pPr lvl="1" marL="756284" indent="-287020">
              <a:spcBef>
                <a:spcPts val="5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7" sz="2100">
                <a:solidFill>
                  <a:srgbClr val="0E6EC5"/>
                </a:solidFill>
              </a:defRPr>
            </a:pPr>
            <a:r>
              <a:t>Dot</a:t>
            </a:r>
            <a:r>
              <a:rPr spc="-3"/>
              <a:t> </a:t>
            </a:r>
            <a:r>
              <a:rPr spc="-15"/>
              <a:t>operator</a:t>
            </a:r>
            <a:r>
              <a:rPr spc="-3"/>
              <a:t> </a:t>
            </a:r>
            <a:r>
              <a:rPr spc="3"/>
              <a:t>(</a:t>
            </a:r>
            <a:r>
              <a:rPr b="1" spc="3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pc="3"/>
              <a:t>)</a:t>
            </a:r>
            <a:r>
              <a:rPr spc="0"/>
              <a:t> </a:t>
            </a:r>
            <a:r>
              <a:t>used</a:t>
            </a:r>
            <a:r>
              <a:rPr spc="7"/>
              <a:t> </a:t>
            </a:r>
            <a:r>
              <a:rPr spc="-3"/>
              <a:t>with</a:t>
            </a:r>
            <a:r>
              <a:rPr spc="3"/>
              <a:t> </a:t>
            </a:r>
            <a:r>
              <a:rPr spc="-11"/>
              <a:t>structure</a:t>
            </a:r>
            <a:r>
              <a:rPr spc="26"/>
              <a:t> </a:t>
            </a:r>
            <a:r>
              <a:t>variables</a:t>
            </a:r>
          </a:p>
          <a:p>
            <a:pPr indent="927100">
              <a:spcBef>
                <a:spcPts val="600"/>
              </a:spcBef>
              <a:defRPr spc="-5" sz="21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car</a:t>
            </a:r>
            <a:r>
              <a:rPr spc="-70"/>
              <a:t> </a:t>
            </a:r>
            <a:r>
              <a:t>myCar;</a:t>
            </a:r>
          </a:p>
          <a:p>
            <a:pPr indent="927100">
              <a:spcBef>
                <a:spcPts val="400"/>
              </a:spcBef>
              <a:defRPr spc="-5" sz="21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Printf("%d",</a:t>
            </a:r>
            <a:r>
              <a:rPr spc="29"/>
              <a:t> </a:t>
            </a:r>
            <a:r>
              <a:t>myCar.seats);</a:t>
            </a:r>
          </a:p>
          <a:p>
            <a:pPr lvl="1" marL="756284" marR="619125" indent="-287020">
              <a:lnSpc>
                <a:spcPct val="103200"/>
              </a:lnSpc>
              <a:spcBef>
                <a:spcPts val="3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15" sz="2100">
                <a:solidFill>
                  <a:srgbClr val="0E6EC5"/>
                </a:solidFill>
              </a:defRPr>
            </a:pPr>
            <a:r>
              <a:t>Arrow</a:t>
            </a:r>
            <a:r>
              <a:rPr spc="0"/>
              <a:t> </a:t>
            </a:r>
            <a:r>
              <a:t>operator</a:t>
            </a:r>
            <a:r>
              <a:rPr spc="-3"/>
              <a:t> </a:t>
            </a:r>
            <a:r>
              <a:rPr spc="0"/>
              <a:t>(</a:t>
            </a:r>
            <a:r>
              <a:rPr b="1" spc="0"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spc="0"/>
              <a:t>)</a:t>
            </a:r>
            <a:r>
              <a:rPr spc="-3"/>
              <a:t> </a:t>
            </a:r>
            <a:r>
              <a:rPr spc="-7"/>
              <a:t>used</a:t>
            </a:r>
            <a:r>
              <a:rPr spc="18"/>
              <a:t> </a:t>
            </a:r>
            <a:r>
              <a:rPr spc="-3"/>
              <a:t>with</a:t>
            </a:r>
            <a:r>
              <a:rPr spc="-11"/>
              <a:t> </a:t>
            </a:r>
            <a:r>
              <a:t>pointers</a:t>
            </a:r>
            <a:r>
              <a:rPr spc="15"/>
              <a:t> </a:t>
            </a:r>
            <a:r>
              <a:t>to </a:t>
            </a:r>
            <a:r>
              <a:rPr spc="-461"/>
              <a:t> </a:t>
            </a:r>
            <a:r>
              <a:rPr spc="-11"/>
              <a:t>structure</a:t>
            </a:r>
            <a:r>
              <a:rPr spc="15"/>
              <a:t> </a:t>
            </a:r>
            <a:r>
              <a:rPr spc="-7"/>
              <a:t>variables</a:t>
            </a:r>
          </a:p>
          <a:p>
            <a:pPr marR="2409189" indent="927100">
              <a:lnSpc>
                <a:spcPct val="120000"/>
              </a:lnSpc>
              <a:defRPr spc="-5" sz="21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car</a:t>
            </a:r>
            <a:r>
              <a:rPr spc="-11"/>
              <a:t> </a:t>
            </a:r>
            <a:r>
              <a:t>*myCarPtr</a:t>
            </a:r>
            <a:r>
              <a:rPr spc="52"/>
              <a:t> </a:t>
            </a:r>
            <a:r>
              <a:rPr spc="0"/>
              <a:t>=</a:t>
            </a:r>
            <a:r>
              <a:t> &amp;myCar; </a:t>
            </a:r>
            <a:r>
              <a:rPr spc="0"/>
              <a:t> </a:t>
            </a:r>
            <a:r>
              <a:t>printf("%d",</a:t>
            </a:r>
            <a:r>
              <a:rPr spc="58"/>
              <a:t> </a:t>
            </a:r>
            <a:r>
              <a:t>myCarPtr-&gt;seats);</a:t>
            </a:r>
          </a:p>
          <a:p>
            <a:pPr lvl="1" marL="756284" indent="-287020">
              <a:spcBef>
                <a:spcPts val="500"/>
              </a:spcBef>
              <a:buSzPct val="100000"/>
              <a:buFont typeface="Arial"/>
              <a:buChar char="–"/>
              <a:tabLst>
                <a:tab pos="749300" algn="l"/>
                <a:tab pos="749300" algn="l"/>
              </a:tabLst>
              <a:defRPr sz="21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myC</a:t>
            </a:r>
            <a:r>
              <a:rPr spc="-10"/>
              <a:t>arPtr-&gt;nam</a:t>
            </a:r>
            <a:r>
              <a:t>e</a:t>
            </a:r>
            <a:r>
              <a:rPr spc="-656"/>
              <a:t> 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eq</a:t>
            </a:r>
            <a:r>
              <a:rPr spc="-11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pc="-41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ale</a:t>
            </a:r>
            <a:r>
              <a:rPr spc="-3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spc="15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26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o</a:t>
            </a:r>
          </a:p>
          <a:p>
            <a:pPr indent="927100">
              <a:spcBef>
                <a:spcPts val="500"/>
              </a:spcBef>
              <a:defRPr spc="-5" sz="21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(*myCarPtr).seats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14" name="object 2"/>
          <p:cNvSpPr txBox="1"/>
          <p:nvPr>
            <p:ph type="title"/>
          </p:nvPr>
        </p:nvSpPr>
        <p:spPr>
          <a:xfrm>
            <a:off x="3076193" y="461594"/>
            <a:ext cx="2992757" cy="697231"/>
          </a:xfrm>
          <a:prstGeom prst="rect">
            <a:avLst/>
          </a:prstGeom>
        </p:spPr>
        <p:txBody>
          <a:bodyPr/>
          <a:lstStyle/>
          <a:p>
            <a:pPr indent="12064" defTabSz="868680">
              <a:defRPr sz="4180">
                <a:latin typeface="Calibri"/>
                <a:ea typeface="Calibri"/>
                <a:cs typeface="Calibri"/>
                <a:sym typeface="Calibri"/>
              </a:defRPr>
            </a:pPr>
            <a:r>
              <a:t>dot</a:t>
            </a:r>
            <a:r>
              <a:rPr spc="-95"/>
              <a:t> Operator</a:t>
            </a:r>
          </a:p>
        </p:txBody>
      </p:sp>
      <p:sp>
        <p:nvSpPr>
          <p:cNvPr id="215" name="object 3"/>
          <p:cNvSpPr txBox="1"/>
          <p:nvPr/>
        </p:nvSpPr>
        <p:spPr>
          <a:xfrm>
            <a:off x="535939" y="1517647"/>
            <a:ext cx="7904482" cy="373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800"/>
              </a:spcBef>
              <a:buSzPct val="100000"/>
              <a:buChar char="➢"/>
              <a:tabLst>
                <a:tab pos="355600" algn="l"/>
              </a:tabLst>
              <a:defRPr spc="-12" sz="2400">
                <a:solidFill>
                  <a:srgbClr val="0E6EC5"/>
                </a:solidFill>
              </a:defRPr>
            </a:pPr>
            <a:r>
              <a:t>Members</a:t>
            </a:r>
            <a:r>
              <a:rPr spc="12"/>
              <a:t> </a:t>
            </a:r>
            <a:r>
              <a:rPr spc="-12"/>
              <a:t>are</a:t>
            </a:r>
            <a:r>
              <a:rPr spc="-16"/>
              <a:t> </a:t>
            </a:r>
            <a:r>
              <a:rPr spc="0"/>
              <a:t>accessed</a:t>
            </a:r>
            <a:r>
              <a:rPr spc="-36"/>
              <a:t> </a:t>
            </a:r>
            <a:r>
              <a:rPr spc="-4"/>
              <a:t>using</a:t>
            </a:r>
            <a:r>
              <a:rPr spc="0"/>
              <a:t> </a:t>
            </a:r>
            <a:r>
              <a:rPr spc="-4">
                <a:solidFill>
                  <a:srgbClr val="C00000"/>
                </a:solidFill>
              </a:rPr>
              <a:t>dot</a:t>
            </a:r>
            <a:r>
              <a:rPr spc="-8">
                <a:solidFill>
                  <a:srgbClr val="C00000"/>
                </a:solidFill>
              </a:rPr>
              <a:t> </a:t>
            </a:r>
            <a:r>
              <a:rPr spc="-40"/>
              <a:t>operator.</a:t>
            </a:r>
          </a:p>
          <a:p>
            <a:pPr marL="355600" marR="300354" indent="-342900">
              <a:spcBef>
                <a:spcPts val="700"/>
              </a:spcBef>
              <a:buSzPct val="100000"/>
              <a:buChar char="➢"/>
              <a:tabLst>
                <a:tab pos="355600" algn="l"/>
              </a:tabLst>
              <a:defRPr sz="2400">
                <a:solidFill>
                  <a:srgbClr val="0E6EC5"/>
                </a:solidFill>
              </a:defRPr>
            </a:pPr>
            <a:r>
              <a:t>It</a:t>
            </a:r>
            <a:r>
              <a:rPr spc="-28"/>
              <a:t> </a:t>
            </a:r>
            <a:r>
              <a:rPr spc="-12"/>
              <a:t>provides</a:t>
            </a:r>
            <a:r>
              <a:t> a </a:t>
            </a:r>
            <a:r>
              <a:rPr spc="-8"/>
              <a:t>powerful</a:t>
            </a:r>
            <a:r>
              <a:rPr spc="-4"/>
              <a:t> </a:t>
            </a:r>
            <a:r>
              <a:t>and </a:t>
            </a:r>
            <a:r>
              <a:rPr spc="-4"/>
              <a:t>clear</a:t>
            </a:r>
            <a:r>
              <a:t> </a:t>
            </a:r>
            <a:r>
              <a:rPr spc="-28"/>
              <a:t>way</a:t>
            </a:r>
            <a:r>
              <a:t> </a:t>
            </a:r>
            <a:r>
              <a:rPr spc="-12"/>
              <a:t>to</a:t>
            </a:r>
            <a:r>
              <a:rPr spc="-16"/>
              <a:t> </a:t>
            </a:r>
            <a:r>
              <a:rPr spc="-24"/>
              <a:t>refer</a:t>
            </a:r>
            <a:r>
              <a:rPr spc="-12"/>
              <a:t> </a:t>
            </a:r>
            <a:r>
              <a:rPr spc="-8"/>
              <a:t>to </a:t>
            </a:r>
            <a:r>
              <a:rPr spc="-532"/>
              <a:t> </a:t>
            </a:r>
            <a:r>
              <a:t>an</a:t>
            </a:r>
            <a:r>
              <a:rPr spc="-20"/>
              <a:t> </a:t>
            </a:r>
            <a:r>
              <a:rPr spc="-4"/>
              <a:t>individual</a:t>
            </a:r>
            <a:r>
              <a:t> </a:t>
            </a:r>
            <a:r>
              <a:rPr spc="-8"/>
              <a:t>element.</a:t>
            </a:r>
          </a:p>
          <a:p>
            <a:pPr marL="355600" indent="-342900">
              <a:spcBef>
                <a:spcPts val="7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  <a:tab pos="1917700" algn="l"/>
              </a:tabLst>
              <a:defRPr b="1" spc="-16" sz="2400" u="sng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defRPr>
            </a:pPr>
            <a:r>
              <a:t>Syntax:</a:t>
            </a:r>
            <a:r>
              <a:rPr u="none">
                <a:uFillTx/>
              </a:rPr>
              <a:t>	</a:t>
            </a:r>
            <a:r>
              <a:rPr spc="-12" u="none">
                <a:solidFill>
                  <a:srgbClr val="0E6EC5"/>
                </a:solidFill>
                <a:uFillTx/>
              </a:rPr>
              <a:t>sname.vname</a:t>
            </a:r>
          </a:p>
          <a:p>
            <a:pPr marL="355600" indent="-342900">
              <a:spcBef>
                <a:spcPts val="7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pc="-4" sz="2400">
                <a:solidFill>
                  <a:srgbClr val="C00000"/>
                </a:solidFill>
              </a:defRPr>
            </a:pPr>
            <a:r>
              <a:t>sname</a:t>
            </a:r>
            <a:r>
              <a:rPr spc="-16"/>
              <a:t> </a:t>
            </a:r>
            <a:r>
              <a:rPr spc="0">
                <a:solidFill>
                  <a:srgbClr val="0E6EC5"/>
                </a:solidFill>
              </a:rPr>
              <a:t>is</a:t>
            </a:r>
            <a:r>
              <a:rPr spc="-16">
                <a:solidFill>
                  <a:srgbClr val="0E6EC5"/>
                </a:solidFill>
              </a:rPr>
              <a:t> </a:t>
            </a:r>
            <a:r>
              <a:rPr spc="-8">
                <a:solidFill>
                  <a:srgbClr val="0E6EC5"/>
                </a:solidFill>
              </a:rPr>
              <a:t>structure</a:t>
            </a:r>
            <a:r>
              <a:rPr spc="-24">
                <a:solidFill>
                  <a:srgbClr val="0E6EC5"/>
                </a:solidFill>
              </a:rPr>
              <a:t> </a:t>
            </a:r>
            <a:r>
              <a:rPr spc="-8">
                <a:solidFill>
                  <a:srgbClr val="0E6EC5"/>
                </a:solidFill>
              </a:rPr>
              <a:t>variable</a:t>
            </a:r>
            <a:r>
              <a:rPr spc="0">
                <a:solidFill>
                  <a:srgbClr val="0E6EC5"/>
                </a:solidFill>
              </a:rPr>
              <a:t> </a:t>
            </a:r>
            <a:r>
              <a:rPr>
                <a:solidFill>
                  <a:srgbClr val="0E6EC5"/>
                </a:solidFill>
              </a:rPr>
              <a:t>name.</a:t>
            </a:r>
          </a:p>
          <a:p>
            <a:pPr marL="355600" indent="-342900">
              <a:spcBef>
                <a:spcPts val="7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pc="-8" sz="2400">
                <a:solidFill>
                  <a:srgbClr val="C00000"/>
                </a:solidFill>
              </a:defRPr>
            </a:pPr>
            <a:r>
              <a:t>vname </a:t>
            </a:r>
            <a:r>
              <a:rPr spc="0">
                <a:solidFill>
                  <a:srgbClr val="0E6EC5"/>
                </a:solidFill>
              </a:rPr>
              <a:t>is</a:t>
            </a:r>
            <a:r>
              <a:rPr spc="-4">
                <a:solidFill>
                  <a:srgbClr val="0E6EC5"/>
                </a:solidFill>
              </a:rPr>
              <a:t> name </a:t>
            </a:r>
            <a:r>
              <a:rPr spc="0">
                <a:solidFill>
                  <a:srgbClr val="0E6EC5"/>
                </a:solidFill>
              </a:rPr>
              <a:t>of the </a:t>
            </a:r>
            <a:r>
              <a:rPr>
                <a:solidFill>
                  <a:srgbClr val="0E6EC5"/>
                </a:solidFill>
              </a:rPr>
              <a:t>element</a:t>
            </a:r>
            <a:r>
              <a:rPr spc="-4">
                <a:solidFill>
                  <a:srgbClr val="0E6EC5"/>
                </a:solidFill>
              </a:rPr>
              <a:t> of </a:t>
            </a:r>
            <a:r>
              <a:rPr spc="0">
                <a:solidFill>
                  <a:srgbClr val="0E6EC5"/>
                </a:solidFill>
              </a:rPr>
              <a:t>the</a:t>
            </a:r>
            <a:r>
              <a:rPr spc="-4">
                <a:solidFill>
                  <a:srgbClr val="0E6EC5"/>
                </a:solidFill>
              </a:rPr>
              <a:t> </a:t>
            </a:r>
            <a:r>
              <a:rPr>
                <a:solidFill>
                  <a:srgbClr val="0E6EC5"/>
                </a:solidFill>
              </a:rPr>
              <a:t>structure.</a:t>
            </a:r>
          </a:p>
          <a:p>
            <a:pPr marL="355600" marR="5080" indent="-342900">
              <a:spcBef>
                <a:spcPts val="7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400" u="sng">
                <a:solidFill>
                  <a:srgbClr val="0E6EC5"/>
                </a:solidFill>
                <a:uFill>
                  <a:solidFill>
                    <a:srgbClr val="0E6EC5"/>
                  </a:solidFill>
                </a:uFill>
              </a:defRPr>
            </a:pPr>
            <a:r>
              <a:t>Eg:</a:t>
            </a:r>
            <a:r>
              <a:rPr u="none">
                <a:uFillTx/>
              </a:rPr>
              <a:t> </a:t>
            </a:r>
            <a:r>
              <a:rPr b="0" u="none">
                <a:uFillTx/>
              </a:rPr>
              <a:t>the </a:t>
            </a:r>
            <a:r>
              <a:rPr b="0" spc="-12" u="none">
                <a:uFillTx/>
              </a:rPr>
              <a:t>members </a:t>
            </a:r>
            <a:r>
              <a:rPr b="0" spc="-4" u="none">
                <a:uFillTx/>
              </a:rPr>
              <a:t>of </a:t>
            </a:r>
            <a:r>
              <a:rPr b="0" u="none">
                <a:uFillTx/>
              </a:rPr>
              <a:t>the </a:t>
            </a:r>
            <a:r>
              <a:rPr b="0" spc="-8" u="none">
                <a:uFillTx/>
              </a:rPr>
              <a:t>structure variable </a:t>
            </a:r>
            <a:r>
              <a:rPr i="1" spc="-8" u="none">
                <a:uFillTx/>
              </a:rPr>
              <a:t>car </a:t>
            </a:r>
            <a:r>
              <a:rPr b="0" spc="-8" u="none">
                <a:uFillTx/>
              </a:rPr>
              <a:t>can </a:t>
            </a:r>
            <a:r>
              <a:rPr b="0" spc="-532" u="none">
                <a:uFillTx/>
              </a:rPr>
              <a:t> </a:t>
            </a:r>
            <a:r>
              <a:rPr b="0" spc="-4" u="none">
                <a:uFillTx/>
              </a:rPr>
              <a:t>be</a:t>
            </a:r>
            <a:r>
              <a:rPr b="0" spc="-32" u="none">
                <a:uFillTx/>
              </a:rPr>
              <a:t> </a:t>
            </a:r>
            <a:r>
              <a:rPr b="0" u="none">
                <a:uFillTx/>
              </a:rPr>
              <a:t>accessed</a:t>
            </a:r>
            <a:r>
              <a:rPr b="0" spc="-24" u="none">
                <a:uFillTx/>
              </a:rPr>
              <a:t> </a:t>
            </a:r>
            <a:r>
              <a:rPr b="0" u="none">
                <a:uFillTx/>
              </a:rPr>
              <a:t>as</a:t>
            </a:r>
          </a:p>
          <a:p>
            <a:pPr indent="12700">
              <a:spcBef>
                <a:spcPts val="600"/>
              </a:spcBef>
              <a:defRPr spc="-8" sz="24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myCar.name,</a:t>
            </a:r>
            <a:r>
              <a:rPr spc="34"/>
              <a:t> </a:t>
            </a:r>
            <a:r>
              <a:rPr spc="-4"/>
              <a:t>myCar.seats,</a:t>
            </a:r>
            <a:r>
              <a:rPr spc="21"/>
              <a:t> </a:t>
            </a:r>
            <a:r>
              <a:rPr spc="-4"/>
              <a:t>myCar.price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18" name="object 2"/>
          <p:cNvSpPr txBox="1"/>
          <p:nvPr>
            <p:ph type="title"/>
          </p:nvPr>
        </p:nvSpPr>
        <p:spPr>
          <a:xfrm>
            <a:off x="535939" y="191464"/>
            <a:ext cx="6117592" cy="1245237"/>
          </a:xfrm>
          <a:prstGeom prst="rect">
            <a:avLst/>
          </a:prstGeom>
        </p:spPr>
        <p:txBody>
          <a:bodyPr/>
          <a:lstStyle/>
          <a:p>
            <a:pPr marR="5080" indent="12700">
              <a:defRPr spc="-100" sz="4000">
                <a:latin typeface="Calibri"/>
                <a:ea typeface="Calibri"/>
                <a:cs typeface="Calibri"/>
                <a:sym typeface="Calibri"/>
              </a:defRPr>
            </a:pPr>
            <a:r>
              <a:t>Use of Assignment Statement </a:t>
            </a:r>
            <a:r>
              <a:rPr spc="-900"/>
              <a:t> </a:t>
            </a:r>
            <a:r>
              <a:t>for Structures</a:t>
            </a:r>
          </a:p>
        </p:txBody>
      </p:sp>
      <p:sp>
        <p:nvSpPr>
          <p:cNvPr id="219" name="object 3"/>
          <p:cNvSpPr txBox="1"/>
          <p:nvPr/>
        </p:nvSpPr>
        <p:spPr>
          <a:xfrm>
            <a:off x="535940" y="1526794"/>
            <a:ext cx="8072119" cy="4069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599" marR="248284" indent="-342899" algn="just">
              <a:lnSpc>
                <a:spcPct val="80000"/>
              </a:lnSpc>
              <a:spcBef>
                <a:spcPts val="800"/>
              </a:spcBef>
              <a:buSzPct val="100000"/>
              <a:buFont typeface="Arial"/>
              <a:buChar char="•"/>
              <a:tabLst>
                <a:tab pos="355600" algn="l"/>
              </a:tabLst>
              <a:defRPr spc="-4" sz="2500">
                <a:solidFill>
                  <a:srgbClr val="0E6EC5"/>
                </a:solidFill>
              </a:defRPr>
            </a:pPr>
            <a:r>
              <a:t>The</a:t>
            </a:r>
            <a:r>
              <a:rPr spc="-33"/>
              <a:t> </a:t>
            </a:r>
            <a:r>
              <a:rPr spc="0"/>
              <a:t>main</a:t>
            </a:r>
            <a:r>
              <a:t> </a:t>
            </a:r>
            <a:r>
              <a:rPr spc="-12"/>
              <a:t>advantage</a:t>
            </a:r>
            <a:r>
              <a:rPr spc="-33"/>
              <a:t> </a:t>
            </a:r>
            <a:r>
              <a:t>of</a:t>
            </a:r>
            <a:r>
              <a:rPr spc="-8"/>
              <a:t> structure</a:t>
            </a:r>
            <a:r>
              <a:rPr spc="-25"/>
              <a:t> </a:t>
            </a:r>
            <a:r>
              <a:rPr spc="0"/>
              <a:t>is</a:t>
            </a:r>
            <a:r>
              <a:rPr spc="-8"/>
              <a:t> </a:t>
            </a:r>
            <a:r>
              <a:t>that</a:t>
            </a:r>
            <a:r>
              <a:rPr spc="-16"/>
              <a:t> </a:t>
            </a:r>
            <a:r>
              <a:rPr spc="0"/>
              <a:t>it</a:t>
            </a:r>
            <a:r>
              <a:rPr spc="-20"/>
              <a:t> </a:t>
            </a:r>
            <a:r>
              <a:rPr spc="-8"/>
              <a:t>can </a:t>
            </a:r>
            <a:r>
              <a:t>be </a:t>
            </a:r>
            <a:r>
              <a:rPr spc="-558"/>
              <a:t> </a:t>
            </a:r>
            <a:r>
              <a:rPr spc="-12"/>
              <a:t>treated</a:t>
            </a:r>
            <a:r>
              <a:rPr spc="-41"/>
              <a:t> </a:t>
            </a:r>
            <a:r>
              <a:rPr spc="0"/>
              <a:t>as </a:t>
            </a:r>
            <a:r>
              <a:t>single</a:t>
            </a:r>
            <a:r>
              <a:rPr spc="-12"/>
              <a:t> </a:t>
            </a:r>
            <a:r>
              <a:rPr spc="-29"/>
              <a:t>entity.</a:t>
            </a:r>
          </a:p>
          <a:p>
            <a:pPr marL="355599" marR="5080" indent="-342899" algn="just">
              <a:lnSpc>
                <a:spcPts val="2800"/>
              </a:lnSpc>
              <a:spcBef>
                <a:spcPts val="600"/>
              </a:spcBef>
              <a:buSzPct val="100000"/>
              <a:buFont typeface="Arial"/>
              <a:buChar char="•"/>
              <a:tabLst>
                <a:tab pos="355600" algn="l"/>
              </a:tabLst>
              <a:defRPr spc="-4" sz="2500">
                <a:solidFill>
                  <a:srgbClr val="0E6EC5"/>
                </a:solidFill>
              </a:defRPr>
            </a:pPr>
            <a:r>
              <a:t>The only </a:t>
            </a:r>
            <a:r>
              <a:rPr spc="-12"/>
              <a:t>legal operations </a:t>
            </a:r>
            <a:r>
              <a:rPr spc="-8"/>
              <a:t>that can </a:t>
            </a:r>
            <a:r>
              <a:t>be </a:t>
            </a:r>
            <a:r>
              <a:rPr spc="-8"/>
              <a:t>performed </a:t>
            </a:r>
            <a:r>
              <a:t> </a:t>
            </a:r>
            <a:r>
              <a:rPr spc="0"/>
              <a:t>on</a:t>
            </a:r>
            <a:r>
              <a:rPr spc="4"/>
              <a:t> </a:t>
            </a:r>
            <a:r>
              <a:rPr spc="-12"/>
              <a:t>structure</a:t>
            </a:r>
            <a:r>
              <a:rPr spc="-8"/>
              <a:t> </a:t>
            </a:r>
            <a:r>
              <a:rPr spc="-12"/>
              <a:t>are</a:t>
            </a:r>
            <a:r>
              <a:rPr spc="-8"/>
              <a:t> copying</a:t>
            </a:r>
            <a:r>
              <a:t> </a:t>
            </a:r>
            <a:r>
              <a:rPr spc="-12"/>
              <a:t>to</a:t>
            </a:r>
            <a:r>
              <a:rPr spc="-8"/>
              <a:t> </a:t>
            </a:r>
            <a:r>
              <a:t>it</a:t>
            </a:r>
            <a:r>
              <a:rPr spc="0"/>
              <a:t> as</a:t>
            </a:r>
            <a:r>
              <a:rPr spc="4"/>
              <a:t> </a:t>
            </a:r>
            <a:r>
              <a:rPr spc="0"/>
              <a:t>a</a:t>
            </a:r>
            <a:r>
              <a:rPr spc="4"/>
              <a:t> </a:t>
            </a:r>
            <a:r>
              <a:t>single</a:t>
            </a:r>
            <a:r>
              <a:rPr spc="554"/>
              <a:t> </a:t>
            </a:r>
            <a:r>
              <a:rPr spc="-8"/>
              <a:t>unit </a:t>
            </a:r>
            <a:r>
              <a:t> using</a:t>
            </a:r>
            <a:r>
              <a:rPr spc="-12"/>
              <a:t> </a:t>
            </a:r>
            <a:r>
              <a:rPr spc="0"/>
              <a:t>the</a:t>
            </a:r>
            <a:r>
              <a:rPr spc="-20"/>
              <a:t> </a:t>
            </a:r>
            <a:r>
              <a:t>assignment</a:t>
            </a:r>
            <a:r>
              <a:rPr spc="0"/>
              <a:t> </a:t>
            </a:r>
            <a:r>
              <a:rPr spc="-41"/>
              <a:t>operator.</a:t>
            </a:r>
          </a:p>
          <a:p>
            <a:pPr marL="355599" marR="36830" indent="-342899">
              <a:lnSpc>
                <a:spcPts val="2800"/>
              </a:lnSpc>
              <a:spcBef>
                <a:spcPts val="7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pc="-29" sz="2500">
                <a:solidFill>
                  <a:srgbClr val="0E6EC5"/>
                </a:solidFill>
              </a:defRPr>
            </a:pPr>
            <a:r>
              <a:t>Value </a:t>
            </a:r>
            <a:r>
              <a:rPr spc="-4"/>
              <a:t>of one </a:t>
            </a:r>
            <a:r>
              <a:rPr spc="-8"/>
              <a:t>structure variable can </a:t>
            </a:r>
            <a:r>
              <a:rPr spc="-4"/>
              <a:t>be assigned </a:t>
            </a:r>
            <a:r>
              <a:rPr spc="-12"/>
              <a:t>to </a:t>
            </a:r>
            <a:r>
              <a:rPr spc="-554"/>
              <a:t> </a:t>
            </a:r>
            <a:r>
              <a:rPr spc="0"/>
              <a:t>another </a:t>
            </a:r>
            <a:r>
              <a:rPr spc="-8"/>
              <a:t>variable </a:t>
            </a:r>
            <a:r>
              <a:rPr spc="-4"/>
              <a:t>of </a:t>
            </a:r>
            <a:r>
              <a:rPr spc="0"/>
              <a:t>the </a:t>
            </a:r>
            <a:r>
              <a:rPr b="1" spc="0"/>
              <a:t>same type </a:t>
            </a:r>
            <a:r>
              <a:rPr spc="-4"/>
              <a:t>using simple </a:t>
            </a:r>
            <a:r>
              <a:rPr spc="0"/>
              <a:t> </a:t>
            </a:r>
            <a:r>
              <a:rPr spc="-4"/>
              <a:t>assignment</a:t>
            </a:r>
            <a:r>
              <a:t> </a:t>
            </a:r>
            <a:r>
              <a:rPr spc="-16"/>
              <a:t>statement.</a:t>
            </a:r>
          </a:p>
          <a:p>
            <a:pPr marL="355599" marR="328929" indent="-342899">
              <a:lnSpc>
                <a:spcPts val="2800"/>
              </a:lnSpc>
              <a:spcBef>
                <a:spcPts val="7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500">
                <a:solidFill>
                  <a:srgbClr val="0E6EC5"/>
                </a:solidFill>
              </a:defRPr>
            </a:pPr>
            <a:r>
              <a:t>If</a:t>
            </a:r>
            <a:r>
              <a:rPr spc="-16"/>
              <a:t> 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myCar</a:t>
            </a:r>
            <a:r>
              <a:rPr spc="-945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t>and 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newCar</a:t>
            </a:r>
            <a:r>
              <a:rPr spc="-941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t>a</a:t>
            </a:r>
            <a:r>
              <a:rPr spc="-33"/>
              <a:t>r</a:t>
            </a:r>
            <a:r>
              <a:t>e </a:t>
            </a:r>
            <a:r>
              <a:rPr spc="-29"/>
              <a:t>s</a:t>
            </a:r>
            <a:r>
              <a:t>tructu</a:t>
            </a:r>
            <a:r>
              <a:rPr spc="-33"/>
              <a:t>r</a:t>
            </a:r>
            <a:r>
              <a:t>e</a:t>
            </a:r>
            <a:r>
              <a:rPr spc="-20"/>
              <a:t> </a:t>
            </a:r>
            <a:r>
              <a:rPr spc="-41"/>
              <a:t>v</a:t>
            </a:r>
            <a:r>
              <a:t>ariab</a:t>
            </a:r>
            <a:r>
              <a:rPr spc="-12"/>
              <a:t>l</a:t>
            </a:r>
            <a:r>
              <a:t>e </a:t>
            </a:r>
            <a:r>
              <a:rPr spc="-4"/>
              <a:t>of  </a:t>
            </a:r>
            <a:r>
              <a:t>type</a:t>
            </a:r>
            <a:r>
              <a:rPr spc="-29"/>
              <a:t> 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car</a:t>
            </a:r>
            <a:r>
              <a:t>, </a:t>
            </a:r>
            <a:r>
              <a:rPr spc="-4"/>
              <a:t>then</a:t>
            </a:r>
          </a:p>
          <a:p>
            <a:pPr indent="1125219">
              <a:defRPr sz="25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newCar</a:t>
            </a:r>
            <a:r>
              <a:rPr spc="-16"/>
              <a:t> </a:t>
            </a:r>
            <a:r>
              <a:t>=</a:t>
            </a:r>
            <a:r>
              <a:rPr spc="-29"/>
              <a:t> </a:t>
            </a:r>
            <a:r>
              <a:t>myCar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22" name="object 2"/>
          <p:cNvSpPr txBox="1"/>
          <p:nvPr>
            <p:ph type="title"/>
          </p:nvPr>
        </p:nvSpPr>
        <p:spPr>
          <a:xfrm>
            <a:off x="535939" y="191464"/>
            <a:ext cx="7531670" cy="1245237"/>
          </a:xfrm>
          <a:prstGeom prst="rect">
            <a:avLst/>
          </a:prstGeom>
        </p:spPr>
        <p:txBody>
          <a:bodyPr/>
          <a:lstStyle/>
          <a:p>
            <a:pPr marR="5080" indent="12700">
              <a:defRPr spc="-100" sz="4000">
                <a:latin typeface="Calibri"/>
                <a:ea typeface="Calibri"/>
                <a:cs typeface="Calibri"/>
                <a:sym typeface="Calibri"/>
              </a:defRPr>
            </a:pPr>
            <a:r>
              <a:t>Use of Assignment Statement </a:t>
            </a:r>
            <a:r>
              <a:rPr spc="-900"/>
              <a:t> </a:t>
            </a:r>
            <a:r>
              <a:t>for Structures</a:t>
            </a:r>
          </a:p>
        </p:txBody>
      </p:sp>
      <p:sp>
        <p:nvSpPr>
          <p:cNvPr id="223" name="object 3"/>
          <p:cNvSpPr txBox="1"/>
          <p:nvPr/>
        </p:nvSpPr>
        <p:spPr>
          <a:xfrm>
            <a:off x="535940" y="1518917"/>
            <a:ext cx="8074026" cy="4127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4965" marR="5080" indent="-342900" algn="just">
              <a:lnSpc>
                <a:spcPct val="78300"/>
              </a:lnSpc>
              <a:spcBef>
                <a:spcPts val="800"/>
              </a:spcBef>
              <a:buSzPct val="100000"/>
              <a:buFont typeface="Arial"/>
              <a:buChar char="•"/>
              <a:tabLst>
                <a:tab pos="355600" algn="l"/>
              </a:tabLst>
              <a:defRPr sz="2700">
                <a:solidFill>
                  <a:srgbClr val="0E6EC5"/>
                </a:solidFill>
              </a:defRPr>
            </a:pPr>
            <a:r>
              <a:t>When</a:t>
            </a:r>
            <a:r>
              <a:rPr spc="110"/>
              <a:t> </a:t>
            </a:r>
            <a:r>
              <a:rPr spc="-35"/>
              <a:t>w</a:t>
            </a:r>
            <a:r>
              <a:t>e</a:t>
            </a:r>
            <a:r>
              <a:rPr spc="120"/>
              <a:t> </a:t>
            </a:r>
            <a:r>
              <a:t>a</a:t>
            </a:r>
            <a:r>
              <a:rPr spc="-10"/>
              <a:t>s</a:t>
            </a:r>
            <a:r>
              <a:rPr spc="-5"/>
              <a:t>sign</a:t>
            </a:r>
            <a:r>
              <a:t>s</a:t>
            </a:r>
            <a:r>
              <a:rPr spc="125"/>
              <a:t> </a:t>
            </a:r>
            <a:r>
              <a:rPr spc="-35"/>
              <a:t>v</a:t>
            </a:r>
            <a:r>
              <a:t>alue</a:t>
            </a:r>
            <a:r>
              <a:rPr spc="125"/>
              <a:t> </a:t>
            </a:r>
            <a:r>
              <a:rPr spc="-10"/>
              <a:t>o</a:t>
            </a:r>
            <a:r>
              <a:t>f</a:t>
            </a:r>
            <a:r>
              <a:rPr spc="135"/>
              <a:t> </a:t>
            </a:r>
            <a:r>
              <a:rPr spc="-40"/>
              <a:t>s</a:t>
            </a:r>
            <a:r>
              <a:t>t</a:t>
            </a:r>
            <a:r>
              <a:rPr spc="-15"/>
              <a:t>r</a:t>
            </a:r>
            <a:r>
              <a:rPr spc="-5"/>
              <a:t>u</a:t>
            </a:r>
            <a:r>
              <a:rPr spc="-20"/>
              <a:t>c</a:t>
            </a:r>
            <a:r>
              <a:t>tu</a:t>
            </a:r>
            <a:r>
              <a:rPr spc="-50"/>
              <a:t>r</a:t>
            </a:r>
            <a:r>
              <a:t>e</a:t>
            </a:r>
            <a:r>
              <a:rPr spc="135"/>
              <a:t> </a:t>
            </a:r>
            <a:r>
              <a:rPr spc="-45"/>
              <a:t>v</a:t>
            </a:r>
            <a:r>
              <a:t>ari</a:t>
            </a:r>
            <a:r>
              <a:rPr spc="-15"/>
              <a:t>ab</a:t>
            </a:r>
            <a:r>
              <a:t>le</a:t>
            </a:r>
            <a:r>
              <a:rPr spc="125"/>
              <a:t> </a:t>
            </a:r>
            <a:r>
              <a:rPr b="1" i="1" spc="-85" sz="2800">
                <a:latin typeface="Courier New"/>
                <a:ea typeface="Courier New"/>
                <a:cs typeface="Courier New"/>
                <a:sym typeface="Courier New"/>
              </a:rPr>
              <a:t>myC</a:t>
            </a:r>
            <a:r>
              <a:rPr b="1" i="1" spc="-94"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1" spc="-85" sz="28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i="1" spc="-975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pc="-30"/>
              <a:t>to  </a:t>
            </a:r>
            <a:r>
              <a:rPr b="1" i="1" spc="-75" sz="2800">
                <a:latin typeface="Courier New"/>
                <a:ea typeface="Courier New"/>
                <a:cs typeface="Courier New"/>
                <a:sym typeface="Courier New"/>
              </a:rPr>
              <a:t>newCar</a:t>
            </a:r>
            <a:r>
              <a:rPr b="1" i="1" spc="-75"/>
              <a:t>, </a:t>
            </a:r>
            <a:r>
              <a:t>all </a:t>
            </a:r>
            <a:r>
              <a:rPr spc="-10"/>
              <a:t>values </a:t>
            </a:r>
            <a:r>
              <a:t>of </a:t>
            </a:r>
            <a:r>
              <a:rPr spc="-10"/>
              <a:t>members </a:t>
            </a:r>
            <a:r>
              <a:t>of </a:t>
            </a:r>
            <a:r>
              <a:rPr spc="-5"/>
              <a:t>one </a:t>
            </a:r>
            <a:r>
              <a:rPr spc="-15"/>
              <a:t>structure get </a:t>
            </a:r>
            <a:r>
              <a:rPr spc="-10"/>
              <a:t> copied</a:t>
            </a:r>
            <a:r>
              <a:rPr spc="-5"/>
              <a:t> </a:t>
            </a:r>
            <a:r>
              <a:rPr spc="-20"/>
              <a:t>into</a:t>
            </a:r>
            <a:r>
              <a:rPr spc="-15"/>
              <a:t> </a:t>
            </a:r>
            <a:r>
              <a:rPr spc="-10"/>
              <a:t>corresponding</a:t>
            </a:r>
            <a:r>
              <a:rPr spc="-5"/>
              <a:t> </a:t>
            </a:r>
            <a:r>
              <a:rPr spc="-10"/>
              <a:t>members</a:t>
            </a:r>
            <a:r>
              <a:rPr spc="-5"/>
              <a:t> </a:t>
            </a:r>
            <a:r>
              <a:t>of</a:t>
            </a:r>
            <a:r>
              <a:rPr spc="5"/>
              <a:t> </a:t>
            </a:r>
            <a:r>
              <a:rPr spc="-5"/>
              <a:t>another </a:t>
            </a:r>
            <a:r>
              <a:rPr spc="-600"/>
              <a:t> </a:t>
            </a:r>
            <a:r>
              <a:rPr spc="-15"/>
              <a:t>structure.</a:t>
            </a:r>
          </a:p>
          <a:p>
            <a:pPr marL="355600" indent="-342900" algn="just">
              <a:buSzPct val="100000"/>
              <a:buFont typeface="Arial"/>
              <a:buChar char="•"/>
              <a:tabLst>
                <a:tab pos="355600" algn="l"/>
              </a:tabLst>
              <a:defRPr sz="2700">
                <a:solidFill>
                  <a:srgbClr val="0E6EC5"/>
                </a:solidFill>
              </a:defRPr>
            </a:pPr>
            <a:r>
              <a:t>Or</a:t>
            </a:r>
            <a:r>
              <a:rPr spc="-25"/>
              <a:t> </a:t>
            </a:r>
            <a:r>
              <a:rPr spc="-15"/>
              <a:t>we </a:t>
            </a:r>
            <a:r>
              <a:rPr spc="-10"/>
              <a:t>can</a:t>
            </a:r>
            <a:r>
              <a:rPr spc="-15"/>
              <a:t> copy</a:t>
            </a:r>
            <a:r>
              <a:rPr spc="-20"/>
              <a:t> </a:t>
            </a:r>
            <a:r>
              <a:rPr spc="-5"/>
              <a:t>one</a:t>
            </a:r>
            <a:r>
              <a:rPr spc="-10"/>
              <a:t> </a:t>
            </a:r>
            <a:r>
              <a:t>member</a:t>
            </a:r>
            <a:r>
              <a:rPr spc="-10"/>
              <a:t> </a:t>
            </a:r>
            <a:r>
              <a:rPr spc="-15"/>
              <a:t>at</a:t>
            </a:r>
            <a:r>
              <a:rPr spc="-25"/>
              <a:t> </a:t>
            </a:r>
            <a:r>
              <a:t>a</a:t>
            </a:r>
            <a:r>
              <a:rPr spc="590"/>
              <a:t> </a:t>
            </a:r>
            <a:r>
              <a:t>time:</a:t>
            </a:r>
          </a:p>
          <a:p>
            <a:pPr indent="469900">
              <a:lnSpc>
                <a:spcPts val="2800"/>
              </a:lnSpc>
              <a:defRPr sz="2400">
                <a:solidFill>
                  <a:srgbClr val="0E6EC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  <a:r>
              <a:rPr spc="254"/>
              <a:t> 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newCar.name</a:t>
            </a:r>
            <a:r>
              <a:rPr spc="-25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=</a:t>
            </a:r>
            <a:r>
              <a:rPr spc="1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myCar.name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55600" marR="6350" indent="-342900" algn="just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tabLst>
                <a:tab pos="355600" algn="l"/>
              </a:tabLst>
              <a:defRPr b="1" i="1" spc="-5" sz="2700">
                <a:solidFill>
                  <a:srgbClr val="0E6EC5"/>
                </a:solidFill>
              </a:defRPr>
            </a:pPr>
            <a:r>
              <a:t>Simple</a:t>
            </a:r>
            <a:r>
              <a:rPr spc="0"/>
              <a:t> </a:t>
            </a:r>
            <a:r>
              <a:t>assignment</a:t>
            </a:r>
            <a:r>
              <a:rPr spc="0"/>
              <a:t> </a:t>
            </a:r>
            <a:r>
              <a:t>cannot</a:t>
            </a:r>
            <a:r>
              <a:rPr spc="0"/>
              <a:t> </a:t>
            </a:r>
            <a:r>
              <a:rPr spc="-10"/>
              <a:t>be</a:t>
            </a:r>
            <a:r>
              <a:t> used</a:t>
            </a:r>
            <a:r>
              <a:rPr spc="0"/>
              <a:t> this</a:t>
            </a:r>
            <a:r>
              <a:rPr spc="610"/>
              <a:t> </a:t>
            </a:r>
            <a:r>
              <a:t>way</a:t>
            </a:r>
            <a:r>
              <a:rPr spc="605"/>
              <a:t> </a:t>
            </a:r>
            <a:r>
              <a:rPr spc="-15"/>
              <a:t>for </a:t>
            </a:r>
            <a:r>
              <a:rPr spc="-600"/>
              <a:t> </a:t>
            </a:r>
            <a:r>
              <a:rPr spc="0"/>
              <a:t>arrays.</a:t>
            </a:r>
          </a:p>
          <a:p>
            <a:pPr marL="355600" marR="5080" indent="-342900" algn="just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tabLst>
                <a:tab pos="355600" algn="l"/>
              </a:tabLst>
              <a:defRPr spc="-5" sz="2700">
                <a:solidFill>
                  <a:srgbClr val="0E6EC5"/>
                </a:solidFill>
              </a:defRPr>
            </a:pPr>
            <a:r>
              <a:t>This </a:t>
            </a:r>
            <a:r>
              <a:rPr spc="0"/>
              <a:t>is </a:t>
            </a:r>
            <a:r>
              <a:rPr spc="-10"/>
              <a:t>really </a:t>
            </a:r>
            <a:r>
              <a:rPr spc="0"/>
              <a:t>a </a:t>
            </a:r>
            <a:r>
              <a:t>big </a:t>
            </a:r>
            <a:r>
              <a:rPr spc="-20"/>
              <a:t>advantage over </a:t>
            </a:r>
            <a:r>
              <a:rPr spc="-25"/>
              <a:t>arrays </a:t>
            </a:r>
            <a:r>
              <a:rPr spc="-15"/>
              <a:t>where </a:t>
            </a:r>
            <a:r>
              <a:rPr spc="0"/>
              <a:t>in </a:t>
            </a:r>
            <a:r>
              <a:rPr spc="-15"/>
              <a:t>order </a:t>
            </a:r>
            <a:r>
              <a:rPr spc="-600"/>
              <a:t> </a:t>
            </a:r>
            <a:r>
              <a:rPr spc="-15"/>
              <a:t>to copy </a:t>
            </a:r>
            <a:r>
              <a:t>one </a:t>
            </a:r>
            <a:r>
              <a:rPr spc="-25"/>
              <a:t>array into </a:t>
            </a:r>
            <a:r>
              <a:rPr spc="-10"/>
              <a:t>another </a:t>
            </a:r>
            <a:r>
              <a:rPr spc="0"/>
              <a:t>of </a:t>
            </a:r>
            <a:r>
              <a:t>same </a:t>
            </a:r>
            <a:r>
              <a:rPr spc="-10"/>
              <a:t>type, </a:t>
            </a:r>
            <a:r>
              <a:rPr spc="-15"/>
              <a:t>we </a:t>
            </a:r>
            <a:r>
              <a:rPr spc="-25"/>
              <a:t>have </a:t>
            </a:r>
            <a:r>
              <a:rPr spc="-20"/>
              <a:t> </a:t>
            </a:r>
            <a:r>
              <a:rPr spc="-10"/>
              <a:t>copied the </a:t>
            </a:r>
            <a:r>
              <a:rPr spc="-20"/>
              <a:t>contents </a:t>
            </a:r>
            <a:r>
              <a:rPr spc="-10"/>
              <a:t>element </a:t>
            </a:r>
            <a:r>
              <a:rPr spc="-15"/>
              <a:t>by </a:t>
            </a:r>
            <a:r>
              <a:t>element either </a:t>
            </a:r>
            <a:r>
              <a:rPr spc="-10"/>
              <a:t>using </a:t>
            </a:r>
            <a:r>
              <a:t> </a:t>
            </a:r>
            <a:r>
              <a:rPr spc="0"/>
              <a:t>loop</a:t>
            </a:r>
            <a:r>
              <a:rPr spc="-35"/>
              <a:t> </a:t>
            </a:r>
            <a:r>
              <a:rPr spc="0"/>
              <a:t>or</a:t>
            </a:r>
            <a:r>
              <a:t> </a:t>
            </a:r>
            <a:r>
              <a:rPr spc="-15"/>
              <a:t>individually.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object 7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26" name="object 2"/>
          <p:cNvSpPr/>
          <p:nvPr/>
        </p:nvSpPr>
        <p:spPr>
          <a:xfrm>
            <a:off x="0" y="685800"/>
            <a:ext cx="6400800" cy="5421871"/>
          </a:xfrm>
          <a:prstGeom prst="rect">
            <a:avLst/>
          </a:prstGeom>
          <a:solidFill>
            <a:srgbClr val="FFE4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object 3"/>
          <p:cNvSpPr txBox="1"/>
          <p:nvPr/>
        </p:nvSpPr>
        <p:spPr>
          <a:xfrm>
            <a:off x="78738" y="677925"/>
            <a:ext cx="3028951" cy="1828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46734" indent="12700">
              <a:lnSpc>
                <a:spcPct val="120000"/>
              </a:lnSpc>
              <a:spcBef>
                <a:spcPts val="100"/>
              </a:spcBef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</a:t>
            </a:r>
            <a:r>
              <a:rPr>
                <a:solidFill>
                  <a:srgbClr val="0000FF"/>
                </a:solidFill>
              </a:rPr>
              <a:t>include</a:t>
            </a:r>
            <a:r>
              <a:rPr spc="-150">
                <a:solidFill>
                  <a:srgbClr val="0000FF"/>
                </a:solidFill>
              </a:rPr>
              <a:t> </a:t>
            </a:r>
            <a:r>
              <a:t>&lt;stdio.h&gt; </a:t>
            </a:r>
            <a:r>
              <a:rPr spc="-1065"/>
              <a:t> </a:t>
            </a:r>
            <a:r>
              <a:rPr>
                <a:solidFill>
                  <a:srgbClr val="0000FF"/>
                </a:solidFill>
              </a:rPr>
              <a:t>struct</a:t>
            </a:r>
            <a:r>
              <a:rPr spc="-65">
                <a:solidFill>
                  <a:srgbClr val="0000FF"/>
                </a:solidFill>
              </a:rPr>
              <a:t> </a:t>
            </a:r>
            <a:r>
              <a:t>car{</a:t>
            </a:r>
          </a:p>
          <a:p>
            <a:pPr marR="454025" indent="927100">
              <a:lnSpc>
                <a:spcPct val="120000"/>
              </a:lnSpc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char *name; </a:t>
            </a:r>
            <a:r>
              <a:rPr spc="-1070"/>
              <a:t> </a:t>
            </a:r>
            <a:r>
              <a:t>int seats; </a:t>
            </a:r>
            <a:r>
              <a:rPr spc="0"/>
              <a:t> </a:t>
            </a:r>
            <a:r>
              <a:t>float</a:t>
            </a:r>
            <a:r>
              <a:rPr spc="-139"/>
              <a:t> </a:t>
            </a:r>
            <a:r>
              <a:t>price;</a:t>
            </a:r>
          </a:p>
          <a:p>
            <a:pPr indent="12700">
              <a:spcBef>
                <a:spcPts val="400"/>
              </a:spcBef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  <a:r>
              <a:rPr spc="-55"/>
              <a:t> </a:t>
            </a:r>
            <a:r>
              <a:t>//end</a:t>
            </a:r>
            <a:r>
              <a:rPr spc="-65"/>
              <a:t> </a:t>
            </a:r>
            <a:r>
              <a:t>structure</a:t>
            </a:r>
            <a:r>
              <a:rPr spc="-80"/>
              <a:t> </a:t>
            </a:r>
            <a:r>
              <a:t>car</a:t>
            </a:r>
          </a:p>
        </p:txBody>
      </p:sp>
      <p:sp>
        <p:nvSpPr>
          <p:cNvPr id="228" name="object 4"/>
          <p:cNvSpPr txBox="1"/>
          <p:nvPr>
            <p:ph type="title"/>
          </p:nvPr>
        </p:nvSpPr>
        <p:spPr>
          <a:xfrm>
            <a:off x="6480428" y="696213"/>
            <a:ext cx="1882776" cy="1732279"/>
          </a:xfrm>
          <a:prstGeom prst="rect">
            <a:avLst/>
          </a:prstGeom>
        </p:spPr>
        <p:txBody>
          <a:bodyPr/>
          <a:lstStyle/>
          <a:p>
            <a:pPr marR="5080" indent="12700">
              <a:defRPr spc="-100" sz="2800">
                <a:solidFill>
                  <a:srgbClr val="0E6EC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Program to  show how to </a:t>
            </a:r>
            <a:r>
              <a:rPr spc="-700"/>
              <a:t> </a:t>
            </a:r>
            <a:r>
              <a:t>access </a:t>
            </a:r>
            <a:r>
              <a:rPr spc="0"/>
              <a:t> </a:t>
            </a:r>
            <a:r>
              <a:t>structure.</a:t>
            </a:r>
          </a:p>
        </p:txBody>
      </p:sp>
      <p:sp>
        <p:nvSpPr>
          <p:cNvPr id="229" name="object 5"/>
          <p:cNvSpPr/>
          <p:nvPr/>
        </p:nvSpPr>
        <p:spPr>
          <a:xfrm>
            <a:off x="0" y="6107670"/>
            <a:ext cx="6400800" cy="36932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object 6"/>
          <p:cNvSpPr txBox="1"/>
          <p:nvPr/>
        </p:nvSpPr>
        <p:spPr>
          <a:xfrm>
            <a:off x="78738" y="2982594"/>
            <a:ext cx="5763897" cy="3111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500"/>
              </a:spcBef>
              <a:defRPr b="1" spc="-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</a:t>
            </a:r>
            <a:r>
              <a:rPr spc="-104"/>
              <a:t> </a:t>
            </a:r>
            <a:r>
              <a:rPr>
                <a:solidFill>
                  <a:srgbClr val="000000"/>
                </a:solidFill>
              </a:rPr>
              <a:t>main()</a:t>
            </a:r>
          </a:p>
          <a:p>
            <a:pPr indent="12700">
              <a:spcBef>
                <a:spcPts val="400"/>
              </a:spcBef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indent="12700">
              <a:spcBef>
                <a:spcPts val="400"/>
              </a:spcBef>
              <a:defRPr b="1" spc="-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struct</a:t>
            </a:r>
            <a:r>
              <a:rPr spc="-60"/>
              <a:t> </a:t>
            </a:r>
            <a:r>
              <a:rPr>
                <a:solidFill>
                  <a:srgbClr val="000000"/>
                </a:solidFill>
              </a:rPr>
              <a:t>car</a:t>
            </a:r>
            <a:r>
              <a:rPr spc="-34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myCar;</a:t>
            </a:r>
            <a:r>
              <a:rPr spc="-34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//define</a:t>
            </a:r>
            <a:r>
              <a:rPr spc="-6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struct</a:t>
            </a:r>
            <a:r>
              <a:rPr spc="-45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variable</a:t>
            </a:r>
          </a:p>
          <a:p>
            <a:pPr marR="2597785" indent="12700">
              <a:lnSpc>
                <a:spcPct val="120000"/>
              </a:lnSpc>
              <a:defRPr b="1" spc="-1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myCar.name</a:t>
            </a:r>
            <a:r>
              <a:rPr spc="-90"/>
              <a:t> </a:t>
            </a:r>
            <a:r>
              <a:rPr spc="0"/>
              <a:t>=</a:t>
            </a:r>
            <a:r>
              <a:rPr spc="-30"/>
              <a:t> </a:t>
            </a:r>
            <a:r>
              <a:rPr spc="-5"/>
              <a:t>“Renault"; </a:t>
            </a:r>
            <a:r>
              <a:rPr spc="-1065"/>
              <a:t> </a:t>
            </a:r>
            <a:r>
              <a:t>myCar.price</a:t>
            </a:r>
            <a:r>
              <a:rPr spc="-75"/>
              <a:t> </a:t>
            </a:r>
            <a:r>
              <a:rPr spc="0"/>
              <a:t>=</a:t>
            </a:r>
            <a:r>
              <a:rPr spc="-25"/>
              <a:t> </a:t>
            </a:r>
            <a:r>
              <a:rPr spc="-5"/>
              <a:t>500000;</a:t>
            </a:r>
          </a:p>
          <a:p>
            <a:pPr indent="12700">
              <a:spcBef>
                <a:spcPts val="400"/>
              </a:spcBef>
              <a:defRPr b="1" spc="-1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myCar.seats</a:t>
            </a:r>
            <a:r>
              <a:rPr spc="-80"/>
              <a:t> </a:t>
            </a:r>
            <a:r>
              <a:rPr spc="0"/>
              <a:t>=</a:t>
            </a:r>
            <a:r>
              <a:rPr spc="-34"/>
              <a:t> </a:t>
            </a:r>
            <a:r>
              <a:rPr spc="-5"/>
              <a:t>2;</a:t>
            </a:r>
          </a:p>
          <a:p>
            <a:pPr indent="12700">
              <a:spcBef>
                <a:spcPts val="400"/>
              </a:spcBef>
              <a:defRPr b="1" spc="-1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printf</a:t>
            </a:r>
            <a:r>
              <a:rPr>
                <a:solidFill>
                  <a:srgbClr val="008000"/>
                </a:solidFill>
              </a:rPr>
              <a:t>("%s</a:t>
            </a:r>
            <a:r>
              <a:rPr spc="-69">
                <a:solidFill>
                  <a:srgbClr val="008000"/>
                </a:solidFill>
              </a:rPr>
              <a:t> </a:t>
            </a:r>
            <a:r>
              <a:rPr spc="-5">
                <a:solidFill>
                  <a:srgbClr val="008000"/>
                </a:solidFill>
              </a:rPr>
              <a:t>%f</a:t>
            </a:r>
            <a:r>
              <a:rPr spc="-25">
                <a:solidFill>
                  <a:srgbClr val="008000"/>
                </a:solidFill>
              </a:rPr>
              <a:t> </a:t>
            </a:r>
            <a:r>
              <a:rPr spc="-5">
                <a:solidFill>
                  <a:srgbClr val="008000"/>
                </a:solidFill>
              </a:rPr>
              <a:t>%d</a:t>
            </a:r>
            <a:r>
              <a:rPr spc="-20">
                <a:solidFill>
                  <a:srgbClr val="008000"/>
                </a:solidFill>
              </a:rPr>
              <a:t> </a:t>
            </a:r>
            <a:r>
              <a:rPr spc="-5">
                <a:solidFill>
                  <a:srgbClr val="008000"/>
                </a:solidFill>
              </a:rPr>
              <a:t>\n”</a:t>
            </a:r>
            <a:r>
              <a:rPr spc="-5">
                <a:solidFill>
                  <a:srgbClr val="000000"/>
                </a:solidFill>
              </a:rPr>
              <a:t>,</a:t>
            </a:r>
            <a:r>
              <a:rPr spc="-30">
                <a:solidFill>
                  <a:srgbClr val="000000"/>
                </a:solidFill>
              </a:rPr>
              <a:t> </a:t>
            </a:r>
            <a:r>
              <a:rPr spc="-5">
                <a:solidFill>
                  <a:srgbClr val="000000"/>
                </a:solidFill>
              </a:rPr>
              <a:t>myCar.name,</a:t>
            </a:r>
          </a:p>
          <a:p>
            <a:pPr indent="12700">
              <a:spcBef>
                <a:spcPts val="400"/>
              </a:spcBef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myCar.price,</a:t>
            </a:r>
            <a:r>
              <a:rPr spc="-104"/>
              <a:t> </a:t>
            </a:r>
            <a:r>
              <a:t>myCar.seats);</a:t>
            </a:r>
          </a:p>
          <a:p>
            <a:pPr indent="12700">
              <a:spcBef>
                <a:spcPts val="400"/>
              </a:spcBef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  <a:r>
              <a:rPr spc="-65"/>
              <a:t> </a:t>
            </a:r>
            <a:r>
              <a:rPr spc="-5"/>
              <a:t>//end</a:t>
            </a:r>
            <a:r>
              <a:rPr spc="-60"/>
              <a:t> </a:t>
            </a:r>
            <a:r>
              <a:rPr spc="-5"/>
              <a:t>main</a:t>
            </a:r>
          </a:p>
          <a:p>
            <a:pPr indent="12700">
              <a:spcBef>
                <a:spcPts val="1300"/>
              </a:spcBef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Renault</a:t>
            </a:r>
            <a:r>
              <a:rPr spc="-85"/>
              <a:t> </a:t>
            </a:r>
            <a:r>
              <a:t>500000</a:t>
            </a:r>
            <a:r>
              <a:rPr spc="-75"/>
              <a:t> </a:t>
            </a:r>
            <a:r>
              <a:rPr spc="0"/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bject 5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33" name="object 2"/>
          <p:cNvSpPr/>
          <p:nvPr/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4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object 3"/>
          <p:cNvSpPr txBox="1"/>
          <p:nvPr/>
        </p:nvSpPr>
        <p:spPr>
          <a:xfrm>
            <a:off x="78739" y="671828"/>
            <a:ext cx="6174105" cy="523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3691890" indent="12700">
              <a:lnSpc>
                <a:spcPts val="1900"/>
              </a:lnSpc>
              <a:spcBef>
                <a:spcPts val="300"/>
              </a:spcBef>
              <a:tabLst>
                <a:tab pos="1092200" algn="l"/>
              </a:tabLst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</a:t>
            </a:r>
            <a:r>
              <a:rPr>
                <a:solidFill>
                  <a:srgbClr val="0000FF"/>
                </a:solidFill>
              </a:rPr>
              <a:t>include</a:t>
            </a:r>
            <a:r>
              <a:rPr spc="-150">
                <a:solidFill>
                  <a:srgbClr val="0000FF"/>
                </a:solidFill>
              </a:rPr>
              <a:t> </a:t>
            </a:r>
            <a:r>
              <a:t>&lt;stdio.h&gt; </a:t>
            </a:r>
            <a:r>
              <a:rPr spc="-1065"/>
              <a:t> </a:t>
            </a:r>
            <a:r>
              <a:rPr>
                <a:solidFill>
                  <a:srgbClr val="0000FF"/>
                </a:solidFill>
              </a:rPr>
              <a:t>struct	</a:t>
            </a:r>
            <a:r>
              <a:t>car{</a:t>
            </a:r>
          </a:p>
          <a:p>
            <a:pPr indent="927100">
              <a:lnSpc>
                <a:spcPts val="1900"/>
              </a:lnSpc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char</a:t>
            </a:r>
            <a:r>
              <a:rPr spc="-104"/>
              <a:t> </a:t>
            </a:r>
            <a:r>
              <a:t>name[50];</a:t>
            </a:r>
          </a:p>
          <a:p>
            <a:pPr marR="3556000" indent="966469">
              <a:lnSpc>
                <a:spcPts val="2300"/>
              </a:lnSpc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seats; </a:t>
            </a:r>
            <a:r>
              <a:rPr spc="0"/>
              <a:t> </a:t>
            </a:r>
            <a:r>
              <a:t>float</a:t>
            </a:r>
            <a:r>
              <a:rPr spc="-114"/>
              <a:t> </a:t>
            </a:r>
            <a:r>
              <a:t>price;</a:t>
            </a:r>
          </a:p>
          <a:p>
            <a:pPr indent="12700">
              <a:lnSpc>
                <a:spcPts val="2100"/>
              </a:lnSpc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</a:p>
          <a:p>
            <a:pPr indent="12700">
              <a:lnSpc>
                <a:spcPts val="2000"/>
              </a:lnSpc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main()</a:t>
            </a:r>
          </a:p>
          <a:p>
            <a:pPr indent="12700">
              <a:lnSpc>
                <a:spcPts val="1900"/>
              </a:lnSpc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R="1506219" indent="421005">
              <a:lnSpc>
                <a:spcPts val="1900"/>
              </a:lnSpc>
              <a:spcBef>
                <a:spcPts val="100"/>
              </a:spcBef>
              <a:defRPr b="1" spc="-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struct</a:t>
            </a:r>
            <a:r>
              <a:rPr spc="1070"/>
              <a:t> </a:t>
            </a:r>
            <a:r>
              <a:rPr>
                <a:solidFill>
                  <a:srgbClr val="000000"/>
                </a:solidFill>
              </a:rPr>
              <a:t>car</a:t>
            </a:r>
            <a:r>
              <a:rPr spc="107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myCar; </a:t>
            </a:r>
            <a:r>
              <a:rPr spc="0">
                <a:solidFill>
                  <a:srgbClr val="000000"/>
                </a:solidFill>
              </a:rPr>
              <a:t> </a:t>
            </a:r>
            <a:r>
              <a:t>printf</a:t>
            </a:r>
            <a:r>
              <a:rPr>
                <a:solidFill>
                  <a:srgbClr val="000000"/>
                </a:solidFill>
              </a:rPr>
              <a:t>(“</a:t>
            </a:r>
            <a:r>
              <a:rPr>
                <a:solidFill>
                  <a:srgbClr val="008000"/>
                </a:solidFill>
              </a:rPr>
              <a:t>Enter</a:t>
            </a:r>
            <a:r>
              <a:rPr spc="-90">
                <a:solidFill>
                  <a:srgbClr val="008000"/>
                </a:solidFill>
              </a:rPr>
              <a:t> </a:t>
            </a:r>
            <a:r>
              <a:rPr>
                <a:solidFill>
                  <a:srgbClr val="008000"/>
                </a:solidFill>
              </a:rPr>
              <a:t>name</a:t>
            </a:r>
            <a:r>
              <a:rPr spc="-55">
                <a:solidFill>
                  <a:srgbClr val="008000"/>
                </a:solidFill>
              </a:rPr>
              <a:t> </a:t>
            </a:r>
            <a:r>
              <a:rPr>
                <a:solidFill>
                  <a:srgbClr val="008000"/>
                </a:solidFill>
              </a:rPr>
              <a:t>of</a:t>
            </a:r>
            <a:r>
              <a:rPr spc="-40">
                <a:solidFill>
                  <a:srgbClr val="008000"/>
                </a:solidFill>
              </a:rPr>
              <a:t> </a:t>
            </a:r>
            <a:r>
              <a:rPr>
                <a:solidFill>
                  <a:srgbClr val="008000"/>
                </a:solidFill>
              </a:rPr>
              <a:t>car</a:t>
            </a:r>
            <a:r>
              <a:rPr>
                <a:solidFill>
                  <a:srgbClr val="000000"/>
                </a:solidFill>
              </a:rPr>
              <a:t>:\n”);</a:t>
            </a:r>
          </a:p>
          <a:p>
            <a:pPr indent="693419">
              <a:lnSpc>
                <a:spcPts val="1800"/>
              </a:lnSpc>
              <a:defRPr b="1" spc="-1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gets(</a:t>
            </a:r>
            <a:r>
              <a:rPr>
                <a:solidFill>
                  <a:srgbClr val="000000"/>
                </a:solidFill>
              </a:rPr>
              <a:t>myCar.name);</a:t>
            </a:r>
          </a:p>
          <a:p>
            <a:pPr marL="273050" marR="5080" indent="147319">
              <a:lnSpc>
                <a:spcPts val="1900"/>
              </a:lnSpc>
              <a:spcBef>
                <a:spcPts val="100"/>
              </a:spcBef>
              <a:defRPr b="1" spc="-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printf</a:t>
            </a:r>
            <a:r>
              <a:rPr>
                <a:solidFill>
                  <a:srgbClr val="000000"/>
                </a:solidFill>
              </a:rPr>
              <a:t>(“</a:t>
            </a:r>
            <a:r>
              <a:rPr>
                <a:solidFill>
                  <a:srgbClr val="008000"/>
                </a:solidFill>
              </a:rPr>
              <a:t>Enter</a:t>
            </a:r>
            <a:r>
              <a:rPr spc="-80">
                <a:solidFill>
                  <a:srgbClr val="008000"/>
                </a:solidFill>
              </a:rPr>
              <a:t> </a:t>
            </a:r>
            <a:r>
              <a:rPr>
                <a:solidFill>
                  <a:srgbClr val="008000"/>
                </a:solidFill>
              </a:rPr>
              <a:t>number</a:t>
            </a:r>
            <a:r>
              <a:rPr spc="-50">
                <a:solidFill>
                  <a:srgbClr val="008000"/>
                </a:solidFill>
              </a:rPr>
              <a:t> </a:t>
            </a:r>
            <a:r>
              <a:rPr>
                <a:solidFill>
                  <a:srgbClr val="008000"/>
                </a:solidFill>
              </a:rPr>
              <a:t>of</a:t>
            </a:r>
            <a:r>
              <a:rPr spc="-30">
                <a:solidFill>
                  <a:srgbClr val="008000"/>
                </a:solidFill>
              </a:rPr>
              <a:t> </a:t>
            </a:r>
            <a:r>
              <a:rPr>
                <a:solidFill>
                  <a:srgbClr val="008000"/>
                </a:solidFill>
              </a:rPr>
              <a:t>seats</a:t>
            </a:r>
            <a:r>
              <a:rPr spc="-55">
                <a:solidFill>
                  <a:srgbClr val="008000"/>
                </a:solidFill>
              </a:rPr>
              <a:t> </a:t>
            </a:r>
            <a:r>
              <a:rPr>
                <a:solidFill>
                  <a:srgbClr val="008000"/>
                </a:solidFill>
              </a:rPr>
              <a:t>in</a:t>
            </a:r>
            <a:r>
              <a:rPr spc="-25">
                <a:solidFill>
                  <a:srgbClr val="008000"/>
                </a:solidFill>
              </a:rPr>
              <a:t> </a:t>
            </a:r>
            <a:r>
              <a:rPr>
                <a:solidFill>
                  <a:srgbClr val="008000"/>
                </a:solidFill>
              </a:rPr>
              <a:t>car</a:t>
            </a:r>
            <a:r>
              <a:rPr>
                <a:solidFill>
                  <a:srgbClr val="000000"/>
                </a:solidFill>
              </a:rPr>
              <a:t>:\n”); </a:t>
            </a:r>
            <a:r>
              <a:rPr spc="-1065">
                <a:solidFill>
                  <a:srgbClr val="000000"/>
                </a:solidFill>
              </a:rPr>
              <a:t> </a:t>
            </a:r>
            <a:r>
              <a:t>scanf</a:t>
            </a:r>
            <a:r>
              <a:rPr>
                <a:solidFill>
                  <a:srgbClr val="000000"/>
                </a:solidFill>
              </a:rPr>
              <a:t>(“%d”,</a:t>
            </a:r>
            <a:r>
              <a:rPr spc="-75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&amp;myCar.seats);</a:t>
            </a:r>
          </a:p>
          <a:p>
            <a:pPr indent="421005">
              <a:lnSpc>
                <a:spcPts val="1800"/>
              </a:lnSpc>
              <a:defRPr b="1" spc="-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printf</a:t>
            </a:r>
            <a:r>
              <a:rPr>
                <a:solidFill>
                  <a:srgbClr val="000000"/>
                </a:solidFill>
              </a:rPr>
              <a:t>(“</a:t>
            </a:r>
            <a:r>
              <a:rPr>
                <a:solidFill>
                  <a:srgbClr val="008000"/>
                </a:solidFill>
              </a:rPr>
              <a:t>Enter</a:t>
            </a:r>
            <a:r>
              <a:rPr spc="-90">
                <a:solidFill>
                  <a:srgbClr val="008000"/>
                </a:solidFill>
              </a:rPr>
              <a:t> </a:t>
            </a:r>
            <a:r>
              <a:rPr>
                <a:solidFill>
                  <a:srgbClr val="008000"/>
                </a:solidFill>
              </a:rPr>
              <a:t>price</a:t>
            </a:r>
            <a:r>
              <a:rPr spc="-60">
                <a:solidFill>
                  <a:srgbClr val="008000"/>
                </a:solidFill>
              </a:rPr>
              <a:t> </a:t>
            </a:r>
            <a:r>
              <a:rPr>
                <a:solidFill>
                  <a:srgbClr val="008000"/>
                </a:solidFill>
              </a:rPr>
              <a:t>of</a:t>
            </a:r>
            <a:r>
              <a:rPr spc="-40">
                <a:solidFill>
                  <a:srgbClr val="008000"/>
                </a:solidFill>
              </a:rPr>
              <a:t> </a:t>
            </a:r>
            <a:r>
              <a:rPr>
                <a:solidFill>
                  <a:srgbClr val="008000"/>
                </a:solidFill>
              </a:rPr>
              <a:t>car</a:t>
            </a:r>
            <a:r>
              <a:rPr>
                <a:solidFill>
                  <a:srgbClr val="000000"/>
                </a:solidFill>
              </a:rPr>
              <a:t>:\n”);</a:t>
            </a:r>
          </a:p>
          <a:p>
            <a:pPr marR="277495" indent="693420">
              <a:lnSpc>
                <a:spcPts val="1900"/>
              </a:lnSpc>
              <a:spcBef>
                <a:spcPts val="100"/>
              </a:spcBef>
              <a:defRPr b="1" spc="-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scanf</a:t>
            </a:r>
            <a:r>
              <a:rPr>
                <a:solidFill>
                  <a:srgbClr val="000000"/>
                </a:solidFill>
              </a:rPr>
              <a:t>(“%f”, &amp;myCar.price); </a:t>
            </a:r>
            <a:r>
              <a:rPr spc="0">
                <a:solidFill>
                  <a:srgbClr val="000000"/>
                </a:solidFill>
              </a:rPr>
              <a:t> </a:t>
            </a:r>
            <a:r>
              <a:rPr spc="-10"/>
              <a:t>printf</a:t>
            </a:r>
            <a:r>
              <a:rPr spc="-10">
                <a:solidFill>
                  <a:srgbClr val="000000"/>
                </a:solidFill>
              </a:rPr>
              <a:t>(“\</a:t>
            </a:r>
            <a:r>
              <a:rPr spc="-10">
                <a:solidFill>
                  <a:srgbClr val="008000"/>
                </a:solidFill>
              </a:rPr>
              <a:t>n\nParticulars </a:t>
            </a:r>
            <a:r>
              <a:rPr>
                <a:solidFill>
                  <a:srgbClr val="008000"/>
                </a:solidFill>
              </a:rPr>
              <a:t>of car are</a:t>
            </a:r>
            <a:r>
              <a:rPr>
                <a:solidFill>
                  <a:srgbClr val="000000"/>
                </a:solidFill>
              </a:rPr>
              <a:t>:\n”); </a:t>
            </a:r>
            <a:r>
              <a:rPr spc="-1070">
                <a:solidFill>
                  <a:srgbClr val="000000"/>
                </a:solidFill>
              </a:rPr>
              <a:t> </a:t>
            </a:r>
            <a:r>
              <a:t>printf</a:t>
            </a:r>
            <a:r>
              <a:rPr>
                <a:solidFill>
                  <a:srgbClr val="000000"/>
                </a:solidFill>
              </a:rPr>
              <a:t>(“</a:t>
            </a:r>
            <a:r>
              <a:rPr>
                <a:solidFill>
                  <a:srgbClr val="008000"/>
                </a:solidFill>
              </a:rPr>
              <a:t>Car </a:t>
            </a:r>
            <a:r>
              <a:rPr spc="-10">
                <a:solidFill>
                  <a:srgbClr val="008000"/>
                </a:solidFill>
              </a:rPr>
              <a:t>name</a:t>
            </a:r>
            <a:r>
              <a:rPr spc="-10">
                <a:solidFill>
                  <a:srgbClr val="000000"/>
                </a:solidFill>
              </a:rPr>
              <a:t>:%s”,myCar.name); </a:t>
            </a:r>
            <a:r>
              <a:rPr>
                <a:solidFill>
                  <a:srgbClr val="000000"/>
                </a:solidFill>
              </a:rPr>
              <a:t> </a:t>
            </a:r>
            <a:r>
              <a:rPr spc="-10"/>
              <a:t>printf</a:t>
            </a:r>
            <a:r>
              <a:rPr spc="-10">
                <a:solidFill>
                  <a:srgbClr val="000000"/>
                </a:solidFill>
              </a:rPr>
              <a:t>(“\</a:t>
            </a:r>
            <a:r>
              <a:rPr spc="-10">
                <a:solidFill>
                  <a:srgbClr val="008000"/>
                </a:solidFill>
              </a:rPr>
              <a:t>nNumber</a:t>
            </a:r>
            <a:r>
              <a:rPr spc="-65">
                <a:solidFill>
                  <a:srgbClr val="008000"/>
                </a:solidFill>
              </a:rPr>
              <a:t> </a:t>
            </a:r>
            <a:r>
              <a:rPr>
                <a:solidFill>
                  <a:srgbClr val="008000"/>
                </a:solidFill>
              </a:rPr>
              <a:t>of</a:t>
            </a:r>
            <a:r>
              <a:rPr spc="-25">
                <a:solidFill>
                  <a:srgbClr val="008000"/>
                </a:solidFill>
              </a:rPr>
              <a:t> </a:t>
            </a:r>
            <a:r>
              <a:rPr>
                <a:solidFill>
                  <a:srgbClr val="008000"/>
                </a:solidFill>
              </a:rPr>
              <a:t>seats</a:t>
            </a:r>
            <a:r>
              <a:rPr>
                <a:solidFill>
                  <a:srgbClr val="000000"/>
                </a:solidFill>
              </a:rPr>
              <a:t>:%d”,</a:t>
            </a:r>
          </a:p>
          <a:p>
            <a:pPr indent="12700">
              <a:lnSpc>
                <a:spcPts val="1800"/>
              </a:lnSpc>
              <a:defRPr b="1" spc="-1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myCar.seats);</a:t>
            </a:r>
          </a:p>
          <a:p>
            <a:pPr indent="421005">
              <a:lnSpc>
                <a:spcPts val="1900"/>
              </a:lnSpc>
              <a:defRPr b="1" spc="-1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printf</a:t>
            </a:r>
            <a:r>
              <a:rPr>
                <a:solidFill>
                  <a:srgbClr val="000000"/>
                </a:solidFill>
              </a:rPr>
              <a:t>(“\</a:t>
            </a:r>
            <a:r>
              <a:rPr>
                <a:solidFill>
                  <a:srgbClr val="008000"/>
                </a:solidFill>
              </a:rPr>
              <a:t>nPrice</a:t>
            </a:r>
            <a:r>
              <a:rPr>
                <a:solidFill>
                  <a:srgbClr val="000000"/>
                </a:solidFill>
              </a:rPr>
              <a:t>:%f”,</a:t>
            </a:r>
            <a:r>
              <a:rPr spc="-45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myCar.price);</a:t>
            </a:r>
          </a:p>
          <a:p>
            <a:pPr indent="12700">
              <a:lnSpc>
                <a:spcPts val="2000"/>
              </a:lnSpc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  <a:r>
              <a:rPr spc="-65"/>
              <a:t> </a:t>
            </a:r>
            <a:r>
              <a:rPr spc="-5"/>
              <a:t>//end</a:t>
            </a:r>
            <a:r>
              <a:rPr spc="-60"/>
              <a:t> </a:t>
            </a:r>
            <a:r>
              <a:rPr spc="-5"/>
              <a:t>main</a:t>
            </a:r>
          </a:p>
        </p:txBody>
      </p:sp>
      <p:sp>
        <p:nvSpPr>
          <p:cNvPr id="235" name="object 4"/>
          <p:cNvSpPr txBox="1"/>
          <p:nvPr>
            <p:ph type="title"/>
          </p:nvPr>
        </p:nvSpPr>
        <p:spPr>
          <a:xfrm>
            <a:off x="6480428" y="696212"/>
            <a:ext cx="2167256" cy="1305561"/>
          </a:xfrm>
          <a:prstGeom prst="rect">
            <a:avLst/>
          </a:prstGeom>
        </p:spPr>
        <p:txBody>
          <a:bodyPr/>
          <a:lstStyle/>
          <a:p>
            <a:pPr marR="5029" indent="12573" defTabSz="905255">
              <a:defRPr spc="-99" sz="2772">
                <a:solidFill>
                  <a:srgbClr val="0E6EC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Program to  enter data into </a:t>
            </a:r>
            <a:r>
              <a:rPr spc="-693"/>
              <a:t> </a:t>
            </a:r>
            <a:r>
              <a:t>structure.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bject 3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38" name="object 2"/>
          <p:cNvSpPr txBox="1"/>
          <p:nvPr/>
        </p:nvSpPr>
        <p:spPr>
          <a:xfrm>
            <a:off x="0" y="685799"/>
            <a:ext cx="6400800" cy="2375410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1439">
              <a:spcBef>
                <a:spcPts val="100"/>
              </a:spcBef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Enter</a:t>
            </a:r>
            <a:r>
              <a:rPr spc="-69"/>
              <a:t> </a:t>
            </a:r>
            <a:r>
              <a:t>name</a:t>
            </a:r>
            <a:r>
              <a:rPr spc="-40"/>
              <a:t> </a:t>
            </a:r>
            <a:r>
              <a:t>of</a:t>
            </a:r>
            <a:r>
              <a:rPr spc="-34"/>
              <a:t> </a:t>
            </a:r>
            <a:r>
              <a:t>car:</a:t>
            </a:r>
            <a:r>
              <a:rPr spc="-34"/>
              <a:t> </a:t>
            </a:r>
            <a:r>
              <a:t>Micra</a:t>
            </a:r>
          </a:p>
          <a:p>
            <a:pPr marR="2069463" indent="91439">
              <a:lnSpc>
                <a:spcPct val="120000"/>
              </a:lnSpc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Enter</a:t>
            </a:r>
            <a:r>
              <a:rPr spc="-65"/>
              <a:t> </a:t>
            </a:r>
            <a:r>
              <a:t>number</a:t>
            </a:r>
            <a:r>
              <a:rPr spc="-34"/>
              <a:t> </a:t>
            </a:r>
            <a:r>
              <a:t>of</a:t>
            </a:r>
            <a:r>
              <a:rPr spc="-34"/>
              <a:t> </a:t>
            </a:r>
            <a:r>
              <a:t>seats</a:t>
            </a:r>
            <a:r>
              <a:rPr spc="-40"/>
              <a:t> </a:t>
            </a:r>
            <a:r>
              <a:t>in</a:t>
            </a:r>
            <a:r>
              <a:rPr spc="-25"/>
              <a:t> </a:t>
            </a:r>
            <a:r>
              <a:t>car:</a:t>
            </a:r>
            <a:r>
              <a:rPr spc="-34"/>
              <a:t> </a:t>
            </a:r>
            <a:r>
              <a:rPr spc="0"/>
              <a:t>4 </a:t>
            </a:r>
            <a:r>
              <a:rPr spc="-1065"/>
              <a:t> </a:t>
            </a:r>
            <a:r>
              <a:t>Enter</a:t>
            </a:r>
            <a:r>
              <a:rPr spc="-60"/>
              <a:t> </a:t>
            </a:r>
            <a:r>
              <a:t>price</a:t>
            </a:r>
            <a:r>
              <a:rPr spc="-34"/>
              <a:t> </a:t>
            </a:r>
            <a:r>
              <a:t>of</a:t>
            </a:r>
            <a:r>
              <a:rPr spc="-25"/>
              <a:t> </a:t>
            </a:r>
            <a:r>
              <a:t>car:</a:t>
            </a:r>
            <a:r>
              <a:rPr spc="-30"/>
              <a:t> </a:t>
            </a:r>
            <a:r>
              <a:t>600000</a:t>
            </a:r>
          </a:p>
          <a:p>
            <a:pPr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R="3161029" indent="91439">
              <a:lnSpc>
                <a:spcPct val="120100"/>
              </a:lnSpc>
              <a:defRPr b="1" spc="-1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Particulars</a:t>
            </a:r>
            <a:r>
              <a:rPr spc="-80"/>
              <a:t> </a:t>
            </a:r>
            <a:r>
              <a:rPr spc="-5"/>
              <a:t>of</a:t>
            </a:r>
            <a:r>
              <a:rPr spc="-30"/>
              <a:t> </a:t>
            </a:r>
            <a:r>
              <a:rPr spc="-5"/>
              <a:t>car</a:t>
            </a:r>
            <a:r>
              <a:rPr spc="-34"/>
              <a:t> </a:t>
            </a:r>
            <a:r>
              <a:rPr spc="-5"/>
              <a:t>are: </a:t>
            </a:r>
            <a:r>
              <a:rPr spc="-1065"/>
              <a:t> </a:t>
            </a:r>
            <a:r>
              <a:rPr spc="-5"/>
              <a:t>Car</a:t>
            </a:r>
            <a:r>
              <a:rPr spc="-50"/>
              <a:t> </a:t>
            </a:r>
            <a:r>
              <a:rPr spc="-5"/>
              <a:t>name:</a:t>
            </a:r>
            <a:r>
              <a:rPr spc="-34"/>
              <a:t> </a:t>
            </a:r>
            <a:r>
              <a:rPr spc="-5"/>
              <a:t>Micra</a:t>
            </a:r>
          </a:p>
          <a:p>
            <a:pPr marR="3844925" indent="91439">
              <a:lnSpc>
                <a:spcPct val="120000"/>
              </a:lnSpc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Number</a:t>
            </a:r>
            <a:r>
              <a:rPr spc="-80"/>
              <a:t> </a:t>
            </a:r>
            <a:r>
              <a:t>of</a:t>
            </a:r>
            <a:r>
              <a:rPr spc="-45"/>
              <a:t> </a:t>
            </a:r>
            <a:r>
              <a:t>seats:</a:t>
            </a:r>
            <a:r>
              <a:rPr spc="-65"/>
              <a:t> </a:t>
            </a:r>
            <a:r>
              <a:rPr spc="0"/>
              <a:t>4 </a:t>
            </a:r>
            <a:r>
              <a:rPr spc="-1065"/>
              <a:t> </a:t>
            </a:r>
            <a:r>
              <a:t>Price:</a:t>
            </a:r>
            <a:r>
              <a:rPr spc="-69"/>
              <a:t> </a:t>
            </a:r>
            <a:r>
              <a:t>600000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60" name="object 2"/>
          <p:cNvSpPr txBox="1"/>
          <p:nvPr>
            <p:ph type="title"/>
          </p:nvPr>
        </p:nvSpPr>
        <p:spPr>
          <a:xfrm>
            <a:off x="3719321" y="461594"/>
            <a:ext cx="1706246" cy="697231"/>
          </a:xfrm>
          <a:prstGeom prst="rect">
            <a:avLst/>
          </a:prstGeom>
        </p:spPr>
        <p:txBody>
          <a:bodyPr/>
          <a:lstStyle>
            <a:lvl1pPr indent="12191" defTabSz="877823">
              <a:defRPr spc="-96" sz="4224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61" name="object 3"/>
          <p:cNvSpPr txBox="1"/>
          <p:nvPr/>
        </p:nvSpPr>
        <p:spPr>
          <a:xfrm>
            <a:off x="535939" y="1510635"/>
            <a:ext cx="711581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8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pc="-15" sz="3200">
                <a:solidFill>
                  <a:srgbClr val="0E6EC5"/>
                </a:solidFill>
              </a:defRPr>
            </a:pPr>
            <a:r>
              <a:t>Declaration </a:t>
            </a:r>
            <a:r>
              <a:rPr spc="-5"/>
              <a:t>of</a:t>
            </a:r>
            <a:r>
              <a:t> </a:t>
            </a:r>
            <a:r>
              <a:rPr spc="0"/>
              <a:t>a</a:t>
            </a:r>
            <a:r>
              <a:rPr spc="-20"/>
              <a:t> </a:t>
            </a:r>
            <a:r>
              <a:rPr spc="-10"/>
              <a:t>structure</a:t>
            </a:r>
          </a:p>
          <a:p>
            <a:pPr marL="355600" indent="-342900">
              <a:spcBef>
                <a:spcPts val="7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pc="-10" sz="3200">
                <a:solidFill>
                  <a:srgbClr val="0E6EC5"/>
                </a:solidFill>
              </a:defRPr>
            </a:pPr>
            <a:r>
              <a:t>Definition</a:t>
            </a:r>
            <a:r>
              <a:rPr spc="10"/>
              <a:t> </a:t>
            </a:r>
            <a:r>
              <a:rPr spc="0"/>
              <a:t>and</a:t>
            </a:r>
            <a:r>
              <a:rPr spc="10"/>
              <a:t> </a:t>
            </a:r>
            <a:r>
              <a:t>initialization</a:t>
            </a:r>
            <a:r>
              <a:rPr spc="50"/>
              <a:t> </a:t>
            </a:r>
            <a:r>
              <a:rPr spc="0"/>
              <a:t>of</a:t>
            </a:r>
            <a:r>
              <a:rPr spc="-5"/>
              <a:t> </a:t>
            </a:r>
            <a:r>
              <a:t>structures.</a:t>
            </a:r>
          </a:p>
          <a:p>
            <a:pPr marL="355600" indent="-342900">
              <a:spcBef>
                <a:spcPts val="7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pc="-5" sz="3200">
                <a:solidFill>
                  <a:srgbClr val="0E6EC5"/>
                </a:solidFill>
              </a:defRPr>
            </a:pPr>
            <a:r>
              <a:t>Accessing</a:t>
            </a:r>
            <a:r>
              <a:rPr spc="-40"/>
              <a:t> </a:t>
            </a:r>
            <a:r>
              <a:rPr spc="-10"/>
              <a:t>structures.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41" name="object 2"/>
          <p:cNvSpPr txBox="1"/>
          <p:nvPr>
            <p:ph type="title"/>
          </p:nvPr>
        </p:nvSpPr>
        <p:spPr>
          <a:xfrm>
            <a:off x="2728340" y="529792"/>
            <a:ext cx="3988436" cy="697232"/>
          </a:xfrm>
          <a:prstGeom prst="rect">
            <a:avLst/>
          </a:prstGeom>
        </p:spPr>
        <p:txBody>
          <a:bodyPr/>
          <a:lstStyle/>
          <a:p>
            <a:pPr indent="11937" defTabSz="859536">
              <a:defRPr spc="-94" sz="4136">
                <a:latin typeface="Calibri"/>
                <a:ea typeface="Calibri"/>
                <a:cs typeface="Calibri"/>
                <a:sym typeface="Calibri"/>
              </a:defRPr>
            </a:pPr>
            <a:r>
              <a:t>Array </a:t>
            </a:r>
            <a:r>
              <a:rPr spc="0"/>
              <a:t>&amp;</a:t>
            </a:r>
            <a:r>
              <a:t> Structure</a:t>
            </a:r>
          </a:p>
        </p:txBody>
      </p:sp>
      <p:graphicFrame>
        <p:nvGraphicFramePr>
          <p:cNvPr id="242" name="object 3"/>
          <p:cNvGraphicFramePr/>
          <p:nvPr/>
        </p:nvGraphicFramePr>
        <p:xfrm>
          <a:off x="374650" y="1822450"/>
          <a:ext cx="8382000" cy="41148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91000"/>
                <a:gridCol w="4191000"/>
              </a:tblGrid>
              <a:tr h="67792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</a:pPr>
                      <a:r>
                        <a:rPr b="1" spc="-25" sz="2500">
                          <a:solidFill>
                            <a:srgbClr val="FFFFFF"/>
                          </a:solidFill>
                          <a:sym typeface="Calibri"/>
                        </a:rPr>
                        <a:t>Array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</a:pPr>
                      <a:r>
                        <a:rPr b="1" spc="-5" sz="2500">
                          <a:solidFill>
                            <a:srgbClr val="FFFFFF"/>
                          </a:solidFill>
                          <a:sym typeface="Calibri"/>
                        </a:rPr>
                        <a:t>Structure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687451">
                <a:tc>
                  <a:txBody>
                    <a:bodyPr/>
                    <a:lstStyle/>
                    <a:p>
                      <a:pPr marR="364490" indent="91439" algn="l">
                        <a:spcBef>
                          <a:spcPts val="200"/>
                        </a:spcBef>
                        <a:defRPr>
                          <a:sym typeface="Calibri"/>
                        </a:defRPr>
                      </a:pPr>
                      <a:r>
                        <a:t>1.</a:t>
                      </a:r>
                      <a:r>
                        <a:rPr spc="-15"/>
                        <a:t> </a:t>
                      </a:r>
                      <a:r>
                        <a:t>It</a:t>
                      </a:r>
                      <a:r>
                        <a:rPr spc="-5"/>
                        <a:t> is </a:t>
                      </a:r>
                      <a:r>
                        <a:t>a</a:t>
                      </a:r>
                      <a:r>
                        <a:rPr spc="-10"/>
                        <a:t> </a:t>
                      </a:r>
                      <a:r>
                        <a:rPr spc="-5"/>
                        <a:t>collection</a:t>
                      </a:r>
                      <a:r>
                        <a:rPr spc="30"/>
                        <a:t> </a:t>
                      </a:r>
                      <a:r>
                        <a:rPr spc="-5"/>
                        <a:t>of</a:t>
                      </a:r>
                      <a:r>
                        <a:t> </a:t>
                      </a:r>
                      <a:r>
                        <a:rPr spc="-15"/>
                        <a:t>data</a:t>
                      </a:r>
                      <a:r>
                        <a:rPr spc="-10"/>
                        <a:t> items</a:t>
                      </a:r>
                      <a:r>
                        <a:rPr spc="10"/>
                        <a:t> </a:t>
                      </a:r>
                      <a:r>
                        <a:rPr spc="-5"/>
                        <a:t>of</a:t>
                      </a:r>
                      <a:r>
                        <a:rPr spc="-10"/>
                        <a:t> </a:t>
                      </a:r>
                      <a:r>
                        <a:t>same </a:t>
                      </a:r>
                      <a:r>
                        <a:rPr spc="-395"/>
                        <a:t> </a:t>
                      </a:r>
                      <a:r>
                        <a:rPr spc="-15"/>
                        <a:t>data </a:t>
                      </a:r>
                      <a:r>
                        <a:t>type.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912494" indent="92075" algn="l">
                        <a:spcBef>
                          <a:spcPts val="200"/>
                        </a:spcBef>
                        <a:defRPr>
                          <a:sym typeface="Calibri"/>
                        </a:defRPr>
                      </a:pPr>
                      <a:r>
                        <a:t>1.</a:t>
                      </a:r>
                      <a:r>
                        <a:rPr spc="-20"/>
                        <a:t> </a:t>
                      </a:r>
                      <a:r>
                        <a:t>It</a:t>
                      </a:r>
                      <a:r>
                        <a:rPr spc="-10"/>
                        <a:t> </a:t>
                      </a:r>
                      <a:r>
                        <a:rPr spc="-5"/>
                        <a:t>is </a:t>
                      </a:r>
                      <a:r>
                        <a:t>a</a:t>
                      </a:r>
                      <a:r>
                        <a:rPr spc="-15"/>
                        <a:t> </a:t>
                      </a:r>
                      <a:r>
                        <a:rPr spc="-5"/>
                        <a:t>collection</a:t>
                      </a:r>
                      <a:r>
                        <a:rPr spc="30"/>
                        <a:t> </a:t>
                      </a:r>
                      <a:r>
                        <a:rPr spc="-5"/>
                        <a:t>of</a:t>
                      </a:r>
                      <a:r>
                        <a:rPr spc="-15"/>
                        <a:t> data</a:t>
                      </a:r>
                      <a:r>
                        <a:rPr spc="-10"/>
                        <a:t> items</a:t>
                      </a:r>
                      <a:r>
                        <a:rPr spc="10"/>
                        <a:t> </a:t>
                      </a:r>
                      <a:r>
                        <a:rPr spc="-5"/>
                        <a:t>of </a:t>
                      </a:r>
                      <a:r>
                        <a:rPr spc="-395"/>
                        <a:t> </a:t>
                      </a:r>
                      <a:r>
                        <a:rPr spc="-15"/>
                        <a:t>different</a:t>
                      </a:r>
                      <a:r>
                        <a:rPr spc="-20"/>
                        <a:t> </a:t>
                      </a:r>
                      <a:r>
                        <a:rPr spc="-15"/>
                        <a:t>data</a:t>
                      </a:r>
                      <a:r>
                        <a:rPr spc="-5"/>
                        <a:t> types.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</a:tr>
              <a:tr h="687324">
                <a:tc>
                  <a:txBody>
                    <a:bodyPr/>
                    <a:lstStyle/>
                    <a:p>
                      <a:pPr indent="91439" algn="l">
                        <a:spcBef>
                          <a:spcPts val="200"/>
                        </a:spcBef>
                        <a:defRPr>
                          <a:sym typeface="Calibri"/>
                        </a:defRPr>
                      </a:pPr>
                      <a:r>
                        <a:t>2.</a:t>
                      </a:r>
                      <a:r>
                        <a:rPr spc="-25"/>
                        <a:t> </a:t>
                      </a:r>
                      <a:r>
                        <a:t>It</a:t>
                      </a:r>
                      <a:r>
                        <a:rPr spc="-10"/>
                        <a:t> </a:t>
                      </a:r>
                      <a:r>
                        <a:rPr spc="-5"/>
                        <a:t>has</a:t>
                      </a:r>
                      <a:r>
                        <a:rPr spc="-10"/>
                        <a:t> declaration</a:t>
                      </a:r>
                      <a:r>
                        <a:rPr spc="10"/>
                        <a:t> </a:t>
                      </a:r>
                      <a:r>
                        <a:rPr spc="-30"/>
                        <a:t>only.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92075" algn="l">
                        <a:spcBef>
                          <a:spcPts val="200"/>
                        </a:spcBef>
                        <a:defRPr>
                          <a:sym typeface="Calibri"/>
                        </a:defRPr>
                      </a:pPr>
                      <a:r>
                        <a:t>2.</a:t>
                      </a:r>
                      <a:r>
                        <a:rPr spc="-15"/>
                        <a:t> </a:t>
                      </a:r>
                      <a:r>
                        <a:t>It</a:t>
                      </a:r>
                      <a:r>
                        <a:rPr spc="-5"/>
                        <a:t> has</a:t>
                      </a:r>
                      <a:r>
                        <a:t> </a:t>
                      </a:r>
                      <a:r>
                        <a:rPr spc="-10"/>
                        <a:t>declaration</a:t>
                      </a:r>
                      <a:r>
                        <a:rPr spc="5"/>
                        <a:t> </a:t>
                      </a:r>
                      <a:r>
                        <a:t>&amp; </a:t>
                      </a:r>
                      <a:r>
                        <a:rPr spc="-10"/>
                        <a:t>definition.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87324">
                <a:tc>
                  <a:txBody>
                    <a:bodyPr/>
                    <a:lstStyle/>
                    <a:p>
                      <a:pPr indent="91439" algn="l">
                        <a:spcBef>
                          <a:spcPts val="200"/>
                        </a:spcBef>
                        <a:defRPr>
                          <a:sym typeface="Calibri"/>
                        </a:defRPr>
                      </a:pPr>
                      <a:r>
                        <a:t>3.</a:t>
                      </a:r>
                      <a:r>
                        <a:rPr spc="-25"/>
                        <a:t> </a:t>
                      </a:r>
                      <a:r>
                        <a:rPr spc="-10"/>
                        <a:t>There</a:t>
                      </a:r>
                      <a:r>
                        <a:rPr spc="-5"/>
                        <a:t> is</a:t>
                      </a:r>
                      <a:r>
                        <a:t> </a:t>
                      </a:r>
                      <a:r>
                        <a:rPr spc="-5"/>
                        <a:t>no</a:t>
                      </a:r>
                      <a:r>
                        <a:rPr spc="-20"/>
                        <a:t> </a:t>
                      </a:r>
                      <a:r>
                        <a:rPr spc="-15"/>
                        <a:t>keyword.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92075" algn="l">
                        <a:spcBef>
                          <a:spcPts val="100"/>
                        </a:spcBef>
                        <a:defRPr>
                          <a:sym typeface="Calibri"/>
                        </a:defRPr>
                      </a:pPr>
                      <a:r>
                        <a:t>3.</a:t>
                      </a:r>
                      <a:r>
                        <a:rPr spc="-15"/>
                        <a:t> </a:t>
                      </a:r>
                      <a:r>
                        <a:t>s</a:t>
                      </a:r>
                      <a:r>
                        <a:rPr spc="-5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truc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spc="-695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spc="-5"/>
                        <a:t>i</a:t>
                      </a:r>
                      <a:r>
                        <a:t>s the </a:t>
                      </a:r>
                      <a:r>
                        <a:rPr spc="-60"/>
                        <a:t>k</a:t>
                      </a:r>
                      <a:r>
                        <a:rPr spc="-10"/>
                        <a:t>e</a:t>
                      </a:r>
                      <a:r>
                        <a:rPr spc="10"/>
                        <a:t>y</a:t>
                      </a:r>
                      <a:r>
                        <a:rPr spc="-15"/>
                        <a:t>w</a:t>
                      </a:r>
                      <a:r>
                        <a:rPr spc="-5"/>
                        <a:t>o</a:t>
                      </a:r>
                      <a:r>
                        <a:rPr spc="-30"/>
                        <a:t>r</a:t>
                      </a:r>
                      <a:r>
                        <a:rPr spc="-5"/>
                        <a:t>d.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</a:tr>
              <a:tr h="687451">
                <a:tc>
                  <a:txBody>
                    <a:bodyPr/>
                    <a:lstStyle/>
                    <a:p>
                      <a:pPr marR="93344" indent="91439" algn="l">
                        <a:spcBef>
                          <a:spcPts val="200"/>
                        </a:spcBef>
                        <a:defRPr>
                          <a:sym typeface="Calibri"/>
                        </a:defRPr>
                      </a:pPr>
                      <a:r>
                        <a:t>4.</a:t>
                      </a:r>
                      <a:r>
                        <a:rPr spc="-15"/>
                        <a:t> </a:t>
                      </a:r>
                      <a:r>
                        <a:t>An </a:t>
                      </a:r>
                      <a:r>
                        <a:rPr spc="-20"/>
                        <a:t>array</a:t>
                      </a:r>
                      <a:r>
                        <a:t> </a:t>
                      </a:r>
                      <a:r>
                        <a:rPr spc="-5"/>
                        <a:t>name</a:t>
                      </a:r>
                      <a:r>
                        <a:t> </a:t>
                      </a:r>
                      <a:r>
                        <a:rPr spc="-10"/>
                        <a:t>represents</a:t>
                      </a:r>
                      <a:r>
                        <a:rPr spc="10"/>
                        <a:t> </a:t>
                      </a:r>
                      <a:r>
                        <a:t>the </a:t>
                      </a:r>
                      <a:r>
                        <a:rPr spc="-5"/>
                        <a:t>address</a:t>
                      </a:r>
                      <a:r>
                        <a:rPr spc="-10"/>
                        <a:t> </a:t>
                      </a:r>
                      <a:r>
                        <a:rPr spc="-5"/>
                        <a:t>of </a:t>
                      </a:r>
                      <a:r>
                        <a:rPr spc="-395"/>
                        <a:t> </a:t>
                      </a:r>
                      <a:r>
                        <a:t>the</a:t>
                      </a:r>
                      <a:r>
                        <a:rPr spc="-5"/>
                        <a:t> </a:t>
                      </a:r>
                      <a:r>
                        <a:rPr spc="-10"/>
                        <a:t>starting</a:t>
                      </a:r>
                      <a:r>
                        <a:t> </a:t>
                      </a:r>
                      <a:r>
                        <a:rPr spc="-5"/>
                        <a:t>element.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481330" indent="92075" algn="l">
                        <a:spcBef>
                          <a:spcPts val="200"/>
                        </a:spcBef>
                        <a:defRPr>
                          <a:sym typeface="Calibri"/>
                        </a:defRPr>
                      </a:pPr>
                      <a:r>
                        <a:t>4. A </a:t>
                      </a:r>
                      <a:r>
                        <a:rPr spc="-10"/>
                        <a:t>structure </a:t>
                      </a:r>
                      <a:r>
                        <a:rPr spc="-5"/>
                        <a:t>name </a:t>
                      </a:r>
                      <a:r>
                        <a:t>is </a:t>
                      </a:r>
                      <a:r>
                        <a:rPr spc="-5"/>
                        <a:t>called </a:t>
                      </a:r>
                      <a:r>
                        <a:rPr spc="-10"/>
                        <a:t>tag. </a:t>
                      </a:r>
                      <a:r>
                        <a:t>It </a:t>
                      </a:r>
                      <a:r>
                        <a:rPr spc="-5"/>
                        <a:t>is </a:t>
                      </a:r>
                      <a:r>
                        <a:t>a </a:t>
                      </a:r>
                      <a:r>
                        <a:rPr spc="5"/>
                        <a:t> </a:t>
                      </a:r>
                      <a:r>
                        <a:rPr spc="-5"/>
                        <a:t>short</a:t>
                      </a:r>
                      <a:r>
                        <a:rPr spc="-30"/>
                        <a:t> </a:t>
                      </a:r>
                      <a:r>
                        <a:rPr spc="-5"/>
                        <a:t>hand</a:t>
                      </a:r>
                      <a:r>
                        <a:rPr spc="5"/>
                        <a:t> </a:t>
                      </a:r>
                      <a:r>
                        <a:rPr spc="-10"/>
                        <a:t>notation</a:t>
                      </a:r>
                      <a:r>
                        <a:t> </a:t>
                      </a:r>
                      <a:r>
                        <a:rPr spc="-5"/>
                        <a:t>of</a:t>
                      </a:r>
                      <a:r>
                        <a:rPr spc="-15"/>
                        <a:t> </a:t>
                      </a:r>
                      <a:r>
                        <a:t>the</a:t>
                      </a:r>
                      <a:r>
                        <a:rPr spc="10"/>
                        <a:t> </a:t>
                      </a:r>
                      <a:r>
                        <a:rPr spc="-10"/>
                        <a:t>declaration.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87324">
                <a:tc>
                  <a:txBody>
                    <a:bodyPr/>
                    <a:lstStyle/>
                    <a:p>
                      <a:pPr indent="91439" algn="l">
                        <a:spcBef>
                          <a:spcPts val="200"/>
                        </a:spcBef>
                        <a:defRPr>
                          <a:sym typeface="Calibri"/>
                        </a:defRPr>
                      </a:pPr>
                      <a:r>
                        <a:t>5.</a:t>
                      </a:r>
                      <a:r>
                        <a:rPr spc="-20"/>
                        <a:t> </a:t>
                      </a:r>
                      <a:r>
                        <a:t>An</a:t>
                      </a:r>
                      <a:r>
                        <a:rPr spc="-5"/>
                        <a:t> </a:t>
                      </a:r>
                      <a:r>
                        <a:rPr spc="-20"/>
                        <a:t>array</a:t>
                      </a:r>
                      <a:r>
                        <a:rPr spc="-5"/>
                        <a:t> cannot </a:t>
                      </a:r>
                      <a:r>
                        <a:rPr spc="-10"/>
                        <a:t>have</a:t>
                      </a:r>
                      <a:r>
                        <a:rPr spc="-20"/>
                        <a:t> </a:t>
                      </a:r>
                      <a:r>
                        <a:rPr spc="-5"/>
                        <a:t>bit fields.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92075" algn="l">
                        <a:spcBef>
                          <a:spcPts val="200"/>
                        </a:spcBef>
                        <a:defRPr>
                          <a:sym typeface="Calibri"/>
                        </a:defRPr>
                      </a:pPr>
                      <a:r>
                        <a:t>5.</a:t>
                      </a:r>
                      <a:r>
                        <a:rPr spc="-25"/>
                        <a:t> </a:t>
                      </a:r>
                      <a:r>
                        <a:t>It</a:t>
                      </a:r>
                      <a:r>
                        <a:rPr spc="-10"/>
                        <a:t> </a:t>
                      </a:r>
                      <a:r>
                        <a:rPr spc="-15"/>
                        <a:t>may</a:t>
                      </a:r>
                      <a:r>
                        <a:rPr spc="-10"/>
                        <a:t> contain</a:t>
                      </a:r>
                      <a:r>
                        <a:rPr spc="-5"/>
                        <a:t> bit</a:t>
                      </a:r>
                      <a:r>
                        <a:rPr spc="-10"/>
                        <a:t> </a:t>
                      </a:r>
                      <a:r>
                        <a:rPr spc="-5"/>
                        <a:t>fields.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45" name="object 2"/>
          <p:cNvSpPr txBox="1"/>
          <p:nvPr>
            <p:ph type="title"/>
          </p:nvPr>
        </p:nvSpPr>
        <p:spPr>
          <a:xfrm>
            <a:off x="3377310" y="463117"/>
            <a:ext cx="2389379" cy="697232"/>
          </a:xfrm>
          <a:prstGeom prst="rect">
            <a:avLst/>
          </a:prstGeom>
        </p:spPr>
        <p:txBody>
          <a:bodyPr/>
          <a:lstStyle>
            <a:lvl1pPr indent="15875">
              <a:spcBef>
                <a:spcPts val="100"/>
              </a:spcBef>
              <a:defRPr spc="-100"/>
            </a:lvl1pPr>
          </a:lstStyle>
          <a:p>
            <a:pPr/>
            <a:r>
              <a:t>typedef</a:t>
            </a:r>
          </a:p>
        </p:txBody>
      </p:sp>
      <p:sp>
        <p:nvSpPr>
          <p:cNvPr id="246" name="object 3"/>
          <p:cNvSpPr txBox="1"/>
          <p:nvPr/>
        </p:nvSpPr>
        <p:spPr>
          <a:xfrm>
            <a:off x="535940" y="1578768"/>
            <a:ext cx="7846694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5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6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typedef</a:t>
            </a:r>
          </a:p>
          <a:p>
            <a:pPr lvl="1" marL="756284" marR="5080" indent="-287020">
              <a:lnSpc>
                <a:spcPts val="3000"/>
              </a:lnSpc>
              <a:spcBef>
                <a:spcPts val="8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20" sz="2800">
                <a:solidFill>
                  <a:srgbClr val="0E6EC5"/>
                </a:solidFill>
              </a:defRPr>
            </a:pPr>
            <a:r>
              <a:t>Creates synonyms</a:t>
            </a:r>
            <a:r>
              <a:rPr spc="55"/>
              <a:t> </a:t>
            </a:r>
            <a:r>
              <a:rPr spc="-10"/>
              <a:t>(aliases)</a:t>
            </a:r>
            <a:r>
              <a:rPr spc="0"/>
              <a:t> </a:t>
            </a:r>
            <a:r>
              <a:rPr spc="-25"/>
              <a:t>for</a:t>
            </a:r>
            <a:r>
              <a:rPr spc="5"/>
              <a:t> </a:t>
            </a:r>
            <a:r>
              <a:rPr spc="-15"/>
              <a:t>previously</a:t>
            </a:r>
            <a:r>
              <a:rPr spc="30"/>
              <a:t> </a:t>
            </a:r>
            <a:r>
              <a:rPr spc="-15"/>
              <a:t>defined </a:t>
            </a:r>
            <a:r>
              <a:rPr spc="-620"/>
              <a:t> </a:t>
            </a:r>
            <a:r>
              <a:t>data</a:t>
            </a:r>
            <a:r>
              <a:rPr spc="-10"/>
              <a:t> types</a:t>
            </a:r>
          </a:p>
          <a:p>
            <a:pPr lvl="1" marL="756284" indent="-287020">
              <a:spcBef>
                <a:spcPts val="2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5" sz="2800">
                <a:solidFill>
                  <a:srgbClr val="0E6EC5"/>
                </a:solidFill>
              </a:defRPr>
            </a:pPr>
            <a:r>
              <a:t>Use</a:t>
            </a:r>
            <a:r>
              <a:rPr spc="-10"/>
              <a:t> </a:t>
            </a:r>
            <a:r>
              <a:rPr spc="0" sz="2000">
                <a:latin typeface="Lucida Console"/>
                <a:ea typeface="Lucida Console"/>
                <a:cs typeface="Lucida Console"/>
                <a:sym typeface="Lucida Console"/>
              </a:rPr>
              <a:t>typedef</a:t>
            </a:r>
            <a:r>
              <a:rPr spc="-575" sz="200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spc="-20"/>
              <a:t>to</a:t>
            </a:r>
            <a:r>
              <a:rPr spc="-45"/>
              <a:t> </a:t>
            </a:r>
            <a:r>
              <a:rPr spc="-20"/>
              <a:t>create</a:t>
            </a:r>
            <a:r>
              <a:rPr spc="5"/>
              <a:t> </a:t>
            </a:r>
            <a:r>
              <a:rPr spc="-15"/>
              <a:t>shorter</a:t>
            </a:r>
            <a:r>
              <a:rPr spc="5"/>
              <a:t> </a:t>
            </a:r>
            <a:r>
              <a:rPr spc="-10"/>
              <a:t>type</a:t>
            </a:r>
            <a:r>
              <a:rPr spc="15"/>
              <a:t> </a:t>
            </a:r>
            <a:r>
              <a:rPr spc="-10"/>
              <a:t>names</a:t>
            </a:r>
          </a:p>
          <a:p>
            <a:pPr lvl="1" marL="756284" indent="-287020">
              <a:spcBef>
                <a:spcPts val="3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10" sz="2800">
                <a:solidFill>
                  <a:srgbClr val="0E6EC5"/>
                </a:solidFill>
              </a:defRPr>
            </a:pPr>
            <a:r>
              <a:t>Example:</a:t>
            </a:r>
          </a:p>
          <a:p>
            <a:pPr indent="1384300">
              <a:spcBef>
                <a:spcPts val="300"/>
              </a:spcBef>
              <a:defRPr spc="-5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typedef</a:t>
            </a:r>
            <a:r>
              <a:rPr spc="10"/>
              <a:t> </a:t>
            </a:r>
            <a:r>
              <a:t>struct</a:t>
            </a:r>
            <a:r>
              <a:rPr spc="15"/>
              <a:t> </a:t>
            </a:r>
            <a:r>
              <a:t>car</a:t>
            </a:r>
            <a:r>
              <a:rPr spc="5"/>
              <a:t> </a:t>
            </a:r>
            <a:r>
              <a:t>CAR;</a:t>
            </a:r>
          </a:p>
          <a:p>
            <a:pPr lvl="1" marL="756284" marR="382904" indent="-287020">
              <a:lnSpc>
                <a:spcPts val="3000"/>
              </a:lnSpc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15" sz="2800">
                <a:solidFill>
                  <a:srgbClr val="0E6EC5"/>
                </a:solidFill>
              </a:defRPr>
            </a:pPr>
            <a:r>
              <a:t>Defines</a:t>
            </a:r>
            <a:r>
              <a:rPr spc="10"/>
              <a:t> </a:t>
            </a:r>
            <a:r>
              <a:rPr spc="-5"/>
              <a:t>a </a:t>
            </a:r>
            <a:r>
              <a:t>new</a:t>
            </a:r>
            <a:r>
              <a:rPr spc="5"/>
              <a:t> </a:t>
            </a:r>
            <a:r>
              <a:rPr spc="-10"/>
              <a:t>type</a:t>
            </a:r>
            <a:r>
              <a:rPr spc="15"/>
              <a:t> </a:t>
            </a:r>
            <a:r>
              <a:rPr spc="-10"/>
              <a:t>name</a:t>
            </a:r>
            <a:r>
              <a:rPr spc="30"/>
              <a:t> </a:t>
            </a:r>
            <a:r>
              <a:rPr spc="0" sz="2000">
                <a:latin typeface="Lucida Console"/>
                <a:ea typeface="Lucida Console"/>
                <a:cs typeface="Lucida Console"/>
                <a:sym typeface="Lucida Console"/>
              </a:rPr>
              <a:t>CAR</a:t>
            </a:r>
            <a:r>
              <a:rPr spc="-600" sz="200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spc="-5"/>
              <a:t>as a</a:t>
            </a:r>
            <a:r>
              <a:rPr spc="5"/>
              <a:t> </a:t>
            </a:r>
            <a:r>
              <a:rPr spc="-20"/>
              <a:t>synonym</a:t>
            </a:r>
            <a:r>
              <a:rPr spc="25"/>
              <a:t> </a:t>
            </a:r>
            <a:r>
              <a:rPr spc="-30"/>
              <a:t>for </a:t>
            </a:r>
            <a:r>
              <a:rPr spc="-615"/>
              <a:t> </a:t>
            </a:r>
            <a:r>
              <a:rPr spc="-10"/>
              <a:t>type</a:t>
            </a:r>
            <a:r>
              <a:rPr spc="-5"/>
              <a:t> </a:t>
            </a:r>
            <a:r>
              <a:rPr spc="0" sz="2000">
                <a:latin typeface="Lucida Console"/>
                <a:ea typeface="Lucida Console"/>
                <a:cs typeface="Lucida Console"/>
                <a:sym typeface="Lucida Console"/>
              </a:rPr>
              <a:t>struct</a:t>
            </a:r>
            <a:r>
              <a:rPr spc="-60" sz="200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spc="4" sz="2000">
                <a:latin typeface="Lucida Console"/>
                <a:ea typeface="Lucida Console"/>
                <a:cs typeface="Lucida Console"/>
                <a:sym typeface="Lucida Console"/>
              </a:rPr>
              <a:t>car</a:t>
            </a:r>
            <a:r>
              <a:rPr spc="-45" sz="200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spc="0" sz="2000">
                <a:latin typeface="Lucida Console"/>
                <a:ea typeface="Lucida Console"/>
                <a:cs typeface="Lucida Console"/>
                <a:sym typeface="Lucida Console"/>
              </a:rPr>
              <a:t>*</a:t>
            </a:r>
            <a:endParaRPr spc="-10" sz="2000"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1" marL="756284" indent="-287020">
              <a:spcBef>
                <a:spcPts val="200"/>
              </a:spcBef>
              <a:buSzPct val="100000"/>
              <a:buFont typeface="Arial"/>
              <a:buChar char="–"/>
              <a:tabLst>
                <a:tab pos="749300" algn="l"/>
                <a:tab pos="749300" algn="l"/>
              </a:tabLst>
              <a:defRPr spc="-4" sz="20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typedef</a:t>
            </a:r>
            <a:r>
              <a:rPr spc="-625"/>
              <a:t> </a:t>
            </a:r>
            <a:r>
              <a:rPr spc="-10" sz="2800">
                <a:latin typeface="Calibri"/>
                <a:ea typeface="Calibri"/>
                <a:cs typeface="Calibri"/>
                <a:sym typeface="Calibri"/>
              </a:rPr>
              <a:t>does</a:t>
            </a:r>
            <a:r>
              <a:rPr spc="10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10" sz="2800"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spc="5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20" sz="2800"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spc="5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5" sz="28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pc="-10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15" sz="2800"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spc="15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20" sz="2800"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spc="5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10" sz="2800">
                <a:latin typeface="Calibri"/>
                <a:ea typeface="Calibri"/>
                <a:cs typeface="Calibri"/>
                <a:sym typeface="Calibri"/>
              </a:rPr>
              <a:t>type</a:t>
            </a:r>
            <a:endParaRPr spc="-7" sz="2800"/>
          </a:p>
          <a:p>
            <a:pPr lvl="2" marL="1155700" indent="-229235">
              <a:spcBef>
                <a:spcPts val="300"/>
              </a:spcBef>
              <a:buSzPct val="100000"/>
              <a:buFont typeface="Arial"/>
              <a:buChar char="•"/>
              <a:tabLst>
                <a:tab pos="1155700" algn="l"/>
              </a:tabLst>
              <a:defRPr spc="-5" sz="2400">
                <a:solidFill>
                  <a:srgbClr val="0E6EC5"/>
                </a:solidFill>
              </a:defRPr>
            </a:pPr>
            <a:r>
              <a:t>Only</a:t>
            </a:r>
            <a:r>
              <a:rPr spc="-35"/>
              <a:t> </a:t>
            </a:r>
            <a:r>
              <a:rPr spc="-15"/>
              <a:t>creates</a:t>
            </a:r>
            <a:r>
              <a:rPr spc="-30"/>
              <a:t> </a:t>
            </a:r>
            <a:r>
              <a:rPr spc="0"/>
              <a:t>an</a:t>
            </a:r>
            <a:r>
              <a:rPr spc="-15"/>
              <a:t> </a:t>
            </a:r>
            <a:r>
              <a:rPr spc="0"/>
              <a:t>alias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49" name="object 2"/>
          <p:cNvSpPr txBox="1"/>
          <p:nvPr>
            <p:ph type="title"/>
          </p:nvPr>
        </p:nvSpPr>
        <p:spPr>
          <a:xfrm>
            <a:off x="3377310" y="463117"/>
            <a:ext cx="2389379" cy="697232"/>
          </a:xfrm>
          <a:prstGeom prst="rect">
            <a:avLst/>
          </a:prstGeom>
        </p:spPr>
        <p:txBody>
          <a:bodyPr/>
          <a:lstStyle>
            <a:lvl1pPr indent="15875">
              <a:spcBef>
                <a:spcPts val="100"/>
              </a:spcBef>
              <a:defRPr spc="-100"/>
            </a:lvl1pPr>
          </a:lstStyle>
          <a:p>
            <a:pPr/>
            <a:r>
              <a:t>typedef</a:t>
            </a:r>
          </a:p>
        </p:txBody>
      </p:sp>
      <p:sp>
        <p:nvSpPr>
          <p:cNvPr id="250" name="object 3"/>
          <p:cNvSpPr txBox="1"/>
          <p:nvPr/>
        </p:nvSpPr>
        <p:spPr>
          <a:xfrm>
            <a:off x="535939" y="1526794"/>
            <a:ext cx="7869557" cy="4482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599" marR="5080" indent="-342899">
              <a:lnSpc>
                <a:spcPct val="80000"/>
              </a:lnSpc>
              <a:spcBef>
                <a:spcPts val="8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500">
                <a:solidFill>
                  <a:srgbClr val="0E6EC5"/>
                </a:solidFill>
              </a:defRPr>
            </a:pPr>
            <a:r>
              <a:t>C </a:t>
            </a:r>
            <a:r>
              <a:rPr spc="-16"/>
              <a:t>programmers </a:t>
            </a:r>
            <a:r>
              <a:rPr spc="-8"/>
              <a:t>often </a:t>
            </a:r>
            <a:r>
              <a:rPr spc="-4"/>
              <a:t>use 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typedef </a:t>
            </a:r>
            <a:r>
              <a:rPr spc="-12"/>
              <a:t>to </a:t>
            </a:r>
            <a:r>
              <a:rPr spc="-8"/>
              <a:t>define </a:t>
            </a:r>
            <a:r>
              <a:t>a </a:t>
            </a:r>
            <a:r>
              <a:rPr spc="-554"/>
              <a:t> </a:t>
            </a:r>
            <a:r>
              <a:rPr spc="-8"/>
              <a:t>structure</a:t>
            </a:r>
            <a:r>
              <a:rPr spc="-37"/>
              <a:t> </a:t>
            </a:r>
            <a:r>
              <a:rPr spc="-4"/>
              <a:t>type,</a:t>
            </a:r>
            <a:r>
              <a:t> </a:t>
            </a:r>
            <a:r>
              <a:rPr spc="-4"/>
              <a:t>so</a:t>
            </a:r>
            <a:r>
              <a:rPr spc="-8"/>
              <a:t> </a:t>
            </a:r>
            <a:r>
              <a:t>a</a:t>
            </a:r>
            <a:r>
              <a:rPr spc="4"/>
              <a:t> </a:t>
            </a:r>
            <a:r>
              <a:rPr spc="-8"/>
              <a:t>structure</a:t>
            </a:r>
            <a:r>
              <a:rPr spc="-20"/>
              <a:t> </a:t>
            </a:r>
            <a:r>
              <a:rPr b="1" spc="-8"/>
              <a:t>tag</a:t>
            </a:r>
            <a:r>
              <a:rPr b="1" spc="-20"/>
              <a:t> </a:t>
            </a:r>
            <a:r>
              <a:t>is </a:t>
            </a:r>
            <a:r>
              <a:rPr spc="-4"/>
              <a:t>not</a:t>
            </a:r>
            <a:r>
              <a:rPr spc="-8"/>
              <a:t> </a:t>
            </a:r>
            <a:r>
              <a:rPr spc="-12"/>
              <a:t>required.</a:t>
            </a:r>
          </a:p>
          <a:p>
            <a:pPr marL="355599" indent="-342899"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pc="-12" sz="2500">
                <a:solidFill>
                  <a:srgbClr val="0E6EC5"/>
                </a:solidFill>
              </a:defRPr>
            </a:pPr>
            <a:r>
              <a:t>For</a:t>
            </a:r>
            <a:r>
              <a:rPr spc="-25"/>
              <a:t> </a:t>
            </a:r>
            <a:r>
              <a:t>example,</a:t>
            </a:r>
            <a:r>
              <a:rPr spc="-20"/>
              <a:t> </a:t>
            </a:r>
            <a:r>
              <a:rPr spc="0"/>
              <a:t>the</a:t>
            </a:r>
            <a:r>
              <a:rPr spc="-16"/>
              <a:t> </a:t>
            </a:r>
            <a:r>
              <a:t>following</a:t>
            </a:r>
            <a:r>
              <a:rPr spc="4"/>
              <a:t> </a:t>
            </a:r>
            <a:r>
              <a:rPr spc="-8"/>
              <a:t>definition</a:t>
            </a:r>
          </a:p>
          <a:p>
            <a:pPr indent="927100">
              <a:defRPr spc="-11" sz="25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typedef struct</a:t>
            </a:r>
            <a:r>
              <a:rPr spc="11"/>
              <a:t> </a:t>
            </a:r>
            <a:r>
              <a:rPr spc="-5"/>
              <a:t>{</a:t>
            </a:r>
          </a:p>
          <a:p>
            <a:pPr marR="4173220" indent="1841500">
              <a:defRPr spc="-5" sz="25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char</a:t>
            </a:r>
            <a:r>
              <a:rPr spc="-90"/>
              <a:t> </a:t>
            </a:r>
            <a:r>
              <a:rPr spc="-11"/>
              <a:t>*name; </a:t>
            </a:r>
            <a:r>
              <a:rPr spc="-1488"/>
              <a:t> </a:t>
            </a:r>
            <a:r>
              <a:rPr spc="-11"/>
              <a:t>int seats; </a:t>
            </a:r>
            <a:r>
              <a:rPr spc="-1494"/>
              <a:t> </a:t>
            </a:r>
            <a:r>
              <a:rPr spc="-11"/>
              <a:t>flaot</a:t>
            </a:r>
            <a:r>
              <a:rPr spc="-73"/>
              <a:t> </a:t>
            </a:r>
            <a:r>
              <a:rPr spc="-11"/>
              <a:t>price</a:t>
            </a:r>
          </a:p>
          <a:p>
            <a:pPr indent="1841500">
              <a:lnSpc>
                <a:spcPts val="2600"/>
              </a:lnSpc>
              <a:defRPr spc="-11" sz="25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}car;</a:t>
            </a:r>
          </a:p>
          <a:p>
            <a:pPr marR="104139" indent="439419">
              <a:lnSpc>
                <a:spcPct val="80000"/>
              </a:lnSpc>
              <a:spcBef>
                <a:spcPts val="700"/>
              </a:spcBef>
              <a:defRPr spc="-12" sz="2500">
                <a:solidFill>
                  <a:srgbClr val="0E6EC5"/>
                </a:solidFill>
              </a:defRPr>
            </a:pPr>
            <a:r>
              <a:t>creates</a:t>
            </a:r>
            <a:r>
              <a:rPr spc="-25"/>
              <a:t> </a:t>
            </a:r>
            <a:r>
              <a:rPr spc="0"/>
              <a:t>the</a:t>
            </a:r>
            <a:r>
              <a:rPr spc="-16"/>
              <a:t> </a:t>
            </a:r>
            <a:r>
              <a:rPr spc="-8"/>
              <a:t>structure</a:t>
            </a:r>
            <a:r>
              <a:rPr spc="-25"/>
              <a:t> </a:t>
            </a:r>
            <a:r>
              <a:rPr spc="0"/>
              <a:t>type</a:t>
            </a:r>
            <a:r>
              <a:rPr spc="-16"/>
              <a:t> </a:t>
            </a:r>
            <a:r>
              <a:rPr spc="-8"/>
              <a:t>car </a:t>
            </a:r>
            <a:r>
              <a:rPr spc="-4"/>
              <a:t>without </a:t>
            </a:r>
            <a:r>
              <a:rPr spc="0"/>
              <a:t>the</a:t>
            </a:r>
            <a:r>
              <a:t> </a:t>
            </a:r>
            <a:r>
              <a:rPr spc="-8"/>
              <a:t>need </a:t>
            </a:r>
            <a:r>
              <a:rPr spc="-554"/>
              <a:t> </a:t>
            </a:r>
            <a:r>
              <a:rPr spc="-20"/>
              <a:t>for</a:t>
            </a:r>
            <a:r>
              <a:rPr spc="-8"/>
              <a:t> </a:t>
            </a:r>
            <a:r>
              <a:rPr spc="0"/>
              <a:t>a</a:t>
            </a:r>
            <a:r>
              <a:rPr spc="-4"/>
              <a:t> </a:t>
            </a:r>
            <a:r>
              <a:rPr spc="-16"/>
              <a:t>separate</a:t>
            </a:r>
            <a:r>
              <a:rPr spc="0"/>
              <a:t> </a:t>
            </a:r>
            <a:r>
              <a:rPr spc="-8"/>
              <a:t>typedef </a:t>
            </a:r>
            <a:r>
              <a:rPr spc="-16"/>
              <a:t>statement.</a:t>
            </a:r>
            <a:endParaRPr spc="-16"/>
          </a:p>
          <a:p>
            <a:pPr marR="104139" indent="439419">
              <a:lnSpc>
                <a:spcPct val="80000"/>
              </a:lnSpc>
              <a:spcBef>
                <a:spcPts val="700"/>
              </a:spcBef>
              <a:defRPr spc="-12" sz="2500">
                <a:solidFill>
                  <a:srgbClr val="0E6EC5"/>
                </a:solidFill>
              </a:defRPr>
            </a:pPr>
          </a:p>
          <a:p>
            <a:pPr marL="355600" indent="-342900">
              <a:lnSpc>
                <a:spcPts val="2300"/>
              </a:lnSpc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pc="-5" sz="25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car </a:t>
            </a:r>
            <a:r>
              <a:rPr spc="-11"/>
              <a:t>myCar;</a:t>
            </a:r>
            <a:r>
              <a:rPr spc="17"/>
              <a:t> </a:t>
            </a:r>
            <a:r>
              <a:t>/*we</a:t>
            </a:r>
            <a:r>
              <a:rPr spc="0"/>
              <a:t> </a:t>
            </a:r>
            <a:r>
              <a:t>can create</a:t>
            </a:r>
            <a:r>
              <a:rPr spc="11"/>
              <a:t> </a:t>
            </a:r>
            <a:r>
              <a:t>variable</a:t>
            </a:r>
            <a:r>
              <a:rPr spc="22"/>
              <a:t> </a:t>
            </a:r>
            <a:r>
              <a:t>of</a:t>
            </a:r>
            <a:r>
              <a:rPr spc="-17"/>
              <a:t> </a:t>
            </a:r>
            <a:r>
              <a:t>car</a:t>
            </a:r>
          </a:p>
          <a:p>
            <a:pPr indent="355600">
              <a:lnSpc>
                <a:spcPts val="2300"/>
              </a:lnSpc>
              <a:defRPr spc="-11" sz="25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without</a:t>
            </a:r>
            <a:r>
              <a:rPr spc="5"/>
              <a:t> </a:t>
            </a:r>
            <a:r>
              <a:t>using</a:t>
            </a:r>
            <a:r>
              <a:rPr spc="17"/>
              <a:t> </a:t>
            </a:r>
            <a:r>
              <a:t>struct</a:t>
            </a:r>
            <a:r>
              <a:rPr spc="22"/>
              <a:t> </a:t>
            </a:r>
            <a:r>
              <a:t>keyword*/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What is the size of a C structure.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900">
                <a:latin typeface="+mj-lt"/>
                <a:ea typeface="+mj-ea"/>
                <a:cs typeface="+mj-cs"/>
                <a:sym typeface="Helvetica Neue"/>
              </a:defRPr>
            </a:pPr>
            <a:r>
              <a:t>What is the size of a C structure.?</a:t>
            </a:r>
          </a:p>
          <a:p>
            <a:pPr>
              <a:defRPr sz="1900"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defTabSz="457200">
              <a:lnSpc>
                <a:spcPts val="4800"/>
              </a:lnSpc>
              <a:defRPr sz="200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A) C structure is always 128 bytes.</a:t>
            </a:r>
          </a:p>
          <a:p>
            <a:pPr defTabSz="457200">
              <a:lnSpc>
                <a:spcPts val="4800"/>
              </a:lnSpc>
              <a:defRPr sz="200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B) Size of C structure is the total bytes of all elements of structure.</a:t>
            </a:r>
          </a:p>
          <a:p>
            <a:pPr defTabSz="457200">
              <a:lnSpc>
                <a:spcPts val="4800"/>
              </a:lnSpc>
              <a:defRPr sz="200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C) Size of C structure is the size of largest element.</a:t>
            </a:r>
          </a:p>
          <a:p>
            <a:pPr defTabSz="457200">
              <a:lnSpc>
                <a:spcPts val="4800"/>
              </a:lnSpc>
              <a:defRPr sz="200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D) None of the above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hoose a correct statement about C structure elements.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200">
                <a:latin typeface="+mj-lt"/>
                <a:ea typeface="+mj-ea"/>
                <a:cs typeface="+mj-cs"/>
                <a:sym typeface="Helvetica Neue"/>
              </a:defRPr>
            </a:pPr>
            <a:r>
              <a:t>Choose a correct statement about C structure elements.?</a:t>
            </a:r>
          </a:p>
          <a:p>
            <a:pPr>
              <a:defRPr sz="2200"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>
              <a:defRPr sz="2200"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defTabSz="457200">
              <a:lnSpc>
                <a:spcPts val="5000"/>
              </a:lnSpc>
              <a:defRPr sz="220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A) Structure elements are stored on random free memory locations</a:t>
            </a:r>
          </a:p>
          <a:p>
            <a:pPr defTabSz="457200">
              <a:lnSpc>
                <a:spcPts val="5000"/>
              </a:lnSpc>
              <a:defRPr sz="220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B) structure elements are stored in register memory locations</a:t>
            </a:r>
          </a:p>
          <a:p>
            <a:pPr defTabSz="457200">
              <a:lnSpc>
                <a:spcPts val="5000"/>
              </a:lnSpc>
              <a:defRPr sz="220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C) structure elements are stored in contiguous memory locations</a:t>
            </a:r>
          </a:p>
          <a:p>
            <a:pPr defTabSz="457200">
              <a:lnSpc>
                <a:spcPts val="5000"/>
              </a:lnSpc>
              <a:defRPr sz="220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D) None of the above.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#include&lt;stdio.h&gt;…"/>
          <p:cNvSpPr txBox="1"/>
          <p:nvPr>
            <p:ph type="body" idx="1"/>
          </p:nvPr>
        </p:nvSpPr>
        <p:spPr>
          <a:xfrm>
            <a:off x="527050" y="1009650"/>
            <a:ext cx="8401050" cy="4127500"/>
          </a:xfrm>
          <a:prstGeom prst="rect">
            <a:avLst/>
          </a:prstGeom>
        </p:spPr>
        <p:txBody>
          <a:bodyPr/>
          <a:lstStyle/>
          <a:p>
            <a:pPr defTabSz="265175">
              <a:lnSpc>
                <a:spcPts val="2300"/>
              </a:lnSpc>
              <a:defRPr b="1" sz="928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265175">
              <a:lnSpc>
                <a:spcPts val="2600"/>
              </a:lnSpc>
              <a:defRPr b="1" sz="116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#include&lt;stdio.h&gt;</a:t>
            </a:r>
          </a:p>
          <a:p>
            <a:pPr defTabSz="265175">
              <a:lnSpc>
                <a:spcPts val="2600"/>
              </a:lnSpc>
              <a:defRPr b="1" sz="116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 main()</a:t>
            </a:r>
          </a:p>
          <a:p>
            <a:pPr defTabSz="265175">
              <a:lnSpc>
                <a:spcPts val="2600"/>
              </a:lnSpc>
              <a:defRPr b="1" sz="116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defTabSz="265175">
              <a:lnSpc>
                <a:spcPts val="2600"/>
              </a:lnSpc>
              <a:defRPr b="1" sz="116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struct st</a:t>
            </a:r>
          </a:p>
          <a:p>
            <a:pPr defTabSz="265175">
              <a:lnSpc>
                <a:spcPts val="2600"/>
              </a:lnSpc>
              <a:defRPr b="1" sz="116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</a:p>
          <a:p>
            <a:pPr defTabSz="265175">
              <a:lnSpc>
                <a:spcPts val="2600"/>
              </a:lnSpc>
              <a:defRPr b="1" sz="116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int a;</a:t>
            </a:r>
          </a:p>
          <a:p>
            <a:pPr defTabSz="265175">
              <a:lnSpc>
                <a:spcPts val="2600"/>
              </a:lnSpc>
              <a:defRPr b="1" sz="116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int b;</a:t>
            </a:r>
          </a:p>
          <a:p>
            <a:pPr defTabSz="265175">
              <a:lnSpc>
                <a:spcPts val="2600"/>
              </a:lnSpc>
              <a:defRPr b="1" sz="116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};</a:t>
            </a:r>
          </a:p>
          <a:p>
            <a:pPr defTabSz="265175">
              <a:lnSpc>
                <a:spcPts val="2600"/>
              </a:lnSpc>
              <a:defRPr b="1" sz="116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struct st st1={0};</a:t>
            </a:r>
          </a:p>
          <a:p>
            <a:pPr defTabSz="265175">
              <a:lnSpc>
                <a:spcPts val="2600"/>
              </a:lnSpc>
              <a:defRPr b="1" sz="116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printf("%d ",st1.a);</a:t>
            </a:r>
          </a:p>
          <a:p>
            <a:pPr defTabSz="265175">
              <a:lnSpc>
                <a:spcPts val="2600"/>
              </a:lnSpc>
              <a:defRPr b="1" sz="116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printf("%d",st1.b);</a:t>
            </a:r>
          </a:p>
          <a:p>
            <a:pPr defTabSz="265175">
              <a:lnSpc>
                <a:spcPts val="2600"/>
              </a:lnSpc>
              <a:defRPr b="1" sz="116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return 0;</a:t>
            </a:r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  <a:r>
              <a:t>}</a:t>
            </a:r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  <a:r>
              <a:t>Output:</a:t>
            </a:r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  <a:r>
              <a:t>a) 0 0</a:t>
            </a:r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  <a:r>
              <a:t>b) Random values</a:t>
            </a:r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  <a:r>
              <a:t>c) compiler error</a:t>
            </a:r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  <a:r>
              <a:t>d) NULL 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#include&lt;stdio.h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32104">
              <a:defRPr sz="1638"/>
            </a:pPr>
            <a:r>
              <a:t>#include&lt;stdio.h&gt;</a:t>
            </a:r>
          </a:p>
          <a:p>
            <a:pPr defTabSz="832104">
              <a:defRPr sz="1638"/>
            </a:pPr>
            <a:r>
              <a:t>struct student{</a:t>
            </a:r>
          </a:p>
          <a:p>
            <a:pPr defTabSz="832104">
              <a:defRPr sz="1638"/>
            </a:pPr>
            <a:r>
              <a:t>    char name[18];</a:t>
            </a:r>
          </a:p>
          <a:p>
            <a:pPr defTabSz="832104">
              <a:defRPr sz="1638"/>
            </a:pPr>
            <a:r>
              <a:t>    int roll;</a:t>
            </a:r>
          </a:p>
          <a:p>
            <a:pPr defTabSz="832104">
              <a:defRPr sz="1638"/>
            </a:pPr>
            <a:r>
              <a:t>    float marks;</a:t>
            </a:r>
          </a:p>
          <a:p>
            <a:pPr defTabSz="832104">
              <a:defRPr sz="1638"/>
            </a:pPr>
            <a:r>
              <a:t>};</a:t>
            </a:r>
          </a:p>
          <a:p>
            <a:pPr defTabSz="832104">
              <a:defRPr sz="1638"/>
            </a:pPr>
            <a:r>
              <a:t>int main()</a:t>
            </a:r>
          </a:p>
          <a:p>
            <a:pPr defTabSz="832104">
              <a:defRPr sz="1638"/>
            </a:pPr>
            <a:r>
              <a:t>{</a:t>
            </a:r>
          </a:p>
          <a:p>
            <a:pPr defTabSz="832104">
              <a:defRPr sz="1638"/>
            </a:pPr>
            <a:r>
              <a:t>    struct student s1;</a:t>
            </a:r>
          </a:p>
          <a:p>
            <a:pPr defTabSz="832104">
              <a:defRPr sz="1638"/>
            </a:pPr>
            <a:r>
              <a:t>    </a:t>
            </a:r>
          </a:p>
          <a:p>
            <a:pPr defTabSz="832104">
              <a:defRPr sz="1638"/>
            </a:pPr>
            <a:r>
              <a:t>   printf("%ld",sizeof(s1));</a:t>
            </a:r>
          </a:p>
          <a:p>
            <a:pPr defTabSz="832104">
              <a:defRPr sz="1638"/>
            </a:pPr>
            <a:r>
              <a:t>}</a:t>
            </a:r>
          </a:p>
          <a:p>
            <a:pPr defTabSz="832104">
              <a:defRPr sz="1638"/>
            </a:pPr>
          </a:p>
          <a:p>
            <a:pPr defTabSz="832104">
              <a:defRPr sz="1638"/>
            </a:pPr>
            <a:r>
              <a:t>1. 28 </a:t>
            </a:r>
          </a:p>
          <a:p>
            <a:pPr defTabSz="832104">
              <a:defRPr sz="1638"/>
            </a:pPr>
            <a:r>
              <a:t>2. 26</a:t>
            </a:r>
          </a:p>
          <a:p>
            <a:pPr defTabSz="832104">
              <a:defRPr sz="1638"/>
            </a:pPr>
            <a:r>
              <a:t>3. 18</a:t>
            </a:r>
          </a:p>
          <a:p>
            <a:pPr defTabSz="832104">
              <a:defRPr sz="1638"/>
            </a:pPr>
            <a:r>
              <a:t>4. compiler error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bject 7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pic>
        <p:nvPicPr>
          <p:cNvPr id="261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573" y="675180"/>
            <a:ext cx="1753006" cy="3200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4" name="object 3"/>
          <p:cNvGrpSpPr/>
          <p:nvPr/>
        </p:nvGrpSpPr>
        <p:grpSpPr>
          <a:xfrm>
            <a:off x="722376" y="4047744"/>
            <a:ext cx="7123177" cy="105157"/>
            <a:chOff x="0" y="0"/>
            <a:chExt cx="7123176" cy="105155"/>
          </a:xfrm>
        </p:grpSpPr>
        <p:pic>
          <p:nvPicPr>
            <p:cNvPr id="262" name="object 4" descr="object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123177" cy="105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object 5"/>
            <p:cNvSpPr/>
            <p:nvPr/>
          </p:nvSpPr>
          <p:spPr>
            <a:xfrm>
              <a:off x="33196" y="29336"/>
              <a:ext cx="7056832" cy="1"/>
            </a:xfrm>
            <a:prstGeom prst="line">
              <a:avLst/>
            </a:prstGeom>
            <a:noFill/>
            <a:ln w="38100" cap="flat">
              <a:solidFill>
                <a:srgbClr val="009D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5" name="object 6"/>
          <p:cNvSpPr txBox="1"/>
          <p:nvPr/>
        </p:nvSpPr>
        <p:spPr>
          <a:xfrm>
            <a:off x="2637788" y="4112133"/>
            <a:ext cx="6392547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270000" indent="257809">
              <a:spcBef>
                <a:spcPts val="100"/>
              </a:spcBef>
              <a:defRPr spc="-19" sz="4400">
                <a:solidFill>
                  <a:srgbClr val="C00000"/>
                </a:solidFill>
              </a:defRPr>
            </a:pPr>
            <a:r>
              <a:t>Next </a:t>
            </a:r>
            <a:r>
              <a:rPr spc="-4"/>
              <a:t>Class: </a:t>
            </a:r>
            <a:r>
              <a:rPr spc="-9"/>
              <a:t>Structure, </a:t>
            </a:r>
            <a:r>
              <a:rPr spc="-980"/>
              <a:t> </a:t>
            </a:r>
            <a:r>
              <a:rPr spc="0"/>
              <a:t>functions</a:t>
            </a:r>
            <a:r>
              <a:rPr spc="-45"/>
              <a:t> </a:t>
            </a:r>
            <a:r>
              <a:rPr spc="0"/>
              <a:t>and</a:t>
            </a:r>
            <a:r>
              <a:rPr spc="-15"/>
              <a:t> </a:t>
            </a:r>
            <a:r>
              <a:t>pointers</a:t>
            </a:r>
          </a:p>
          <a:p>
            <a:pPr>
              <a:defRPr sz="4100"/>
            </a:pPr>
          </a:p>
          <a:p>
            <a:pPr indent="3081654">
              <a:defRPr spc="-5" sz="3600">
                <a:solidFill>
                  <a:srgbClr val="585858"/>
                </a:solidFill>
              </a:defRPr>
            </a:pPr>
            <a:r>
              <a:rPr u="sng">
                <a:uFill>
                  <a:solidFill>
                    <a:srgbClr val="585858"/>
                  </a:solidFill>
                </a:uFill>
                <a:hlinkClick r:id="rId4" invalidUrl="" action="" tgtFrame="" tooltip="" history="1" highlightClick="0" endSnd="0"/>
              </a:rPr>
              <a:t>cse101@lpu.co.in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64" name="object 2"/>
          <p:cNvSpPr txBox="1"/>
          <p:nvPr>
            <p:ph type="title"/>
          </p:nvPr>
        </p:nvSpPr>
        <p:spPr>
          <a:xfrm>
            <a:off x="3097528" y="482930"/>
            <a:ext cx="2951482" cy="69723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65" name="object 3"/>
          <p:cNvSpPr txBox="1"/>
          <p:nvPr/>
        </p:nvSpPr>
        <p:spPr>
          <a:xfrm>
            <a:off x="535939" y="1607564"/>
            <a:ext cx="7987667" cy="3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599" marR="320040" indent="-342899">
              <a:spcBef>
                <a:spcPts val="1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pc="-7" sz="2500">
                <a:solidFill>
                  <a:srgbClr val="0E6EC5"/>
                </a:solidFill>
              </a:defRPr>
            </a:pPr>
            <a:r>
              <a:t>Structures </a:t>
            </a:r>
            <a:r>
              <a:rPr spc="-11"/>
              <a:t>are </a:t>
            </a:r>
            <a:r>
              <a:rPr b="1" spc="-3"/>
              <a:t>user defined </a:t>
            </a:r>
            <a:r>
              <a:rPr b="1" spc="-11"/>
              <a:t>data </a:t>
            </a:r>
            <a:r>
              <a:rPr b="1" spc="-3"/>
              <a:t>types.</a:t>
            </a:r>
          </a:p>
          <a:p>
            <a:pPr marL="355599" indent="-342899">
              <a:spcBef>
                <a:spcPts val="7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pc="-7" sz="2500">
                <a:solidFill>
                  <a:srgbClr val="0E6EC5"/>
                </a:solidFill>
              </a:defRPr>
            </a:pPr>
            <a:r>
              <a:t>Structures</a:t>
            </a:r>
          </a:p>
          <a:p>
            <a:pPr lvl="1" marL="756284" marR="5080" indent="-287019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13" sz="2500">
                <a:solidFill>
                  <a:srgbClr val="0E6EC5"/>
                </a:solidFill>
              </a:defRPr>
            </a:pPr>
            <a:r>
              <a:t>Structure</a:t>
            </a:r>
            <a:r>
              <a:rPr spc="13"/>
              <a:t> </a:t>
            </a:r>
            <a:r>
              <a:rPr spc="-4"/>
              <a:t>is</a:t>
            </a:r>
            <a:r>
              <a:rPr spc="0"/>
              <a:t> </a:t>
            </a:r>
            <a:r>
              <a:rPr spc="-4"/>
              <a:t>a</a:t>
            </a:r>
            <a:r>
              <a:rPr spc="4"/>
              <a:t> </a:t>
            </a:r>
            <a:r>
              <a:t>group</a:t>
            </a:r>
            <a:r>
              <a:rPr spc="13"/>
              <a:t> </a:t>
            </a:r>
            <a:r>
              <a:rPr spc="-4"/>
              <a:t>of </a:t>
            </a:r>
            <a:r>
              <a:rPr spc="-17"/>
              <a:t>data</a:t>
            </a:r>
            <a:r>
              <a:rPr spc="0"/>
              <a:t> </a:t>
            </a:r>
            <a:r>
              <a:rPr spc="-8"/>
              <a:t>items</a:t>
            </a:r>
            <a:r>
              <a:rPr spc="0"/>
              <a:t> </a:t>
            </a:r>
            <a:r>
              <a:rPr spc="-4"/>
              <a:t>of </a:t>
            </a:r>
            <a:r>
              <a:rPr spc="-22"/>
              <a:t>different</a:t>
            </a:r>
            <a:r>
              <a:rPr spc="8"/>
              <a:t> </a:t>
            </a:r>
            <a:r>
              <a:rPr spc="-17"/>
              <a:t>data </a:t>
            </a:r>
            <a:r>
              <a:rPr spc="-553"/>
              <a:t> </a:t>
            </a:r>
            <a:r>
              <a:rPr spc="-4"/>
              <a:t>types</a:t>
            </a:r>
            <a:r>
              <a:rPr spc="0"/>
              <a:t> </a:t>
            </a:r>
            <a:r>
              <a:rPr spc="-8"/>
              <a:t>held</a:t>
            </a:r>
            <a:r>
              <a:rPr spc="4"/>
              <a:t> </a:t>
            </a:r>
            <a:r>
              <a:t>together</a:t>
            </a:r>
            <a:r>
              <a:rPr spc="-17"/>
              <a:t> </a:t>
            </a:r>
            <a:r>
              <a:rPr spc="-4"/>
              <a:t>in</a:t>
            </a:r>
            <a:r>
              <a:rPr spc="4"/>
              <a:t> </a:t>
            </a:r>
            <a:r>
              <a:rPr spc="-4"/>
              <a:t>a </a:t>
            </a:r>
            <a:r>
              <a:rPr spc="-8"/>
              <a:t>single</a:t>
            </a:r>
            <a:r>
              <a:rPr spc="8"/>
              <a:t> </a:t>
            </a:r>
            <a:r>
              <a:rPr spc="-8"/>
              <a:t>unit.</a:t>
            </a:r>
          </a:p>
          <a:p>
            <a:pPr lvl="1" marL="756284" indent="-287019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4" sz="2500">
                <a:solidFill>
                  <a:srgbClr val="0E6EC5"/>
                </a:solidFill>
              </a:defRPr>
            </a:pPr>
            <a:r>
              <a:t>Collections</a:t>
            </a:r>
            <a:r>
              <a:rPr spc="0"/>
              <a:t> </a:t>
            </a:r>
            <a:r>
              <a:t>of </a:t>
            </a:r>
            <a:r>
              <a:rPr spc="-17"/>
              <a:t>related</a:t>
            </a:r>
            <a:r>
              <a:rPr spc="-8"/>
              <a:t> variables</a:t>
            </a:r>
            <a:r>
              <a:rPr spc="8"/>
              <a:t> </a:t>
            </a:r>
            <a:r>
              <a:rPr spc="-8"/>
              <a:t>under</a:t>
            </a:r>
            <a:r>
              <a:rPr spc="13"/>
              <a:t> </a:t>
            </a:r>
            <a:r>
              <a:rPr b="1"/>
              <a:t>one</a:t>
            </a:r>
            <a:r>
              <a:rPr b="1" spc="0"/>
              <a:t> </a:t>
            </a:r>
            <a:r>
              <a:rPr b="1"/>
              <a:t>name</a:t>
            </a:r>
          </a:p>
          <a:p>
            <a:pPr lvl="2" marL="1155700" indent="-229235">
              <a:spcBef>
                <a:spcPts val="600"/>
              </a:spcBef>
              <a:buSzPct val="100000"/>
              <a:buFont typeface="Arial"/>
              <a:buChar char="•"/>
              <a:tabLst>
                <a:tab pos="1155700" algn="l"/>
              </a:tabLst>
              <a:defRPr spc="-5" sz="2500">
                <a:solidFill>
                  <a:srgbClr val="0E6EC5"/>
                </a:solidFill>
              </a:defRPr>
            </a:pPr>
            <a:r>
              <a:t>Can</a:t>
            </a:r>
            <a:r>
              <a:rPr spc="-31"/>
              <a:t> </a:t>
            </a:r>
            <a:r>
              <a:rPr spc="-15"/>
              <a:t>contain </a:t>
            </a:r>
            <a:r>
              <a:rPr spc="-10"/>
              <a:t>variables</a:t>
            </a:r>
            <a:r>
              <a:rPr spc="0"/>
              <a:t> </a:t>
            </a:r>
            <a:r>
              <a:t>of </a:t>
            </a:r>
            <a:r>
              <a:rPr spc="-20"/>
              <a:t>different</a:t>
            </a:r>
            <a:r>
              <a:rPr spc="10"/>
              <a:t> </a:t>
            </a:r>
            <a:r>
              <a:rPr spc="-15"/>
              <a:t>data </a:t>
            </a:r>
            <a:r>
              <a:rPr spc="0"/>
              <a:t>types</a:t>
            </a:r>
          </a:p>
          <a:p>
            <a:pPr lvl="1" marL="756284" marR="180339" indent="-287019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8" sz="2500">
                <a:solidFill>
                  <a:srgbClr val="0E6EC5"/>
                </a:solidFill>
              </a:defRPr>
            </a:pPr>
            <a:r>
              <a:t>Commonly</a:t>
            </a:r>
            <a:r>
              <a:rPr spc="4"/>
              <a:t> </a:t>
            </a:r>
            <a:r>
              <a:t>used</a:t>
            </a:r>
            <a:r>
              <a:rPr spc="13"/>
              <a:t> </a:t>
            </a:r>
            <a:r>
              <a:rPr spc="-17"/>
              <a:t>to</a:t>
            </a:r>
            <a:r>
              <a:rPr spc="0"/>
              <a:t> </a:t>
            </a:r>
            <a:r>
              <a:rPr spc="-13"/>
              <a:t>define</a:t>
            </a:r>
            <a:r>
              <a:rPr spc="13"/>
              <a:t> </a:t>
            </a:r>
            <a:r>
              <a:rPr spc="-17"/>
              <a:t>records</a:t>
            </a:r>
            <a:r>
              <a:rPr spc="17"/>
              <a:t> </a:t>
            </a:r>
            <a:r>
              <a:rPr spc="-17"/>
              <a:t>to</a:t>
            </a:r>
            <a:r>
              <a:rPr spc="0"/>
              <a:t> </a:t>
            </a:r>
            <a:r>
              <a:rPr spc="-4"/>
              <a:t>be </a:t>
            </a:r>
            <a:r>
              <a:rPr spc="-22"/>
              <a:t>stored</a:t>
            </a:r>
            <a:r>
              <a:rPr spc="22"/>
              <a:t> </a:t>
            </a:r>
            <a:r>
              <a:rPr spc="-4"/>
              <a:t>in </a:t>
            </a:r>
            <a:r>
              <a:rPr spc="-553"/>
              <a:t> </a:t>
            </a:r>
            <a:r>
              <a:t>files.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5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68" name="object 2"/>
          <p:cNvSpPr txBox="1"/>
          <p:nvPr>
            <p:ph type="title"/>
          </p:nvPr>
        </p:nvSpPr>
        <p:spPr>
          <a:xfrm>
            <a:off x="2190369" y="461594"/>
            <a:ext cx="4766310" cy="697231"/>
          </a:xfrm>
          <a:prstGeom prst="rect">
            <a:avLst/>
          </a:prstGeom>
        </p:spPr>
        <p:txBody>
          <a:bodyPr/>
          <a:lstStyle/>
          <a:p>
            <a:pPr indent="12319" defTabSz="886968">
              <a:defRPr spc="-97" sz="4268">
                <a:latin typeface="Calibri"/>
                <a:ea typeface="Calibri"/>
                <a:cs typeface="Calibri"/>
                <a:sym typeface="Calibri"/>
              </a:defRPr>
            </a:pPr>
            <a:r>
              <a:t>Why </a:t>
            </a:r>
            <a:r>
              <a:rPr spc="0"/>
              <a:t>Use</a:t>
            </a:r>
            <a:r>
              <a:t> Structures?</a:t>
            </a:r>
          </a:p>
        </p:txBody>
      </p:sp>
      <p:sp>
        <p:nvSpPr>
          <p:cNvPr id="69" name="object 3"/>
          <p:cNvSpPr txBox="1"/>
          <p:nvPr/>
        </p:nvSpPr>
        <p:spPr>
          <a:xfrm>
            <a:off x="535939" y="1570989"/>
            <a:ext cx="8034657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599" marR="147320" indent="-342899">
              <a:lnSpc>
                <a:spcPts val="2900"/>
              </a:lnSpc>
              <a:spcBef>
                <a:spcPts val="4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pc="-8" sz="2200">
                <a:solidFill>
                  <a:srgbClr val="0E6EC5"/>
                </a:solidFill>
              </a:defRPr>
            </a:pPr>
            <a:r>
              <a:t>Quite often </a:t>
            </a:r>
            <a:r>
              <a:rPr spc="-12"/>
              <a:t>we </a:t>
            </a:r>
            <a:r>
              <a:rPr spc="-4"/>
              <a:t>deal </a:t>
            </a:r>
            <a:r>
              <a:rPr spc="0"/>
              <a:t>with </a:t>
            </a:r>
            <a:r>
              <a:rPr spc="-4"/>
              <a:t>entities </a:t>
            </a:r>
            <a:r>
              <a:t>that </a:t>
            </a:r>
            <a:r>
              <a:rPr spc="-12"/>
              <a:t>are </a:t>
            </a:r>
            <a:r>
              <a:rPr spc="-4"/>
              <a:t>collection of </a:t>
            </a:r>
            <a:r>
              <a:rPr spc="-488"/>
              <a:t> </a:t>
            </a:r>
            <a:r>
              <a:rPr spc="-4"/>
              <a:t>dissimilar</a:t>
            </a:r>
            <a:r>
              <a:rPr spc="-24"/>
              <a:t> </a:t>
            </a:r>
            <a:r>
              <a:rPr spc="-16"/>
              <a:t>data</a:t>
            </a:r>
            <a:r>
              <a:rPr spc="-20"/>
              <a:t> </a:t>
            </a:r>
            <a:r>
              <a:rPr spc="-4"/>
              <a:t>types.</a:t>
            </a:r>
          </a:p>
          <a:p>
            <a:pPr marL="355599" marR="306070" indent="-342899">
              <a:lnSpc>
                <a:spcPts val="2900"/>
              </a:lnSpc>
              <a:spcBef>
                <a:spcPts val="6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pc="-16" sz="2200">
                <a:solidFill>
                  <a:srgbClr val="0E6EC5"/>
                </a:solidFill>
              </a:defRPr>
            </a:pPr>
            <a:r>
              <a:t>For</a:t>
            </a:r>
            <a:r>
              <a:rPr spc="-12"/>
              <a:t> example,</a:t>
            </a:r>
            <a:r>
              <a:rPr spc="-4"/>
              <a:t> </a:t>
            </a:r>
            <a:r>
              <a:rPr spc="-8"/>
              <a:t>suppose</a:t>
            </a:r>
            <a:r>
              <a:rPr spc="-28"/>
              <a:t> </a:t>
            </a:r>
            <a:r>
              <a:rPr spc="-12"/>
              <a:t>you</a:t>
            </a:r>
            <a:r>
              <a:rPr spc="-4"/>
              <a:t> </a:t>
            </a:r>
            <a:r>
              <a:rPr spc="-12"/>
              <a:t>want to</a:t>
            </a:r>
            <a:r>
              <a:rPr spc="-4"/>
              <a:t> </a:t>
            </a:r>
            <a:r>
              <a:rPr spc="-20"/>
              <a:t>store</a:t>
            </a:r>
            <a:r>
              <a:rPr spc="-8"/>
              <a:t> </a:t>
            </a:r>
            <a:r>
              <a:t>data </a:t>
            </a:r>
            <a:r>
              <a:rPr spc="0"/>
              <a:t>about</a:t>
            </a:r>
            <a:r>
              <a:rPr spc="-12"/>
              <a:t> </a:t>
            </a:r>
            <a:r>
              <a:rPr spc="0"/>
              <a:t>a </a:t>
            </a:r>
            <a:r>
              <a:rPr spc="-488"/>
              <a:t> </a:t>
            </a:r>
            <a:r>
              <a:rPr b="1" spc="-4"/>
              <a:t>car</a:t>
            </a:r>
            <a:r>
              <a:rPr spc="-4"/>
              <a:t>.</a:t>
            </a:r>
            <a:r>
              <a:rPr spc="-12"/>
              <a:t> </a:t>
            </a:r>
            <a:r>
              <a:rPr spc="-57"/>
              <a:t>You</a:t>
            </a:r>
            <a:r>
              <a:rPr spc="-8"/>
              <a:t> might</a:t>
            </a:r>
            <a:r>
              <a:rPr spc="4"/>
              <a:t> </a:t>
            </a:r>
            <a:r>
              <a:rPr spc="-12"/>
              <a:t>want</a:t>
            </a:r>
            <a:r>
              <a:t> </a:t>
            </a:r>
            <a:r>
              <a:rPr spc="-12"/>
              <a:t>to</a:t>
            </a:r>
            <a:r>
              <a:rPr spc="-4"/>
              <a:t> </a:t>
            </a:r>
            <a:r>
              <a:rPr spc="-20"/>
              <a:t>store</a:t>
            </a:r>
            <a:r>
              <a:rPr spc="-12"/>
              <a:t> </a:t>
            </a:r>
            <a:r>
              <a:rPr spc="0"/>
              <a:t>its</a:t>
            </a:r>
            <a:r>
              <a:rPr spc="-4"/>
              <a:t> name (a</a:t>
            </a:r>
            <a:r>
              <a:rPr spc="-8"/>
              <a:t> string),</a:t>
            </a:r>
            <a:r>
              <a:rPr spc="0"/>
              <a:t> its </a:t>
            </a:r>
            <a:r>
              <a:rPr spc="4"/>
              <a:t> </a:t>
            </a:r>
            <a:r>
              <a:rPr spc="-4"/>
              <a:t>price</a:t>
            </a:r>
            <a:r>
              <a:rPr spc="-32"/>
              <a:t> </a:t>
            </a:r>
            <a:r>
              <a:rPr spc="-4"/>
              <a:t>(a</a:t>
            </a:r>
            <a:r>
              <a:t> </a:t>
            </a:r>
            <a:r>
              <a:rPr spc="-4"/>
              <a:t>float)</a:t>
            </a:r>
            <a:r>
              <a:t> </a:t>
            </a:r>
            <a:r>
              <a:rPr spc="0"/>
              <a:t>and</a:t>
            </a:r>
            <a:r>
              <a:t> </a:t>
            </a:r>
            <a:r>
              <a:rPr spc="-4"/>
              <a:t>number</a:t>
            </a:r>
            <a:r>
              <a:rPr spc="-20"/>
              <a:t> </a:t>
            </a:r>
            <a:r>
              <a:rPr spc="-4"/>
              <a:t>of</a:t>
            </a:r>
            <a:r>
              <a:rPr spc="16"/>
              <a:t> </a:t>
            </a:r>
            <a:r>
              <a:rPr spc="-8"/>
              <a:t>seats</a:t>
            </a:r>
            <a:r>
              <a:rPr spc="-20"/>
              <a:t> </a:t>
            </a:r>
            <a:r>
              <a:rPr spc="0"/>
              <a:t>in</a:t>
            </a:r>
            <a:r>
              <a:rPr spc="-4"/>
              <a:t> </a:t>
            </a:r>
            <a:r>
              <a:rPr spc="0"/>
              <a:t>it </a:t>
            </a:r>
            <a:r>
              <a:rPr spc="-4"/>
              <a:t>(an</a:t>
            </a:r>
            <a:r>
              <a:rPr spc="-24"/>
              <a:t> </a:t>
            </a:r>
            <a:r>
              <a:rPr spc="-4"/>
              <a:t>int).</a:t>
            </a:r>
          </a:p>
          <a:p>
            <a:pPr marL="355599" marR="427990" indent="-342899">
              <a:lnSpc>
                <a:spcPts val="2900"/>
              </a:lnSpc>
              <a:spcBef>
                <a:spcPts val="6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200">
                <a:solidFill>
                  <a:srgbClr val="0E6EC5"/>
                </a:solidFill>
              </a:defRPr>
            </a:pPr>
            <a:r>
              <a:t>If </a:t>
            </a:r>
            <a:r>
              <a:rPr spc="-16"/>
              <a:t>data </a:t>
            </a:r>
            <a:r>
              <a:t>about </a:t>
            </a:r>
            <a:r>
              <a:rPr spc="-16"/>
              <a:t>say </a:t>
            </a:r>
            <a:r>
              <a:t>3 </a:t>
            </a:r>
            <a:r>
              <a:rPr spc="-4"/>
              <a:t>such </a:t>
            </a:r>
            <a:r>
              <a:rPr spc="-20"/>
              <a:t>cars </a:t>
            </a:r>
            <a:r>
              <a:t>is </a:t>
            </a:r>
            <a:r>
              <a:rPr spc="-12"/>
              <a:t>to </a:t>
            </a:r>
            <a:r>
              <a:rPr spc="-8"/>
              <a:t>be </a:t>
            </a:r>
            <a:r>
              <a:rPr spc="-16"/>
              <a:t>stored, </a:t>
            </a:r>
            <a:r>
              <a:rPr spc="-4"/>
              <a:t>then </a:t>
            </a:r>
            <a:r>
              <a:rPr spc="-12"/>
              <a:t>we </a:t>
            </a:r>
            <a:r>
              <a:rPr spc="-488"/>
              <a:t> </a:t>
            </a:r>
            <a:r>
              <a:rPr spc="-8"/>
              <a:t>can</a:t>
            </a:r>
            <a:r>
              <a:rPr spc="-24"/>
              <a:t> </a:t>
            </a:r>
            <a:r>
              <a:rPr spc="-12"/>
              <a:t>follow</a:t>
            </a:r>
            <a:r>
              <a:rPr spc="-16"/>
              <a:t> </a:t>
            </a:r>
            <a:r>
              <a:rPr spc="-8"/>
              <a:t>two</a:t>
            </a:r>
            <a:r>
              <a:rPr spc="-4"/>
              <a:t> </a:t>
            </a:r>
            <a:r>
              <a:rPr spc="-8"/>
              <a:t>approaches:</a:t>
            </a:r>
          </a:p>
          <a:p>
            <a:pPr lvl="1" marL="756284" marR="5080" indent="-287020">
              <a:lnSpc>
                <a:spcPts val="2500"/>
              </a:lnSpc>
              <a:spcBef>
                <a:spcPts val="5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4" sz="2200">
                <a:solidFill>
                  <a:srgbClr val="0E6EC5"/>
                </a:solidFill>
              </a:defRPr>
            </a:pPr>
            <a:r>
              <a:t>Construct </a:t>
            </a:r>
            <a:r>
              <a:rPr spc="0"/>
              <a:t>individual </a:t>
            </a:r>
            <a:r>
              <a:rPr spc="-18"/>
              <a:t>arrays, </a:t>
            </a:r>
            <a:r>
              <a:rPr spc="-9"/>
              <a:t>one </a:t>
            </a:r>
            <a:r>
              <a:rPr spc="-18"/>
              <a:t>for </a:t>
            </a:r>
            <a:r>
              <a:rPr spc="-13"/>
              <a:t>storing </a:t>
            </a:r>
            <a:r>
              <a:t>names, </a:t>
            </a:r>
            <a:r>
              <a:rPr spc="0"/>
              <a:t>another </a:t>
            </a:r>
            <a:r>
              <a:rPr spc="-485"/>
              <a:t> </a:t>
            </a:r>
            <a:r>
              <a:rPr spc="-18"/>
              <a:t>for </a:t>
            </a:r>
            <a:r>
              <a:rPr spc="-13"/>
              <a:t>storing </a:t>
            </a:r>
            <a:r>
              <a:t>prices </a:t>
            </a:r>
            <a:r>
              <a:rPr spc="0"/>
              <a:t>and </a:t>
            </a:r>
            <a:r>
              <a:rPr spc="-9"/>
              <a:t>still </a:t>
            </a:r>
            <a:r>
              <a:rPr spc="0"/>
              <a:t>another </a:t>
            </a:r>
            <a:r>
              <a:rPr spc="-18"/>
              <a:t>for </a:t>
            </a:r>
            <a:r>
              <a:rPr spc="-13"/>
              <a:t>storing </a:t>
            </a:r>
            <a:r>
              <a:t>number of </a:t>
            </a:r>
            <a:r>
              <a:rPr spc="0"/>
              <a:t> </a:t>
            </a:r>
            <a:r>
              <a:t>seats.</a:t>
            </a:r>
          </a:p>
          <a:p>
            <a:pPr lvl="1" marL="756284" indent="-287020">
              <a:spcBef>
                <a:spcPts val="2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4" sz="2200">
                <a:solidFill>
                  <a:srgbClr val="0E6EC5"/>
                </a:solidFill>
              </a:defRPr>
            </a:pPr>
            <a:r>
              <a:t>Use</a:t>
            </a:r>
            <a:r>
              <a:rPr spc="-18"/>
              <a:t> </a:t>
            </a:r>
            <a:r>
              <a:rPr spc="0"/>
              <a:t>a</a:t>
            </a:r>
            <a:r>
              <a:rPr spc="-13"/>
              <a:t> </a:t>
            </a:r>
            <a:r>
              <a:rPr spc="-9"/>
              <a:t>structure</a:t>
            </a:r>
            <a:r>
              <a:rPr spc="-27"/>
              <a:t> </a:t>
            </a:r>
            <a:r>
              <a:rPr spc="-9"/>
              <a:t>variable.</a:t>
            </a:r>
          </a:p>
        </p:txBody>
      </p:sp>
      <p:pic>
        <p:nvPicPr>
          <p:cNvPr id="70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7756" y="5054798"/>
            <a:ext cx="5326015" cy="1803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73" name="object 2"/>
          <p:cNvSpPr txBox="1"/>
          <p:nvPr>
            <p:ph type="title"/>
          </p:nvPr>
        </p:nvSpPr>
        <p:spPr>
          <a:xfrm>
            <a:off x="3499865" y="461594"/>
            <a:ext cx="2142491" cy="697231"/>
          </a:xfrm>
          <a:prstGeom prst="rect">
            <a:avLst/>
          </a:prstGeom>
        </p:spPr>
        <p:txBody>
          <a:bodyPr/>
          <a:lstStyle>
            <a:lvl1pPr indent="12064" defTabSz="868680">
              <a:defRPr spc="-95" sz="418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Structure</a:t>
            </a:r>
          </a:p>
        </p:txBody>
      </p:sp>
      <p:sp>
        <p:nvSpPr>
          <p:cNvPr id="74" name="object 3"/>
          <p:cNvSpPr txBox="1"/>
          <p:nvPr/>
        </p:nvSpPr>
        <p:spPr>
          <a:xfrm>
            <a:off x="535939" y="1607564"/>
            <a:ext cx="8066407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1143000" indent="-342900">
              <a:spcBef>
                <a:spcPts val="1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pc="-15" sz="3200">
                <a:solidFill>
                  <a:srgbClr val="0E6EC5"/>
                </a:solidFill>
              </a:defRPr>
            </a:pPr>
            <a:r>
              <a:t>There</a:t>
            </a:r>
            <a:r>
              <a:rPr spc="-25"/>
              <a:t> </a:t>
            </a:r>
            <a:r>
              <a:t>are</a:t>
            </a:r>
            <a:r>
              <a:rPr spc="-10"/>
              <a:t> three</a:t>
            </a:r>
            <a:r>
              <a:rPr spc="5"/>
              <a:t> </a:t>
            </a:r>
            <a:r>
              <a:rPr spc="-5"/>
              <a:t>aspects</a:t>
            </a:r>
            <a:r>
              <a:rPr spc="5"/>
              <a:t> </a:t>
            </a:r>
            <a:r>
              <a:rPr spc="-5"/>
              <a:t>of </a:t>
            </a:r>
            <a:r>
              <a:rPr spc="-10"/>
              <a:t>working</a:t>
            </a:r>
            <a:r>
              <a:rPr spc="5"/>
              <a:t> </a:t>
            </a:r>
            <a:r>
              <a:rPr spc="-5"/>
              <a:t>with </a:t>
            </a:r>
            <a:r>
              <a:rPr spc="-705"/>
              <a:t> </a:t>
            </a:r>
            <a:r>
              <a:rPr spc="-10"/>
              <a:t>structures:</a:t>
            </a:r>
          </a:p>
          <a:p>
            <a:pPr lvl="1" marL="756284" indent="-287020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15" sz="2800">
                <a:solidFill>
                  <a:srgbClr val="0E6EC5"/>
                </a:solidFill>
              </a:defRPr>
            </a:pPr>
            <a:r>
              <a:t>Defining</a:t>
            </a:r>
            <a:r>
              <a:rPr spc="10"/>
              <a:t> </a:t>
            </a:r>
            <a:r>
              <a:rPr spc="-5"/>
              <a:t>a</a:t>
            </a:r>
            <a:r>
              <a:rPr spc="-10"/>
              <a:t> </a:t>
            </a:r>
            <a:r>
              <a:t>structure</a:t>
            </a:r>
            <a:r>
              <a:rPr spc="45"/>
              <a:t> </a:t>
            </a:r>
            <a:r>
              <a:rPr spc="-10"/>
              <a:t>type</a:t>
            </a:r>
          </a:p>
          <a:p>
            <a:pPr lvl="1" marL="756284" marR="5080" indent="-287020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10" sz="2800">
                <a:solidFill>
                  <a:srgbClr val="0E6EC5"/>
                </a:solidFill>
              </a:defRPr>
            </a:pPr>
            <a:r>
              <a:t>Declaring</a:t>
            </a:r>
            <a:r>
              <a:rPr spc="-5"/>
              <a:t> </a:t>
            </a:r>
            <a:r>
              <a:t>variables</a:t>
            </a:r>
            <a:r>
              <a:rPr spc="0"/>
              <a:t> </a:t>
            </a:r>
            <a:r>
              <a:rPr spc="-5"/>
              <a:t>and</a:t>
            </a:r>
            <a:r>
              <a:rPr spc="20"/>
              <a:t> </a:t>
            </a:r>
            <a:r>
              <a:rPr spc="-20"/>
              <a:t>constants</a:t>
            </a:r>
            <a:r>
              <a:rPr spc="40"/>
              <a:t> </a:t>
            </a:r>
            <a:r>
              <a:rPr spc="-5"/>
              <a:t>of </a:t>
            </a:r>
            <a:r>
              <a:t>newly </a:t>
            </a:r>
            <a:r>
              <a:rPr spc="-15"/>
              <a:t>created </a:t>
            </a:r>
            <a:r>
              <a:rPr spc="-620"/>
              <a:t> </a:t>
            </a:r>
            <a:r>
              <a:t>type</a:t>
            </a:r>
          </a:p>
          <a:p>
            <a:pPr lvl="1" marL="756284" marR="27940" indent="-287020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pc="-5" sz="2800">
                <a:solidFill>
                  <a:srgbClr val="0E6EC5"/>
                </a:solidFill>
              </a:defRPr>
            </a:pPr>
            <a:r>
              <a:t>Using and</a:t>
            </a:r>
            <a:r>
              <a:rPr spc="20"/>
              <a:t> </a:t>
            </a:r>
            <a:r>
              <a:rPr spc="-15"/>
              <a:t>performing</a:t>
            </a:r>
            <a:r>
              <a:rPr spc="20"/>
              <a:t> </a:t>
            </a:r>
            <a:r>
              <a:rPr spc="-15"/>
              <a:t>operations</a:t>
            </a:r>
            <a:r>
              <a:rPr spc="20"/>
              <a:t> </a:t>
            </a:r>
            <a:r>
              <a:t>on</a:t>
            </a:r>
            <a:r>
              <a:rPr spc="5"/>
              <a:t> </a:t>
            </a:r>
            <a:r>
              <a:t>the </a:t>
            </a:r>
            <a:r>
              <a:rPr spc="-10"/>
              <a:t>objects</a:t>
            </a:r>
            <a:r>
              <a:rPr spc="20"/>
              <a:t> </a:t>
            </a:r>
            <a:r>
              <a:rPr spc="-10"/>
              <a:t>of </a:t>
            </a:r>
            <a:r>
              <a:rPr spc="-615"/>
              <a:t> </a:t>
            </a:r>
            <a:r>
              <a:rPr spc="-15"/>
              <a:t>structure</a:t>
            </a:r>
            <a:r>
              <a:rPr spc="20"/>
              <a:t> </a:t>
            </a:r>
            <a:r>
              <a:rPr spc="-10"/>
              <a:t>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12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77" name="object 2"/>
          <p:cNvSpPr txBox="1"/>
          <p:nvPr>
            <p:ph type="title"/>
          </p:nvPr>
        </p:nvSpPr>
        <p:spPr>
          <a:xfrm>
            <a:off x="2315335" y="461594"/>
            <a:ext cx="4514217" cy="697231"/>
          </a:xfrm>
          <a:prstGeom prst="rect">
            <a:avLst/>
          </a:prstGeom>
        </p:spPr>
        <p:txBody>
          <a:bodyPr/>
          <a:lstStyle>
            <a:lvl1pPr indent="12064" defTabSz="868680">
              <a:defRPr spc="-95" sz="418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Structure Definition</a:t>
            </a:r>
          </a:p>
        </p:txBody>
      </p:sp>
      <p:pic>
        <p:nvPicPr>
          <p:cNvPr id="78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294" y="1484830"/>
            <a:ext cx="5053205" cy="292551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object 4"/>
          <p:cNvSpPr txBox="1"/>
          <p:nvPr/>
        </p:nvSpPr>
        <p:spPr>
          <a:xfrm>
            <a:off x="993443" y="2084070"/>
            <a:ext cx="209613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1104900" algn="l"/>
              </a:tabLst>
              <a:defRPr b="1" spc="5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struct	sname</a:t>
            </a:r>
            <a:r>
              <a:rPr spc="-80"/>
              <a:t> </a:t>
            </a:r>
            <a:r>
              <a:rPr spc="0"/>
              <a:t>{</a:t>
            </a:r>
          </a:p>
        </p:txBody>
      </p:sp>
      <p:sp>
        <p:nvSpPr>
          <p:cNvPr id="80" name="object 5"/>
          <p:cNvSpPr txBox="1"/>
          <p:nvPr/>
        </p:nvSpPr>
        <p:spPr>
          <a:xfrm>
            <a:off x="1907794" y="3730192"/>
            <a:ext cx="58102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1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type</a:t>
            </a:r>
          </a:p>
        </p:txBody>
      </p:sp>
      <p:sp>
        <p:nvSpPr>
          <p:cNvPr id="81" name="object 6"/>
          <p:cNvSpPr txBox="1"/>
          <p:nvPr/>
        </p:nvSpPr>
        <p:spPr>
          <a:xfrm>
            <a:off x="1907794" y="2358644"/>
            <a:ext cx="140779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350" indent="12700" algn="just">
              <a:spcBef>
                <a:spcPts val="100"/>
              </a:spcBef>
              <a:defRPr b="1" spc="5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type</a:t>
            </a:r>
            <a:r>
              <a:rPr spc="-90"/>
              <a:t> </a:t>
            </a:r>
            <a:r>
              <a:t>var1; </a:t>
            </a:r>
            <a:r>
              <a:rPr spc="-1070"/>
              <a:t> </a:t>
            </a:r>
            <a:r>
              <a:t>type</a:t>
            </a:r>
            <a:r>
              <a:rPr spc="-90"/>
              <a:t> </a:t>
            </a:r>
            <a:r>
              <a:t>var2; </a:t>
            </a:r>
            <a:r>
              <a:rPr spc="-1070"/>
              <a:t> </a:t>
            </a:r>
            <a:r>
              <a:t>type</a:t>
            </a:r>
            <a:r>
              <a:rPr spc="-95"/>
              <a:t> </a:t>
            </a:r>
            <a:r>
              <a:t>var3;</a:t>
            </a:r>
          </a:p>
          <a:p>
            <a:pPr indent="927100">
              <a:defRPr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</a:t>
            </a:r>
          </a:p>
          <a:p>
            <a:pPr indent="927100">
              <a:defRPr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</a:t>
            </a:r>
          </a:p>
          <a:p>
            <a:pPr indent="701040">
              <a:defRPr b="1" spc="5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varN;</a:t>
            </a:r>
          </a:p>
        </p:txBody>
      </p:sp>
      <p:sp>
        <p:nvSpPr>
          <p:cNvPr id="82" name="object 7"/>
          <p:cNvSpPr txBox="1"/>
          <p:nvPr/>
        </p:nvSpPr>
        <p:spPr>
          <a:xfrm>
            <a:off x="993444" y="4004817"/>
            <a:ext cx="30289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5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};</a:t>
            </a:r>
          </a:p>
        </p:txBody>
      </p:sp>
      <p:sp>
        <p:nvSpPr>
          <p:cNvPr id="83" name="object 11"/>
          <p:cNvSpPr txBox="1"/>
          <p:nvPr/>
        </p:nvSpPr>
        <p:spPr>
          <a:xfrm>
            <a:off x="644701" y="4546853"/>
            <a:ext cx="5105401" cy="1879601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1439">
              <a:spcBef>
                <a:spcPts val="200"/>
              </a:spcBef>
              <a:defRPr b="1" spc="-5">
                <a:solidFill>
                  <a:srgbClr val="C00000"/>
                </a:solidFill>
              </a:defRPr>
            </a:pPr>
            <a:r>
              <a:t>struct</a:t>
            </a:r>
            <a:r>
              <a:rPr spc="-30"/>
              <a:t> </a:t>
            </a:r>
            <a:r>
              <a:rPr b="0">
                <a:solidFill>
                  <a:srgbClr val="000000"/>
                </a:solidFill>
              </a:rPr>
              <a:t>is </a:t>
            </a:r>
            <a:r>
              <a:rPr b="0" spc="0">
                <a:solidFill>
                  <a:srgbClr val="000000"/>
                </a:solidFill>
              </a:rPr>
              <a:t>a</a:t>
            </a:r>
            <a:r>
              <a:rPr b="0" spc="-10">
                <a:solidFill>
                  <a:srgbClr val="000000"/>
                </a:solidFill>
              </a:rPr>
              <a:t> </a:t>
            </a:r>
            <a:r>
              <a:rPr b="0" spc="-20">
                <a:solidFill>
                  <a:srgbClr val="000000"/>
                </a:solidFill>
              </a:rPr>
              <a:t>keyword</a:t>
            </a:r>
            <a:r>
              <a:rPr b="0" spc="-10">
                <a:solidFill>
                  <a:srgbClr val="000000"/>
                </a:solidFill>
              </a:rPr>
              <a:t> to </a:t>
            </a:r>
            <a:r>
              <a:rPr b="0">
                <a:solidFill>
                  <a:srgbClr val="000000"/>
                </a:solidFill>
              </a:rPr>
              <a:t>define</a:t>
            </a:r>
            <a:r>
              <a:rPr b="0" spc="10">
                <a:solidFill>
                  <a:srgbClr val="000000"/>
                </a:solidFill>
              </a:rPr>
              <a:t> </a:t>
            </a:r>
            <a:r>
              <a:rPr b="0" spc="0">
                <a:solidFill>
                  <a:srgbClr val="000000"/>
                </a:solidFill>
              </a:rPr>
              <a:t>a</a:t>
            </a:r>
            <a:r>
              <a:rPr b="0" spc="-10">
                <a:solidFill>
                  <a:srgbClr val="000000"/>
                </a:solidFill>
              </a:rPr>
              <a:t> structure.</a:t>
            </a:r>
            <a:endParaRPr b="0" spc="-10">
              <a:solidFill>
                <a:srgbClr val="000000"/>
              </a:solidFill>
            </a:endParaRPr>
          </a:p>
          <a:p>
            <a:pPr marR="207009" indent="91439">
              <a:defRPr b="1">
                <a:solidFill>
                  <a:srgbClr val="C00000"/>
                </a:solidFill>
              </a:defRPr>
            </a:pPr>
            <a:r>
              <a:t>sname</a:t>
            </a:r>
            <a:r>
              <a:rPr spc="380"/>
              <a:t> </a:t>
            </a:r>
            <a:r>
              <a:rPr b="0" spc="-5">
                <a:solidFill>
                  <a:srgbClr val="000000"/>
                </a:solidFill>
              </a:rPr>
              <a:t>is</a:t>
            </a:r>
            <a:r>
              <a:rPr b="0" spc="5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</a:rPr>
              <a:t>the</a:t>
            </a:r>
            <a:r>
              <a:rPr b="0" spc="10">
                <a:solidFill>
                  <a:srgbClr val="000000"/>
                </a:solidFill>
              </a:rPr>
              <a:t> </a:t>
            </a:r>
            <a:r>
              <a:rPr b="0" spc="-5">
                <a:solidFill>
                  <a:srgbClr val="000000"/>
                </a:solidFill>
              </a:rPr>
              <a:t>name</a:t>
            </a:r>
            <a:r>
              <a:rPr b="0" spc="5">
                <a:solidFill>
                  <a:srgbClr val="000000"/>
                </a:solidFill>
              </a:rPr>
              <a:t> </a:t>
            </a:r>
            <a:r>
              <a:rPr b="0" spc="-5">
                <a:solidFill>
                  <a:srgbClr val="000000"/>
                </a:solidFill>
              </a:rPr>
              <a:t>given</a:t>
            </a:r>
            <a:r>
              <a:rPr b="0" spc="10">
                <a:solidFill>
                  <a:srgbClr val="000000"/>
                </a:solidFill>
              </a:rPr>
              <a:t> </a:t>
            </a:r>
            <a:r>
              <a:rPr b="0" spc="-10">
                <a:solidFill>
                  <a:srgbClr val="000000"/>
                </a:solidFill>
              </a:rPr>
              <a:t>to</a:t>
            </a:r>
            <a:r>
              <a:rPr b="0" spc="-5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</a:rPr>
              <a:t>the</a:t>
            </a:r>
            <a:r>
              <a:rPr b="0" spc="30">
                <a:solidFill>
                  <a:srgbClr val="000000"/>
                </a:solidFill>
              </a:rPr>
              <a:t> </a:t>
            </a:r>
            <a:r>
              <a:rPr b="0" spc="-15">
                <a:solidFill>
                  <a:srgbClr val="000000"/>
                </a:solidFill>
              </a:rPr>
              <a:t>structure/structure </a:t>
            </a:r>
            <a:r>
              <a:rPr b="0" spc="-395">
                <a:solidFill>
                  <a:srgbClr val="000000"/>
                </a:solidFill>
              </a:rPr>
              <a:t> </a:t>
            </a:r>
            <a:r>
              <a:rPr b="0" spc="-10">
                <a:solidFill>
                  <a:srgbClr val="000000"/>
                </a:solidFill>
              </a:rPr>
              <a:t>tag.</a:t>
            </a:r>
            <a:endParaRPr b="0" spc="-10">
              <a:solidFill>
                <a:srgbClr val="000000"/>
              </a:solidFill>
            </a:endParaRPr>
          </a:p>
          <a:p>
            <a:pPr indent="91439">
              <a:defRPr b="1">
                <a:solidFill>
                  <a:srgbClr val="C00000"/>
                </a:solidFill>
              </a:defRPr>
            </a:pPr>
            <a:r>
              <a:t>type</a:t>
            </a:r>
            <a:r>
              <a:rPr spc="380"/>
              <a:t> </a:t>
            </a:r>
            <a:r>
              <a:rPr b="0" spc="-5">
                <a:solidFill>
                  <a:srgbClr val="000000"/>
                </a:solidFill>
              </a:rPr>
              <a:t>is</a:t>
            </a:r>
            <a:r>
              <a:rPr b="0" spc="-1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</a:rPr>
              <a:t>a</a:t>
            </a:r>
            <a:r>
              <a:rPr b="0" spc="-10">
                <a:solidFill>
                  <a:srgbClr val="000000"/>
                </a:solidFill>
              </a:rPr>
              <a:t> </a:t>
            </a:r>
            <a:r>
              <a:rPr b="0" spc="-5">
                <a:solidFill>
                  <a:srgbClr val="000000"/>
                </a:solidFill>
              </a:rPr>
              <a:t>built-in</a:t>
            </a:r>
            <a:r>
              <a:rPr b="0" spc="15">
                <a:solidFill>
                  <a:srgbClr val="000000"/>
                </a:solidFill>
              </a:rPr>
              <a:t> </a:t>
            </a:r>
            <a:r>
              <a:rPr b="0" spc="-15">
                <a:solidFill>
                  <a:srgbClr val="000000"/>
                </a:solidFill>
              </a:rPr>
              <a:t>data </a:t>
            </a:r>
            <a:r>
              <a:rPr b="0">
                <a:solidFill>
                  <a:srgbClr val="000000"/>
                </a:solidFill>
              </a:rPr>
              <a:t>type.</a:t>
            </a:r>
            <a:endParaRPr b="0">
              <a:solidFill>
                <a:srgbClr val="000000"/>
              </a:solidFill>
            </a:endParaRPr>
          </a:p>
          <a:p>
            <a:pPr marR="393065" indent="91439">
              <a:defRPr b="1" spc="-10">
                <a:solidFill>
                  <a:srgbClr val="C00000"/>
                </a:solidFill>
              </a:defRPr>
            </a:pPr>
            <a:r>
              <a:t>var1,var2,var3,…..,varN</a:t>
            </a:r>
            <a:r>
              <a:rPr spc="-40"/>
              <a:t> </a:t>
            </a:r>
            <a:r>
              <a:rPr b="0">
                <a:solidFill>
                  <a:srgbClr val="000000"/>
                </a:solidFill>
              </a:rPr>
              <a:t>are</a:t>
            </a:r>
            <a:r>
              <a:rPr b="0" spc="10">
                <a:solidFill>
                  <a:srgbClr val="000000"/>
                </a:solidFill>
              </a:rPr>
              <a:t> </a:t>
            </a:r>
            <a:r>
              <a:rPr b="0" spc="-5">
                <a:solidFill>
                  <a:srgbClr val="000000"/>
                </a:solidFill>
              </a:rPr>
              <a:t>elements</a:t>
            </a:r>
            <a:r>
              <a:rPr b="0" spc="15">
                <a:solidFill>
                  <a:srgbClr val="000000"/>
                </a:solidFill>
              </a:rPr>
              <a:t> </a:t>
            </a:r>
            <a:r>
              <a:rPr b="0" spc="-5">
                <a:solidFill>
                  <a:srgbClr val="000000"/>
                </a:solidFill>
              </a:rPr>
              <a:t>of</a:t>
            </a:r>
            <a:r>
              <a:rPr b="0" spc="1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</a:rPr>
              <a:t>structure </a:t>
            </a:r>
            <a:r>
              <a:rPr b="0" spc="-390">
                <a:solidFill>
                  <a:srgbClr val="000000"/>
                </a:solidFill>
              </a:rPr>
              <a:t> </a:t>
            </a:r>
            <a:r>
              <a:rPr b="0" spc="-5">
                <a:solidFill>
                  <a:srgbClr val="000000"/>
                </a:solidFill>
              </a:rPr>
              <a:t>being defined.</a:t>
            </a:r>
            <a:endParaRPr b="0" spc="-5">
              <a:solidFill>
                <a:srgbClr val="000000"/>
              </a:solidFill>
            </a:endParaRPr>
          </a:p>
          <a:p>
            <a:pPr indent="91439">
              <a:defRPr b="1">
                <a:solidFill>
                  <a:srgbClr val="C00000"/>
                </a:solidFill>
              </a:defRPr>
            </a:pPr>
            <a:r>
              <a:t>;</a:t>
            </a:r>
            <a:r>
              <a:rPr spc="-20"/>
              <a:t> </a:t>
            </a:r>
            <a:r>
              <a:rPr b="0" spc="-5">
                <a:solidFill>
                  <a:srgbClr val="000000"/>
                </a:solidFill>
              </a:rPr>
              <a:t>semicolon </a:t>
            </a:r>
            <a:r>
              <a:rPr b="0" spc="-10">
                <a:solidFill>
                  <a:srgbClr val="000000"/>
                </a:solidFill>
              </a:rPr>
              <a:t>at</a:t>
            </a:r>
            <a:r>
              <a:rPr b="0" spc="-15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</a:rPr>
              <a:t>the</a:t>
            </a:r>
            <a:r>
              <a:rPr b="0" spc="-5">
                <a:solidFill>
                  <a:srgbClr val="000000"/>
                </a:solidFill>
              </a:rPr>
              <a:t> end.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86" name="object 2"/>
          <p:cNvSpPr txBox="1"/>
          <p:nvPr>
            <p:ph type="title"/>
          </p:nvPr>
        </p:nvSpPr>
        <p:spPr>
          <a:xfrm>
            <a:off x="2205608" y="461594"/>
            <a:ext cx="4731385" cy="697231"/>
          </a:xfrm>
          <a:prstGeom prst="rect">
            <a:avLst/>
          </a:prstGeom>
        </p:spPr>
        <p:txBody>
          <a:bodyPr/>
          <a:lstStyle/>
          <a:p>
            <a:pPr indent="12064" defTabSz="868680">
              <a:defRPr spc="-95" sz="4180">
                <a:latin typeface="Calibri"/>
                <a:ea typeface="Calibri"/>
                <a:cs typeface="Calibri"/>
                <a:sym typeface="Calibri"/>
              </a:defRPr>
            </a:pPr>
            <a:r>
              <a:t>Structure</a:t>
            </a:r>
            <a:r>
              <a:rPr spc="-190"/>
              <a:t> </a:t>
            </a:r>
            <a:r>
              <a:t>Definitions</a:t>
            </a:r>
          </a:p>
        </p:txBody>
      </p:sp>
      <p:sp>
        <p:nvSpPr>
          <p:cNvPr id="87" name="object 3"/>
          <p:cNvSpPr txBox="1"/>
          <p:nvPr/>
        </p:nvSpPr>
        <p:spPr>
          <a:xfrm>
            <a:off x="535939" y="1464004"/>
            <a:ext cx="7703186" cy="447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9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pc="-10" sz="2700">
                <a:solidFill>
                  <a:srgbClr val="0E6EC5"/>
                </a:solidFill>
              </a:defRPr>
            </a:pPr>
            <a:r>
              <a:t>Example:</a:t>
            </a:r>
          </a:p>
          <a:p>
            <a:pPr marL="228600" marR="4596129" indent="1384300">
              <a:lnSpc>
                <a:spcPct val="111200"/>
              </a:lnSpc>
              <a:spcBef>
                <a:spcPts val="200"/>
              </a:spcBef>
              <a:defRPr spc="-5" sz="15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struct car{ </a:t>
            </a:r>
            <a:r>
              <a:rPr spc="0"/>
              <a:t> </a:t>
            </a:r>
            <a:r>
              <a:t>char</a:t>
            </a:r>
            <a:r>
              <a:rPr spc="-104"/>
              <a:t> </a:t>
            </a:r>
            <a:r>
              <a:t>*name; </a:t>
            </a:r>
            <a:r>
              <a:rPr spc="-889"/>
              <a:t> </a:t>
            </a:r>
            <a:r>
              <a:t>int seats; </a:t>
            </a:r>
            <a:r>
              <a:rPr spc="-889"/>
              <a:t> </a:t>
            </a:r>
            <a:r>
              <a:t>float</a:t>
            </a:r>
            <a:r>
              <a:rPr spc="-110"/>
              <a:t> </a:t>
            </a:r>
            <a:r>
              <a:t>price</a:t>
            </a:r>
          </a:p>
          <a:p>
            <a:pPr indent="1725295">
              <a:lnSpc>
                <a:spcPts val="1600"/>
              </a:lnSpc>
              <a:defRPr spc="-5" sz="15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};</a:t>
            </a:r>
          </a:p>
          <a:p>
            <a:pPr lvl="1" marL="756284" indent="-287020">
              <a:spcBef>
                <a:spcPts val="200"/>
              </a:spcBef>
              <a:buSzPct val="100000"/>
              <a:buFont typeface="Arial"/>
              <a:buChar char="–"/>
              <a:tabLst>
                <a:tab pos="749300" algn="l"/>
                <a:tab pos="749300" algn="l"/>
              </a:tabLst>
              <a:defRPr sz="20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struct </a:t>
            </a:r>
            <a:r>
              <a:rPr spc="-814"/>
              <a:t>   </a:t>
            </a:r>
            <a:r>
              <a:rPr b="1" spc="-19">
                <a:latin typeface="Calibri"/>
                <a:ea typeface="Calibri"/>
                <a:cs typeface="Calibri"/>
                <a:sym typeface="Calibri"/>
              </a:rPr>
              <a:t>keyword</a:t>
            </a:r>
            <a:r>
              <a:rPr b="1" spc="19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9">
                <a:latin typeface="Calibri"/>
                <a:ea typeface="Calibri"/>
                <a:cs typeface="Calibri"/>
                <a:sym typeface="Calibri"/>
              </a:rPr>
              <a:t>introduces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spc="-4"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19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spc="-15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4"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spc="15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car</a:t>
            </a:r>
          </a:p>
          <a:p>
            <a:pPr lvl="1" marL="756284" marR="5080" indent="-287020">
              <a:lnSpc>
                <a:spcPts val="2100"/>
              </a:lnSpc>
              <a:spcBef>
                <a:spcPts val="500"/>
              </a:spcBef>
              <a:buSzPct val="100000"/>
              <a:buFont typeface="Arial"/>
              <a:buChar char="–"/>
              <a:tabLst>
                <a:tab pos="749300" algn="l"/>
                <a:tab pos="749300" algn="l"/>
              </a:tabLst>
              <a:defRPr sz="20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car</a:t>
            </a:r>
            <a:r>
              <a:rPr spc="-805"/>
              <a:t>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spc="4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spc="4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4"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spc="4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4">
                <a:latin typeface="Calibri"/>
                <a:ea typeface="Calibri"/>
                <a:cs typeface="Calibri"/>
                <a:sym typeface="Calibri"/>
              </a:rPr>
              <a:t>name or</a:t>
            </a:r>
            <a:r>
              <a:rPr spc="-9">
                <a:latin typeface="Calibri"/>
                <a:ea typeface="Calibri"/>
                <a:cs typeface="Calibri"/>
                <a:sym typeface="Calibri"/>
              </a:rPr>
              <a:t> tag</a:t>
            </a:r>
            <a:r>
              <a:rPr spc="4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spc="-4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spc="9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4"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spc="-9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15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spc="-4">
                <a:latin typeface="Calibri"/>
                <a:ea typeface="Calibri"/>
                <a:cs typeface="Calibri"/>
                <a:sym typeface="Calibri"/>
              </a:rPr>
              <a:t> declare</a:t>
            </a:r>
            <a:r>
              <a:rPr spc="4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4"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spc="19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4"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spc="-434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spc="-15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4"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type</a:t>
            </a:r>
          </a:p>
          <a:p>
            <a:pPr lvl="1" marL="756284" indent="-287020">
              <a:spcBef>
                <a:spcPts val="200"/>
              </a:spcBef>
              <a:buSzPct val="100000"/>
              <a:buFont typeface="Arial"/>
              <a:buChar char="–"/>
              <a:tabLst>
                <a:tab pos="749300" algn="l"/>
                <a:tab pos="749300" algn="l"/>
              </a:tabLst>
              <a:defRPr sz="20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car</a:t>
            </a:r>
            <a:r>
              <a:rPr spc="-805"/>
              <a:t> </a:t>
            </a:r>
            <a:r>
              <a:rPr spc="-9">
                <a:latin typeface="Calibri"/>
                <a:ea typeface="Calibri"/>
                <a:cs typeface="Calibri"/>
                <a:sym typeface="Calibri"/>
              </a:rPr>
              <a:t>contains</a:t>
            </a:r>
            <a:r>
              <a:rPr spc="4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4">
                <a:latin typeface="Calibri"/>
                <a:ea typeface="Calibri"/>
                <a:cs typeface="Calibri"/>
                <a:sym typeface="Calibri"/>
              </a:rPr>
              <a:t>three</a:t>
            </a:r>
            <a:r>
              <a:rPr spc="4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9">
                <a:latin typeface="Calibri"/>
                <a:ea typeface="Calibri"/>
                <a:cs typeface="Calibri"/>
                <a:sym typeface="Calibri"/>
              </a:rPr>
              <a:t>members</a:t>
            </a:r>
            <a:r>
              <a:rPr spc="19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4"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spc="-9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char,</a:t>
            </a:r>
            <a:r>
              <a:rPr spc="-50"/>
              <a:t> </a:t>
            </a:r>
            <a:r>
              <a:t>float,</a:t>
            </a:r>
            <a:r>
              <a:rPr spc="-55"/>
              <a:t> </a:t>
            </a:r>
            <a:r>
              <a:t>int</a:t>
            </a:r>
          </a:p>
          <a:p>
            <a:pPr lvl="2" marL="1155700" indent="-229235">
              <a:spcBef>
                <a:spcPts val="200"/>
              </a:spcBef>
              <a:buSzPct val="100000"/>
              <a:buFont typeface="Arial"/>
              <a:buChar char="•"/>
              <a:tabLst>
                <a:tab pos="1155700" algn="l"/>
                <a:tab pos="1155700" algn="l"/>
              </a:tabLst>
              <a:defRPr spc="-4" sz="2000">
                <a:solidFill>
                  <a:srgbClr val="0E6EC5"/>
                </a:solidFill>
              </a:defRPr>
            </a:pPr>
            <a:r>
              <a:t>These</a:t>
            </a:r>
            <a:r>
              <a:rPr spc="-15"/>
              <a:t> </a:t>
            </a:r>
            <a:r>
              <a:rPr spc="-9"/>
              <a:t>members</a:t>
            </a:r>
            <a:r>
              <a:rPr spc="9"/>
              <a:t> </a:t>
            </a:r>
            <a:r>
              <a:rPr spc="-9"/>
              <a:t>are</a:t>
            </a:r>
            <a:r>
              <a:rPr spc="15"/>
              <a:t> </a:t>
            </a:r>
            <a:r>
              <a:rPr spc="0">
                <a:latin typeface="Lucida Console"/>
                <a:ea typeface="Lucida Console"/>
                <a:cs typeface="Lucida Console"/>
                <a:sym typeface="Lucida Console"/>
              </a:rPr>
              <a:t>name,</a:t>
            </a:r>
            <a:r>
              <a:rPr spc="-6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spc="0">
                <a:latin typeface="Lucida Console"/>
                <a:ea typeface="Lucida Console"/>
                <a:cs typeface="Lucida Console"/>
                <a:sym typeface="Lucida Console"/>
              </a:rPr>
              <a:t>price</a:t>
            </a:r>
            <a:r>
              <a:rPr spc="-55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spc="0"/>
              <a:t>and</a:t>
            </a:r>
            <a:r>
              <a:t> </a:t>
            </a:r>
            <a:r>
              <a:rPr spc="0">
                <a:latin typeface="Lucida Console"/>
                <a:ea typeface="Lucida Console"/>
                <a:cs typeface="Lucida Console"/>
                <a:sym typeface="Lucida Console"/>
              </a:rPr>
              <a:t>seats</a:t>
            </a:r>
            <a:r>
              <a:rPr spc="0"/>
              <a:t>.</a:t>
            </a:r>
          </a:p>
          <a:p>
            <a:pPr marL="355600" indent="-342900">
              <a:spcBef>
                <a:spcPts val="200"/>
              </a:spcBef>
              <a:buSzPct val="100000"/>
              <a:buChar char="➢"/>
              <a:tabLst>
                <a:tab pos="355600" algn="l"/>
              </a:tabLst>
              <a:defRPr sz="2700">
                <a:solidFill>
                  <a:srgbClr val="0E6EC5"/>
                </a:solidFill>
              </a:defRPr>
            </a:pPr>
            <a:r>
              <a:t>No</a:t>
            </a:r>
            <a:r>
              <a:rPr spc="-20"/>
              <a:t> </a:t>
            </a:r>
            <a:r>
              <a:rPr spc="-5"/>
              <a:t>variable</a:t>
            </a:r>
            <a:r>
              <a:rPr spc="-45"/>
              <a:t> </a:t>
            </a:r>
            <a:r>
              <a:rPr spc="-5"/>
              <a:t>has</a:t>
            </a:r>
            <a:r>
              <a:rPr spc="-25"/>
              <a:t> </a:t>
            </a:r>
            <a:r>
              <a:rPr spc="-5"/>
              <a:t>been</a:t>
            </a:r>
            <a:r>
              <a:rPr spc="-40"/>
              <a:t> </a:t>
            </a:r>
            <a:r>
              <a:rPr spc="-5"/>
              <a:t>associated</a:t>
            </a:r>
            <a:r>
              <a:rPr spc="-55"/>
              <a:t> </a:t>
            </a:r>
            <a:r>
              <a:t>with</a:t>
            </a:r>
            <a:r>
              <a:rPr spc="-10"/>
              <a:t> </a:t>
            </a:r>
            <a:r>
              <a:t>this</a:t>
            </a:r>
            <a:r>
              <a:rPr spc="-25"/>
              <a:t> </a:t>
            </a:r>
            <a:r>
              <a:rPr spc="-15"/>
              <a:t>structure</a:t>
            </a:r>
          </a:p>
          <a:p>
            <a:pPr marL="355600" indent="-342900">
              <a:spcBef>
                <a:spcPts val="300"/>
              </a:spcBef>
              <a:buSzPct val="100000"/>
              <a:buChar char="➢"/>
              <a:tabLst>
                <a:tab pos="355600" algn="l"/>
              </a:tabLst>
              <a:defRPr sz="2700">
                <a:solidFill>
                  <a:srgbClr val="0E6EC5"/>
                </a:solidFill>
              </a:defRPr>
            </a:pPr>
            <a:r>
              <a:t>No</a:t>
            </a:r>
            <a:r>
              <a:rPr spc="-20"/>
              <a:t> </a:t>
            </a:r>
            <a:r>
              <a:t>memory</a:t>
            </a:r>
            <a:r>
              <a:rPr spc="-5"/>
              <a:t> </a:t>
            </a:r>
            <a:r>
              <a:t>is </a:t>
            </a:r>
            <a:r>
              <a:rPr spc="-10"/>
              <a:t>set</a:t>
            </a:r>
            <a:r>
              <a:rPr spc="-25"/>
              <a:t> </a:t>
            </a:r>
            <a:r>
              <a:t>aside</a:t>
            </a:r>
            <a:r>
              <a:rPr spc="-25"/>
              <a:t> for</a:t>
            </a:r>
            <a:r>
              <a:rPr spc="-10"/>
              <a:t> </a:t>
            </a:r>
            <a:r>
              <a:rPr spc="-5"/>
              <a:t>this </a:t>
            </a:r>
            <a:r>
              <a:rPr spc="-15"/>
              <a:t>structure.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90" name="object 2"/>
          <p:cNvSpPr txBox="1"/>
          <p:nvPr>
            <p:ph type="title"/>
          </p:nvPr>
        </p:nvSpPr>
        <p:spPr>
          <a:xfrm>
            <a:off x="2205608" y="461594"/>
            <a:ext cx="4731385" cy="697231"/>
          </a:xfrm>
          <a:prstGeom prst="rect">
            <a:avLst/>
          </a:prstGeom>
        </p:spPr>
        <p:txBody>
          <a:bodyPr/>
          <a:lstStyle/>
          <a:p>
            <a:pPr indent="12064" defTabSz="868680">
              <a:defRPr spc="-95" sz="4180">
                <a:latin typeface="Calibri"/>
                <a:ea typeface="Calibri"/>
                <a:cs typeface="Calibri"/>
                <a:sym typeface="Calibri"/>
              </a:defRPr>
            </a:pPr>
            <a:r>
              <a:t>Structure</a:t>
            </a:r>
            <a:r>
              <a:rPr spc="-190"/>
              <a:t> </a:t>
            </a:r>
            <a:r>
              <a:t>Definitions</a:t>
            </a:r>
          </a:p>
        </p:txBody>
      </p:sp>
      <p:sp>
        <p:nvSpPr>
          <p:cNvPr id="91" name="object 3"/>
          <p:cNvSpPr txBox="1"/>
          <p:nvPr/>
        </p:nvSpPr>
        <p:spPr>
          <a:xfrm>
            <a:off x="535940" y="1545080"/>
            <a:ext cx="7919719" cy="389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</a:t>
            </a:r>
            <a:r>
              <a:rPr spc="4"/>
              <a:t>t</a:t>
            </a:r>
            <a:r>
              <a:t>ru</a:t>
            </a:r>
            <a:r>
              <a:rPr spc="-13"/>
              <a:t>c</a:t>
            </a:r>
            <a:r>
              <a:t>t </a:t>
            </a:r>
            <a:r>
              <a:rPr spc="-625"/>
              <a:t> 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pc="-14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pc="-43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spc="-7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pc="-21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ti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lvl="1" marL="756284" indent="-287020">
              <a:buSzPct val="100000"/>
              <a:buFont typeface="Arial"/>
              <a:buChar char="–"/>
              <a:tabLst>
                <a:tab pos="749300" algn="l"/>
                <a:tab pos="749300" algn="l"/>
              </a:tabLst>
              <a:defRPr spc="-4">
                <a:solidFill>
                  <a:srgbClr val="0E6EC5"/>
                </a:solidFill>
              </a:defRPr>
            </a:pPr>
            <a:r>
              <a:t>A </a:t>
            </a:r>
            <a:r>
              <a:rPr spc="-8"/>
              <a:t>structure</a:t>
            </a:r>
            <a:r>
              <a:rPr spc="0"/>
              <a:t> </a:t>
            </a:r>
            <a:r>
              <a:rPr spc="-8"/>
              <a:t>definition</a:t>
            </a:r>
            <a:r>
              <a:rPr spc="0"/>
              <a:t> </a:t>
            </a:r>
            <a:r>
              <a:rPr spc="-8"/>
              <a:t>does</a:t>
            </a:r>
            <a:r>
              <a:rPr spc="12"/>
              <a:t> </a:t>
            </a:r>
            <a:r>
              <a:rPr spc="-8"/>
              <a:t>not</a:t>
            </a:r>
            <a:r>
              <a:rPr spc="0"/>
              <a:t> </a:t>
            </a:r>
            <a:r>
              <a:t>reserve</a:t>
            </a:r>
            <a:r>
              <a:rPr spc="0"/>
              <a:t> </a:t>
            </a:r>
            <a:r>
              <a:rPr spc="-8"/>
              <a:t>space</a:t>
            </a:r>
            <a:r>
              <a:t> in</a:t>
            </a:r>
            <a:r>
              <a:rPr spc="4"/>
              <a:t> </a:t>
            </a:r>
            <a:r>
              <a:t>memory</a:t>
            </a:r>
            <a:r>
              <a:rPr spc="45"/>
              <a:t> </a:t>
            </a:r>
            <a:r>
              <a:t>.</a:t>
            </a:r>
          </a:p>
          <a:p>
            <a:pPr lvl="2" marL="1155700" indent="-229235">
              <a:lnSpc>
                <a:spcPts val="2200"/>
              </a:lnSpc>
              <a:buSzPct val="100000"/>
              <a:buFont typeface="Arial"/>
              <a:buChar char="•"/>
              <a:tabLst>
                <a:tab pos="1155700" algn="l"/>
                <a:tab pos="1155700" algn="l"/>
              </a:tabLst>
              <a:defRPr spc="-9">
                <a:solidFill>
                  <a:srgbClr val="0E6EC5"/>
                </a:solidFill>
              </a:defRPr>
            </a:pPr>
            <a:r>
              <a:t>Instead</a:t>
            </a:r>
            <a:r>
              <a:rPr spc="-18"/>
              <a:t> </a:t>
            </a:r>
            <a:r>
              <a:t>creates</a:t>
            </a:r>
            <a:r>
              <a:rPr spc="-4"/>
              <a:t> a </a:t>
            </a:r>
            <a:r>
              <a:t>new</a:t>
            </a:r>
            <a:r>
              <a:rPr spc="9"/>
              <a:t> </a:t>
            </a:r>
            <a:r>
              <a:rPr spc="-14"/>
              <a:t>data</a:t>
            </a:r>
            <a:r>
              <a:rPr spc="0"/>
              <a:t> </a:t>
            </a:r>
            <a:r>
              <a:rPr spc="-4"/>
              <a:t>type</a:t>
            </a:r>
            <a:r>
              <a:rPr spc="0"/>
              <a:t> </a:t>
            </a:r>
            <a:r>
              <a:rPr spc="-4"/>
              <a:t>used</a:t>
            </a:r>
            <a:r>
              <a:rPr spc="-18"/>
              <a:t> </a:t>
            </a:r>
            <a:r>
              <a:rPr spc="-14"/>
              <a:t>to</a:t>
            </a:r>
            <a:r>
              <a:rPr spc="4"/>
              <a:t> </a:t>
            </a:r>
            <a:r>
              <a:t>define</a:t>
            </a:r>
            <a:r>
              <a:rPr spc="0"/>
              <a:t> </a:t>
            </a:r>
            <a:r>
              <a:t>structure</a:t>
            </a:r>
            <a:r>
              <a:rPr spc="4"/>
              <a:t> </a:t>
            </a:r>
            <a:r>
              <a:rPr spc="-4"/>
              <a:t>variables</a:t>
            </a:r>
          </a:p>
          <a:p>
            <a:pPr marL="355600" indent="-342900">
              <a:lnSpc>
                <a:spcPts val="2900"/>
              </a:lnSpc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pc="-7">
                <a:solidFill>
                  <a:srgbClr val="0E6EC5"/>
                </a:solidFill>
              </a:defRPr>
            </a:pPr>
            <a:r>
              <a:t>Defining</a:t>
            </a:r>
            <a:r>
              <a:rPr spc="-3"/>
              <a:t> </a:t>
            </a:r>
            <a:r>
              <a:t>variables</a:t>
            </a:r>
            <a:r>
              <a:rPr spc="0"/>
              <a:t> </a:t>
            </a:r>
            <a:r>
              <a:rPr spc="-3"/>
              <a:t>of</a:t>
            </a:r>
            <a:r>
              <a:rPr spc="-10"/>
              <a:t> structure</a:t>
            </a:r>
            <a:r>
              <a:rPr spc="10"/>
              <a:t> </a:t>
            </a:r>
            <a:r>
              <a:rPr spc="-3"/>
              <a:t>type</a:t>
            </a:r>
          </a:p>
          <a:p>
            <a:pPr lvl="1" marL="756284" indent="-287020">
              <a:buSzPct val="100000"/>
              <a:buFont typeface="Arial"/>
              <a:buChar char="–"/>
              <a:tabLst>
                <a:tab pos="749300" algn="l"/>
                <a:tab pos="749300" algn="l"/>
              </a:tabLst>
              <a:defRPr spc="-8">
                <a:solidFill>
                  <a:srgbClr val="0E6EC5"/>
                </a:solidFill>
              </a:defRPr>
            </a:pPr>
            <a:r>
              <a:t>Defined</a:t>
            </a:r>
            <a:r>
              <a:rPr spc="-12"/>
              <a:t> </a:t>
            </a:r>
            <a:r>
              <a:rPr spc="-20"/>
              <a:t>like</a:t>
            </a:r>
            <a:r>
              <a:rPr spc="4"/>
              <a:t> </a:t>
            </a:r>
            <a:r>
              <a:rPr spc="-4"/>
              <a:t>other</a:t>
            </a:r>
            <a:r>
              <a:rPr spc="-12"/>
              <a:t> </a:t>
            </a:r>
            <a:r>
              <a:t>variables:</a:t>
            </a:r>
          </a:p>
          <a:p>
            <a:pPr indent="1384300">
              <a:lnSpc>
                <a:spcPts val="1600"/>
              </a:lnSpc>
              <a:defRPr spc="-6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Car</a:t>
            </a:r>
            <a:r>
              <a:rPr spc="-57"/>
              <a:t> </a:t>
            </a:r>
            <a:r>
              <a:rPr spc="-12"/>
              <a:t>myCar,</a:t>
            </a:r>
            <a:r>
              <a:rPr spc="-38"/>
              <a:t> </a:t>
            </a:r>
            <a:r>
              <a:rPr spc="-12"/>
              <a:t>cars[5],</a:t>
            </a:r>
            <a:r>
              <a:rPr spc="-45"/>
              <a:t> </a:t>
            </a:r>
            <a:r>
              <a:rPr spc="-12"/>
              <a:t>*cPtr;</a:t>
            </a:r>
          </a:p>
          <a:p>
            <a:pPr lvl="1" marL="756284" indent="-287020">
              <a:lnSpc>
                <a:spcPts val="2600"/>
              </a:lnSpc>
              <a:buSzPct val="100000"/>
              <a:buFont typeface="Arial"/>
              <a:buChar char="–"/>
              <a:tabLst>
                <a:tab pos="749300" algn="l"/>
                <a:tab pos="749300" algn="l"/>
              </a:tabLst>
              <a:defRPr spc="-4">
                <a:solidFill>
                  <a:srgbClr val="0E6EC5"/>
                </a:solidFill>
              </a:defRPr>
            </a:pPr>
            <a:r>
              <a:t>Can</a:t>
            </a:r>
            <a:r>
              <a:rPr spc="-20"/>
              <a:t> </a:t>
            </a:r>
            <a:r>
              <a:rPr spc="-8"/>
              <a:t>use</a:t>
            </a:r>
            <a:r>
              <a:rPr spc="4"/>
              <a:t> </a:t>
            </a:r>
            <a:r>
              <a:t>a </a:t>
            </a:r>
            <a:r>
              <a:rPr spc="-8"/>
              <a:t>comma</a:t>
            </a:r>
            <a:r>
              <a:rPr spc="12"/>
              <a:t> </a:t>
            </a:r>
            <a:r>
              <a:rPr spc="-12"/>
              <a:t>separated</a:t>
            </a:r>
            <a:r>
              <a:rPr spc="28"/>
              <a:t> </a:t>
            </a:r>
            <a:r>
              <a:rPr spc="-8"/>
              <a:t>list </a:t>
            </a:r>
            <a:r>
              <a:t>along</a:t>
            </a:r>
            <a:r>
              <a:rPr spc="-8"/>
              <a:t> </a:t>
            </a:r>
            <a:r>
              <a:t>with </a:t>
            </a:r>
            <a:r>
              <a:rPr spc="-8"/>
              <a:t>structure</a:t>
            </a:r>
            <a:r>
              <a:rPr spc="0"/>
              <a:t> </a:t>
            </a:r>
            <a:r>
              <a:rPr spc="-8"/>
              <a:t>definition:</a:t>
            </a:r>
          </a:p>
          <a:p>
            <a:pPr indent="1384300">
              <a:defRPr spc="-12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struct</a:t>
            </a:r>
            <a:r>
              <a:rPr spc="-102"/>
              <a:t> </a:t>
            </a:r>
            <a:r>
              <a:t>car{</a:t>
            </a:r>
          </a:p>
          <a:p>
            <a:pPr marR="4792345" indent="1841500">
              <a:defRPr spc="-12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char *name; </a:t>
            </a:r>
            <a:r>
              <a:rPr spc="-1067"/>
              <a:t> </a:t>
            </a:r>
            <a:r>
              <a:rPr spc="-6"/>
              <a:t>int </a:t>
            </a:r>
            <a:r>
              <a:t>seats; </a:t>
            </a:r>
            <a:r>
              <a:rPr spc="-6"/>
              <a:t> </a:t>
            </a:r>
            <a:r>
              <a:t>float</a:t>
            </a:r>
            <a:r>
              <a:rPr spc="-115"/>
              <a:t> </a:t>
            </a:r>
            <a:r>
              <a:t>price;</a:t>
            </a:r>
          </a:p>
          <a:p>
            <a:pPr indent="1612900">
              <a:lnSpc>
                <a:spcPts val="1300"/>
              </a:lnSpc>
              <a:defRPr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}</a:t>
            </a:r>
            <a:r>
              <a:rPr spc="-45"/>
              <a:t> </a:t>
            </a:r>
            <a:r>
              <a:rPr spc="-12"/>
              <a:t>myCar,</a:t>
            </a:r>
            <a:r>
              <a:rPr spc="-51"/>
              <a:t> </a:t>
            </a:r>
            <a:r>
              <a:rPr spc="-12"/>
              <a:t>cars[5],</a:t>
            </a:r>
            <a:r>
              <a:rPr spc="-45"/>
              <a:t> </a:t>
            </a:r>
            <a:r>
              <a:rPr spc="-12"/>
              <a:t>*cPtr;</a:t>
            </a:r>
          </a:p>
          <a:p>
            <a:pPr marL="342900" marR="608330" indent="-330200">
              <a:lnSpc>
                <a:spcPct val="80900"/>
              </a:lnSpc>
              <a:spcBef>
                <a:spcPts val="600"/>
              </a:spcBef>
              <a:defRPr spc="-25">
                <a:solidFill>
                  <a:srgbClr val="0E6EC5"/>
                </a:solidFill>
              </a:defRPr>
            </a:pPr>
            <a:r>
              <a:t>At</a:t>
            </a:r>
            <a:r>
              <a:rPr spc="-10"/>
              <a:t> </a:t>
            </a:r>
            <a:r>
              <a:rPr spc="-3"/>
              <a:t>this </a:t>
            </a:r>
            <a:r>
              <a:rPr spc="-7"/>
              <a:t>point, </a:t>
            </a:r>
            <a:r>
              <a:rPr spc="-3"/>
              <a:t>the</a:t>
            </a:r>
            <a:r>
              <a:rPr spc="14"/>
              <a:t> </a:t>
            </a:r>
            <a:r>
              <a:rPr spc="-3">
                <a:solidFill>
                  <a:srgbClr val="C00000"/>
                </a:solidFill>
              </a:rPr>
              <a:t>memory</a:t>
            </a:r>
            <a:r>
              <a:rPr spc="6">
                <a:solidFill>
                  <a:srgbClr val="C00000"/>
                </a:solidFill>
              </a:rPr>
              <a:t> </a:t>
            </a:r>
            <a:r>
              <a:rPr spc="-3">
                <a:solidFill>
                  <a:srgbClr val="C00000"/>
                </a:solidFill>
              </a:rPr>
              <a:t>is set aside</a:t>
            </a:r>
            <a:r>
              <a:rPr spc="6">
                <a:solidFill>
                  <a:srgbClr val="C00000"/>
                </a:solidFill>
              </a:rPr>
              <a:t> </a:t>
            </a:r>
            <a:r>
              <a:rPr spc="-18"/>
              <a:t>for</a:t>
            </a:r>
            <a:r>
              <a:rPr spc="-7"/>
              <a:t> </a:t>
            </a:r>
            <a:r>
              <a:rPr spc="-3"/>
              <a:t>the </a:t>
            </a:r>
            <a:r>
              <a:rPr spc="-7"/>
              <a:t>structure </a:t>
            </a:r>
            <a:r>
              <a:rPr spc="-396"/>
              <a:t> </a:t>
            </a:r>
            <a:r>
              <a:rPr spc="-3"/>
              <a:t>variable </a:t>
            </a:r>
            <a:r>
              <a:rPr spc="-39"/>
              <a:t>myCar.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bject 8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5" sz="1200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94" name="object 2"/>
          <p:cNvSpPr txBox="1"/>
          <p:nvPr>
            <p:ph type="title"/>
          </p:nvPr>
        </p:nvSpPr>
        <p:spPr>
          <a:xfrm>
            <a:off x="535939" y="191464"/>
            <a:ext cx="7675811" cy="1245237"/>
          </a:xfrm>
          <a:prstGeom prst="rect">
            <a:avLst/>
          </a:prstGeom>
        </p:spPr>
        <p:txBody>
          <a:bodyPr/>
          <a:lstStyle/>
          <a:p>
            <a:pPr marR="5080" indent="12700">
              <a:defRPr spc="-100" sz="4000">
                <a:latin typeface="Calibri"/>
                <a:ea typeface="Calibri"/>
                <a:cs typeface="Calibri"/>
                <a:sym typeface="Calibri"/>
              </a:defRPr>
            </a:pPr>
            <a:r>
              <a:t>How the members are stored </a:t>
            </a:r>
            <a:r>
              <a:rPr spc="-900"/>
              <a:t> </a:t>
            </a:r>
            <a:r>
              <a:t>in </a:t>
            </a:r>
            <a:r>
              <a:rPr spc="0"/>
              <a:t>memory</a:t>
            </a:r>
          </a:p>
        </p:txBody>
      </p:sp>
      <p:sp>
        <p:nvSpPr>
          <p:cNvPr id="95" name="object 3"/>
          <p:cNvSpPr txBox="1"/>
          <p:nvPr/>
        </p:nvSpPr>
        <p:spPr>
          <a:xfrm>
            <a:off x="878838" y="1609089"/>
            <a:ext cx="7586982" cy="3284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just">
              <a:lnSpc>
                <a:spcPct val="100200"/>
              </a:lnSpc>
              <a:defRPr spc="-4" sz="2800">
                <a:solidFill>
                  <a:srgbClr val="0E6EC5"/>
                </a:solidFill>
              </a:defRPr>
            </a:pPr>
            <a:r>
              <a:t>Consider </a:t>
            </a:r>
            <a:r>
              <a:rPr spc="0"/>
              <a:t>the </a:t>
            </a:r>
            <a:r>
              <a:rPr spc="-9"/>
              <a:t>declarations </a:t>
            </a:r>
            <a:r>
              <a:rPr spc="-14"/>
              <a:t>to </a:t>
            </a:r>
            <a:r>
              <a:rPr spc="-18"/>
              <a:t>understand </a:t>
            </a:r>
            <a:r>
              <a:t>how </a:t>
            </a:r>
            <a:r>
              <a:rPr spc="0"/>
              <a:t>the </a:t>
            </a:r>
            <a:r>
              <a:rPr spc="-620"/>
              <a:t> </a:t>
            </a:r>
            <a:r>
              <a:rPr spc="-15"/>
              <a:t>members </a:t>
            </a:r>
            <a:r>
              <a:t>of </a:t>
            </a:r>
            <a:r>
              <a:rPr spc="0"/>
              <a:t>the </a:t>
            </a:r>
            <a:r>
              <a:rPr b="1" spc="-9"/>
              <a:t>structure variables </a:t>
            </a:r>
            <a:r>
              <a:rPr b="1" spc="-14"/>
              <a:t>are </a:t>
            </a:r>
            <a:r>
              <a:rPr b="1" spc="-18"/>
              <a:t>stored </a:t>
            </a:r>
            <a:r>
              <a:rPr b="1" spc="0"/>
              <a:t>in </a:t>
            </a:r>
            <a:r>
              <a:rPr b="1" spc="4"/>
              <a:t> </a:t>
            </a:r>
            <a:r>
              <a:rPr b="1"/>
              <a:t>memory</a:t>
            </a:r>
          </a:p>
          <a:p>
            <a:pPr marL="684530" marR="3996054" indent="-556260">
              <a:lnSpc>
                <a:spcPct val="120000"/>
              </a:lnSpc>
              <a:defRPr sz="28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struct</a:t>
            </a:r>
            <a:r>
              <a:rPr spc="88"/>
              <a:t> </a:t>
            </a:r>
            <a:r>
              <a:t>car{ </a:t>
            </a:r>
            <a:r>
              <a:rPr spc="4"/>
              <a:t> </a:t>
            </a:r>
            <a:r>
              <a:t>char *name; </a:t>
            </a:r>
            <a:r>
              <a:rPr spc="4"/>
              <a:t> </a:t>
            </a:r>
            <a:r>
              <a:t>int seats; </a:t>
            </a:r>
            <a:r>
              <a:rPr spc="4"/>
              <a:t> </a:t>
            </a:r>
            <a:r>
              <a:t>float</a:t>
            </a:r>
            <a:r>
              <a:rPr spc="-65"/>
              <a:t> </a:t>
            </a:r>
            <a:r>
              <a:rPr spc="4"/>
              <a:t>price;</a:t>
            </a:r>
          </a:p>
          <a:p>
            <a:pPr indent="471169">
              <a:lnSpc>
                <a:spcPts val="4200"/>
              </a:lnSpc>
              <a:defRPr sz="28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}myCar,</a:t>
            </a:r>
          </a:p>
        </p:txBody>
      </p:sp>
      <p:grpSp>
        <p:nvGrpSpPr>
          <p:cNvPr id="98" name="object 4"/>
          <p:cNvGrpSpPr/>
          <p:nvPr/>
        </p:nvGrpSpPr>
        <p:grpSpPr>
          <a:xfrm>
            <a:off x="118617" y="5066099"/>
            <a:ext cx="9107424" cy="704089"/>
            <a:chOff x="0" y="0"/>
            <a:chExt cx="9107423" cy="704088"/>
          </a:xfrm>
        </p:grpSpPr>
        <p:pic>
          <p:nvPicPr>
            <p:cNvPr id="96" name="object 5" descr="object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6576" y="80772"/>
              <a:ext cx="9070848" cy="612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object 6" descr="object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621269" cy="7040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