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2" r:id="rId6"/>
    <p:sldId id="271"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1" r:id="rId22"/>
    <p:sldId id="292" r:id="rId23"/>
    <p:sldId id="273" r:id="rId24"/>
    <p:sldId id="257" r:id="rId25"/>
    <p:sldId id="258" r:id="rId26"/>
    <p:sldId id="259" r:id="rId27"/>
    <p:sldId id="260" r:id="rId28"/>
    <p:sldId id="261" r:id="rId29"/>
    <p:sldId id="274" r:id="rId30"/>
    <p:sldId id="275" r:id="rId31"/>
    <p:sldId id="293" r:id="rId32"/>
    <p:sldId id="294" r:id="rId33"/>
    <p:sldId id="295" r:id="rId34"/>
    <p:sldId id="296" r:id="rId35"/>
    <p:sldId id="297" r:id="rId36"/>
    <p:sldId id="298" r:id="rId37"/>
    <p:sldId id="262" r:id="rId38"/>
    <p:sldId id="263" r:id="rId39"/>
    <p:sldId id="264" r:id="rId40"/>
    <p:sldId id="265" r:id="rId41"/>
    <p:sldId id="266" r:id="rId42"/>
    <p:sldId id="26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F610-348F-0F61-7DA4-8DA03ED7E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05F776-2712-5EC0-ABC7-97A74C51A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CB4D17-7A67-FAEA-C382-F7A35D9B7497}"/>
              </a:ext>
            </a:extLst>
          </p:cNvPr>
          <p:cNvSpPr>
            <a:spLocks noGrp="1"/>
          </p:cNvSpPr>
          <p:nvPr>
            <p:ph type="dt" sz="half" idx="10"/>
          </p:nvPr>
        </p:nvSpPr>
        <p:spPr/>
        <p:txBody>
          <a:bodyPr/>
          <a:lstStyle/>
          <a:p>
            <a:fld id="{A83C37C3-1284-49D1-8DDD-C836FA83132F}" type="datetimeFigureOut">
              <a:rPr lang="en-IN" smtClean="0"/>
              <a:t>08-09-2022</a:t>
            </a:fld>
            <a:endParaRPr lang="en-IN"/>
          </a:p>
        </p:txBody>
      </p:sp>
      <p:sp>
        <p:nvSpPr>
          <p:cNvPr id="5" name="Footer Placeholder 4">
            <a:extLst>
              <a:ext uri="{FF2B5EF4-FFF2-40B4-BE49-F238E27FC236}">
                <a16:creationId xmlns:a16="http://schemas.microsoft.com/office/drawing/2014/main" id="{F6D4ACAB-17A7-AC2B-FC54-91FE59EC0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5C704F-6EE0-BBA7-24CE-3FA1AFAE76D9}"/>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248548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8F02-FBE4-EAA7-7FE0-A6B914A65A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9B55EA-2C3C-5D0E-C65F-AB66FC1E04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C3D8A-E4EB-AB70-BE50-F72B8010973F}"/>
              </a:ext>
            </a:extLst>
          </p:cNvPr>
          <p:cNvSpPr>
            <a:spLocks noGrp="1"/>
          </p:cNvSpPr>
          <p:nvPr>
            <p:ph type="dt" sz="half" idx="10"/>
          </p:nvPr>
        </p:nvSpPr>
        <p:spPr/>
        <p:txBody>
          <a:bodyPr/>
          <a:lstStyle/>
          <a:p>
            <a:fld id="{A83C37C3-1284-49D1-8DDD-C836FA83132F}" type="datetimeFigureOut">
              <a:rPr lang="en-IN" smtClean="0"/>
              <a:t>08-09-2022</a:t>
            </a:fld>
            <a:endParaRPr lang="en-IN"/>
          </a:p>
        </p:txBody>
      </p:sp>
      <p:sp>
        <p:nvSpPr>
          <p:cNvPr id="5" name="Footer Placeholder 4">
            <a:extLst>
              <a:ext uri="{FF2B5EF4-FFF2-40B4-BE49-F238E27FC236}">
                <a16:creationId xmlns:a16="http://schemas.microsoft.com/office/drawing/2014/main" id="{3FB4AC13-2F28-E1AE-F088-AB85A69D0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7F5B2-A810-BB0F-BC98-E32214515FA3}"/>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222079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FE4CF2-1A94-6058-1443-6BB7F7CB7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AA84D9-9757-BEAE-9180-52808D6C93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79C40C-C1D6-74CD-09FF-4E24C7EF6120}"/>
              </a:ext>
            </a:extLst>
          </p:cNvPr>
          <p:cNvSpPr>
            <a:spLocks noGrp="1"/>
          </p:cNvSpPr>
          <p:nvPr>
            <p:ph type="dt" sz="half" idx="10"/>
          </p:nvPr>
        </p:nvSpPr>
        <p:spPr/>
        <p:txBody>
          <a:bodyPr/>
          <a:lstStyle/>
          <a:p>
            <a:fld id="{A83C37C3-1284-49D1-8DDD-C836FA83132F}" type="datetimeFigureOut">
              <a:rPr lang="en-IN" smtClean="0"/>
              <a:t>08-09-2022</a:t>
            </a:fld>
            <a:endParaRPr lang="en-IN"/>
          </a:p>
        </p:txBody>
      </p:sp>
      <p:sp>
        <p:nvSpPr>
          <p:cNvPr id="5" name="Footer Placeholder 4">
            <a:extLst>
              <a:ext uri="{FF2B5EF4-FFF2-40B4-BE49-F238E27FC236}">
                <a16:creationId xmlns:a16="http://schemas.microsoft.com/office/drawing/2014/main" id="{7F04AAF6-6935-D44F-7015-488CF5FFB7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1F183-ED6C-9132-04EC-EA6C4849AC4C}"/>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236316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8408-CFCD-2BA2-5960-ED5650FA2A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4A9819-95F9-F440-8F53-212BF7D2E7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F153A-B30F-52E8-3C6B-13870F81CC66}"/>
              </a:ext>
            </a:extLst>
          </p:cNvPr>
          <p:cNvSpPr>
            <a:spLocks noGrp="1"/>
          </p:cNvSpPr>
          <p:nvPr>
            <p:ph type="dt" sz="half" idx="10"/>
          </p:nvPr>
        </p:nvSpPr>
        <p:spPr/>
        <p:txBody>
          <a:bodyPr/>
          <a:lstStyle/>
          <a:p>
            <a:fld id="{A83C37C3-1284-49D1-8DDD-C836FA83132F}" type="datetimeFigureOut">
              <a:rPr lang="en-IN" smtClean="0"/>
              <a:t>08-09-2022</a:t>
            </a:fld>
            <a:endParaRPr lang="en-IN"/>
          </a:p>
        </p:txBody>
      </p:sp>
      <p:sp>
        <p:nvSpPr>
          <p:cNvPr id="5" name="Footer Placeholder 4">
            <a:extLst>
              <a:ext uri="{FF2B5EF4-FFF2-40B4-BE49-F238E27FC236}">
                <a16:creationId xmlns:a16="http://schemas.microsoft.com/office/drawing/2014/main" id="{308D88BF-1F09-BCE8-657C-80588345D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88C1D4-0D5E-9453-0E1C-02E8A509F662}"/>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246453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550E-7CD8-7869-60D3-578F05C47E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2E782D-EDF4-0D3B-573B-83B260562B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916B35-AB2E-DBC5-834B-2EAD0DFDC14A}"/>
              </a:ext>
            </a:extLst>
          </p:cNvPr>
          <p:cNvSpPr>
            <a:spLocks noGrp="1"/>
          </p:cNvSpPr>
          <p:nvPr>
            <p:ph type="dt" sz="half" idx="10"/>
          </p:nvPr>
        </p:nvSpPr>
        <p:spPr/>
        <p:txBody>
          <a:bodyPr/>
          <a:lstStyle/>
          <a:p>
            <a:fld id="{A83C37C3-1284-49D1-8DDD-C836FA83132F}" type="datetimeFigureOut">
              <a:rPr lang="en-IN" smtClean="0"/>
              <a:t>08-09-2022</a:t>
            </a:fld>
            <a:endParaRPr lang="en-IN"/>
          </a:p>
        </p:txBody>
      </p:sp>
      <p:sp>
        <p:nvSpPr>
          <p:cNvPr id="5" name="Footer Placeholder 4">
            <a:extLst>
              <a:ext uri="{FF2B5EF4-FFF2-40B4-BE49-F238E27FC236}">
                <a16:creationId xmlns:a16="http://schemas.microsoft.com/office/drawing/2014/main" id="{B6D02097-1E36-BB7F-E9D5-57B21949C3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D401C1-C9BA-3EF0-B608-AC7A476A30D7}"/>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190683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6A8A-1D89-3ACA-4606-41D566450C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B1FA25-A4ED-A353-BCB9-1A039FE77D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415F47-D3D3-3FE5-4AF7-4AA15326E1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23EA53-B639-35B7-2A60-59D9C224B6B6}"/>
              </a:ext>
            </a:extLst>
          </p:cNvPr>
          <p:cNvSpPr>
            <a:spLocks noGrp="1"/>
          </p:cNvSpPr>
          <p:nvPr>
            <p:ph type="dt" sz="half" idx="10"/>
          </p:nvPr>
        </p:nvSpPr>
        <p:spPr/>
        <p:txBody>
          <a:bodyPr/>
          <a:lstStyle/>
          <a:p>
            <a:fld id="{A83C37C3-1284-49D1-8DDD-C836FA83132F}" type="datetimeFigureOut">
              <a:rPr lang="en-IN" smtClean="0"/>
              <a:t>08-09-2022</a:t>
            </a:fld>
            <a:endParaRPr lang="en-IN"/>
          </a:p>
        </p:txBody>
      </p:sp>
      <p:sp>
        <p:nvSpPr>
          <p:cNvPr id="6" name="Footer Placeholder 5">
            <a:extLst>
              <a:ext uri="{FF2B5EF4-FFF2-40B4-BE49-F238E27FC236}">
                <a16:creationId xmlns:a16="http://schemas.microsoft.com/office/drawing/2014/main" id="{9F8C580E-8C65-929F-F0D9-1AF321A02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35BC10-1431-F555-6442-2983DFED0FDC}"/>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375583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34BC0-175C-FBE5-B376-DFE74E85E8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CCE4CB-4D22-EF46-6ECB-E05B1F6CC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C812E9-3E22-CE70-5F5E-86D920B3C8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AC1B81-2A3D-7DA4-1BEA-45FB73A8B1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C0A078-9DAE-4F0C-1CCA-2A7723F57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8EA905-2083-C899-AE14-D72778FF3FF0}"/>
              </a:ext>
            </a:extLst>
          </p:cNvPr>
          <p:cNvSpPr>
            <a:spLocks noGrp="1"/>
          </p:cNvSpPr>
          <p:nvPr>
            <p:ph type="dt" sz="half" idx="10"/>
          </p:nvPr>
        </p:nvSpPr>
        <p:spPr/>
        <p:txBody>
          <a:bodyPr/>
          <a:lstStyle/>
          <a:p>
            <a:fld id="{A83C37C3-1284-49D1-8DDD-C836FA83132F}" type="datetimeFigureOut">
              <a:rPr lang="en-IN" smtClean="0"/>
              <a:t>08-09-2022</a:t>
            </a:fld>
            <a:endParaRPr lang="en-IN"/>
          </a:p>
        </p:txBody>
      </p:sp>
      <p:sp>
        <p:nvSpPr>
          <p:cNvPr id="8" name="Footer Placeholder 7">
            <a:extLst>
              <a:ext uri="{FF2B5EF4-FFF2-40B4-BE49-F238E27FC236}">
                <a16:creationId xmlns:a16="http://schemas.microsoft.com/office/drawing/2014/main" id="{5410201B-9687-A1A2-4036-CE42208D90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769E75-EC6B-4F57-A40A-1A360D8525CC}"/>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3756951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A499-F339-877C-2443-AF5714B6AE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A224DB-C927-1278-8E02-12672FFD63C9}"/>
              </a:ext>
            </a:extLst>
          </p:cNvPr>
          <p:cNvSpPr>
            <a:spLocks noGrp="1"/>
          </p:cNvSpPr>
          <p:nvPr>
            <p:ph type="dt" sz="half" idx="10"/>
          </p:nvPr>
        </p:nvSpPr>
        <p:spPr/>
        <p:txBody>
          <a:bodyPr/>
          <a:lstStyle/>
          <a:p>
            <a:fld id="{A83C37C3-1284-49D1-8DDD-C836FA83132F}" type="datetimeFigureOut">
              <a:rPr lang="en-IN" smtClean="0"/>
              <a:t>08-09-2022</a:t>
            </a:fld>
            <a:endParaRPr lang="en-IN"/>
          </a:p>
        </p:txBody>
      </p:sp>
      <p:sp>
        <p:nvSpPr>
          <p:cNvPr id="4" name="Footer Placeholder 3">
            <a:extLst>
              <a:ext uri="{FF2B5EF4-FFF2-40B4-BE49-F238E27FC236}">
                <a16:creationId xmlns:a16="http://schemas.microsoft.com/office/drawing/2014/main" id="{262D3700-8378-6800-B109-1596B6E551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2A7D3C-DB78-05A4-20BF-DAB374A5D3E7}"/>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177525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FB3BF-A747-BD07-186F-007DA953B425}"/>
              </a:ext>
            </a:extLst>
          </p:cNvPr>
          <p:cNvSpPr>
            <a:spLocks noGrp="1"/>
          </p:cNvSpPr>
          <p:nvPr>
            <p:ph type="dt" sz="half" idx="10"/>
          </p:nvPr>
        </p:nvSpPr>
        <p:spPr/>
        <p:txBody>
          <a:bodyPr/>
          <a:lstStyle/>
          <a:p>
            <a:fld id="{A83C37C3-1284-49D1-8DDD-C836FA83132F}" type="datetimeFigureOut">
              <a:rPr lang="en-IN" smtClean="0"/>
              <a:t>08-09-2022</a:t>
            </a:fld>
            <a:endParaRPr lang="en-IN"/>
          </a:p>
        </p:txBody>
      </p:sp>
      <p:sp>
        <p:nvSpPr>
          <p:cNvPr id="3" name="Footer Placeholder 2">
            <a:extLst>
              <a:ext uri="{FF2B5EF4-FFF2-40B4-BE49-F238E27FC236}">
                <a16:creationId xmlns:a16="http://schemas.microsoft.com/office/drawing/2014/main" id="{31DAC07C-AC18-8665-4070-6ED339B032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98A92F-1527-14F6-201A-43531A448B92}"/>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112636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F07E-388D-F37F-CED9-6F4A2C953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EFEF1D-F66F-24B8-517E-9CF83B1995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C58505-FBEB-9130-A281-628503B31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9AD64-8155-6529-3F96-0437DB4878FF}"/>
              </a:ext>
            </a:extLst>
          </p:cNvPr>
          <p:cNvSpPr>
            <a:spLocks noGrp="1"/>
          </p:cNvSpPr>
          <p:nvPr>
            <p:ph type="dt" sz="half" idx="10"/>
          </p:nvPr>
        </p:nvSpPr>
        <p:spPr/>
        <p:txBody>
          <a:bodyPr/>
          <a:lstStyle/>
          <a:p>
            <a:fld id="{A83C37C3-1284-49D1-8DDD-C836FA83132F}" type="datetimeFigureOut">
              <a:rPr lang="en-IN" smtClean="0"/>
              <a:t>08-09-2022</a:t>
            </a:fld>
            <a:endParaRPr lang="en-IN"/>
          </a:p>
        </p:txBody>
      </p:sp>
      <p:sp>
        <p:nvSpPr>
          <p:cNvPr id="6" name="Footer Placeholder 5">
            <a:extLst>
              <a:ext uri="{FF2B5EF4-FFF2-40B4-BE49-F238E27FC236}">
                <a16:creationId xmlns:a16="http://schemas.microsoft.com/office/drawing/2014/main" id="{AB35ADB1-807F-9DD6-CE1E-44CCBD971A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2A0DCC-85E8-0A5A-8291-BB8991B7ED49}"/>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44273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5D90-C9FE-3A91-4251-456B07EE0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E514B8-7759-0429-7837-6DA54F0AE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7D2D99-6020-921D-DC24-6FA6B8023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3FE929-1B01-70EB-6BE6-2EEBE5C1FEC7}"/>
              </a:ext>
            </a:extLst>
          </p:cNvPr>
          <p:cNvSpPr>
            <a:spLocks noGrp="1"/>
          </p:cNvSpPr>
          <p:nvPr>
            <p:ph type="dt" sz="half" idx="10"/>
          </p:nvPr>
        </p:nvSpPr>
        <p:spPr/>
        <p:txBody>
          <a:bodyPr/>
          <a:lstStyle/>
          <a:p>
            <a:fld id="{A83C37C3-1284-49D1-8DDD-C836FA83132F}" type="datetimeFigureOut">
              <a:rPr lang="en-IN" smtClean="0"/>
              <a:t>08-09-2022</a:t>
            </a:fld>
            <a:endParaRPr lang="en-IN"/>
          </a:p>
        </p:txBody>
      </p:sp>
      <p:sp>
        <p:nvSpPr>
          <p:cNvPr id="6" name="Footer Placeholder 5">
            <a:extLst>
              <a:ext uri="{FF2B5EF4-FFF2-40B4-BE49-F238E27FC236}">
                <a16:creationId xmlns:a16="http://schemas.microsoft.com/office/drawing/2014/main" id="{488DE47E-5D4A-BD2D-4257-5D6DAF51E3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B02FA5-58C7-A049-E40C-F54F3D78C692}"/>
              </a:ext>
            </a:extLst>
          </p:cNvPr>
          <p:cNvSpPr>
            <a:spLocks noGrp="1"/>
          </p:cNvSpPr>
          <p:nvPr>
            <p:ph type="sldNum" sz="quarter" idx="12"/>
          </p:nvPr>
        </p:nvSpPr>
        <p:spPr/>
        <p:txBody>
          <a:bodyPr/>
          <a:lstStyle/>
          <a:p>
            <a:fld id="{E4E66DBC-ABFA-4DFB-B117-2F1D8A0FE341}" type="slidenum">
              <a:rPr lang="en-IN" smtClean="0"/>
              <a:t>‹#›</a:t>
            </a:fld>
            <a:endParaRPr lang="en-IN"/>
          </a:p>
        </p:txBody>
      </p:sp>
    </p:spTree>
    <p:extLst>
      <p:ext uri="{BB962C8B-B14F-4D97-AF65-F5344CB8AC3E}">
        <p14:creationId xmlns:p14="http://schemas.microsoft.com/office/powerpoint/2010/main" val="139638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0CD56-9653-88A7-382B-E1B471E9CA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F22D15-9E5F-031F-D91E-C294C6093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9EA52C-7BFA-7149-0D26-F57A428C7C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C37C3-1284-49D1-8DDD-C836FA83132F}" type="datetimeFigureOut">
              <a:rPr lang="en-IN" smtClean="0"/>
              <a:t>08-09-2022</a:t>
            </a:fld>
            <a:endParaRPr lang="en-IN"/>
          </a:p>
        </p:txBody>
      </p:sp>
      <p:sp>
        <p:nvSpPr>
          <p:cNvPr id="5" name="Footer Placeholder 4">
            <a:extLst>
              <a:ext uri="{FF2B5EF4-FFF2-40B4-BE49-F238E27FC236}">
                <a16:creationId xmlns:a16="http://schemas.microsoft.com/office/drawing/2014/main" id="{9022947F-E957-6420-F7D6-AD80DBA042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C86412-FC0F-5FA6-4036-8ADEF4FA40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66DBC-ABFA-4DFB-B117-2F1D8A0FE341}" type="slidenum">
              <a:rPr lang="en-IN" smtClean="0"/>
              <a:t>‹#›</a:t>
            </a:fld>
            <a:endParaRPr lang="en-IN"/>
          </a:p>
        </p:txBody>
      </p:sp>
    </p:spTree>
    <p:extLst>
      <p:ext uri="{BB962C8B-B14F-4D97-AF65-F5344CB8AC3E}">
        <p14:creationId xmlns:p14="http://schemas.microsoft.com/office/powerpoint/2010/main" val="587509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F043-E67B-C421-3942-2A4020709F72}"/>
              </a:ext>
            </a:extLst>
          </p:cNvPr>
          <p:cNvSpPr>
            <a:spLocks noGrp="1"/>
          </p:cNvSpPr>
          <p:nvPr>
            <p:ph type="ctrTitle"/>
          </p:nvPr>
        </p:nvSpPr>
        <p:spPr/>
        <p:txBody>
          <a:bodyPr/>
          <a:lstStyle/>
          <a:p>
            <a:r>
              <a:rPr lang="en-IN" dirty="0"/>
              <a:t>Unit 1 Lesson12</a:t>
            </a:r>
            <a:br>
              <a:rPr lang="en-IN" dirty="0"/>
            </a:br>
            <a:endParaRPr lang="en-IN" dirty="0"/>
          </a:p>
        </p:txBody>
      </p:sp>
      <p:sp>
        <p:nvSpPr>
          <p:cNvPr id="3" name="Subtitle 2">
            <a:extLst>
              <a:ext uri="{FF2B5EF4-FFF2-40B4-BE49-F238E27FC236}">
                <a16:creationId xmlns:a16="http://schemas.microsoft.com/office/drawing/2014/main" id="{FDCDA74D-EFDF-E2B1-203B-8FF066DE14AF}"/>
              </a:ext>
            </a:extLst>
          </p:cNvPr>
          <p:cNvSpPr>
            <a:spLocks noGrp="1"/>
          </p:cNvSpPr>
          <p:nvPr>
            <p:ph type="subTitle" idx="1"/>
          </p:nvPr>
        </p:nvSpPr>
        <p:spPr>
          <a:xfrm>
            <a:off x="1537252" y="3602038"/>
            <a:ext cx="9144000" cy="1655762"/>
          </a:xfrm>
        </p:spPr>
        <p:txBody>
          <a:bodyPr/>
          <a:lstStyle/>
          <a:p>
            <a:r>
              <a:rPr lang="en-IN" b="1" dirty="0">
                <a:latin typeface="Times New Roman" panose="02020603050405020304" pitchFamily="18" charset="0"/>
                <a:cs typeface="Times New Roman" panose="02020603050405020304" pitchFamily="18" charset="0"/>
              </a:rPr>
              <a:t>operators , </a:t>
            </a:r>
            <a:r>
              <a:rPr lang="en-IN" sz="24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Operator precedence </a:t>
            </a:r>
            <a:endParaRPr lang="en-IN" b="1" dirty="0"/>
          </a:p>
        </p:txBody>
      </p:sp>
    </p:spTree>
    <p:extLst>
      <p:ext uri="{BB962C8B-B14F-4D97-AF65-F5344CB8AC3E}">
        <p14:creationId xmlns:p14="http://schemas.microsoft.com/office/powerpoint/2010/main" val="1841231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normAutofit lnSpcReduction="10000"/>
          </a:bodyPr>
          <a:lstStyle/>
          <a:p>
            <a:pPr marL="114300" indent="0">
              <a:buNone/>
            </a:pPr>
            <a:r>
              <a:rPr lang="en-US" sz="2400" dirty="0"/>
              <a:t>What will be the output of following code</a:t>
            </a:r>
          </a:p>
          <a:p>
            <a:pPr marL="114300" indent="0">
              <a:buNone/>
            </a:pPr>
            <a:r>
              <a:rPr lang="en-US" sz="2400" dirty="0"/>
              <a:t>x=125</a:t>
            </a:r>
          </a:p>
          <a:p>
            <a:pPr marL="114300" indent="0">
              <a:buNone/>
            </a:pPr>
            <a:r>
              <a:rPr lang="en-US" sz="2400" dirty="0"/>
              <a:t>y=13</a:t>
            </a:r>
          </a:p>
          <a:p>
            <a:pPr marL="114300" indent="0">
              <a:buNone/>
            </a:pPr>
            <a:r>
              <a:rPr lang="en-US" sz="2400" dirty="0"/>
              <a:t>x//=y</a:t>
            </a:r>
          </a:p>
          <a:p>
            <a:pPr marL="114300" indent="0">
              <a:buNone/>
            </a:pPr>
            <a:r>
              <a:rPr lang="en-US" sz="2400" dirty="0"/>
              <a:t>print(x) </a:t>
            </a:r>
          </a:p>
          <a:p>
            <a:pPr marL="114300" indent="0">
              <a:buNone/>
            </a:pPr>
            <a:endParaRPr lang="en-US" sz="2400" dirty="0"/>
          </a:p>
          <a:p>
            <a:pPr marL="114300" indent="0">
              <a:buNone/>
            </a:pPr>
            <a:r>
              <a:rPr lang="en-US" sz="2400" dirty="0"/>
              <a:t>a.125/13</a:t>
            </a:r>
          </a:p>
          <a:p>
            <a:pPr marL="114300" indent="0">
              <a:buNone/>
            </a:pPr>
            <a:r>
              <a:rPr lang="en-US" sz="2400" dirty="0"/>
              <a:t>b.10</a:t>
            </a:r>
          </a:p>
          <a:p>
            <a:pPr marL="114300" indent="0">
              <a:buNone/>
            </a:pPr>
            <a:r>
              <a:rPr lang="en-US" sz="2400" dirty="0"/>
              <a:t>c.9</a:t>
            </a:r>
          </a:p>
          <a:p>
            <a:pPr marL="114300" indent="0">
              <a:buNone/>
            </a:pPr>
            <a:r>
              <a:rPr lang="en-US" sz="2400" dirty="0"/>
              <a:t>d.9.62</a:t>
            </a:r>
          </a:p>
        </p:txBody>
      </p:sp>
    </p:spTree>
    <p:extLst>
      <p:ext uri="{BB962C8B-B14F-4D97-AF65-F5344CB8AC3E}">
        <p14:creationId xmlns:p14="http://schemas.microsoft.com/office/powerpoint/2010/main" val="3078408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rmAutofit fontScale="92500" lnSpcReduction="20000"/>
          </a:bodyPr>
          <a:lstStyle/>
          <a:p>
            <a:pPr marL="114300" indent="0">
              <a:buNone/>
            </a:pPr>
            <a:r>
              <a:rPr lang="en-US" dirty="0"/>
              <a:t>What will be the output of following code</a:t>
            </a:r>
          </a:p>
          <a:p>
            <a:pPr marL="114300" indent="0">
              <a:buNone/>
            </a:pPr>
            <a:r>
              <a:rPr lang="en-US" dirty="0"/>
              <a:t>x=125</a:t>
            </a:r>
          </a:p>
          <a:p>
            <a:pPr marL="114300" indent="0">
              <a:buNone/>
            </a:pPr>
            <a:r>
              <a:rPr lang="en-US" dirty="0"/>
              <a:t>y=13</a:t>
            </a:r>
          </a:p>
          <a:p>
            <a:pPr marL="114300" indent="0">
              <a:buNone/>
            </a:pPr>
            <a:r>
              <a:rPr lang="en-US" dirty="0"/>
              <a:t>x//=y</a:t>
            </a:r>
          </a:p>
          <a:p>
            <a:pPr marL="114300" indent="0">
              <a:buNone/>
            </a:pPr>
            <a:r>
              <a:rPr lang="en-US" dirty="0"/>
              <a:t>print(x) </a:t>
            </a:r>
          </a:p>
          <a:p>
            <a:pPr marL="114300" indent="0">
              <a:buNone/>
            </a:pPr>
            <a:endParaRPr lang="en-US" dirty="0"/>
          </a:p>
          <a:p>
            <a:pPr marL="114300" indent="0">
              <a:buNone/>
            </a:pPr>
            <a:r>
              <a:rPr lang="en-US" dirty="0"/>
              <a:t>a.125/13</a:t>
            </a:r>
          </a:p>
          <a:p>
            <a:pPr marL="114300" indent="0">
              <a:buNone/>
            </a:pPr>
            <a:r>
              <a:rPr lang="en-US" dirty="0"/>
              <a:t>b.10</a:t>
            </a:r>
          </a:p>
          <a:p>
            <a:pPr marL="114300" indent="0">
              <a:buNone/>
            </a:pPr>
            <a:r>
              <a:rPr lang="en-US" b="1" dirty="0">
                <a:solidFill>
                  <a:srgbClr val="FF0000"/>
                </a:solidFill>
              </a:rPr>
              <a:t>c.9</a:t>
            </a:r>
          </a:p>
          <a:p>
            <a:pPr marL="114300" indent="0">
              <a:buNone/>
            </a:pPr>
            <a:r>
              <a:rPr lang="en-US" dirty="0"/>
              <a:t>d.9.62</a:t>
            </a:r>
          </a:p>
        </p:txBody>
      </p:sp>
    </p:spTree>
    <p:extLst>
      <p:ext uri="{BB962C8B-B14F-4D97-AF65-F5344CB8AC3E}">
        <p14:creationId xmlns:p14="http://schemas.microsoft.com/office/powerpoint/2010/main" val="3675104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dirty="0"/>
              <a:t>What is the answer to this expression, 22 % 3 is?</a:t>
            </a:r>
          </a:p>
          <a:p>
            <a:pPr marL="114300" indent="0">
              <a:buNone/>
            </a:pPr>
            <a:br>
              <a:rPr lang="en-US" dirty="0"/>
            </a:br>
            <a:r>
              <a:rPr lang="en-US" dirty="0"/>
              <a:t>a) 7</a:t>
            </a:r>
            <a:br>
              <a:rPr lang="en-US" dirty="0"/>
            </a:br>
            <a:r>
              <a:rPr lang="en-US" dirty="0"/>
              <a:t>b) 1</a:t>
            </a:r>
            <a:br>
              <a:rPr lang="en-US" dirty="0"/>
            </a:br>
            <a:r>
              <a:rPr lang="en-US" dirty="0"/>
              <a:t>c) 0</a:t>
            </a:r>
            <a:br>
              <a:rPr lang="en-US" dirty="0"/>
            </a:br>
            <a:r>
              <a:rPr lang="en-US" dirty="0"/>
              <a:t>d) 5</a:t>
            </a:r>
          </a:p>
        </p:txBody>
      </p:sp>
    </p:spTree>
    <p:extLst>
      <p:ext uri="{BB962C8B-B14F-4D97-AF65-F5344CB8AC3E}">
        <p14:creationId xmlns:p14="http://schemas.microsoft.com/office/powerpoint/2010/main" val="2807335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dirty="0"/>
              <a:t>What is the answer to this expression, 22 % 3 is?</a:t>
            </a:r>
          </a:p>
          <a:p>
            <a:pPr marL="114300" indent="0">
              <a:buNone/>
            </a:pPr>
            <a:br>
              <a:rPr lang="en-US" dirty="0"/>
            </a:br>
            <a:r>
              <a:rPr lang="en-US" dirty="0"/>
              <a:t>a) 7</a:t>
            </a:r>
            <a:br>
              <a:rPr lang="en-US" dirty="0"/>
            </a:br>
            <a:r>
              <a:rPr lang="en-US" b="1" dirty="0">
                <a:solidFill>
                  <a:srgbClr val="FF0000"/>
                </a:solidFill>
              </a:rPr>
              <a:t>b) 1</a:t>
            </a:r>
            <a:br>
              <a:rPr lang="en-US" dirty="0"/>
            </a:br>
            <a:r>
              <a:rPr lang="en-US" dirty="0"/>
              <a:t>c) 0</a:t>
            </a:r>
            <a:br>
              <a:rPr lang="en-US" dirty="0"/>
            </a:br>
            <a:r>
              <a:rPr lang="en-US" dirty="0"/>
              <a:t>d) 5</a:t>
            </a:r>
          </a:p>
          <a:p>
            <a:pPr marL="114300" indent="0">
              <a:buNone/>
            </a:pPr>
            <a:endParaRPr lang="en-US" dirty="0"/>
          </a:p>
        </p:txBody>
      </p:sp>
    </p:spTree>
    <p:extLst>
      <p:ext uri="{BB962C8B-B14F-4D97-AF65-F5344CB8AC3E}">
        <p14:creationId xmlns:p14="http://schemas.microsoft.com/office/powerpoint/2010/main" val="2784282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358"/>
          </a:xfrm>
        </p:spPr>
        <p:txBody>
          <a:bodyPr/>
          <a:lstStyle/>
          <a:p>
            <a:r>
              <a:rPr lang="en-US" dirty="0">
                <a:solidFill>
                  <a:schemeClr val="tx1"/>
                </a:solidFill>
              </a:rPr>
              <a:t>The </a:t>
            </a:r>
            <a:r>
              <a:rPr lang="en-US" dirty="0" err="1">
                <a:solidFill>
                  <a:schemeClr val="tx1"/>
                </a:solidFill>
              </a:rPr>
              <a:t>divmod</a:t>
            </a:r>
            <a:r>
              <a:rPr lang="en-US" dirty="0">
                <a:solidFill>
                  <a:schemeClr val="tx1"/>
                </a:solidFill>
              </a:rPr>
              <a:t>(</a:t>
            </a:r>
            <a:r>
              <a:rPr lang="en-US" dirty="0" err="1">
                <a:solidFill>
                  <a:schemeClr val="tx1"/>
                </a:solidFill>
              </a:rPr>
              <a:t>dividend,divisor</a:t>
            </a:r>
            <a:r>
              <a:rPr lang="en-US" dirty="0">
                <a:solidFill>
                  <a:schemeClr val="tx1"/>
                </a:solidFill>
              </a:rPr>
              <a:t>) </a:t>
            </a:r>
          </a:p>
        </p:txBody>
      </p:sp>
      <p:sp>
        <p:nvSpPr>
          <p:cNvPr id="3" name="Text Placeholder 2"/>
          <p:cNvSpPr>
            <a:spLocks noGrp="1"/>
          </p:cNvSpPr>
          <p:nvPr>
            <p:ph type="body" idx="1"/>
          </p:nvPr>
        </p:nvSpPr>
        <p:spPr>
          <a:xfrm>
            <a:off x="838200" y="1012874"/>
            <a:ext cx="10515600" cy="5845125"/>
          </a:xfrm>
        </p:spPr>
        <p:txBody>
          <a:bodyPr>
            <a:normAutofit fontScale="85000" lnSpcReduction="20000"/>
          </a:bodyPr>
          <a:lstStyle/>
          <a:p>
            <a:r>
              <a:rPr lang="en-US" dirty="0">
                <a:solidFill>
                  <a:srgbClr val="FF0000"/>
                </a:solidFill>
              </a:rPr>
              <a:t>The </a:t>
            </a:r>
            <a:r>
              <a:rPr lang="en-US" dirty="0" err="1">
                <a:solidFill>
                  <a:srgbClr val="FF0000"/>
                </a:solidFill>
              </a:rPr>
              <a:t>divmod</a:t>
            </a:r>
            <a:r>
              <a:rPr lang="en-US" dirty="0">
                <a:solidFill>
                  <a:srgbClr val="FF0000"/>
                </a:solidFill>
              </a:rPr>
              <a:t>(</a:t>
            </a:r>
            <a:r>
              <a:rPr lang="en-US" dirty="0" err="1">
                <a:solidFill>
                  <a:srgbClr val="FF0000"/>
                </a:solidFill>
              </a:rPr>
              <a:t>dividend,divisor</a:t>
            </a:r>
            <a:r>
              <a:rPr lang="en-US" dirty="0">
                <a:solidFill>
                  <a:srgbClr val="FF0000"/>
                </a:solidFill>
              </a:rPr>
              <a:t>) </a:t>
            </a:r>
            <a:r>
              <a:rPr lang="en-US" dirty="0"/>
              <a:t>function returns a tuple containing the quotient and the remainder, when argument1 (dividend) is divided by argument2 (divisor).</a:t>
            </a:r>
            <a:br>
              <a:rPr lang="en-US" dirty="0"/>
            </a:br>
            <a:br>
              <a:rPr lang="en-US" dirty="0"/>
            </a:br>
            <a:r>
              <a:rPr lang="en-US" dirty="0"/>
              <a:t>The syntax of the </a:t>
            </a:r>
            <a:r>
              <a:rPr lang="en-US" dirty="0" err="1"/>
              <a:t>divmod</a:t>
            </a:r>
            <a:r>
              <a:rPr lang="en-US" dirty="0"/>
              <a:t>() function is : </a:t>
            </a:r>
          </a:p>
          <a:p>
            <a:pPr marL="114300" indent="0">
              <a:buNone/>
            </a:pPr>
            <a:r>
              <a:rPr lang="en-US" dirty="0"/>
              <a:t>     </a:t>
            </a:r>
            <a:r>
              <a:rPr lang="en-US" dirty="0" err="1"/>
              <a:t>divmod</a:t>
            </a:r>
            <a:r>
              <a:rPr lang="en-US" dirty="0"/>
              <a:t>(x, y)</a:t>
            </a:r>
          </a:p>
          <a:p>
            <a:r>
              <a:rPr lang="en-US" dirty="0">
                <a:solidFill>
                  <a:srgbClr val="FF0000"/>
                </a:solidFill>
              </a:rPr>
              <a:t>x - a non-complex number (numerator) </a:t>
            </a:r>
          </a:p>
          <a:p>
            <a:r>
              <a:rPr lang="en-US" dirty="0">
                <a:solidFill>
                  <a:srgbClr val="FF0000"/>
                </a:solidFill>
              </a:rPr>
              <a:t>y - a non-complex number (denominator)</a:t>
            </a:r>
          </a:p>
          <a:p>
            <a:r>
              <a:rPr lang="en-US" dirty="0"/>
              <a:t>The </a:t>
            </a:r>
            <a:r>
              <a:rPr lang="en-US" dirty="0" err="1"/>
              <a:t>divmod</a:t>
            </a:r>
            <a:r>
              <a:rPr lang="en-US" dirty="0"/>
              <a:t>() returns (q, r) - a pair of numbers (a tuple) consisting of quotient q and remainder r </a:t>
            </a:r>
          </a:p>
          <a:p>
            <a:r>
              <a:rPr lang="en-US" dirty="0"/>
              <a:t>Note: If x and y are integers, the return value from </a:t>
            </a:r>
            <a:r>
              <a:rPr lang="en-US" dirty="0" err="1"/>
              <a:t>divmod</a:t>
            </a:r>
            <a:r>
              <a:rPr lang="en-US" dirty="0"/>
              <a:t>() is same as (x // y, x % y).</a:t>
            </a:r>
          </a:p>
          <a:p>
            <a:r>
              <a:rPr lang="en-US" dirty="0"/>
              <a:t> Note: If either x or y is a float, the result is (q, </a:t>
            </a:r>
            <a:r>
              <a:rPr lang="en-US" dirty="0" err="1"/>
              <a:t>x%y</a:t>
            </a:r>
            <a:r>
              <a:rPr lang="en-US" dirty="0"/>
              <a:t>). Here, q is the whole part of the quotient.</a:t>
            </a:r>
          </a:p>
          <a:p>
            <a:pPr marL="114300" indent="0">
              <a:buNone/>
            </a:pPr>
            <a:r>
              <a:rPr lang="en-US" dirty="0"/>
              <a:t>   Understand the working of </a:t>
            </a:r>
            <a:r>
              <a:rPr lang="en-US" dirty="0" err="1"/>
              <a:t>divmod</a:t>
            </a:r>
            <a:r>
              <a:rPr lang="en-US" dirty="0"/>
              <a:t>() by the following examples : </a:t>
            </a:r>
          </a:p>
          <a:p>
            <a:pPr marL="114300" indent="0">
              <a:buNone/>
            </a:pPr>
            <a:r>
              <a:rPr lang="en-US" dirty="0"/>
              <a:t>         Statement                Result</a:t>
            </a:r>
          </a:p>
          <a:p>
            <a:r>
              <a:rPr lang="en-US" dirty="0"/>
              <a:t>print(</a:t>
            </a:r>
            <a:r>
              <a:rPr lang="en-US" dirty="0" err="1"/>
              <a:t>divmod</a:t>
            </a:r>
            <a:r>
              <a:rPr lang="en-US" dirty="0"/>
              <a:t>(8, 3))       (2, 2) </a:t>
            </a:r>
          </a:p>
          <a:p>
            <a:r>
              <a:rPr lang="en-US" dirty="0"/>
              <a:t>print(</a:t>
            </a:r>
            <a:r>
              <a:rPr lang="en-US" dirty="0" err="1"/>
              <a:t>divmod</a:t>
            </a:r>
            <a:r>
              <a:rPr lang="en-US" dirty="0"/>
              <a:t>(3, 8))        (0,3) </a:t>
            </a:r>
          </a:p>
          <a:p>
            <a:endParaRPr lang="en-US" dirty="0"/>
          </a:p>
        </p:txBody>
      </p:sp>
    </p:spTree>
    <p:extLst>
      <p:ext uri="{BB962C8B-B14F-4D97-AF65-F5344CB8AC3E}">
        <p14:creationId xmlns:p14="http://schemas.microsoft.com/office/powerpoint/2010/main" val="2178328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02" y="365125"/>
            <a:ext cx="11240086" cy="1325563"/>
          </a:xfrm>
        </p:spPr>
        <p:txBody>
          <a:bodyPr/>
          <a:lstStyle/>
          <a:p>
            <a:r>
              <a:rPr lang="en-US" b="1" dirty="0"/>
              <a:t>Comparison Operators</a:t>
            </a:r>
            <a:br>
              <a:rPr lang="en-US" b="1" dirty="0"/>
            </a:br>
            <a:endParaRPr lang="en-US" dirty="0"/>
          </a:p>
        </p:txBody>
      </p:sp>
      <p:sp>
        <p:nvSpPr>
          <p:cNvPr id="3" name="Text Placeholder 2"/>
          <p:cNvSpPr>
            <a:spLocks noGrp="1"/>
          </p:cNvSpPr>
          <p:nvPr>
            <p:ph type="body" idx="1"/>
          </p:nvPr>
        </p:nvSpPr>
        <p:spPr>
          <a:xfrm>
            <a:off x="323557" y="914400"/>
            <a:ext cx="11662117" cy="5770538"/>
          </a:xfrm>
        </p:spPr>
        <p:txBody>
          <a:bodyPr/>
          <a:lstStyle/>
          <a:p>
            <a:pPr marL="114300" indent="0">
              <a:buNone/>
            </a:pPr>
            <a:r>
              <a:rPr lang="en-US" b="1" dirty="0"/>
              <a:t>Python</a:t>
            </a:r>
            <a:r>
              <a:rPr lang="en-US" dirty="0"/>
              <a:t> supports the following comparison operators. The result of these comparison operators is either True or False.</a:t>
            </a:r>
          </a:p>
          <a:p>
            <a:pPr marL="114300" indent="0">
              <a:buNone/>
            </a:pPr>
            <a:endParaRPr lang="en-US" dirty="0"/>
          </a:p>
        </p:txBody>
      </p:sp>
      <p:pic>
        <p:nvPicPr>
          <p:cNvPr id="4" name="Picture 3"/>
          <p:cNvPicPr>
            <a:picLocks noChangeAspect="1"/>
          </p:cNvPicPr>
          <p:nvPr/>
        </p:nvPicPr>
        <p:blipFill>
          <a:blip r:embed="rId2"/>
          <a:stretch>
            <a:fillRect/>
          </a:stretch>
        </p:blipFill>
        <p:spPr>
          <a:xfrm>
            <a:off x="478302" y="1842868"/>
            <a:ext cx="11380763" cy="4842070"/>
          </a:xfrm>
          <a:prstGeom prst="rect">
            <a:avLst/>
          </a:prstGeom>
        </p:spPr>
      </p:pic>
    </p:spTree>
    <p:extLst>
      <p:ext uri="{BB962C8B-B14F-4D97-AF65-F5344CB8AC3E}">
        <p14:creationId xmlns:p14="http://schemas.microsoft.com/office/powerpoint/2010/main" val="1932410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63" y="267287"/>
            <a:ext cx="11422966" cy="1558338"/>
          </a:xfrm>
        </p:spPr>
        <p:txBody>
          <a:bodyPr>
            <a:normAutofit fontScale="90000"/>
          </a:bodyPr>
          <a:lstStyle/>
          <a:p>
            <a:r>
              <a:rPr lang="en-US" sz="2700" b="1" dirty="0">
                <a:latin typeface="Times New Roman" panose="02020603050405020304" pitchFamily="18" charset="0"/>
                <a:cs typeface="Times New Roman" panose="02020603050405020304" pitchFamily="18" charset="0"/>
              </a:rPr>
              <a:t>Write a program to understand the comparison operators in Python and perform the following operations &gt;, &lt;, ==, !=, &lt;=, &gt;= and print the result. Take two </a:t>
            </a:r>
            <a:r>
              <a:rPr lang="en-US" sz="2700" b="1" dirty="0" err="1">
                <a:latin typeface="Times New Roman" panose="02020603050405020304" pitchFamily="18" charset="0"/>
                <a:cs typeface="Times New Roman" panose="02020603050405020304" pitchFamily="18" charset="0"/>
              </a:rPr>
              <a:t>int</a:t>
            </a:r>
            <a:r>
              <a:rPr lang="en-US" sz="2700" b="1" dirty="0">
                <a:latin typeface="Times New Roman" panose="02020603050405020304" pitchFamily="18" charset="0"/>
                <a:cs typeface="Times New Roman" panose="02020603050405020304" pitchFamily="18" charset="0"/>
              </a:rPr>
              <a:t> inputs from the user. </a:t>
            </a:r>
            <a:br>
              <a:rPr lang="en-US" b="1" dirty="0"/>
            </a:br>
            <a:endParaRPr lang="en-US" b="1" dirty="0"/>
          </a:p>
        </p:txBody>
      </p:sp>
      <p:sp>
        <p:nvSpPr>
          <p:cNvPr id="3" name="Text Placeholder 2"/>
          <p:cNvSpPr>
            <a:spLocks noGrp="1"/>
          </p:cNvSpPr>
          <p:nvPr>
            <p:ph type="body" idx="1"/>
          </p:nvPr>
        </p:nvSpPr>
        <p:spPr/>
        <p:txBody>
          <a:bodyPr>
            <a:normAutofit fontScale="62500" lnSpcReduction="20000"/>
          </a:bodyPr>
          <a:lstStyle/>
          <a:p>
            <a:pPr marL="114300" indent="0">
              <a:buNone/>
            </a:pPr>
            <a:r>
              <a:rPr lang="en-US" dirty="0"/>
              <a:t> For example, if the user gives the input as:</a:t>
            </a:r>
          </a:p>
          <a:p>
            <a:endParaRPr lang="en-US" dirty="0"/>
          </a:p>
          <a:p>
            <a:r>
              <a:rPr lang="en-US" dirty="0"/>
              <a:t>Enter num1: 40</a:t>
            </a:r>
          </a:p>
          <a:p>
            <a:r>
              <a:rPr lang="en-US" dirty="0"/>
              <a:t>Enter num2: 10</a:t>
            </a:r>
          </a:p>
          <a:p>
            <a:endParaRPr lang="en-US" dirty="0"/>
          </a:p>
          <a:p>
            <a:r>
              <a:rPr lang="en-US" dirty="0"/>
              <a:t>Sample Input and Output :</a:t>
            </a:r>
          </a:p>
          <a:p>
            <a:endParaRPr lang="en-US" dirty="0"/>
          </a:p>
          <a:p>
            <a:r>
              <a:rPr lang="en-US" dirty="0"/>
              <a:t>Is 40 greater than 10 = True</a:t>
            </a:r>
          </a:p>
          <a:p>
            <a:r>
              <a:rPr lang="en-US" dirty="0"/>
              <a:t>Is 40 less than 10 = False</a:t>
            </a:r>
          </a:p>
          <a:p>
            <a:r>
              <a:rPr lang="en-US" dirty="0"/>
              <a:t>Is 40 equal to 10 = False</a:t>
            </a:r>
          </a:p>
          <a:p>
            <a:r>
              <a:rPr lang="en-US" dirty="0"/>
              <a:t>Is 40 not equal to 10 = True</a:t>
            </a:r>
          </a:p>
          <a:p>
            <a:r>
              <a:rPr lang="en-US" dirty="0"/>
              <a:t>Is 40 less than or equal to 10 = False</a:t>
            </a:r>
          </a:p>
          <a:p>
            <a:r>
              <a:rPr lang="en-US" dirty="0"/>
              <a:t>Is 40 greater than or equal to 10 = True</a:t>
            </a:r>
          </a:p>
          <a:p>
            <a:endParaRPr lang="en-US" dirty="0"/>
          </a:p>
        </p:txBody>
      </p:sp>
    </p:spTree>
    <p:extLst>
      <p:ext uri="{BB962C8B-B14F-4D97-AF65-F5344CB8AC3E}">
        <p14:creationId xmlns:p14="http://schemas.microsoft.com/office/powerpoint/2010/main" val="3674738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9103"/>
          </a:xfrm>
        </p:spPr>
        <p:txBody>
          <a:bodyPr>
            <a:normAutofit fontScale="90000"/>
          </a:bodyPr>
          <a:lstStyle/>
          <a:p>
            <a:r>
              <a:rPr lang="en-US" b="1" dirty="0"/>
              <a:t>Comparison operators with strings</a:t>
            </a:r>
            <a:br>
              <a:rPr lang="en-US" b="1" dirty="0"/>
            </a:br>
            <a:endParaRPr lang="en-US" dirty="0"/>
          </a:p>
        </p:txBody>
      </p:sp>
      <p:sp>
        <p:nvSpPr>
          <p:cNvPr id="3" name="Text Placeholder 2"/>
          <p:cNvSpPr>
            <a:spLocks noGrp="1"/>
          </p:cNvSpPr>
          <p:nvPr>
            <p:ph type="body" idx="1"/>
          </p:nvPr>
        </p:nvSpPr>
        <p:spPr>
          <a:xfrm>
            <a:off x="838200" y="956603"/>
            <a:ext cx="10515600" cy="5220360"/>
          </a:xfrm>
        </p:spPr>
        <p:txBody>
          <a:bodyPr>
            <a:normAutofit fontScale="92500" lnSpcReduction="20000"/>
          </a:bodyPr>
          <a:lstStyle/>
          <a:p>
            <a:pPr marL="114300" indent="0">
              <a:buNone/>
            </a:pPr>
            <a:r>
              <a:rPr lang="en-US" b="1" dirty="0"/>
              <a:t>All the comparison operators work on strings also</a:t>
            </a:r>
            <a:r>
              <a:rPr lang="en-US" dirty="0"/>
              <a:t>. The result is either True or False.</a:t>
            </a:r>
            <a:br>
              <a:rPr lang="en-US" dirty="0"/>
            </a:br>
            <a:br>
              <a:rPr lang="en-US" dirty="0"/>
            </a:br>
            <a:r>
              <a:rPr lang="en-US" dirty="0"/>
              <a:t>Python compares strings using </a:t>
            </a:r>
            <a:r>
              <a:rPr lang="en-US" b="1" dirty="0"/>
              <a:t>Unicode value</a:t>
            </a:r>
            <a:r>
              <a:rPr lang="en-US" dirty="0"/>
              <a:t> of the characters (lexicographical).</a:t>
            </a:r>
            <a:br>
              <a:rPr lang="en-US" dirty="0"/>
            </a:br>
            <a:br>
              <a:rPr lang="en-US" dirty="0"/>
            </a:br>
            <a:r>
              <a:rPr lang="en-US" dirty="0"/>
              <a:t>The comparison is made taking the </a:t>
            </a:r>
            <a:r>
              <a:rPr lang="en-US" b="1" dirty="0"/>
              <a:t>ordinal</a:t>
            </a:r>
            <a:r>
              <a:rPr lang="en-US" dirty="0"/>
              <a:t> values of each character in the string and compare it with the </a:t>
            </a:r>
            <a:r>
              <a:rPr lang="en-US" b="1" dirty="0"/>
              <a:t>ordinal</a:t>
            </a:r>
            <a:r>
              <a:rPr lang="en-US" dirty="0"/>
              <a:t> values of the character at the same position in the other string.</a:t>
            </a:r>
            <a:br>
              <a:rPr lang="en-US" dirty="0"/>
            </a:br>
            <a:br>
              <a:rPr lang="en-US" dirty="0"/>
            </a:br>
            <a:r>
              <a:rPr lang="en-US" dirty="0"/>
              <a:t>If the ordinal value of the character in the first string is greater than the ordinal value of the character in the second string, then the comparison stops and the first string is declared greater than the second string. The length of the string does not matter.</a:t>
            </a:r>
            <a:br>
              <a:rPr lang="en-US" dirty="0"/>
            </a:br>
            <a:br>
              <a:rPr lang="en-US" dirty="0"/>
            </a:br>
            <a:r>
              <a:rPr lang="en-US" dirty="0"/>
              <a:t>In Python, the ordinal value of a character can be found using the </a:t>
            </a:r>
            <a:r>
              <a:rPr lang="en-US" dirty="0" err="1"/>
              <a:t>ord</a:t>
            </a:r>
            <a:r>
              <a:rPr lang="en-US" dirty="0"/>
              <a:t>() function, which takes the character as an argument.</a:t>
            </a:r>
          </a:p>
        </p:txBody>
      </p:sp>
    </p:spTree>
    <p:extLst>
      <p:ext uri="{BB962C8B-B14F-4D97-AF65-F5344CB8AC3E}">
        <p14:creationId xmlns:p14="http://schemas.microsoft.com/office/powerpoint/2010/main" val="103856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correct comparison operators</a:t>
            </a:r>
          </a:p>
        </p:txBody>
      </p:sp>
      <p:sp>
        <p:nvSpPr>
          <p:cNvPr id="3" name="Text Placeholder 2"/>
          <p:cNvSpPr>
            <a:spLocks noGrp="1"/>
          </p:cNvSpPr>
          <p:nvPr>
            <p:ph type="body" idx="1"/>
          </p:nvPr>
        </p:nvSpPr>
        <p:spPr/>
        <p:txBody>
          <a:bodyPr/>
          <a:lstStyle/>
          <a:p>
            <a:pPr marL="114300" indent="0">
              <a:buNone/>
            </a:pPr>
            <a:r>
              <a:rPr lang="en-US" dirty="0"/>
              <a:t>a)&gt;&gt;=</a:t>
            </a:r>
          </a:p>
          <a:p>
            <a:pPr marL="114300" indent="0">
              <a:buNone/>
            </a:pPr>
            <a:r>
              <a:rPr lang="en-US" dirty="0"/>
              <a:t>b)==</a:t>
            </a:r>
          </a:p>
          <a:p>
            <a:pPr marL="114300" indent="0">
              <a:buNone/>
            </a:pPr>
            <a:r>
              <a:rPr lang="en-US" dirty="0"/>
              <a:t>c)!=</a:t>
            </a:r>
          </a:p>
          <a:p>
            <a:pPr marL="114300" indent="0">
              <a:buNone/>
            </a:pPr>
            <a:r>
              <a:rPr lang="en-US" dirty="0"/>
              <a:t>d)Both b and c</a:t>
            </a:r>
          </a:p>
        </p:txBody>
      </p:sp>
    </p:spTree>
    <p:extLst>
      <p:ext uri="{BB962C8B-B14F-4D97-AF65-F5344CB8AC3E}">
        <p14:creationId xmlns:p14="http://schemas.microsoft.com/office/powerpoint/2010/main" val="663706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pPr marL="114300" indent="0">
              <a:buNone/>
            </a:pPr>
            <a:r>
              <a:rPr lang="en-US" dirty="0"/>
              <a:t>Identify correct comparison operators</a:t>
            </a:r>
          </a:p>
          <a:p>
            <a:pPr marL="114300" indent="0">
              <a:buNone/>
            </a:pPr>
            <a:endParaRPr lang="en-US" dirty="0"/>
          </a:p>
          <a:p>
            <a:pPr marL="114300" indent="0">
              <a:buNone/>
            </a:pPr>
            <a:r>
              <a:rPr lang="en-US" dirty="0"/>
              <a:t>a)&gt;&gt;=</a:t>
            </a:r>
          </a:p>
          <a:p>
            <a:pPr marL="114300" indent="0">
              <a:buNone/>
            </a:pPr>
            <a:r>
              <a:rPr lang="en-US" dirty="0"/>
              <a:t>b)==</a:t>
            </a:r>
          </a:p>
          <a:p>
            <a:pPr marL="114300" indent="0">
              <a:buNone/>
            </a:pPr>
            <a:r>
              <a:rPr lang="en-US" dirty="0"/>
              <a:t>c)!=</a:t>
            </a:r>
          </a:p>
          <a:p>
            <a:pPr marL="114300" indent="0">
              <a:buNone/>
            </a:pPr>
            <a:r>
              <a:rPr lang="en-US" b="1" dirty="0">
                <a:solidFill>
                  <a:srgbClr val="FF0000"/>
                </a:solidFill>
              </a:rPr>
              <a:t>d)Both b and c</a:t>
            </a:r>
          </a:p>
        </p:txBody>
      </p:sp>
    </p:spTree>
    <p:extLst>
      <p:ext uri="{BB962C8B-B14F-4D97-AF65-F5344CB8AC3E}">
        <p14:creationId xmlns:p14="http://schemas.microsoft.com/office/powerpoint/2010/main" val="315982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3636-62D8-4CCF-ACC9-6A483BFC8D29}"/>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Python Operators</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61B8CBC5-3895-4E96-8CB4-EA67F2E5C425}"/>
              </a:ext>
            </a:extLst>
          </p:cNvPr>
          <p:cNvSpPr>
            <a:spLocks noGrp="1"/>
          </p:cNvSpPr>
          <p:nvPr>
            <p:ph idx="1"/>
          </p:nvPr>
        </p:nvSpPr>
        <p:spPr>
          <a:xfrm>
            <a:off x="414129" y="1027906"/>
            <a:ext cx="10939671" cy="5346390"/>
          </a:xfrm>
        </p:spPr>
        <p:txBody>
          <a:bodyPr>
            <a:normAutofit fontScale="92500" lnSpcReduction="10000"/>
          </a:bodyPr>
          <a:lstStyle/>
          <a:p>
            <a:pPr marL="0" indent="0">
              <a:buNone/>
            </a:pPr>
            <a:r>
              <a:rPr lang="en-US" dirty="0"/>
              <a:t>Operators are used to perform operations on variables and values. In the example below, we use the + operator to add together two values</a:t>
            </a:r>
          </a:p>
          <a:p>
            <a:pPr marL="0" indent="0">
              <a:buNone/>
            </a:pPr>
            <a:r>
              <a:rPr lang="en-US" dirty="0"/>
              <a:t>                                               a = b + c   OR  x = y + 5</a:t>
            </a:r>
          </a:p>
          <a:p>
            <a:pPr marL="0" indent="0">
              <a:buNone/>
            </a:pPr>
            <a:endParaRPr lang="en-US" dirty="0"/>
          </a:p>
          <a:p>
            <a:pPr marL="0" indent="0" algn="l">
              <a:buNone/>
            </a:pPr>
            <a:r>
              <a:rPr lang="en-US" b="0" i="0" dirty="0">
                <a:solidFill>
                  <a:srgbClr val="000000"/>
                </a:solidFill>
                <a:effectLst/>
                <a:latin typeface="Verdana" panose="020B0604030504040204" pitchFamily="34" charset="0"/>
              </a:rPr>
              <a:t>Python divides the operators in the following groups:</a:t>
            </a:r>
          </a:p>
          <a:p>
            <a:pPr algn="l">
              <a:buFont typeface="Arial" panose="020B0604020202020204" pitchFamily="34" charset="0"/>
              <a:buChar char="•"/>
            </a:pPr>
            <a:r>
              <a:rPr lang="en-US" b="0" i="0" dirty="0">
                <a:solidFill>
                  <a:srgbClr val="FF0000"/>
                </a:solidFill>
                <a:effectLst/>
                <a:latin typeface="Verdana" panose="020B0604030504040204" pitchFamily="34" charset="0"/>
              </a:rPr>
              <a:t>Arithmetic operators</a:t>
            </a:r>
          </a:p>
          <a:p>
            <a:pPr algn="l">
              <a:buFont typeface="Arial" panose="020B0604020202020204" pitchFamily="34" charset="0"/>
              <a:buChar char="•"/>
            </a:pPr>
            <a:r>
              <a:rPr lang="en-US" b="0" i="0" dirty="0">
                <a:solidFill>
                  <a:srgbClr val="FF0000"/>
                </a:solidFill>
                <a:effectLst/>
                <a:latin typeface="Verdana" panose="020B0604030504040204" pitchFamily="34" charset="0"/>
              </a:rPr>
              <a:t>Assignment operators</a:t>
            </a:r>
          </a:p>
          <a:p>
            <a:pPr algn="l">
              <a:buFont typeface="Arial" panose="020B0604020202020204" pitchFamily="34" charset="0"/>
              <a:buChar char="•"/>
            </a:pPr>
            <a:r>
              <a:rPr lang="en-US" b="0" i="0" dirty="0">
                <a:solidFill>
                  <a:srgbClr val="FF0000"/>
                </a:solidFill>
                <a:effectLst/>
                <a:latin typeface="Verdana" panose="020B0604030504040204" pitchFamily="34" charset="0"/>
              </a:rPr>
              <a:t>Comparison operators</a:t>
            </a:r>
          </a:p>
          <a:p>
            <a:pPr algn="l">
              <a:buFont typeface="Arial" panose="020B0604020202020204" pitchFamily="34" charset="0"/>
              <a:buChar char="•"/>
            </a:pPr>
            <a:r>
              <a:rPr lang="en-US" b="0" i="0" dirty="0">
                <a:solidFill>
                  <a:srgbClr val="FF0000"/>
                </a:solidFill>
                <a:effectLst/>
                <a:latin typeface="Verdana" panose="020B0604030504040204" pitchFamily="34" charset="0"/>
              </a:rPr>
              <a:t>Logical operators</a:t>
            </a:r>
          </a:p>
          <a:p>
            <a:pPr algn="l">
              <a:buFont typeface="Arial" panose="020B0604020202020204" pitchFamily="34" charset="0"/>
              <a:buChar char="•"/>
            </a:pPr>
            <a:r>
              <a:rPr lang="en-US" b="0" i="0" dirty="0">
                <a:solidFill>
                  <a:srgbClr val="FF0000"/>
                </a:solidFill>
                <a:effectLst/>
                <a:latin typeface="Verdana" panose="020B0604030504040204" pitchFamily="34" charset="0"/>
              </a:rPr>
              <a:t>Identity operators</a:t>
            </a:r>
          </a:p>
          <a:p>
            <a:pPr algn="l">
              <a:buFont typeface="Arial" panose="020B0604020202020204" pitchFamily="34" charset="0"/>
              <a:buChar char="•"/>
            </a:pPr>
            <a:r>
              <a:rPr lang="en-US" b="0" i="0" dirty="0">
                <a:solidFill>
                  <a:srgbClr val="FF0000"/>
                </a:solidFill>
                <a:effectLst/>
                <a:latin typeface="Verdana" panose="020B0604030504040204" pitchFamily="34" charset="0"/>
              </a:rPr>
              <a:t>Membership operators</a:t>
            </a:r>
          </a:p>
          <a:p>
            <a:pPr algn="l">
              <a:buFont typeface="Arial" panose="020B0604020202020204" pitchFamily="34" charset="0"/>
              <a:buChar char="•"/>
            </a:pPr>
            <a:r>
              <a:rPr lang="en-US" b="0" i="0" dirty="0">
                <a:solidFill>
                  <a:srgbClr val="FF0000"/>
                </a:solidFill>
                <a:effectLst/>
                <a:latin typeface="Verdana" panose="020B0604030504040204" pitchFamily="34" charset="0"/>
              </a:rPr>
              <a:t>Bitwise operators</a:t>
            </a:r>
          </a:p>
          <a:p>
            <a:endParaRPr lang="en-US" dirty="0"/>
          </a:p>
          <a:p>
            <a:pPr marL="0" indent="0">
              <a:buNone/>
            </a:pPr>
            <a:endParaRPr lang="en-US" dirty="0"/>
          </a:p>
        </p:txBody>
      </p:sp>
    </p:spTree>
    <p:extLst>
      <p:ext uri="{BB962C8B-B14F-4D97-AF65-F5344CB8AC3E}">
        <p14:creationId xmlns:p14="http://schemas.microsoft.com/office/powerpoint/2010/main" val="759997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7064" y="1066491"/>
            <a:ext cx="6096000" cy="2585323"/>
          </a:xfrm>
          <a:prstGeom prst="rect">
            <a:avLst/>
          </a:prstGeom>
        </p:spPr>
        <p:txBody>
          <a:bodyPr>
            <a:spAutoFit/>
          </a:bodyPr>
          <a:lstStyle/>
          <a:p>
            <a:r>
              <a:rPr lang="en-IN" dirty="0"/>
              <a:t>which of the following is correct output  for given expression?</a:t>
            </a:r>
          </a:p>
          <a:p>
            <a:r>
              <a:rPr lang="en-IN" dirty="0"/>
              <a:t>x=20</a:t>
            </a:r>
          </a:p>
          <a:p>
            <a:endParaRPr lang="en-IN" dirty="0"/>
          </a:p>
          <a:p>
            <a:r>
              <a:rPr lang="en-IN" dirty="0"/>
              <a:t>x*=5 will print ?</a:t>
            </a:r>
          </a:p>
          <a:p>
            <a:endParaRPr lang="en-IN" dirty="0"/>
          </a:p>
          <a:p>
            <a:r>
              <a:rPr lang="en-IN" dirty="0"/>
              <a:t>a)20</a:t>
            </a:r>
          </a:p>
          <a:p>
            <a:r>
              <a:rPr lang="en-IN" dirty="0"/>
              <a:t>b)100</a:t>
            </a:r>
          </a:p>
          <a:p>
            <a:r>
              <a:rPr lang="en-IN" dirty="0"/>
              <a:t>c)5</a:t>
            </a:r>
          </a:p>
          <a:p>
            <a:r>
              <a:rPr lang="en-IN" dirty="0"/>
              <a:t>d None of these</a:t>
            </a:r>
          </a:p>
        </p:txBody>
      </p:sp>
    </p:spTree>
    <p:extLst>
      <p:ext uri="{BB962C8B-B14F-4D97-AF65-F5344CB8AC3E}">
        <p14:creationId xmlns:p14="http://schemas.microsoft.com/office/powerpoint/2010/main" val="1296412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7064" y="1160610"/>
            <a:ext cx="6096000" cy="2308324"/>
          </a:xfrm>
          <a:prstGeom prst="rect">
            <a:avLst/>
          </a:prstGeom>
        </p:spPr>
        <p:txBody>
          <a:bodyPr>
            <a:spAutoFit/>
          </a:bodyPr>
          <a:lstStyle/>
          <a:p>
            <a:r>
              <a:rPr lang="en-IN" dirty="0"/>
              <a:t>which of the following is correct for given expression?</a:t>
            </a:r>
          </a:p>
          <a:p>
            <a:r>
              <a:rPr lang="en-IN" dirty="0"/>
              <a:t>x%=5</a:t>
            </a:r>
          </a:p>
          <a:p>
            <a:r>
              <a:rPr lang="en-IN" dirty="0"/>
              <a:t>print(x)</a:t>
            </a:r>
          </a:p>
          <a:p>
            <a:endParaRPr lang="en-IN" dirty="0"/>
          </a:p>
          <a:p>
            <a:r>
              <a:rPr lang="en-IN" dirty="0"/>
              <a:t>a)6</a:t>
            </a:r>
          </a:p>
          <a:p>
            <a:r>
              <a:rPr lang="en-IN" dirty="0"/>
              <a:t>b)5</a:t>
            </a:r>
          </a:p>
          <a:p>
            <a:r>
              <a:rPr lang="en-IN" dirty="0"/>
              <a:t>c)1</a:t>
            </a:r>
          </a:p>
          <a:p>
            <a:r>
              <a:rPr lang="en-IN" dirty="0"/>
              <a:t>d None of these</a:t>
            </a:r>
          </a:p>
        </p:txBody>
      </p:sp>
    </p:spTree>
    <p:extLst>
      <p:ext uri="{BB962C8B-B14F-4D97-AF65-F5344CB8AC3E}">
        <p14:creationId xmlns:p14="http://schemas.microsoft.com/office/powerpoint/2010/main" val="372287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908" y="1295273"/>
            <a:ext cx="10515600" cy="4351338"/>
          </a:xfrm>
        </p:spPr>
        <p:txBody>
          <a:bodyPr>
            <a:normAutofit/>
          </a:bodyPr>
          <a:lstStyle/>
          <a:p>
            <a:pPr marL="0" indent="0">
              <a:buNone/>
            </a:pPr>
            <a:r>
              <a:rPr lang="en-US" sz="2000" b="1" dirty="0"/>
              <a:t>Python</a:t>
            </a:r>
            <a:r>
              <a:rPr lang="en-US" sz="2000" dirty="0"/>
              <a:t> allows simple syntax for assigning same value to multiple variables as follows (</a:t>
            </a:r>
            <a:r>
              <a:rPr lang="en-US" sz="2000" b="1" dirty="0"/>
              <a:t>chained assignment</a:t>
            </a:r>
            <a:r>
              <a:rPr lang="en-US" sz="2000" dirty="0"/>
              <a:t>):</a:t>
            </a:r>
            <a:br>
              <a:rPr lang="en-US" sz="2000" dirty="0"/>
            </a:br>
            <a:endParaRPr lang="en-US" sz="2000" dirty="0"/>
          </a:p>
          <a:p>
            <a:pPr marL="0" indent="0">
              <a:buNone/>
            </a:pPr>
            <a:r>
              <a:rPr lang="en-US" sz="2000" dirty="0"/>
              <a:t>x=y=z=12</a:t>
            </a:r>
          </a:p>
          <a:p>
            <a:pPr marL="0" indent="0">
              <a:buNone/>
            </a:pPr>
            <a:r>
              <a:rPr lang="en-US" sz="2000" dirty="0"/>
              <a:t>12 is assigned to </a:t>
            </a:r>
            <a:r>
              <a:rPr lang="en-US" sz="2000" dirty="0" err="1"/>
              <a:t>x,y</a:t>
            </a:r>
            <a:r>
              <a:rPr lang="en-US" sz="2000" dirty="0"/>
              <a:t> and z</a:t>
            </a:r>
          </a:p>
          <a:p>
            <a:pPr marL="0" indent="0">
              <a:buNone/>
            </a:pPr>
            <a:r>
              <a:rPr lang="en-US" sz="2000" dirty="0"/>
              <a:t>Similarly, you can assign multiple values to multiple variables in a single statement:</a:t>
            </a:r>
          </a:p>
          <a:p>
            <a:pPr marL="0" indent="0">
              <a:buNone/>
            </a:pPr>
            <a:r>
              <a:rPr lang="en-US" sz="2000" dirty="0" err="1"/>
              <a:t>a,b,c</a:t>
            </a:r>
            <a:r>
              <a:rPr lang="en-US" sz="2000" dirty="0"/>
              <a:t>=12,45.67,”naman”</a:t>
            </a:r>
          </a:p>
          <a:p>
            <a:pPr marL="0" indent="0">
              <a:buNone/>
            </a:pPr>
            <a:r>
              <a:rPr lang="en-US" sz="2000" dirty="0"/>
              <a:t>A will get value 12,b will get 45.67 and c will get “</a:t>
            </a:r>
            <a:r>
              <a:rPr lang="en-US" sz="2000" dirty="0" err="1"/>
              <a:t>naman</a:t>
            </a:r>
            <a:r>
              <a:rPr lang="en-US" sz="2000" dirty="0"/>
              <a:t>”</a:t>
            </a:r>
          </a:p>
        </p:txBody>
      </p:sp>
    </p:spTree>
    <p:extLst>
      <p:ext uri="{BB962C8B-B14F-4D97-AF65-F5344CB8AC3E}">
        <p14:creationId xmlns:p14="http://schemas.microsoft.com/office/powerpoint/2010/main" val="115990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0E85-B4BA-44D3-968B-6119D93A77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9347AD-F5CF-4740-A4C9-11F71201F88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C31FD96-F748-40B5-B64D-495D1FDE1684}"/>
              </a:ext>
            </a:extLst>
          </p:cNvPr>
          <p:cNvPicPr>
            <a:picLocks noChangeAspect="1"/>
          </p:cNvPicPr>
          <p:nvPr/>
        </p:nvPicPr>
        <p:blipFill>
          <a:blip r:embed="rId2"/>
          <a:stretch>
            <a:fillRect/>
          </a:stretch>
        </p:blipFill>
        <p:spPr>
          <a:xfrm>
            <a:off x="563217" y="185644"/>
            <a:ext cx="11065565" cy="6486711"/>
          </a:xfrm>
          <a:prstGeom prst="rect">
            <a:avLst/>
          </a:prstGeom>
        </p:spPr>
      </p:pic>
    </p:spTree>
    <p:extLst>
      <p:ext uri="{BB962C8B-B14F-4D97-AF65-F5344CB8AC3E}">
        <p14:creationId xmlns:p14="http://schemas.microsoft.com/office/powerpoint/2010/main" val="2146742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E80F-1CF9-1F26-E2D1-1A34CE172819}"/>
              </a:ext>
            </a:extLst>
          </p:cNvPr>
          <p:cNvSpPr>
            <a:spLocks noGrp="1"/>
          </p:cNvSpPr>
          <p:nvPr>
            <p:ph type="title"/>
          </p:nvPr>
        </p:nvSpPr>
        <p:spPr>
          <a:xfrm>
            <a:off x="838200" y="374090"/>
            <a:ext cx="10515600" cy="1325563"/>
          </a:xfrm>
        </p:spPr>
        <p:txBody>
          <a:bodyPr/>
          <a:lstStyle/>
          <a:p>
            <a:r>
              <a:rPr lang="en-IN" dirty="0">
                <a:latin typeface="Times New Roman" panose="02020603050405020304" pitchFamily="18" charset="0"/>
                <a:cs typeface="Times New Roman" panose="02020603050405020304" pitchFamily="18" charset="0"/>
              </a:rPr>
              <a:t>Identity operators</a:t>
            </a:r>
          </a:p>
        </p:txBody>
      </p:sp>
      <p:sp>
        <p:nvSpPr>
          <p:cNvPr id="3" name="Content Placeholder 2">
            <a:extLst>
              <a:ext uri="{FF2B5EF4-FFF2-40B4-BE49-F238E27FC236}">
                <a16:creationId xmlns:a16="http://schemas.microsoft.com/office/drawing/2014/main" id="{73D0CD4C-AB9D-3C21-F145-CEA48A40FFC2}"/>
              </a:ext>
            </a:extLst>
          </p:cNvPr>
          <p:cNvSpPr>
            <a:spLocks noGrp="1"/>
          </p:cNvSpPr>
          <p:nvPr>
            <p:ph idx="1"/>
          </p:nvPr>
        </p:nvSpPr>
        <p:spPr>
          <a:xfrm>
            <a:off x="838200" y="1443318"/>
            <a:ext cx="10515600" cy="4733645"/>
          </a:xfrm>
        </p:spPr>
        <p:txBody>
          <a:bodyPr>
            <a:normAutofit fontScale="92500" lnSpcReduction="20000"/>
          </a:bodyPr>
          <a:lstStyle/>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Every object has an identity, a type and a value. An object’s identity never changes once it is created, you may think of it as the object’s address in memory. The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operator compares the identity of two objects, the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id()</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function returns an integer representing its identity (currently implemented as its address).</a:t>
            </a:r>
          </a:p>
          <a:p>
            <a:endPar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Returns the “identity” of an object. This is an integer which is guaranteed to be unique and constant for this object during its lifetime</a:t>
            </a:r>
          </a:p>
          <a:p>
            <a:endParaRPr lang="en-IN" sz="18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Usually this is the address of the object in memory.</a:t>
            </a:r>
          </a:p>
          <a:p>
            <a:endPar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If two integer or string variables have the same value, they point to the same memory location</a:t>
            </a:r>
          </a:p>
          <a:p>
            <a:endPar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But this is not true with floating point numbers, lists, tuples and dictionaries.</a:t>
            </a:r>
          </a:p>
          <a:p>
            <a:endParaRPr lang="en-IN" sz="18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An Identity operator is used to check the </a:t>
            </a:r>
            <a:r>
              <a:rPr lang="en-IN" sz="18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memory location</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of the operands and based on the memory location the result is returned.</a:t>
            </a:r>
          </a:p>
          <a:p>
            <a:endPar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The identity operators in Python are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 not</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764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4F45-389E-F808-6D64-8575C29FEB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Example</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B96897-9292-F77D-FE7F-3009BBAAC479}"/>
              </a:ext>
            </a:extLst>
          </p:cNvPr>
          <p:cNvSpPr>
            <a:spLocks noGrp="1"/>
          </p:cNvSpPr>
          <p:nvPr>
            <p:ph idx="1"/>
          </p:nvPr>
        </p:nvSpPr>
        <p:spPr/>
        <p:txBody>
          <a:bodyPr>
            <a:normAutofit fontScale="92500" lnSpcReduction="20000"/>
          </a:bodyPr>
          <a:lstStyle/>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If two objects are in the same memory, then it means they are the same objects. So the result is </a:t>
            </a:r>
            <a:r>
              <a:rPr lang="en-IN" sz="18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True</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 = 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b = 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c = a is b</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Here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is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True</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Note: </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Small integers (-5 to 256 both included) are interned in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Python</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since they are used so often.</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It's an optimization. x = 5, y = 5,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x is y</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=&gt;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True</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because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id(x)</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id(y)</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It's the same integer object which is reused. Works in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Python</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since integers are immutable. </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If you do x = 1.0, y = 1.0 or x = 9999, y = 9999, it won't be the same identity, because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floats</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and </a:t>
            </a:r>
            <a:r>
              <a:rPr lang="en-IN" sz="1800" b="1"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larger </a:t>
            </a:r>
            <a:r>
              <a:rPr lang="en-IN" sz="1800" b="1" dirty="0" err="1">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ints</a:t>
            </a:r>
            <a:r>
              <a:rPr lang="en-IN" sz="1800" dirty="0">
                <a:solidFill>
                  <a:srgbClr val="212529"/>
                </a:solidFill>
                <a:effectLst/>
                <a:latin typeface="Times New Roman" panose="02020603050405020304" pitchFamily="18" charset="0"/>
                <a:ea typeface="Tahoma" panose="020B0604030504040204" pitchFamily="34" charset="0"/>
                <a:cs typeface="Times New Roman" panose="02020603050405020304" pitchFamily="18" charset="0"/>
              </a:rPr>
              <a:t> aren't interned.</a:t>
            </a:r>
            <a:endParaRPr lang="en-IN" sz="1800" dirty="0">
              <a:effectLst/>
              <a:latin typeface="Times New Roman" panose="02020603050405020304" pitchFamily="18" charset="0"/>
              <a:ea typeface="Tahoma" panose="020B0604030504040204" pitchFamily="34" charset="0"/>
              <a:cs typeface="Times New Roman" panose="02020603050405020304" pitchFamily="18" charset="0"/>
            </a:endParaRPr>
          </a:p>
          <a:p>
            <a:endParaRPr lang="en-IN" sz="18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502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127D-E6ED-5C03-BB37-C84B7EE66E1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1A39650B-4B17-F3B9-E9EB-ECD060C82793}"/>
              </a:ext>
            </a:extLst>
          </p:cNvPr>
          <p:cNvSpPr>
            <a:spLocks noGrp="1"/>
          </p:cNvSpPr>
          <p:nvPr>
            <p:ph idx="1"/>
          </p:nvPr>
        </p:nvSpPr>
        <p:spPr/>
        <p:txBody>
          <a:bodyPr>
            <a:norm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 not:</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If two objects are in the different memory location , then it means they are the different objects and so not equal. So the result is </a:t>
            </a:r>
            <a:r>
              <a:rPr lang="en-IN" sz="18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False</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c = a is not b</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Here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is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False</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en-IN" sz="18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endParaRPr>
          </a:p>
          <a:p>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Note : Two integers or strings with the same value point to the same memory location, but two floats or any other objects point to two different locations.</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61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685A-1A36-A59C-BFC3-CA0CF19E87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C68273-B7AB-AB0B-5363-C5AC3ECCF7A3}"/>
              </a:ext>
            </a:extLst>
          </p:cNvPr>
          <p:cNvSpPr>
            <a:spLocks noGrp="1"/>
          </p:cNvSpPr>
          <p:nvPr>
            <p:ph idx="1"/>
          </p:nvPr>
        </p:nvSpPr>
        <p:spPr/>
        <p:txBody>
          <a:bodyPr>
            <a:normAutofit fontScale="85000" lnSpcReduction="20000"/>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str1 = '</a:t>
            </a:r>
            <a:r>
              <a:rPr lang="en-IN" sz="1800" dirty="0" err="1">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abcdef</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str2 = '</a:t>
            </a:r>
            <a:r>
              <a:rPr lang="en-IN" sz="1800" dirty="0" err="1">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abcdef</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print(str1 is str2)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will be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True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f1 = 78.98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f2 = 78.98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print(f1 is f2)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will be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False</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f2 = f1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Now f1 is f2 will be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True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297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5DF7-7C04-6827-C03B-A9AC228BBBD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Questions  </a:t>
            </a:r>
          </a:p>
        </p:txBody>
      </p:sp>
      <p:sp>
        <p:nvSpPr>
          <p:cNvPr id="3" name="Content Placeholder 2">
            <a:extLst>
              <a:ext uri="{FF2B5EF4-FFF2-40B4-BE49-F238E27FC236}">
                <a16:creationId xmlns:a16="http://schemas.microsoft.com/office/drawing/2014/main" id="{EB3E3621-B123-B6ED-A644-A0DD51F71185}"/>
              </a:ext>
            </a:extLst>
          </p:cNvPr>
          <p:cNvSpPr>
            <a:spLocks noGrp="1"/>
          </p:cNvSpPr>
          <p:nvPr>
            <p:ph idx="1"/>
          </p:nvPr>
        </p:nvSpPr>
        <p:spPr/>
        <p:txBody>
          <a:bodyPr/>
          <a:lstStyle/>
          <a:p>
            <a:pPr>
              <a:lnSpc>
                <a:spcPct val="107000"/>
              </a:lnSpc>
              <a:spcAft>
                <a:spcPts val="800"/>
              </a:spcAft>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Select the correct statement given below:</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66750" indent="-342900">
              <a:lnSpc>
                <a:spcPct val="107000"/>
              </a:lnSpc>
              <a:spcAft>
                <a:spcPts val="800"/>
              </a:spcAft>
              <a:buFont typeface="+mj-lt"/>
              <a:buAutoNum type="alphaLcParenR"/>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An identity can be changed once created.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66750" indent="-342900">
              <a:lnSpc>
                <a:spcPct val="107000"/>
              </a:lnSpc>
              <a:spcAft>
                <a:spcPts val="800"/>
              </a:spcAft>
              <a:buFont typeface="+mj-lt"/>
              <a:buAutoNum type="alphaLcParenR"/>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Two strings with same value point to different locations.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66750" indent="-342900">
              <a:lnSpc>
                <a:spcPct val="107000"/>
              </a:lnSpc>
              <a:spcAft>
                <a:spcPts val="800"/>
              </a:spcAft>
              <a:buFont typeface="+mj-lt"/>
              <a:buAutoNum type="alphaLcParenR"/>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id(object) is unique and Constant for an object during its lifetime.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020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5BA0-A62D-4B64-9CCF-3EC5AF235B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2C8328-24C8-4ECF-8636-4F3360A5237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126EBDA-33C4-4B50-8BCB-6EBBDBCBEEED}"/>
              </a:ext>
            </a:extLst>
          </p:cNvPr>
          <p:cNvPicPr>
            <a:picLocks noChangeAspect="1"/>
          </p:cNvPicPr>
          <p:nvPr/>
        </p:nvPicPr>
        <p:blipFill>
          <a:blip r:embed="rId2"/>
          <a:stretch>
            <a:fillRect/>
          </a:stretch>
        </p:blipFill>
        <p:spPr>
          <a:xfrm>
            <a:off x="450574" y="260178"/>
            <a:ext cx="11516139" cy="6464100"/>
          </a:xfrm>
          <a:prstGeom prst="rect">
            <a:avLst/>
          </a:prstGeom>
        </p:spPr>
      </p:pic>
    </p:spTree>
    <p:extLst>
      <p:ext uri="{BB962C8B-B14F-4D97-AF65-F5344CB8AC3E}">
        <p14:creationId xmlns:p14="http://schemas.microsoft.com/office/powerpoint/2010/main" val="2902447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82F2-0FA8-4638-A34F-2BB267E548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CB650B-0030-475F-A032-72ADFD9E6FF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14C41AB-E492-4B92-B97E-A61DA519BFA1}"/>
              </a:ext>
            </a:extLst>
          </p:cNvPr>
          <p:cNvPicPr>
            <a:picLocks noChangeAspect="1"/>
          </p:cNvPicPr>
          <p:nvPr/>
        </p:nvPicPr>
        <p:blipFill>
          <a:blip r:embed="rId2"/>
          <a:stretch>
            <a:fillRect/>
          </a:stretch>
        </p:blipFill>
        <p:spPr>
          <a:xfrm>
            <a:off x="186748" y="243091"/>
            <a:ext cx="11818504" cy="6169408"/>
          </a:xfrm>
          <a:prstGeom prst="rect">
            <a:avLst/>
          </a:prstGeom>
        </p:spPr>
      </p:pic>
    </p:spTree>
    <p:extLst>
      <p:ext uri="{BB962C8B-B14F-4D97-AF65-F5344CB8AC3E}">
        <p14:creationId xmlns:p14="http://schemas.microsoft.com/office/powerpoint/2010/main" val="3520114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2561-E204-492A-9838-8A03648C27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0E329C-6489-47E5-9829-E5E073D4DD5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E278A80-4F8A-4B97-92BB-6A4B46555DC1}"/>
              </a:ext>
            </a:extLst>
          </p:cNvPr>
          <p:cNvPicPr>
            <a:picLocks noChangeAspect="1"/>
          </p:cNvPicPr>
          <p:nvPr/>
        </p:nvPicPr>
        <p:blipFill>
          <a:blip r:embed="rId2"/>
          <a:stretch>
            <a:fillRect/>
          </a:stretch>
        </p:blipFill>
        <p:spPr>
          <a:xfrm>
            <a:off x="728869" y="17251"/>
            <a:ext cx="10734261" cy="6475624"/>
          </a:xfrm>
          <a:prstGeom prst="rect">
            <a:avLst/>
          </a:prstGeom>
        </p:spPr>
      </p:pic>
    </p:spTree>
    <p:extLst>
      <p:ext uri="{BB962C8B-B14F-4D97-AF65-F5344CB8AC3E}">
        <p14:creationId xmlns:p14="http://schemas.microsoft.com/office/powerpoint/2010/main" val="1821130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9536" y="566660"/>
            <a:ext cx="10213848" cy="5909310"/>
          </a:xfrm>
          <a:prstGeom prst="rect">
            <a:avLst/>
          </a:prstGeom>
        </p:spPr>
        <p:txBody>
          <a:bodyPr wrap="square">
            <a:spAutoFit/>
          </a:bodyPr>
          <a:lstStyle/>
          <a:p>
            <a:r>
              <a:rPr lang="en-IN" dirty="0"/>
              <a:t>Python Bitwise Operators take one or two operands, and operate on them bit by bit, instead of whole. Following are the bitwise operators in Python</a:t>
            </a:r>
          </a:p>
          <a:p>
            <a:endParaRPr lang="en-IN" dirty="0"/>
          </a:p>
          <a:p>
            <a:r>
              <a:rPr lang="en-IN" dirty="0"/>
              <a:t>1. &lt;&lt; (Left shift) - Multiply by 2 ** number of bits</a:t>
            </a:r>
          </a:p>
          <a:p>
            <a:endParaRPr lang="en-IN" dirty="0"/>
          </a:p>
          <a:p>
            <a:r>
              <a:rPr lang="en-IN" dirty="0"/>
              <a:t>Example: x = 12 and x &lt;&lt; 2 will return 48 i.e. (12 * (2 ** 2)) This is similar to multiplication and more efficient than the regular method</a:t>
            </a:r>
          </a:p>
          <a:p>
            <a:endParaRPr lang="en-IN" dirty="0"/>
          </a:p>
          <a:p>
            <a:r>
              <a:rPr lang="en-IN" dirty="0"/>
              <a:t>2. &gt;&gt; (Right shift) - divide by 2 ** number of bits</a:t>
            </a:r>
          </a:p>
          <a:p>
            <a:endParaRPr lang="en-IN" dirty="0"/>
          </a:p>
          <a:p>
            <a:r>
              <a:rPr lang="en-IN" dirty="0"/>
              <a:t>Example: x = 48 and x &gt;&gt; 3 will return 6 i.e. (48 / (2 ** 3)) This is similar to division by powers of 2 (2, 4, 8, 16 etc.)</a:t>
            </a:r>
          </a:p>
          <a:p>
            <a:endParaRPr lang="en-IN" dirty="0"/>
          </a:p>
          <a:p>
            <a:r>
              <a:rPr lang="en-IN" dirty="0"/>
              <a:t>3. &amp; (AND) - If both bits in the compared position are 1, the bit in the resulting binary representation is 1 (1 × 1 = 1) i.e. True; otherwise, the result is 0 (1 × 0 = 0 and 0 × 0 = 0) i.e. False.</a:t>
            </a:r>
          </a:p>
          <a:p>
            <a:endParaRPr lang="en-IN" dirty="0"/>
          </a:p>
          <a:p>
            <a:r>
              <a:rPr lang="en-IN" dirty="0"/>
              <a:t>Example : x &amp; y Does a "bitwise and". If the bit in x and the corresponding bit in y are 1, then the bit in the result will be 1. otherwise it will be zero.</a:t>
            </a:r>
          </a:p>
          <a:p>
            <a:endParaRPr lang="en-IN" dirty="0"/>
          </a:p>
          <a:p>
            <a:r>
              <a:rPr lang="en-IN" dirty="0"/>
              <a:t>2 &amp; 5 will result in zero because (010 &amp; 101 = 000). 3 &amp; 5 will result in 1 because (011 &amp; 101 = 001)</a:t>
            </a:r>
          </a:p>
          <a:p>
            <a:endParaRPr lang="en-IN" dirty="0"/>
          </a:p>
        </p:txBody>
      </p:sp>
    </p:spTree>
    <p:extLst>
      <p:ext uri="{BB962C8B-B14F-4D97-AF65-F5344CB8AC3E}">
        <p14:creationId xmlns:p14="http://schemas.microsoft.com/office/powerpoint/2010/main" val="3221857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7280" y="751344"/>
            <a:ext cx="9683496" cy="6186309"/>
          </a:xfrm>
          <a:prstGeom prst="rect">
            <a:avLst/>
          </a:prstGeom>
        </p:spPr>
        <p:txBody>
          <a:bodyPr wrap="square">
            <a:spAutoFit/>
          </a:bodyPr>
          <a:lstStyle/>
          <a:p>
            <a:r>
              <a:rPr lang="en-IN" dirty="0"/>
              <a:t>4. | (OR) - If the result in each position is 0(False) if both bits are 0, while otherwise the result is 1(True).</a:t>
            </a:r>
          </a:p>
          <a:p>
            <a:r>
              <a:rPr lang="en-IN" dirty="0"/>
              <a:t>Example : x | y Does a "bitwise or". If the bit in both operands is zero, then the resulting bit is zero. otherwise it is 1.</a:t>
            </a:r>
          </a:p>
          <a:p>
            <a:endParaRPr lang="en-IN" dirty="0"/>
          </a:p>
          <a:p>
            <a:r>
              <a:rPr lang="en-IN" dirty="0"/>
              <a:t>2 | 5 will result in 7 because (010 |101 = 111) and 3 | 5 will also result in 7 because (011 | 101 = 111)</a:t>
            </a:r>
          </a:p>
          <a:p>
            <a:endParaRPr lang="en-IN" dirty="0"/>
          </a:p>
          <a:p>
            <a:r>
              <a:rPr lang="en-IN" dirty="0"/>
              <a:t>5. ~ (NOT) - The bitwise NOT, or complement, is a unary operation that performs logical negation on each bit, forming the ones' complement of the given binary value. Bits that are 0 become 1, and those that are 1 become 0.</a:t>
            </a:r>
          </a:p>
          <a:p>
            <a:endParaRPr lang="en-IN" dirty="0"/>
          </a:p>
          <a:p>
            <a:r>
              <a:rPr lang="en-IN" dirty="0"/>
              <a:t>Example : ~ Returns the complement of x . If the bit is 1 it will become zero and if the bit is zero it will become 1.</a:t>
            </a:r>
          </a:p>
          <a:p>
            <a:endParaRPr lang="en-IN" dirty="0"/>
          </a:p>
          <a:p>
            <a:r>
              <a:rPr lang="en-IN" dirty="0"/>
              <a:t>~5 will result in 2 because (~101 = 010) and ~2 will become 5 because (~010 = 101). This is true only for unsigned integers.</a:t>
            </a:r>
          </a:p>
          <a:p>
            <a:r>
              <a:rPr lang="en-IN" dirty="0"/>
              <a:t>6. ^ (Bitwise XOR) - If the comparison of two bits, being 1 if the two bits are different, and 0 if they are the same.</a:t>
            </a:r>
          </a:p>
          <a:p>
            <a:r>
              <a:rPr lang="en-IN" dirty="0"/>
              <a:t>Example: Does a "bitwise exclusive or". If the bit in in either operands is 1, but not in both, then the resultant bit will be 1. Otherwise it will be 0.</a:t>
            </a:r>
          </a:p>
          <a:p>
            <a:endParaRPr lang="en-IN" dirty="0"/>
          </a:p>
          <a:p>
            <a:r>
              <a:rPr lang="en-IN" dirty="0"/>
              <a:t>5 ^ 3 will result in 6 because (101 ^ 011 = 110)</a:t>
            </a:r>
          </a:p>
        </p:txBody>
      </p:sp>
    </p:spTree>
    <p:extLst>
      <p:ext uri="{BB962C8B-B14F-4D97-AF65-F5344CB8AC3E}">
        <p14:creationId xmlns:p14="http://schemas.microsoft.com/office/powerpoint/2010/main" val="1560114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0744" y="1305342"/>
            <a:ext cx="7763256" cy="4524315"/>
          </a:xfrm>
          <a:prstGeom prst="rect">
            <a:avLst/>
          </a:prstGeom>
        </p:spPr>
        <p:txBody>
          <a:bodyPr wrap="square">
            <a:spAutoFit/>
          </a:bodyPr>
          <a:lstStyle/>
          <a:p>
            <a:r>
              <a:rPr lang="en-IN" dirty="0"/>
              <a:t>Problem:</a:t>
            </a:r>
          </a:p>
          <a:p>
            <a:endParaRPr lang="en-IN" dirty="0"/>
          </a:p>
          <a:p>
            <a:r>
              <a:rPr lang="en-IN" dirty="0"/>
              <a:t>Take two integers x and y as inputs from the console using input() function. For each bitwise operator ( &gt;&gt; , &lt;&lt;, &amp;, |, ~, and ^ ), print to the console, the result of applying these operators on the two input integers as shown in the example.</a:t>
            </a:r>
          </a:p>
          <a:p>
            <a:endParaRPr lang="en-IN" dirty="0"/>
          </a:p>
          <a:p>
            <a:r>
              <a:rPr lang="en-IN" dirty="0"/>
              <a:t>Sample Input and Output:</a:t>
            </a:r>
          </a:p>
          <a:p>
            <a:endParaRPr lang="en-IN" dirty="0"/>
          </a:p>
          <a:p>
            <a:r>
              <a:rPr lang="en-IN" dirty="0"/>
              <a:t>Enter an integer value: 52</a:t>
            </a:r>
          </a:p>
          <a:p>
            <a:r>
              <a:rPr lang="en-IN" dirty="0"/>
              <a:t>Enter an integer value: 20</a:t>
            </a:r>
          </a:p>
          <a:p>
            <a:r>
              <a:rPr lang="en-IN" dirty="0"/>
              <a:t>52 &gt;&gt; 20 is ?</a:t>
            </a:r>
          </a:p>
          <a:p>
            <a:r>
              <a:rPr lang="en-IN" dirty="0"/>
              <a:t>52 &lt;&lt; 20 is ?</a:t>
            </a:r>
          </a:p>
          <a:p>
            <a:r>
              <a:rPr lang="en-IN" dirty="0"/>
              <a:t>52 &amp; 20 is ?</a:t>
            </a:r>
          </a:p>
          <a:p>
            <a:r>
              <a:rPr lang="en-IN" dirty="0"/>
              <a:t>52 | 20 is ?</a:t>
            </a:r>
          </a:p>
          <a:p>
            <a:r>
              <a:rPr lang="en-IN" dirty="0"/>
              <a:t>~ 52 is ?</a:t>
            </a:r>
          </a:p>
          <a:p>
            <a:r>
              <a:rPr lang="en-IN" dirty="0"/>
              <a:t>52 ^ 20 is ?</a:t>
            </a:r>
          </a:p>
        </p:txBody>
      </p:sp>
    </p:spTree>
    <p:extLst>
      <p:ext uri="{BB962C8B-B14F-4D97-AF65-F5344CB8AC3E}">
        <p14:creationId xmlns:p14="http://schemas.microsoft.com/office/powerpoint/2010/main" val="3348159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2768" y="1430911"/>
            <a:ext cx="7644384" cy="3416320"/>
          </a:xfrm>
          <a:prstGeom prst="rect">
            <a:avLst/>
          </a:prstGeom>
        </p:spPr>
        <p:txBody>
          <a:bodyPr wrap="square">
            <a:spAutoFit/>
          </a:bodyPr>
          <a:lstStyle/>
          <a:p>
            <a:r>
              <a:rPr lang="en-IN" dirty="0"/>
              <a:t>Solution:</a:t>
            </a:r>
          </a:p>
          <a:p>
            <a:endParaRPr lang="en-IN" dirty="0"/>
          </a:p>
          <a:p>
            <a:r>
              <a:rPr lang="en-IN" dirty="0"/>
              <a:t>Enter an integer value: 52</a:t>
            </a:r>
          </a:p>
          <a:p>
            <a:r>
              <a:rPr lang="en-IN" dirty="0"/>
              <a:t>Enter an integer value: 20</a:t>
            </a:r>
          </a:p>
          <a:p>
            <a:r>
              <a:rPr lang="en-IN" dirty="0"/>
              <a:t>52 &gt;&gt; 20 is 0</a:t>
            </a:r>
          </a:p>
          <a:p>
            <a:r>
              <a:rPr lang="en-IN" dirty="0"/>
              <a:t>52 &lt;&lt; 20 is 54525952</a:t>
            </a:r>
          </a:p>
          <a:p>
            <a:r>
              <a:rPr lang="en-IN" dirty="0"/>
              <a:t>52 &amp; 20 is 20</a:t>
            </a:r>
          </a:p>
          <a:p>
            <a:r>
              <a:rPr lang="en-IN" dirty="0"/>
              <a:t>52 | 20 is 52</a:t>
            </a:r>
          </a:p>
          <a:p>
            <a:r>
              <a:rPr lang="en-IN" dirty="0"/>
              <a:t>~ 52 is -53</a:t>
            </a:r>
          </a:p>
          <a:p>
            <a:r>
              <a:rPr lang="en-IN" dirty="0"/>
              <a:t>52 ^ 20 is 32</a:t>
            </a:r>
          </a:p>
          <a:p>
            <a:endParaRPr lang="en-IN" dirty="0"/>
          </a:p>
          <a:p>
            <a:endParaRPr lang="en-IN" dirty="0"/>
          </a:p>
        </p:txBody>
      </p:sp>
    </p:spTree>
    <p:extLst>
      <p:ext uri="{BB962C8B-B14F-4D97-AF65-F5344CB8AC3E}">
        <p14:creationId xmlns:p14="http://schemas.microsoft.com/office/powerpoint/2010/main" val="1686481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0448" y="1384084"/>
            <a:ext cx="6096000" cy="2585323"/>
          </a:xfrm>
          <a:prstGeom prst="rect">
            <a:avLst/>
          </a:prstGeom>
        </p:spPr>
        <p:txBody>
          <a:bodyPr>
            <a:spAutoFit/>
          </a:bodyPr>
          <a:lstStyle/>
          <a:p>
            <a:r>
              <a:rPr lang="en-IN" dirty="0"/>
              <a:t>Problem:</a:t>
            </a:r>
          </a:p>
          <a:p>
            <a:endParaRPr lang="en-IN" dirty="0"/>
          </a:p>
          <a:p>
            <a:endParaRPr lang="en-IN" dirty="0"/>
          </a:p>
          <a:p>
            <a:r>
              <a:rPr lang="en-IN" dirty="0"/>
              <a:t>Enter an integer value: 12</a:t>
            </a:r>
          </a:p>
          <a:p>
            <a:r>
              <a:rPr lang="en-IN" dirty="0"/>
              <a:t>Enter an integer value: 3</a:t>
            </a:r>
          </a:p>
          <a:p>
            <a:r>
              <a:rPr lang="en-IN" dirty="0"/>
              <a:t>12 &gt;&gt; 3 is ?</a:t>
            </a:r>
          </a:p>
          <a:p>
            <a:r>
              <a:rPr lang="en-IN" dirty="0"/>
              <a:t>12 &lt;&lt; 3 is ?</a:t>
            </a:r>
          </a:p>
          <a:p>
            <a:endParaRPr lang="en-IN" dirty="0"/>
          </a:p>
          <a:p>
            <a:endParaRPr lang="en-IN" dirty="0"/>
          </a:p>
        </p:txBody>
      </p:sp>
    </p:spTree>
    <p:extLst>
      <p:ext uri="{BB962C8B-B14F-4D97-AF65-F5344CB8AC3E}">
        <p14:creationId xmlns:p14="http://schemas.microsoft.com/office/powerpoint/2010/main" val="1217996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6984" y="1685836"/>
            <a:ext cx="6096000" cy="2308324"/>
          </a:xfrm>
          <a:prstGeom prst="rect">
            <a:avLst/>
          </a:prstGeom>
        </p:spPr>
        <p:txBody>
          <a:bodyPr>
            <a:spAutoFit/>
          </a:bodyPr>
          <a:lstStyle/>
          <a:p>
            <a:r>
              <a:rPr lang="en-IN" dirty="0"/>
              <a:t>Solution:</a:t>
            </a:r>
          </a:p>
          <a:p>
            <a:r>
              <a:rPr lang="en-IN" dirty="0"/>
              <a:t>Enter an integer value: 12</a:t>
            </a:r>
          </a:p>
          <a:p>
            <a:r>
              <a:rPr lang="en-IN" dirty="0"/>
              <a:t>Enter an integer value: 3</a:t>
            </a:r>
          </a:p>
          <a:p>
            <a:r>
              <a:rPr lang="en-IN" dirty="0"/>
              <a:t>12 &gt;&gt; 3 is 1</a:t>
            </a:r>
          </a:p>
          <a:p>
            <a:r>
              <a:rPr lang="en-IN" dirty="0"/>
              <a:t>12 &lt;&lt; 3 is 96</a:t>
            </a:r>
          </a:p>
          <a:p>
            <a:endParaRPr lang="en-IN" dirty="0"/>
          </a:p>
          <a:p>
            <a:endParaRPr lang="en-IN" dirty="0"/>
          </a:p>
          <a:p>
            <a:endParaRPr lang="en-IN" dirty="0"/>
          </a:p>
        </p:txBody>
      </p:sp>
    </p:spTree>
    <p:extLst>
      <p:ext uri="{BB962C8B-B14F-4D97-AF65-F5344CB8AC3E}">
        <p14:creationId xmlns:p14="http://schemas.microsoft.com/office/powerpoint/2010/main" val="1504472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2A6A-22AF-F85A-ED22-D4957049F877}"/>
              </a:ext>
            </a:extLst>
          </p:cNvPr>
          <p:cNvSpPr>
            <a:spLocks noGrp="1"/>
          </p:cNvSpPr>
          <p:nvPr>
            <p:ph type="title"/>
          </p:nvPr>
        </p:nvSpPr>
        <p:spPr/>
        <p:txBody>
          <a:bodyPr/>
          <a:lstStyle/>
          <a:p>
            <a:r>
              <a:rPr lang="en-IN" sz="44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Operator precedence</a:t>
            </a:r>
            <a:r>
              <a:rPr lang="en-IN" sz="44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B89E0C-BAA7-CA60-1EBC-A009F99907F2}"/>
              </a:ext>
            </a:extLst>
          </p:cNvPr>
          <p:cNvSpPr>
            <a:spLocks noGrp="1"/>
          </p:cNvSpPr>
          <p:nvPr>
            <p:ph idx="1"/>
          </p:nvPr>
        </p:nvSpPr>
        <p:spPr/>
        <p:txBody>
          <a:bodyPr/>
          <a:lstStyle/>
          <a:p>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Operator precedence is a predefined rule. It defines which operator has highest priority and an expression is evaluated based on operator priority.</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This is used when an expression has more than one operators with different precedence.</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For example, 50 + 30 * 10 is calculated as 50 + (30 * 10) = 350, and should not be calculated as (50 + 30) * 10 = 800.</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The operator precedence follows for all types of operators supported by Python (Arithmetic, Assignment, Comparison, Bitwise, Logical, Identity and Membership).</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507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2832-3E6A-A6D8-25E1-C85DF50CDEE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4DCBB80-1F6B-E57D-3E2C-15458B597B57}"/>
              </a:ext>
            </a:extLst>
          </p:cNvPr>
          <p:cNvSpPr>
            <a:spLocks noGrp="1"/>
          </p:cNvSpPr>
          <p:nvPr>
            <p:ph idx="1"/>
          </p:nvPr>
        </p:nvSpPr>
        <p:spPr/>
        <p:txBody>
          <a:bodyPr/>
          <a:lstStyle/>
          <a:p>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The rule of </a:t>
            </a:r>
            <a:r>
              <a:rPr lang="en-IN" sz="18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associativity</a:t>
            </a: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is used when two operators of same precedence are in the same expression.</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Associativity can be either </a:t>
            </a:r>
            <a:r>
              <a:rPr lang="en-IN" sz="18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left to right</a:t>
            </a: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 or </a:t>
            </a:r>
            <a:r>
              <a:rPr lang="en-IN" sz="18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right to left</a:t>
            </a: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rPr>
              <a:t>For example, as ‘*’ and ‘/’ have same precedence and their associativity is Left to Right, so the expression “100 / 10 * 10” is calculated as “(100 / 10) * 10”.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805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243A-BEAA-9A68-F2DA-8B9CE1B7AD8A}"/>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id="{0E20A343-949E-41BA-F2DC-4C2C9685B7AC}"/>
              </a:ext>
            </a:extLst>
          </p:cNvPr>
          <p:cNvSpPr>
            <a:spLocks noGrp="1"/>
          </p:cNvSpPr>
          <p:nvPr>
            <p:ph idx="1"/>
          </p:nvPr>
        </p:nvSpPr>
        <p:spPr/>
        <p:txBody>
          <a:bodyPr>
            <a:normAutofit/>
          </a:bodyPr>
          <a:lstStyle/>
          <a:p>
            <a:pPr algn="l"/>
            <a:r>
              <a:rPr lang="en-US" sz="2400" b="0" i="0" dirty="0">
                <a:solidFill>
                  <a:srgbClr val="212529"/>
                </a:solidFill>
                <a:effectLst/>
                <a:latin typeface="Times New Roman" panose="02020603050405020304" pitchFamily="18" charset="0"/>
                <a:cs typeface="Times New Roman" panose="02020603050405020304" pitchFamily="18" charset="0"/>
              </a:rPr>
              <a:t>Select the correct statements given below.</a:t>
            </a:r>
          </a:p>
          <a:p>
            <a:pPr marL="457200" indent="-457200" algn="l" fontAlgn="t">
              <a:buFont typeface="+mj-lt"/>
              <a:buAutoNum type="alphaLcPeriod"/>
            </a:pPr>
            <a:r>
              <a:rPr lang="en-US" sz="2400" b="0" i="0" dirty="0">
                <a:solidFill>
                  <a:srgbClr val="212529"/>
                </a:solidFill>
                <a:effectLst/>
                <a:latin typeface="Times New Roman" panose="02020603050405020304" pitchFamily="18" charset="0"/>
                <a:cs typeface="Times New Roman" panose="02020603050405020304" pitchFamily="18" charset="0"/>
              </a:rPr>
              <a:t>Operator precedence is performed based on priority of an operator.</a:t>
            </a:r>
          </a:p>
          <a:p>
            <a:pPr marL="457200" indent="-457200" algn="l" fontAlgn="t">
              <a:buFont typeface="+mj-lt"/>
              <a:buAutoNum type="alphaLcPeriod"/>
            </a:pPr>
            <a:r>
              <a:rPr lang="en-US" sz="2400" b="0" i="0" dirty="0">
                <a:solidFill>
                  <a:srgbClr val="212529"/>
                </a:solidFill>
                <a:effectLst/>
                <a:latin typeface="Times New Roman" panose="02020603050405020304" pitchFamily="18" charset="0"/>
                <a:cs typeface="Times New Roman" panose="02020603050405020304" pitchFamily="18" charset="0"/>
              </a:rPr>
              <a:t>Associativity is used when two operators of same precedence are in the same expression.</a:t>
            </a:r>
          </a:p>
          <a:p>
            <a:pPr marL="457200" indent="-457200" algn="l" fontAlgn="t">
              <a:buFont typeface="+mj-lt"/>
              <a:buAutoNum type="alphaLcPeriod"/>
            </a:pPr>
            <a:r>
              <a:rPr lang="en-US" sz="2400" b="0" i="0" dirty="0">
                <a:solidFill>
                  <a:srgbClr val="212529"/>
                </a:solidFill>
                <a:effectLst/>
                <a:latin typeface="Times New Roman" panose="02020603050405020304" pitchFamily="18" charset="0"/>
                <a:cs typeface="Times New Roman" panose="02020603050405020304" pitchFamily="18" charset="0"/>
              </a:rPr>
              <a:t>Associativity is only from Left to Right .</a:t>
            </a:r>
          </a:p>
          <a:p>
            <a:pPr marL="457200" indent="-457200" algn="l" fontAlgn="t">
              <a:buFont typeface="+mj-lt"/>
              <a:buAutoNum type="alphaLcPeriod"/>
            </a:pPr>
            <a:r>
              <a:rPr lang="en-US" sz="2400" b="0" i="0" dirty="0">
                <a:solidFill>
                  <a:srgbClr val="212529"/>
                </a:solidFill>
                <a:effectLst/>
                <a:latin typeface="Times New Roman" panose="02020603050405020304" pitchFamily="18" charset="0"/>
                <a:cs typeface="Times New Roman" panose="02020603050405020304" pitchFamily="18" charset="0"/>
              </a:rPr>
              <a:t>The operator precedence is only used on Arithmetic operators.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95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0E19-E6AB-4D2B-AC53-71C9775FF0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53DA49-B2FF-467C-B957-23CB0274C4E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A112AF9-AFDE-470D-8DA5-B6FAC34A3B97}"/>
              </a:ext>
            </a:extLst>
          </p:cNvPr>
          <p:cNvPicPr>
            <a:picLocks noChangeAspect="1"/>
          </p:cNvPicPr>
          <p:nvPr/>
        </p:nvPicPr>
        <p:blipFill>
          <a:blip r:embed="rId2"/>
          <a:stretch>
            <a:fillRect/>
          </a:stretch>
        </p:blipFill>
        <p:spPr>
          <a:xfrm>
            <a:off x="838201" y="365125"/>
            <a:ext cx="10515600" cy="6127750"/>
          </a:xfrm>
          <a:prstGeom prst="rect">
            <a:avLst/>
          </a:prstGeom>
        </p:spPr>
      </p:pic>
    </p:spTree>
    <p:extLst>
      <p:ext uri="{BB962C8B-B14F-4D97-AF65-F5344CB8AC3E}">
        <p14:creationId xmlns:p14="http://schemas.microsoft.com/office/powerpoint/2010/main" val="1177039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F904-8350-F8D2-EAD3-A8C690FAD642}"/>
              </a:ext>
            </a:extLst>
          </p:cNvPr>
          <p:cNvSpPr>
            <a:spLocks noGrp="1"/>
          </p:cNvSpPr>
          <p:nvPr>
            <p:ph type="title"/>
          </p:nvPr>
        </p:nvSpPr>
        <p:spPr/>
        <p:txBody>
          <a:bodyPr/>
          <a:lstStyle/>
          <a:p>
            <a:r>
              <a:rPr lang="en-IN" dirty="0"/>
              <a:t>Operators </a:t>
            </a:r>
          </a:p>
        </p:txBody>
      </p:sp>
      <p:sp>
        <p:nvSpPr>
          <p:cNvPr id="3" name="Content Placeholder 2">
            <a:extLst>
              <a:ext uri="{FF2B5EF4-FFF2-40B4-BE49-F238E27FC236}">
                <a16:creationId xmlns:a16="http://schemas.microsoft.com/office/drawing/2014/main" id="{5A2542B8-14B3-C70E-F53E-56AA88C65662}"/>
              </a:ext>
            </a:extLst>
          </p:cNvPr>
          <p:cNvSpPr>
            <a:spLocks noGrp="1"/>
          </p:cNvSpPr>
          <p:nvPr>
            <p:ph idx="1"/>
          </p:nvPr>
        </p:nvSpPr>
        <p:spPr/>
        <p:txBody>
          <a:bodyPr>
            <a:noAutofit/>
          </a:bodyPr>
          <a:lstStyle/>
          <a:p>
            <a:r>
              <a:rPr lang="en-US" sz="1800" b="0" i="0" dirty="0">
                <a:solidFill>
                  <a:srgbClr val="212529"/>
                </a:solidFill>
                <a:effectLst/>
                <a:latin typeface="Times New Roman" panose="02020603050405020304" pitchFamily="18" charset="0"/>
                <a:cs typeface="Times New Roman" panose="02020603050405020304" pitchFamily="18" charset="0"/>
              </a:rPr>
              <a:t>The operator precedence of </a:t>
            </a:r>
            <a:r>
              <a:rPr lang="en-US" sz="1800" b="1" i="0" dirty="0">
                <a:solidFill>
                  <a:srgbClr val="212529"/>
                </a:solidFill>
                <a:effectLst/>
                <a:latin typeface="Times New Roman" panose="02020603050405020304" pitchFamily="18" charset="0"/>
                <a:cs typeface="Times New Roman" panose="02020603050405020304" pitchFamily="18" charset="0"/>
              </a:rPr>
              <a:t>Python</a:t>
            </a:r>
            <a:r>
              <a:rPr lang="en-US" sz="1800" b="0" i="0" dirty="0">
                <a:solidFill>
                  <a:srgbClr val="212529"/>
                </a:solidFill>
                <a:effectLst/>
                <a:latin typeface="Times New Roman" panose="02020603050405020304" pitchFamily="18" charset="0"/>
                <a:cs typeface="Times New Roman" panose="02020603050405020304" pitchFamily="18" charset="0"/>
              </a:rPr>
              <a:t> operators is mentioned below.</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0" i="0" dirty="0">
                <a:solidFill>
                  <a:srgbClr val="212529"/>
                </a:solidFill>
                <a:effectLst/>
                <a:latin typeface="Times New Roman" panose="02020603050405020304" pitchFamily="18" charset="0"/>
                <a:cs typeface="Times New Roman" panose="02020603050405020304" pitchFamily="18" charset="0"/>
              </a:rPr>
              <a:t>Please note the top row operators take the highest precedence and the operators in the same row have the same precedence (in this case the associativity is followed in an expression).</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r>
              <a:rPr lang="en-US" sz="1800" b="0" i="0" dirty="0">
                <a:solidFill>
                  <a:srgbClr val="212529"/>
                </a:solidFill>
                <a:effectLst/>
                <a:latin typeface="Times New Roman" panose="02020603050405020304" pitchFamily="18" charset="0"/>
                <a:cs typeface="Times New Roman" panose="02020603050405020304" pitchFamily="18" charset="0"/>
              </a:rPr>
              <a:t>** Exponent</a:t>
            </a:r>
          </a:p>
          <a:p>
            <a:r>
              <a:rPr lang="en-US" sz="1800" b="0" i="0" dirty="0">
                <a:solidFill>
                  <a:srgbClr val="212529"/>
                </a:solidFill>
                <a:effectLst/>
                <a:latin typeface="Times New Roman" panose="02020603050405020304" pitchFamily="18" charset="0"/>
                <a:cs typeface="Times New Roman" panose="02020603050405020304" pitchFamily="18" charset="0"/>
              </a:rPr>
              <a:t>~ + - Complement, plus and minus(unary)</a:t>
            </a:r>
          </a:p>
          <a:p>
            <a:r>
              <a:rPr lang="en-US" sz="1800" b="0" i="0" dirty="0">
                <a:solidFill>
                  <a:srgbClr val="212529"/>
                </a:solidFill>
                <a:effectLst/>
                <a:latin typeface="Times New Roman" panose="02020603050405020304" pitchFamily="18" charset="0"/>
                <a:cs typeface="Times New Roman" panose="02020603050405020304" pitchFamily="18" charset="0"/>
              </a:rPr>
              <a:t>* / % // Multiply, divide, modulo and floor division</a:t>
            </a:r>
          </a:p>
          <a:p>
            <a:r>
              <a:rPr lang="en-US" sz="1800" b="0" i="0" dirty="0">
                <a:solidFill>
                  <a:srgbClr val="212529"/>
                </a:solidFill>
                <a:effectLst/>
                <a:latin typeface="Times New Roman" panose="02020603050405020304" pitchFamily="18" charset="0"/>
                <a:cs typeface="Times New Roman" panose="02020603050405020304" pitchFamily="18" charset="0"/>
              </a:rPr>
              <a:t>+ - Addition and subtraction</a:t>
            </a:r>
          </a:p>
          <a:p>
            <a:r>
              <a:rPr lang="en-US" sz="1800" b="0" i="0" dirty="0">
                <a:solidFill>
                  <a:srgbClr val="212529"/>
                </a:solidFill>
                <a:effectLst/>
                <a:latin typeface="Times New Roman" panose="02020603050405020304" pitchFamily="18" charset="0"/>
                <a:cs typeface="Times New Roman" panose="02020603050405020304" pitchFamily="18" charset="0"/>
              </a:rPr>
              <a:t>&gt;&gt; &lt;&lt; Right and left bitwise shift</a:t>
            </a:r>
          </a:p>
          <a:p>
            <a:r>
              <a:rPr lang="en-US" sz="1800" b="0" i="0" dirty="0">
                <a:solidFill>
                  <a:srgbClr val="212529"/>
                </a:solidFill>
                <a:effectLst/>
                <a:latin typeface="Times New Roman" panose="02020603050405020304" pitchFamily="18" charset="0"/>
                <a:cs typeface="Times New Roman" panose="02020603050405020304" pitchFamily="18" charset="0"/>
              </a:rPr>
              <a:t>&amp; Bitwise 'AND'</a:t>
            </a:r>
          </a:p>
        </p:txBody>
      </p:sp>
    </p:spTree>
    <p:extLst>
      <p:ext uri="{BB962C8B-B14F-4D97-AF65-F5344CB8AC3E}">
        <p14:creationId xmlns:p14="http://schemas.microsoft.com/office/powerpoint/2010/main" val="1332223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629E-2C85-2904-1EF6-D0FF43EAC7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36ECA59-690E-23C0-4A2F-AB0AB805EED2}"/>
              </a:ext>
            </a:extLst>
          </p:cNvPr>
          <p:cNvSpPr>
            <a:spLocks noGrp="1"/>
          </p:cNvSpPr>
          <p:nvPr>
            <p:ph idx="1"/>
          </p:nvPr>
        </p:nvSpPr>
        <p:spPr/>
        <p:txBody>
          <a:bodyPr>
            <a:noAutofit/>
          </a:bodyPr>
          <a:lstStyle/>
          <a:p>
            <a:pPr>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 | Bitwise 'XOR' and regular 'OR'</a:t>
            </a:r>
          </a:p>
          <a:p>
            <a:pPr>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&lt;= &lt; &gt; &gt;= Comparison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&lt;&gt; == != Equality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 %= /= //= -= += *= **= Assignment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is and is not are Identity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in and not in Membership operators</a:t>
            </a:r>
          </a:p>
          <a:p>
            <a:pPr algn="l">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not, or, and are Logical Operators</a:t>
            </a:r>
          </a:p>
          <a:p>
            <a:pPr>
              <a:buFont typeface="Wingdings" panose="05000000000000000000" pitchFamily="2" charset="2"/>
              <a:buChar char="§"/>
            </a:pPr>
            <a:r>
              <a:rPr lang="en-US" sz="1800" b="0" i="0" dirty="0">
                <a:solidFill>
                  <a:srgbClr val="212529"/>
                </a:solidFill>
                <a:effectLst/>
                <a:latin typeface="Times New Roman" panose="02020603050405020304" pitchFamily="18" charset="0"/>
                <a:cs typeface="Times New Roman" panose="02020603050405020304" pitchFamily="18" charset="0"/>
              </a:rPr>
              <a:t>This is how operator precedence is followed in any language. so we have an idea of operator precedence to get the right result. Below is a simple example using arithmetic operators and let us see the precedence followed.</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0" i="0" dirty="0">
                <a:solidFill>
                  <a:srgbClr val="212529"/>
                </a:solidFill>
                <a:effectLst/>
                <a:latin typeface="Times New Roman" panose="02020603050405020304" pitchFamily="18" charset="0"/>
                <a:cs typeface="Times New Roman" panose="02020603050405020304" pitchFamily="18" charset="0"/>
              </a:rPr>
              <a:t>If you notice, </a:t>
            </a:r>
            <a:r>
              <a:rPr lang="en-US" sz="1800" b="1" i="0" dirty="0">
                <a:solidFill>
                  <a:srgbClr val="212529"/>
                </a:solidFill>
                <a:effectLst/>
                <a:latin typeface="Times New Roman" panose="02020603050405020304" pitchFamily="18" charset="0"/>
                <a:cs typeface="Times New Roman" panose="02020603050405020304" pitchFamily="18" charset="0"/>
              </a:rPr>
              <a:t>* is calculated before +</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795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519B-CCAE-CB9F-DF0A-BEB0915E5B57}"/>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id="{72626C22-7937-E04C-D800-4E73BAA9086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D93B190-8FE7-9370-1021-07A51A03C233}"/>
              </a:ext>
            </a:extLst>
          </p:cNvPr>
          <p:cNvPicPr>
            <a:picLocks noChangeAspect="1"/>
          </p:cNvPicPr>
          <p:nvPr/>
        </p:nvPicPr>
        <p:blipFill>
          <a:blip r:embed="rId2"/>
          <a:stretch>
            <a:fillRect/>
          </a:stretch>
        </p:blipFill>
        <p:spPr>
          <a:xfrm>
            <a:off x="108715" y="1690688"/>
            <a:ext cx="11245085" cy="3782460"/>
          </a:xfrm>
          <a:prstGeom prst="rect">
            <a:avLst/>
          </a:prstGeom>
        </p:spPr>
      </p:pic>
    </p:spTree>
    <p:extLst>
      <p:ext uri="{BB962C8B-B14F-4D97-AF65-F5344CB8AC3E}">
        <p14:creationId xmlns:p14="http://schemas.microsoft.com/office/powerpoint/2010/main" val="137789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F515-4B2B-48B4-8A04-836055EB91EC}"/>
              </a:ext>
            </a:extLst>
          </p:cNvPr>
          <p:cNvSpPr>
            <a:spLocks noGrp="1"/>
          </p:cNvSpPr>
          <p:nvPr>
            <p:ph type="title"/>
          </p:nvPr>
        </p:nvSpPr>
        <p:spPr>
          <a:xfrm>
            <a:off x="838200" y="365126"/>
            <a:ext cx="8994913" cy="655292"/>
          </a:xfrm>
        </p:spPr>
        <p:txBody>
          <a:bodyPr>
            <a:normAutofit fontScale="90000"/>
          </a:bodyPr>
          <a:lstStyle/>
          <a:p>
            <a:r>
              <a:rPr lang="en-US" b="0" i="0" dirty="0">
                <a:effectLst/>
                <a:latin typeface="-apple-system"/>
              </a:rPr>
              <a:t>Comparison Operators</a:t>
            </a:r>
            <a:endParaRPr lang="en-US" dirty="0"/>
          </a:p>
        </p:txBody>
      </p:sp>
      <p:sp>
        <p:nvSpPr>
          <p:cNvPr id="3" name="Content Placeholder 2">
            <a:extLst>
              <a:ext uri="{FF2B5EF4-FFF2-40B4-BE49-F238E27FC236}">
                <a16:creationId xmlns:a16="http://schemas.microsoft.com/office/drawing/2014/main" id="{AD67D47B-12B7-4FCF-9638-7A1BA8E4D4B0}"/>
              </a:ext>
            </a:extLst>
          </p:cNvPr>
          <p:cNvSpPr>
            <a:spLocks noGrp="1"/>
          </p:cNvSpPr>
          <p:nvPr>
            <p:ph idx="1"/>
          </p:nvPr>
        </p:nvSpPr>
        <p:spPr>
          <a:xfrm>
            <a:off x="758687" y="1020418"/>
            <a:ext cx="10515600" cy="4351338"/>
          </a:xfrm>
        </p:spPr>
        <p:txBody>
          <a:bodyPr>
            <a:normAutofit/>
          </a:bodyPr>
          <a:lstStyle/>
          <a:p>
            <a:r>
              <a:rPr lang="en-US" sz="2400" b="1" i="0" dirty="0">
                <a:solidFill>
                  <a:srgbClr val="212529"/>
                </a:solidFill>
                <a:effectLst/>
                <a:latin typeface="-apple-system"/>
              </a:rPr>
              <a:t>Python</a:t>
            </a:r>
            <a:r>
              <a:rPr lang="en-US" sz="2400" b="0" i="0" dirty="0">
                <a:solidFill>
                  <a:srgbClr val="212529"/>
                </a:solidFill>
                <a:effectLst/>
                <a:latin typeface="-apple-system"/>
              </a:rPr>
              <a:t> supports the following comparison operators. The result of these comparison operators is either </a:t>
            </a:r>
            <a:r>
              <a:rPr lang="en-US" sz="2400" dirty="0"/>
              <a:t>True</a:t>
            </a:r>
            <a:r>
              <a:rPr lang="en-US" sz="2400" b="0" i="0" dirty="0">
                <a:solidFill>
                  <a:srgbClr val="212529"/>
                </a:solidFill>
                <a:effectLst/>
                <a:latin typeface="-apple-system"/>
              </a:rPr>
              <a:t> or False</a:t>
            </a:r>
            <a:endParaRPr lang="en-US" sz="2400" dirty="0"/>
          </a:p>
        </p:txBody>
      </p:sp>
      <p:pic>
        <p:nvPicPr>
          <p:cNvPr id="5" name="Picture 4">
            <a:extLst>
              <a:ext uri="{FF2B5EF4-FFF2-40B4-BE49-F238E27FC236}">
                <a16:creationId xmlns:a16="http://schemas.microsoft.com/office/drawing/2014/main" id="{FED9A46C-2F45-467F-9A9F-F3D9000F4BCD}"/>
              </a:ext>
            </a:extLst>
          </p:cNvPr>
          <p:cNvPicPr>
            <a:picLocks noChangeAspect="1"/>
          </p:cNvPicPr>
          <p:nvPr/>
        </p:nvPicPr>
        <p:blipFill>
          <a:blip r:embed="rId2"/>
          <a:stretch>
            <a:fillRect/>
          </a:stretch>
        </p:blipFill>
        <p:spPr>
          <a:xfrm>
            <a:off x="6758609" y="1486244"/>
            <a:ext cx="4205702" cy="5044222"/>
          </a:xfrm>
          <a:prstGeom prst="rect">
            <a:avLst/>
          </a:prstGeom>
        </p:spPr>
      </p:pic>
    </p:spTree>
    <p:extLst>
      <p:ext uri="{BB962C8B-B14F-4D97-AF65-F5344CB8AC3E}">
        <p14:creationId xmlns:p14="http://schemas.microsoft.com/office/powerpoint/2010/main" val="221858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262A-8E97-4AC5-8CDD-A3ED8DC458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0707E8-C9E5-46F5-9BF4-16277D14935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438FC3C-012E-4A2E-8790-9962FACA3040}"/>
              </a:ext>
            </a:extLst>
          </p:cNvPr>
          <p:cNvPicPr>
            <a:picLocks noChangeAspect="1"/>
          </p:cNvPicPr>
          <p:nvPr/>
        </p:nvPicPr>
        <p:blipFill>
          <a:blip r:embed="rId2"/>
          <a:stretch>
            <a:fillRect/>
          </a:stretch>
        </p:blipFill>
        <p:spPr>
          <a:xfrm>
            <a:off x="320936" y="166342"/>
            <a:ext cx="11724922" cy="6472997"/>
          </a:xfrm>
          <a:prstGeom prst="rect">
            <a:avLst/>
          </a:prstGeom>
        </p:spPr>
      </p:pic>
    </p:spTree>
    <p:extLst>
      <p:ext uri="{BB962C8B-B14F-4D97-AF65-F5344CB8AC3E}">
        <p14:creationId xmlns:p14="http://schemas.microsoft.com/office/powerpoint/2010/main" val="775338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38C46-66B6-422E-9B99-0F624373E4B5}"/>
              </a:ext>
            </a:extLst>
          </p:cNvPr>
          <p:cNvPicPr>
            <a:picLocks noChangeAspect="1"/>
          </p:cNvPicPr>
          <p:nvPr/>
        </p:nvPicPr>
        <p:blipFill>
          <a:blip r:embed="rId2"/>
          <a:stretch>
            <a:fillRect/>
          </a:stretch>
        </p:blipFill>
        <p:spPr>
          <a:xfrm>
            <a:off x="150324" y="874643"/>
            <a:ext cx="11891351" cy="4691270"/>
          </a:xfrm>
          <a:prstGeom prst="rect">
            <a:avLst/>
          </a:prstGeom>
        </p:spPr>
      </p:pic>
    </p:spTree>
    <p:extLst>
      <p:ext uri="{BB962C8B-B14F-4D97-AF65-F5344CB8AC3E}">
        <p14:creationId xmlns:p14="http://schemas.microsoft.com/office/powerpoint/2010/main" val="215193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dirty="0"/>
              <a:t>Which one of these is floor division?</a:t>
            </a:r>
          </a:p>
          <a:p>
            <a:pPr marL="114300" indent="0">
              <a:buNone/>
            </a:pPr>
            <a:br>
              <a:rPr lang="en-US" dirty="0"/>
            </a:br>
            <a:r>
              <a:rPr lang="en-US" dirty="0"/>
              <a:t>a) /</a:t>
            </a:r>
            <a:br>
              <a:rPr lang="en-US" dirty="0"/>
            </a:br>
            <a:r>
              <a:rPr lang="en-US" dirty="0"/>
              <a:t>b) //</a:t>
            </a:r>
            <a:br>
              <a:rPr lang="en-US" dirty="0"/>
            </a:br>
            <a:r>
              <a:rPr lang="en-US" dirty="0"/>
              <a:t>c) %</a:t>
            </a:r>
            <a:br>
              <a:rPr lang="en-US" dirty="0"/>
            </a:br>
            <a:r>
              <a:rPr lang="en-US" dirty="0"/>
              <a:t>d) None of the mentioned</a:t>
            </a:r>
          </a:p>
        </p:txBody>
      </p:sp>
    </p:spTree>
    <p:extLst>
      <p:ext uri="{BB962C8B-B14F-4D97-AF65-F5344CB8AC3E}">
        <p14:creationId xmlns:p14="http://schemas.microsoft.com/office/powerpoint/2010/main" val="428681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dirty="0"/>
              <a:t>Which one of these is floor division?</a:t>
            </a:r>
          </a:p>
          <a:p>
            <a:pPr marL="114300" indent="0">
              <a:buNone/>
            </a:pPr>
            <a:br>
              <a:rPr lang="en-US" dirty="0"/>
            </a:br>
            <a:r>
              <a:rPr lang="en-US" dirty="0"/>
              <a:t>a) /</a:t>
            </a:r>
            <a:br>
              <a:rPr lang="en-US" dirty="0"/>
            </a:br>
            <a:r>
              <a:rPr lang="en-US" b="1" dirty="0">
                <a:solidFill>
                  <a:srgbClr val="FF0000"/>
                </a:solidFill>
              </a:rPr>
              <a:t>b) //</a:t>
            </a:r>
            <a:br>
              <a:rPr lang="en-US" dirty="0"/>
            </a:br>
            <a:r>
              <a:rPr lang="en-US" dirty="0"/>
              <a:t>c) %</a:t>
            </a:r>
            <a:br>
              <a:rPr lang="en-US" dirty="0"/>
            </a:br>
            <a:r>
              <a:rPr lang="en-US" dirty="0"/>
              <a:t>d) None of the mentioned</a:t>
            </a:r>
          </a:p>
          <a:p>
            <a:pPr marL="114300" indent="0">
              <a:buNone/>
            </a:pPr>
            <a:endParaRPr lang="en-US" dirty="0"/>
          </a:p>
        </p:txBody>
      </p:sp>
    </p:spTree>
    <p:extLst>
      <p:ext uri="{BB962C8B-B14F-4D97-AF65-F5344CB8AC3E}">
        <p14:creationId xmlns:p14="http://schemas.microsoft.com/office/powerpoint/2010/main" val="423467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2590</Words>
  <Application>Microsoft Office PowerPoint</Application>
  <PresentationFormat>Widescreen</PresentationFormat>
  <Paragraphs>244</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-apple-system</vt:lpstr>
      <vt:lpstr>Arial</vt:lpstr>
      <vt:lpstr>Calibri</vt:lpstr>
      <vt:lpstr>Calibri Light</vt:lpstr>
      <vt:lpstr>Segoe UI</vt:lpstr>
      <vt:lpstr>Times New Roman</vt:lpstr>
      <vt:lpstr>Verdana</vt:lpstr>
      <vt:lpstr>Wingdings</vt:lpstr>
      <vt:lpstr>Office Theme</vt:lpstr>
      <vt:lpstr>Unit 1 Lesson12 </vt:lpstr>
      <vt:lpstr>Python Operators </vt:lpstr>
      <vt:lpstr>PowerPoint Presentation</vt:lpstr>
      <vt:lpstr>PowerPoint Presentation</vt:lpstr>
      <vt:lpstr>Comparison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divmod(dividend,divisor) </vt:lpstr>
      <vt:lpstr>Comparison Operators </vt:lpstr>
      <vt:lpstr>Write a program to understand the comparison operators in Python and perform the following operations &gt;, &lt;, ==, !=, &lt;=, &gt;= and print the result. Take two int inputs from the user.  </vt:lpstr>
      <vt:lpstr>Comparison operators with strings </vt:lpstr>
      <vt:lpstr>Identify correct comparison operators</vt:lpstr>
      <vt:lpstr>PowerPoint Presentation</vt:lpstr>
      <vt:lpstr>PowerPoint Presentation</vt:lpstr>
      <vt:lpstr>PowerPoint Presentation</vt:lpstr>
      <vt:lpstr>PowerPoint Presentation</vt:lpstr>
      <vt:lpstr>PowerPoint Presentation</vt:lpstr>
      <vt:lpstr>Identity operators</vt:lpstr>
      <vt:lpstr>Example </vt:lpstr>
      <vt:lpstr>Example</vt:lpstr>
      <vt:lpstr>PowerPoint Presentation</vt:lpstr>
      <vt:lpstr>Questions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Operator precedence </vt:lpstr>
      <vt:lpstr>PowerPoint Presentation</vt:lpstr>
      <vt:lpstr>Question </vt:lpstr>
      <vt:lpstr>Operators </vt:lpstr>
      <vt:lpstr>PowerPoint Presentation</vt:lpstr>
      <vt:lpstr>Question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Lesson12</dc:title>
  <dc:creator>RAJENDRAN NAMBIAR</dc:creator>
  <cp:lastModifiedBy>vipin kumar</cp:lastModifiedBy>
  <cp:revision>5</cp:revision>
  <dcterms:created xsi:type="dcterms:W3CDTF">2022-09-06T00:25:22Z</dcterms:created>
  <dcterms:modified xsi:type="dcterms:W3CDTF">2022-09-08T17:01:48Z</dcterms:modified>
</cp:coreProperties>
</file>