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5" r:id="rId5"/>
    <p:sldId id="259" r:id="rId6"/>
    <p:sldId id="273" r:id="rId7"/>
    <p:sldId id="274" r:id="rId8"/>
    <p:sldId id="260" r:id="rId9"/>
    <p:sldId id="261" r:id="rId10"/>
    <p:sldId id="272" r:id="rId11"/>
    <p:sldId id="262" r:id="rId12"/>
    <p:sldId id="270" r:id="rId13"/>
    <p:sldId id="271" r:id="rId14"/>
    <p:sldId id="264" r:id="rId15"/>
    <p:sldId id="268" r:id="rId16"/>
    <p:sldId id="276" r:id="rId17"/>
    <p:sldId id="277" r:id="rId18"/>
    <p:sldId id="278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pPr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smtClean="0"/>
              <a:t>PHP operators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$x = 25;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$y = 35;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$z = "25";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== $z);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=== $z);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!=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!== $z);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&lt; $y);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&gt; $y); 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&lt;=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true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tx2"/>
                </a:solidFill>
              </a:rPr>
              <a:t>var_dump</a:t>
            </a:r>
            <a:r>
              <a:rPr lang="en-IN" dirty="0">
                <a:solidFill>
                  <a:schemeClr val="tx2"/>
                </a:solidFill>
              </a:rPr>
              <a:t>($x &gt;= $y);  // Outputs: </a:t>
            </a:r>
            <a:r>
              <a:rPr lang="en-IN" dirty="0" err="1">
                <a:solidFill>
                  <a:schemeClr val="tx2"/>
                </a:solidFill>
              </a:rPr>
              <a:t>boolean</a:t>
            </a:r>
            <a:r>
              <a:rPr lang="en-IN" dirty="0">
                <a:solidFill>
                  <a:schemeClr val="tx2"/>
                </a:solidFill>
              </a:rPr>
              <a:t> false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  <a:p>
            <a:pPr marL="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953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Incrementing </a:t>
            </a:r>
            <a:r>
              <a:rPr lang="en-US" b="1" dirty="0"/>
              <a:t>and Decrementing 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increment/decrement operators are used to increment/decrement a variable's value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2975" y="2537460"/>
          <a:ext cx="7258050" cy="3002280"/>
        </p:xfrm>
        <a:graphic>
          <a:graphicData uri="http://schemas.openxmlformats.org/drawingml/2006/table">
            <a:tbl>
              <a:tblPr/>
              <a:tblGrid>
                <a:gridCol w="2419350"/>
                <a:gridCol w="2419350"/>
                <a:gridCol w="241935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Effect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++$x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Pre-increment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Increments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$x++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Post-increment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Returns $x, then increments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--$x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Pre-decrement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Decrements $x by one, then returns 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$x--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Post-decrement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Returns $x, then decrements $x by one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8235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Incrementing </a:t>
            </a:r>
            <a:r>
              <a:rPr lang="en-US" b="1" dirty="0"/>
              <a:t>and Decrementing </a:t>
            </a:r>
            <a:r>
              <a:rPr lang="en-US" b="1" dirty="0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&lt;html&gt;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&lt;?</a:t>
            </a:r>
            <a:r>
              <a:rPr lang="en-IN" sz="1400" dirty="0" err="1">
                <a:solidFill>
                  <a:schemeClr val="tx2"/>
                </a:solidFill>
              </a:rPr>
              <a:t>php</a:t>
            </a:r>
            <a:endParaRPr lang="en-IN" sz="14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++$x;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$x++; // Outputs: 10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11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--$x;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"&lt;</a:t>
            </a:r>
            <a:r>
              <a:rPr lang="en-IN" sz="1400" dirty="0" err="1">
                <a:solidFill>
                  <a:schemeClr val="tx2"/>
                </a:solidFill>
              </a:rPr>
              <a:t>br</a:t>
            </a:r>
            <a:r>
              <a:rPr lang="en-IN" sz="1400" dirty="0">
                <a:solidFill>
                  <a:schemeClr val="tx2"/>
                </a:solidFill>
              </a:rPr>
              <a:t>&gt;"; 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$x--; // Outputs: 10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echo $x;   // Outputs: 9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IN" sz="1400" dirty="0">
                <a:solidFill>
                  <a:schemeClr val="tx2"/>
                </a:solidFill>
              </a:rPr>
              <a:t>&lt;/html</a:t>
            </a:r>
            <a:r>
              <a:rPr lang="en-IN" sz="1400" dirty="0" smtClean="0">
                <a:solidFill>
                  <a:schemeClr val="tx2"/>
                </a:solidFill>
              </a:rPr>
              <a:t>&gt;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332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Incrementing </a:t>
            </a:r>
            <a:r>
              <a:rPr lang="en-US" b="1" dirty="0"/>
              <a:t>and Decrementing </a:t>
            </a:r>
            <a:r>
              <a:rPr lang="en-US" b="1" dirty="0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1111</a:t>
            </a:r>
          </a:p>
          <a:p>
            <a:pPr marL="0" indent="0" algn="just">
              <a:buNone/>
            </a:pPr>
            <a:r>
              <a:rPr lang="en-US" dirty="0"/>
              <a:t>1011</a:t>
            </a:r>
          </a:p>
          <a:p>
            <a:pPr marL="0" indent="0" algn="just">
              <a:buNone/>
            </a:pPr>
            <a:r>
              <a:rPr lang="en-US" dirty="0"/>
              <a:t>99</a:t>
            </a:r>
          </a:p>
          <a:p>
            <a:pPr marL="0" indent="0" algn="just">
              <a:buNone/>
            </a:pPr>
            <a:r>
              <a:rPr lang="en-US" dirty="0"/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xmlns="" val="61723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string operators are used to perform the operation on strings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875427"/>
              </p:ext>
            </p:extLst>
          </p:nvPr>
        </p:nvGraphicFramePr>
        <p:xfrm>
          <a:off x="942974" y="2907030"/>
          <a:ext cx="7258052" cy="1714500"/>
        </p:xfrm>
        <a:graphic>
          <a:graphicData uri="http://schemas.openxmlformats.org/drawingml/2006/table">
            <a:tbl>
              <a:tblPr/>
              <a:tblGrid>
                <a:gridCol w="1468786"/>
                <a:gridCol w="1872208"/>
                <a:gridCol w="1800200"/>
                <a:gridCol w="2116858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Concatenation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$str1 .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Concatenation of $str1 and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.=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Concatenation assignment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$str1 .= $str2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Appends the $str2 to the $str1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4609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String </a:t>
            </a:r>
            <a:r>
              <a:rPr lang="en-IN" b="1" dirty="0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$x = "Hello";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$y = " World!";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$x . $y; // Outputs: Hello World!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$x .= $y;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$x; // Outputs: Hello World!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Hello World!</a:t>
            </a:r>
          </a:p>
          <a:p>
            <a:pPr marL="0" indent="0" algn="just">
              <a:buNone/>
            </a:pPr>
            <a:r>
              <a:rPr lang="en-IN" dirty="0"/>
              <a:t>Hello World!</a:t>
            </a:r>
          </a:p>
        </p:txBody>
      </p:sp>
    </p:spTree>
    <p:extLst>
      <p:ext uri="{BB962C8B-B14F-4D97-AF65-F5344CB8AC3E}">
        <p14:creationId xmlns:p14="http://schemas.microsoft.com/office/powerpoint/2010/main" xmlns="" val="56859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PHP conditional assignment operators are used to set a value depending on conditions</a:t>
            </a:r>
            <a:r>
              <a:rPr lang="en-US" dirty="0" smtClean="0"/>
              <a:t>:</a:t>
            </a:r>
          </a:p>
          <a:p>
            <a:pPr algn="just"/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15657997"/>
              </p:ext>
            </p:extLst>
          </p:nvPr>
        </p:nvGraphicFramePr>
        <p:xfrm>
          <a:off x="251521" y="2492896"/>
          <a:ext cx="8640958" cy="4032448"/>
        </p:xfrm>
        <a:graphic>
          <a:graphicData uri="http://schemas.openxmlformats.org/drawingml/2006/table">
            <a:tbl>
              <a:tblPr/>
              <a:tblGrid>
                <a:gridCol w="792087"/>
                <a:gridCol w="1440160"/>
                <a:gridCol w="2088232"/>
                <a:gridCol w="4320479"/>
              </a:tblGrid>
              <a:tr h="1630488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?:</a:t>
                      </a:r>
                    </a:p>
                  </a:txBody>
                  <a:tcPr marL="103762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Ternary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$x = </a:t>
                      </a:r>
                      <a:r>
                        <a:rPr lang="en-IN" sz="1300" i="1" dirty="0">
                          <a:effectLst/>
                        </a:rPr>
                        <a:t>expr1</a:t>
                      </a:r>
                      <a:r>
                        <a:rPr lang="en-IN" sz="1300" dirty="0">
                          <a:effectLst/>
                        </a:rPr>
                        <a:t> ? </a:t>
                      </a:r>
                      <a:r>
                        <a:rPr lang="en-IN" sz="1300" i="1" dirty="0">
                          <a:effectLst/>
                        </a:rPr>
                        <a:t>expr2</a:t>
                      </a:r>
                      <a:r>
                        <a:rPr lang="en-IN" sz="1300" dirty="0">
                          <a:effectLst/>
                        </a:rPr>
                        <a:t> : </a:t>
                      </a:r>
                      <a:r>
                        <a:rPr lang="en-IN" sz="1300" i="1" dirty="0">
                          <a:effectLst/>
                        </a:rPr>
                        <a:t>expr3</a:t>
                      </a:r>
                      <a:endParaRPr lang="en-IN" sz="1300" dirty="0">
                        <a:effectLst/>
                      </a:endParaRP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value of $x.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expr2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= TRUE.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expr3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= FALSE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401960"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??</a:t>
                      </a:r>
                    </a:p>
                  </a:txBody>
                  <a:tcPr marL="103762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dirty="0">
                          <a:effectLst/>
                        </a:rPr>
                        <a:t>Null coalescing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>
                          <a:effectLst/>
                        </a:rPr>
                        <a:t>$x = </a:t>
                      </a:r>
                      <a:r>
                        <a:rPr lang="en-IN" sz="1300" i="1">
                          <a:effectLst/>
                        </a:rPr>
                        <a:t>expr1</a:t>
                      </a:r>
                      <a:r>
                        <a:rPr lang="en-IN" sz="1300">
                          <a:effectLst/>
                        </a:rPr>
                        <a:t> ?? </a:t>
                      </a:r>
                      <a:r>
                        <a:rPr lang="en-IN" sz="1300" i="1">
                          <a:effectLst/>
                        </a:rPr>
                        <a:t>expr2</a:t>
                      </a:r>
                      <a:endParaRPr lang="en-IN" sz="1300">
                        <a:effectLst/>
                      </a:endParaRP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Returns the value of $x.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The value of $x is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exists, and is not NULL.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If </a:t>
                      </a:r>
                      <a:r>
                        <a:rPr lang="en-US" sz="1300" i="1" dirty="0">
                          <a:effectLst/>
                        </a:rPr>
                        <a:t>expr1</a:t>
                      </a:r>
                      <a:r>
                        <a:rPr lang="en-US" sz="1300" dirty="0">
                          <a:effectLst/>
                        </a:rPr>
                        <a:t> does not exist, or is NULL, the value of $x is </a:t>
                      </a:r>
                      <a:r>
                        <a:rPr lang="en-US" sz="1300" i="1" dirty="0">
                          <a:effectLst/>
                        </a:rPr>
                        <a:t>expr2</a:t>
                      </a:r>
                      <a:r>
                        <a:rPr lang="en-US" sz="1300" dirty="0">
                          <a:effectLst/>
                        </a:rPr>
                        <a:t>.</a:t>
                      </a:r>
                      <a:br>
                        <a:rPr lang="en-US" sz="1300" dirty="0">
                          <a:effectLst/>
                        </a:rPr>
                      </a:br>
                      <a:r>
                        <a:rPr lang="en-US" sz="1300" dirty="0">
                          <a:effectLst/>
                        </a:rPr>
                        <a:t>Introduced in PHP 7</a:t>
                      </a:r>
                    </a:p>
                  </a:txBody>
                  <a:tcPr marL="51881" marR="51881" marT="51881" marB="5188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705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</a:t>
            </a:r>
            <a:r>
              <a:rPr lang="en-IN" b="1" dirty="0" smtClean="0"/>
              <a:t>Operators(contd.) – Ternary operator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(empty($user)) ? "anonymous" : $user;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</a:t>
            </a:r>
            <a:r>
              <a:rPr lang="en-US" dirty="0" smtClean="0">
                <a:solidFill>
                  <a:schemeClr val="tx2"/>
                </a:solidFill>
              </a:rPr>
              <a:t>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 smtClean="0">
                <a:solidFill>
                  <a:schemeClr val="tx2"/>
                </a:solidFill>
              </a:rPr>
              <a:t>&gt;";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$user = "Michael";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(empty($user)) ? "anonymous" : $user;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anonymous</a:t>
            </a:r>
          </a:p>
          <a:p>
            <a:pPr marL="0" indent="0" algn="just">
              <a:buNone/>
            </a:pPr>
            <a:r>
              <a:rPr lang="en-US" dirty="0" smtClean="0"/>
              <a:t>Michael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887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PHP Conditional Assignment Operators(contd.) – Null </a:t>
            </a:r>
            <a:r>
              <a:rPr lang="en-IN" b="1" dirty="0" smtClean="0"/>
              <a:t>coalescing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$user ?? 'anonymous';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$user = "Michael";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$status = $user ?? 'anonymous';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anonymous</a:t>
            </a:r>
          </a:p>
          <a:p>
            <a:pPr marL="0" indent="0" algn="just">
              <a:buNone/>
            </a:pPr>
            <a:r>
              <a:rPr lang="en-US" dirty="0"/>
              <a:t>Michael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1074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logical operators are typically used to combine conditional statements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0406130"/>
              </p:ext>
            </p:extLst>
          </p:nvPr>
        </p:nvGraphicFramePr>
        <p:xfrm>
          <a:off x="971600" y="2564904"/>
          <a:ext cx="7258050" cy="4015740"/>
        </p:xfrm>
        <a:graphic>
          <a:graphicData uri="http://schemas.openxmlformats.org/drawingml/2006/table">
            <a:tbl>
              <a:tblPr/>
              <a:tblGrid>
                <a:gridCol w="1468785"/>
                <a:gridCol w="1433165"/>
                <a:gridCol w="1447155"/>
                <a:gridCol w="290894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or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</a:t>
                      </a:r>
                      <a:r>
                        <a:rPr lang="en-IN" dirty="0" err="1">
                          <a:solidFill>
                            <a:srgbClr val="484848"/>
                          </a:solidFill>
                          <a:effectLst/>
                        </a:rPr>
                        <a:t>xor</a:t>
                      </a:r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true, but not both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And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&amp;&amp;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both $x and $y are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||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Or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||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84848"/>
                          </a:solidFill>
                          <a:effectLst/>
                        </a:rPr>
                        <a:t>True if either $x or $y is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!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Not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!$x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84848"/>
                          </a:solidFill>
                          <a:effectLst/>
                        </a:rPr>
                        <a:t>True if $x is not true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1252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Operators are symbols that tell the PHP processor to perform certain actions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- Arithmetic </a:t>
            </a:r>
            <a:r>
              <a:rPr lang="en-US" dirty="0"/>
              <a:t>operators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- Assignment </a:t>
            </a:r>
            <a:r>
              <a:rPr lang="en-US" dirty="0"/>
              <a:t>operators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- Comparison </a:t>
            </a:r>
            <a:r>
              <a:rPr lang="en-US" dirty="0"/>
              <a:t>operators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- Increment/Decrement </a:t>
            </a:r>
            <a:r>
              <a:rPr lang="en-US" dirty="0"/>
              <a:t>operators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- String </a:t>
            </a:r>
            <a:r>
              <a:rPr lang="en-US" dirty="0"/>
              <a:t>operators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- Array </a:t>
            </a:r>
            <a:r>
              <a:rPr lang="en-US" dirty="0"/>
              <a:t>operators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Conditional </a:t>
            </a:r>
            <a:r>
              <a:rPr lang="en-US" dirty="0"/>
              <a:t>assignment </a:t>
            </a:r>
            <a:r>
              <a:rPr lang="en-US" dirty="0" smtClean="0"/>
              <a:t>operators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 smtClean="0"/>
              <a:t>Logical </a:t>
            </a:r>
            <a:r>
              <a:rPr lang="en-US" dirty="0"/>
              <a:t>operators</a:t>
            </a:r>
          </a:p>
          <a:p>
            <a:pPr algn="just"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514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Logical </a:t>
            </a:r>
            <a:r>
              <a:rPr lang="en-IN" b="1" dirty="0" smtClean="0"/>
              <a:t>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$year = 2014;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// Leap years are divisible by 400 or by 4 but not 100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if(($year % 400 == 0) || (($year % 100 != 0) &amp;&amp; ($year % 4 == 0))){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"$year is a leap year.";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echo "$year is not a leap year.";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2014 is not a leap year.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5429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PHP arithmetic operators are used with numeric values to perform common arithmetical operations, such as addition, subtraction, multiplication etc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91010287"/>
              </p:ext>
            </p:extLst>
          </p:nvPr>
        </p:nvGraphicFramePr>
        <p:xfrm>
          <a:off x="971600" y="2924944"/>
          <a:ext cx="7258052" cy="3677000"/>
        </p:xfrm>
        <a:graphic>
          <a:graphicData uri="http://schemas.openxmlformats.org/drawingml/2006/table">
            <a:tbl>
              <a:tblPr/>
              <a:tblGrid>
                <a:gridCol w="1814513"/>
                <a:gridCol w="1814513"/>
                <a:gridCol w="1814513"/>
                <a:gridCol w="1814513"/>
              </a:tblGrid>
              <a:tr h="35372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965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+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Addition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Sum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-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Subtraction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Difference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65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*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Product of $x and $y.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/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Division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Quotient of $x and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478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%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Remainder of $x divided by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219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effectLst/>
                        </a:rPr>
                        <a:t>**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</a:rPr>
                        <a:t>Exponentiation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effectLst/>
                        </a:rPr>
                        <a:t>$x ** $y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effectLst/>
                        </a:rPr>
                        <a:t>Result of raising $x to the $</a:t>
                      </a:r>
                      <a:r>
                        <a:rPr lang="en-US" sz="1400" dirty="0" err="1">
                          <a:effectLst/>
                        </a:rPr>
                        <a:t>y'th</a:t>
                      </a:r>
                      <a:r>
                        <a:rPr lang="en-US" sz="1400" dirty="0">
                          <a:effectLst/>
                        </a:rPr>
                        <a:t> power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4324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operators(contd.)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&lt;?</a:t>
            </a:r>
            <a:r>
              <a:rPr lang="es-ES" dirty="0" err="1">
                <a:solidFill>
                  <a:schemeClr val="tx2"/>
                </a:solidFill>
              </a:rPr>
              <a:t>php</a:t>
            </a:r>
            <a:endParaRPr lang="es-E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$y = 4;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+ $y); // 0utputs: 14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- $y); // 0utputs: 6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* $y); // 0utputs: 40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/ $y); // 0utputs: 2.5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% $y); // 0utputs: 2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 "&lt;</a:t>
            </a:r>
            <a:r>
              <a:rPr lang="es-ES" dirty="0" err="1">
                <a:solidFill>
                  <a:schemeClr val="tx2"/>
                </a:solidFill>
              </a:rPr>
              <a:t>br</a:t>
            </a:r>
            <a:r>
              <a:rPr lang="es-E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echo($x ** $y); // 0utputs: 10000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?&gt;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7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operators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PHP assignment operators are used with numeric values to write a value to a variable</a:t>
            </a:r>
            <a:r>
              <a:rPr lang="en-US" dirty="0" smtClean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2944839"/>
              </p:ext>
            </p:extLst>
          </p:nvPr>
        </p:nvGraphicFramePr>
        <p:xfrm>
          <a:off x="1043608" y="2852936"/>
          <a:ext cx="7258050" cy="3467100"/>
        </p:xfrm>
        <a:graphic>
          <a:graphicData uri="http://schemas.openxmlformats.org/drawingml/2006/table">
            <a:tbl>
              <a:tblPr/>
              <a:tblGrid>
                <a:gridCol w="1501775"/>
                <a:gridCol w="2752725"/>
                <a:gridCol w="1501775"/>
                <a:gridCol w="150177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Is The Same As</a:t>
                      </a:r>
                    </a:p>
                  </a:txBody>
                  <a:tcPr marL="66675" marR="66675" marT="76200" marB="76200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+=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Add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+=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+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-=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Subtract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-=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-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*=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Multiply and assign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*=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*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/=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Divide and assign quotient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/=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= $x /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%=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Divide and assign modulus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84848"/>
                          </a:solidFill>
                          <a:effectLst/>
                        </a:rPr>
                        <a:t>$x %=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84848"/>
                          </a:solidFill>
                          <a:effectLst/>
                        </a:rPr>
                        <a:t>$x = $x % $y</a:t>
                      </a:r>
                    </a:p>
                  </a:txBody>
                  <a:tcPr marL="66675" marR="66675" marT="47625" marB="47625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579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endParaRPr lang="en-IN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10;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20;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+= 30;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50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-= 20;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30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*= 25;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125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50;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/= 10;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5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"&lt;</a:t>
            </a:r>
            <a:r>
              <a:rPr lang="en-IN" dirty="0" err="1">
                <a:solidFill>
                  <a:schemeClr val="tx2"/>
                </a:solidFill>
              </a:rPr>
              <a:t>br</a:t>
            </a:r>
            <a:r>
              <a:rPr lang="en-IN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= 100;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$x %= 15;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echo $x; // Outputs: 10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14876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operators(contd.)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10</a:t>
            </a:r>
          </a:p>
          <a:p>
            <a:pPr marL="0" indent="0" algn="just">
              <a:buNone/>
            </a:pPr>
            <a:r>
              <a:rPr lang="en-IN" dirty="0"/>
              <a:t>50</a:t>
            </a:r>
          </a:p>
          <a:p>
            <a:pPr marL="0" indent="0" algn="just">
              <a:buNone/>
            </a:pPr>
            <a:r>
              <a:rPr lang="en-IN" dirty="0"/>
              <a:t>30</a:t>
            </a:r>
          </a:p>
          <a:p>
            <a:pPr marL="0" indent="0" algn="just">
              <a:buNone/>
            </a:pPr>
            <a:r>
              <a:rPr lang="en-IN" dirty="0"/>
              <a:t>125</a:t>
            </a:r>
          </a:p>
          <a:p>
            <a:pPr marL="0" indent="0" algn="just">
              <a:buNone/>
            </a:pPr>
            <a:r>
              <a:rPr lang="en-IN" dirty="0"/>
              <a:t>5</a:t>
            </a:r>
          </a:p>
          <a:p>
            <a:pPr marL="0" indent="0" algn="just">
              <a:buNone/>
            </a:pPr>
            <a:r>
              <a:rPr lang="en-IN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xmlns="" val="58451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operators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comparison operators are used to compare two </a:t>
            </a:r>
            <a:r>
              <a:rPr lang="en-US" dirty="0" smtClean="0"/>
              <a:t>values </a:t>
            </a:r>
            <a:r>
              <a:rPr lang="en-US" dirty="0"/>
              <a:t>in a Boolean fashion.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7445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operators(contd.)</a:t>
            </a:r>
            <a:endParaRPr lang="en-IN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89534281"/>
              </p:ext>
            </p:extLst>
          </p:nvPr>
        </p:nvGraphicFramePr>
        <p:xfrm>
          <a:off x="323525" y="1599109"/>
          <a:ext cx="8568954" cy="4999101"/>
        </p:xfrm>
        <a:graphic>
          <a:graphicData uri="http://schemas.openxmlformats.org/drawingml/2006/table">
            <a:tbl>
              <a:tblPr/>
              <a:tblGrid>
                <a:gridCol w="2614544"/>
                <a:gridCol w="2226577"/>
                <a:gridCol w="1113289"/>
                <a:gridCol w="2614544"/>
              </a:tblGrid>
              <a:tr h="467117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Operator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marL="44427" marR="44427" marT="50774" marB="50774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1821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===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84848"/>
                          </a:solidFill>
                          <a:effectLst/>
                        </a:rPr>
                        <a:t>Identical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===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equal to $y, and they are of the same type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!=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!=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&lt;&gt;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equal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&lt;&gt;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94606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!==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Not identical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!==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not equal to $y, or they are not of the same type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Less than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less than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&gt;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Greater than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&gt;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greater than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&gt;=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Greater than or equal to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&gt;=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True if $x is greater than or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037"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&lt;=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84848"/>
                          </a:solidFill>
                          <a:effectLst/>
                        </a:rPr>
                        <a:t>Less than or equal to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solidFill>
                            <a:srgbClr val="484848"/>
                          </a:solidFill>
                          <a:effectLst/>
                        </a:rPr>
                        <a:t>$x &lt;=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84848"/>
                          </a:solidFill>
                          <a:effectLst/>
                        </a:rPr>
                        <a:t>True if $x is less than or equal to $y</a:t>
                      </a:r>
                    </a:p>
                  </a:txBody>
                  <a:tcPr marL="44427" marR="44427" marT="31733" marB="31733">
                    <a:lnL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4694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279</TotalTime>
  <Words>1493</Words>
  <Application>Microsoft Office PowerPoint</Application>
  <PresentationFormat>On-screen Show (4:3)</PresentationFormat>
  <Paragraphs>324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Clarity</vt:lpstr>
      <vt:lpstr>PHP operators</vt:lpstr>
      <vt:lpstr>Introduction</vt:lpstr>
      <vt:lpstr>Arithmetic operators</vt:lpstr>
      <vt:lpstr>Arithmetic operators(contd.)</vt:lpstr>
      <vt:lpstr>Assignment operators</vt:lpstr>
      <vt:lpstr>Assignment operators(contd.)</vt:lpstr>
      <vt:lpstr>Assignment operators(contd.)</vt:lpstr>
      <vt:lpstr>Comparison operators</vt:lpstr>
      <vt:lpstr>Comparison operators(contd.)</vt:lpstr>
      <vt:lpstr>Comparison operators(contd.)</vt:lpstr>
      <vt:lpstr>Incrementing and Decrementing Operators</vt:lpstr>
      <vt:lpstr>Incrementing and Decrementing Operators(contd.)</vt:lpstr>
      <vt:lpstr>Incrementing and Decrementing Operators(contd.)</vt:lpstr>
      <vt:lpstr>String Operators</vt:lpstr>
      <vt:lpstr>String Operators(contd.)</vt:lpstr>
      <vt:lpstr>PHP Conditional Assignment Operators</vt:lpstr>
      <vt:lpstr>PHP Conditional Assignment Operators(contd.) – Ternary operator</vt:lpstr>
      <vt:lpstr>PHP Conditional Assignment Operators(contd.) – Null coalescing</vt:lpstr>
      <vt:lpstr>Logical Operators</vt:lpstr>
      <vt:lpstr>Logical Operators(contd.)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90</cp:revision>
  <dcterms:created xsi:type="dcterms:W3CDTF">2020-12-03T16:29:07Z</dcterms:created>
  <dcterms:modified xsi:type="dcterms:W3CDTF">2024-07-26T23:14:05Z</dcterms:modified>
</cp:coreProperties>
</file>