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60" r:id="rId5"/>
    <p:sldId id="258" r:id="rId6"/>
    <p:sldId id="261"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63" r:id="rId20"/>
    <p:sldId id="283" r:id="rId21"/>
    <p:sldId id="282" r:id="rId22"/>
    <p:sldId id="264" r:id="rId23"/>
    <p:sldId id="265" r:id="rId24"/>
    <p:sldId id="284" r:id="rId25"/>
    <p:sldId id="285" r:id="rId26"/>
    <p:sldId id="286" r:id="rId27"/>
    <p:sldId id="288" r:id="rId28"/>
    <p:sldId id="266" r:id="rId29"/>
    <p:sldId id="267" r:id="rId30"/>
    <p:sldId id="289" r:id="rId31"/>
    <p:sldId id="268" r:id="rId32"/>
    <p:sldId id="269" r:id="rId33"/>
    <p:sldId id="287"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DFC0B-DBFE-42BB-9AB2-5881CE21A18C}" type="datetimeFigureOut">
              <a:rPr lang="en-IN" smtClean="0"/>
              <a:t>29-10-2021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BA39-290C-494E-BC88-1055998D0771}" type="slidenum">
              <a:rPr lang="en-IN" smtClean="0"/>
              <a:t>‹#›</a:t>
            </a:fld>
            <a:endParaRPr lang="en-IN"/>
          </a:p>
        </p:txBody>
      </p:sp>
    </p:spTree>
    <p:extLst>
      <p:ext uri="{BB962C8B-B14F-4D97-AF65-F5344CB8AC3E}">
        <p14:creationId xmlns:p14="http://schemas.microsoft.com/office/powerpoint/2010/main" val="196199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6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469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988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29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006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42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582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644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317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34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a:t>To sort the elements without using array we have to compare each and every variable individually without using loops. </a:t>
            </a:r>
            <a:endParaRPr/>
          </a:p>
        </p:txBody>
      </p:sp>
      <p:sp>
        <p:nvSpPr>
          <p:cNvPr id="271" name="Google Shape;2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07660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57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61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465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573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03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9761" y="3885528"/>
            <a:ext cx="85344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1567842511"/>
      </p:ext>
    </p:extLst>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788437878"/>
      </p:ext>
    </p:extLst>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4880" y="273629"/>
            <a:ext cx="2701440" cy="573468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641" y="273629"/>
            <a:ext cx="7921920" cy="57346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153831203"/>
      </p:ext>
    </p:extLst>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30"/>
            <a:ext cx="10807680" cy="1022507"/>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4001961996"/>
      </p:ext>
    </p:extLst>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1464423784"/>
      </p:ext>
    </p:extLst>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840" y="4406864"/>
            <a:ext cx="10362240"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963840" y="2906225"/>
            <a:ext cx="1036224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539069979"/>
      </p:ext>
    </p:extLst>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531072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03680" y="1604329"/>
            <a:ext cx="53126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2678651426"/>
      </p:ext>
    </p:extLst>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561" y="275071"/>
            <a:ext cx="10972800" cy="11420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560" y="1535202"/>
            <a:ext cx="53856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921" y="1535202"/>
            <a:ext cx="538944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6193921"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1974652221"/>
      </p:ext>
    </p:extLst>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3892875342"/>
      </p:ext>
    </p:extLst>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872992815"/>
      </p:ext>
    </p:extLst>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4010880"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4767361" y="273629"/>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560" y="1434392"/>
            <a:ext cx="401088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3218452550"/>
      </p:ext>
    </p:extLst>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401" y="4800025"/>
            <a:ext cx="73152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2390401" y="612065"/>
            <a:ext cx="73152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2390401" y="5367444"/>
            <a:ext cx="73152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2795385047"/>
      </p:ext>
    </p:extLst>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1" y="273050"/>
            <a:ext cx="10807700"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1" y="1604964"/>
            <a:ext cx="10807700"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3"/>
          <p:cNvSpPr txBox="1">
            <a:spLocks noChangeArrowheads="1"/>
          </p:cNvSpPr>
          <p:nvPr/>
        </p:nvSpPr>
        <p:spPr bwMode="auto">
          <a:xfrm>
            <a:off x="609600" y="6246814"/>
            <a:ext cx="2836333"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sz="1800">
              <a:latin typeface="+mn-lt"/>
            </a:endParaRPr>
          </a:p>
        </p:txBody>
      </p:sp>
      <p:sp>
        <p:nvSpPr>
          <p:cNvPr id="1028" name="Text Box 4"/>
          <p:cNvSpPr txBox="1">
            <a:spLocks noChangeArrowheads="1"/>
          </p:cNvSpPr>
          <p:nvPr/>
        </p:nvSpPr>
        <p:spPr bwMode="auto">
          <a:xfrm>
            <a:off x="4169834" y="6246814"/>
            <a:ext cx="3862917" cy="471487"/>
          </a:xfrm>
          <a:prstGeom prst="rect">
            <a:avLst/>
          </a:prstGeom>
          <a:noFill/>
          <a:ln w="9525">
            <a:noFill/>
            <a:round/>
            <a:headEnd/>
            <a:tailEnd/>
          </a:ln>
          <a:effectLst/>
        </p:spPr>
        <p:txBody>
          <a:bodyPr wrap="none" lIns="82945" tIns="41473" rIns="82945" bIns="41473" anchor="ctr"/>
          <a:lstStyle/>
          <a:p>
            <a:pPr fontAlgn="auto">
              <a:spcBef>
                <a:spcPts val="0"/>
              </a:spcBef>
              <a:spcAft>
                <a:spcPts val="0"/>
              </a:spcAft>
              <a:defRPr/>
            </a:pPr>
            <a:endParaRPr lang="en-US" sz="1800">
              <a:latin typeface="+mn-lt"/>
            </a:endParaRPr>
          </a:p>
        </p:txBody>
      </p:sp>
      <p:sp>
        <p:nvSpPr>
          <p:cNvPr id="1029" name="Rectangle 5"/>
          <p:cNvSpPr>
            <a:spLocks noGrp="1" noChangeArrowheads="1"/>
          </p:cNvSpPr>
          <p:nvPr>
            <p:ph type="sldNum"/>
          </p:nvPr>
        </p:nvSpPr>
        <p:spPr bwMode="auto">
          <a:xfrm>
            <a:off x="8741833" y="6246814"/>
            <a:ext cx="2675467"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fontAlgn="auto">
              <a:lnSpc>
                <a:spcPct val="78000"/>
              </a:lnSpc>
              <a:spcBef>
                <a:spcPts val="0"/>
              </a:spcBef>
              <a:spcAft>
                <a:spcPts val="0"/>
              </a:spcAft>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sz="1300">
                <a:solidFill>
                  <a:srgbClr val="000000"/>
                </a:solidFill>
                <a:latin typeface="Times New Roman" pitchFamily="16" charset="0"/>
                <a:ea typeface="+mn-ea"/>
                <a:cs typeface="+mn-cs"/>
              </a:defRPr>
            </a:lvl1pPr>
          </a:lstStyle>
          <a:p>
            <a:fld id="{CD355F6A-1A83-4A4A-B3C7-32C9CFBAE134}" type="slidenum">
              <a:rPr lang="en-IN" smtClean="0"/>
              <a:t>‹#›</a:t>
            </a:fld>
            <a:endParaRPr lang="en-IN"/>
          </a:p>
        </p:txBody>
      </p:sp>
    </p:spTree>
    <p:extLst>
      <p:ext uri="{BB962C8B-B14F-4D97-AF65-F5344CB8AC3E}">
        <p14:creationId xmlns:p14="http://schemas.microsoft.com/office/powerpoint/2010/main" val="601011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advClick="0" advTm="2147255000"/>
  <p:txStyles>
    <p:titleStyle>
      <a:lvl1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Application of array</a:t>
            </a:r>
            <a:endParaRPr lang="en-IN" dirty="0"/>
          </a:p>
        </p:txBody>
      </p:sp>
      <p:sp>
        <p:nvSpPr>
          <p:cNvPr id="3" name="Subtitle 2"/>
          <p:cNvSpPr>
            <a:spLocks noGrp="1"/>
          </p:cNvSpPr>
          <p:nvPr>
            <p:ph type="subTitle" idx="1"/>
          </p:nvPr>
        </p:nvSpPr>
        <p:spPr/>
        <p:txBody>
          <a:bodyPr/>
          <a:lstStyle/>
          <a:p>
            <a:r>
              <a:rPr lang="en-IN" dirty="0" smtClean="0"/>
              <a:t>Sorting and Searching </a:t>
            </a:r>
            <a:endParaRPr lang="en-IN" dirty="0"/>
          </a:p>
        </p:txBody>
      </p:sp>
    </p:spTree>
    <p:extLst>
      <p:ext uri="{BB962C8B-B14F-4D97-AF65-F5344CB8AC3E}">
        <p14:creationId xmlns:p14="http://schemas.microsoft.com/office/powerpoint/2010/main" val="462191239"/>
      </p:ext>
    </p:extLst>
  </p:cSld>
  <p:clrMapOvr>
    <a:masterClrMapping/>
  </p:clrMapOvr>
  <p:transition advClick="0" advTm="214725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Bubble sort</a:t>
            </a:r>
            <a:endParaRPr/>
          </a:p>
        </p:txBody>
      </p:sp>
      <p:sp>
        <p:nvSpPr>
          <p:cNvPr id="383" name="Google Shape;383;p36"/>
          <p:cNvSpPr txBox="1">
            <a:spLocks noGrp="1"/>
          </p:cNvSpPr>
          <p:nvPr>
            <p:ph type="body" idx="1"/>
          </p:nvPr>
        </p:nvSpPr>
        <p:spPr>
          <a:xfrm>
            <a:off x="1981200" y="1600201"/>
            <a:ext cx="8229600" cy="4876799"/>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lnSpc>
                <a:spcPct val="90000"/>
              </a:lnSpc>
              <a:spcBef>
                <a:spcPts val="0"/>
              </a:spcBef>
              <a:spcAft>
                <a:spcPts val="0"/>
              </a:spcAft>
              <a:buClr>
                <a:schemeClr val="accent1"/>
              </a:buClr>
              <a:buSzPts val="2720"/>
            </a:pPr>
            <a:r>
              <a:rPr lang="en-IN" sz="2720" dirty="0">
                <a:solidFill>
                  <a:schemeClr val="tx1"/>
                </a:solidFill>
              </a:rPr>
              <a:t>It’s called bubble sort or sinking sort because smaller values gradually “bubble” their way to the top of the array (i.e., toward the first element) like air bubbles rising in water, while the larger values sink to the bottom (end) of the array. </a:t>
            </a:r>
            <a:endParaRPr sz="2720" dirty="0">
              <a:solidFill>
                <a:schemeClr val="tx1"/>
              </a:solidFill>
            </a:endParaRPr>
          </a:p>
          <a:p>
            <a:pPr marL="342900" indent="-342900">
              <a:lnSpc>
                <a:spcPct val="90000"/>
              </a:lnSpc>
              <a:spcBef>
                <a:spcPts val="544"/>
              </a:spcBef>
              <a:spcAft>
                <a:spcPts val="0"/>
              </a:spcAft>
              <a:buClr>
                <a:schemeClr val="accent1"/>
              </a:buClr>
              <a:buSzPts val="2720"/>
            </a:pPr>
            <a:r>
              <a:rPr lang="en-IN" sz="2720" dirty="0">
                <a:solidFill>
                  <a:schemeClr val="tx1"/>
                </a:solidFill>
              </a:rPr>
              <a:t>The technique uses nested loops to make several passes through the array. </a:t>
            </a:r>
            <a:endParaRPr sz="2720" dirty="0">
              <a:solidFill>
                <a:schemeClr val="tx1"/>
              </a:solidFill>
            </a:endParaRPr>
          </a:p>
          <a:p>
            <a:pPr marL="742950" lvl="1" indent="-285750">
              <a:lnSpc>
                <a:spcPct val="90000"/>
              </a:lnSpc>
              <a:spcBef>
                <a:spcPts val="476"/>
              </a:spcBef>
              <a:spcAft>
                <a:spcPts val="0"/>
              </a:spcAft>
              <a:buClr>
                <a:schemeClr val="accent1"/>
              </a:buClr>
              <a:buSzPts val="2380"/>
            </a:pPr>
            <a:r>
              <a:rPr lang="en-IN" sz="2380" dirty="0">
                <a:solidFill>
                  <a:schemeClr val="tx1"/>
                </a:solidFill>
              </a:rPr>
              <a:t>Each pass compares successive pairs of elements. </a:t>
            </a:r>
            <a:endParaRPr sz="2380" dirty="0">
              <a:solidFill>
                <a:schemeClr val="tx1"/>
              </a:solidFill>
            </a:endParaRPr>
          </a:p>
          <a:p>
            <a:pPr marL="742950" lvl="1" indent="-285750">
              <a:lnSpc>
                <a:spcPct val="90000"/>
              </a:lnSpc>
              <a:spcBef>
                <a:spcPts val="476"/>
              </a:spcBef>
              <a:spcAft>
                <a:spcPts val="0"/>
              </a:spcAft>
              <a:buClr>
                <a:schemeClr val="accent1"/>
              </a:buClr>
              <a:buSzPts val="2380"/>
            </a:pPr>
            <a:r>
              <a:rPr lang="en-IN" sz="2380" dirty="0">
                <a:solidFill>
                  <a:schemeClr val="tx1"/>
                </a:solidFill>
              </a:rPr>
              <a:t>If a pair is in increasing order (or the values are equal), the bubble sort leaves the values as they are. </a:t>
            </a:r>
            <a:endParaRPr sz="2380" dirty="0">
              <a:solidFill>
                <a:schemeClr val="tx1"/>
              </a:solidFill>
            </a:endParaRPr>
          </a:p>
          <a:p>
            <a:pPr marL="742950" lvl="1" indent="-285750">
              <a:lnSpc>
                <a:spcPct val="90000"/>
              </a:lnSpc>
              <a:spcBef>
                <a:spcPts val="476"/>
              </a:spcBef>
              <a:spcAft>
                <a:spcPts val="0"/>
              </a:spcAft>
              <a:buClr>
                <a:schemeClr val="accent1"/>
              </a:buClr>
              <a:buSzPts val="2380"/>
            </a:pPr>
            <a:r>
              <a:rPr lang="en-IN" sz="2380" dirty="0">
                <a:solidFill>
                  <a:schemeClr val="tx1"/>
                </a:solidFill>
              </a:rPr>
              <a:t>If a pair is in decreasing order, the bubble sort swaps their values in the array. </a:t>
            </a:r>
            <a:endParaRPr dirty="0">
              <a:solidFill>
                <a:schemeClr val="tx1"/>
              </a:solidFill>
            </a:endParaRPr>
          </a:p>
        </p:txBody>
      </p:sp>
    </p:spTree>
    <p:extLst>
      <p:ext uri="{BB962C8B-B14F-4D97-AF65-F5344CB8AC3E}">
        <p14:creationId xmlns:p14="http://schemas.microsoft.com/office/powerpoint/2010/main" val="277618770"/>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animEffect transition="in" filter="fade">
                                      <p:cBhvr>
                                        <p:cTn id="7" dur="500"/>
                                        <p:tgtEl>
                                          <p:spTgt spid="3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3">
                                            <p:txEl>
                                              <p:pRg st="1" end="1"/>
                                            </p:txEl>
                                          </p:spTgt>
                                        </p:tgtEl>
                                        <p:attrNameLst>
                                          <p:attrName>style.visibility</p:attrName>
                                        </p:attrNameLst>
                                      </p:cBhvr>
                                      <p:to>
                                        <p:strVal val="visible"/>
                                      </p:to>
                                    </p:set>
                                    <p:animEffect transition="in" filter="fade">
                                      <p:cBhvr>
                                        <p:cTn id="10" dur="500"/>
                                        <p:tgtEl>
                                          <p:spTgt spid="38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3">
                                            <p:txEl>
                                              <p:pRg st="2" end="2"/>
                                            </p:txEl>
                                          </p:spTgt>
                                        </p:tgtEl>
                                        <p:attrNameLst>
                                          <p:attrName>style.visibility</p:attrName>
                                        </p:attrNameLst>
                                      </p:cBhvr>
                                      <p:to>
                                        <p:strVal val="visible"/>
                                      </p:to>
                                    </p:set>
                                    <p:animEffect transition="in" filter="fade">
                                      <p:cBhvr>
                                        <p:cTn id="13" dur="500"/>
                                        <p:tgtEl>
                                          <p:spTgt spid="38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3">
                                            <p:txEl>
                                              <p:pRg st="3" end="3"/>
                                            </p:txEl>
                                          </p:spTgt>
                                        </p:tgtEl>
                                        <p:attrNameLst>
                                          <p:attrName>style.visibility</p:attrName>
                                        </p:attrNameLst>
                                      </p:cBhvr>
                                      <p:to>
                                        <p:strVal val="visible"/>
                                      </p:to>
                                    </p:set>
                                    <p:animEffect transition="in" filter="fade">
                                      <p:cBhvr>
                                        <p:cTn id="16" dur="500"/>
                                        <p:tgtEl>
                                          <p:spTgt spid="38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3">
                                            <p:txEl>
                                              <p:pRg st="4" end="4"/>
                                            </p:txEl>
                                          </p:spTgt>
                                        </p:tgtEl>
                                        <p:attrNameLst>
                                          <p:attrName>style.visibility</p:attrName>
                                        </p:attrNameLst>
                                      </p:cBhvr>
                                      <p:to>
                                        <p:strVal val="visible"/>
                                      </p:to>
                                    </p:set>
                                    <p:animEffect transition="in" filter="fade">
                                      <p:cBhvr>
                                        <p:cTn id="19" dur="500"/>
                                        <p:tgtEl>
                                          <p:spTgt spid="3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Bubble sort</a:t>
            </a:r>
            <a:endParaRPr/>
          </a:p>
        </p:txBody>
      </p:sp>
      <p:sp>
        <p:nvSpPr>
          <p:cNvPr id="389" name="Google Shape;389;p3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342900" indent="-342900" algn="just">
              <a:spcBef>
                <a:spcPts val="0"/>
              </a:spcBef>
              <a:spcAft>
                <a:spcPts val="0"/>
              </a:spcAft>
              <a:buClr>
                <a:schemeClr val="accent1"/>
              </a:buClr>
              <a:buSzPts val="2800"/>
            </a:pPr>
            <a:r>
              <a:rPr lang="en-IN" sz="2800" dirty="0">
                <a:solidFill>
                  <a:schemeClr val="tx1"/>
                </a:solidFill>
              </a:rPr>
              <a:t>The first pass compares the first two elements of the array and swaps their values if necessary. It then compares the second and third elements in the array. The end of this pass compares the last two elements in the array and swaps them if necessary. </a:t>
            </a:r>
            <a:endParaRPr dirty="0">
              <a:solidFill>
                <a:schemeClr val="tx1"/>
              </a:solidFill>
            </a:endParaRPr>
          </a:p>
          <a:p>
            <a:pPr marL="342900" indent="-342900" algn="just">
              <a:spcBef>
                <a:spcPts val="560"/>
              </a:spcBef>
              <a:spcAft>
                <a:spcPts val="0"/>
              </a:spcAft>
              <a:buClr>
                <a:schemeClr val="accent1"/>
              </a:buClr>
              <a:buSzPts val="2800"/>
            </a:pPr>
            <a:r>
              <a:rPr lang="en-IN" sz="2800" dirty="0">
                <a:solidFill>
                  <a:schemeClr val="tx1"/>
                </a:solidFill>
              </a:rPr>
              <a:t>After one pass, the largest element will be in the last index. After two passes, the largest two elements will be in the last two indices. </a:t>
            </a:r>
            <a:endParaRPr dirty="0">
              <a:solidFill>
                <a:schemeClr val="tx1"/>
              </a:solidFill>
            </a:endParaRPr>
          </a:p>
        </p:txBody>
      </p:sp>
    </p:spTree>
    <p:extLst>
      <p:ext uri="{BB962C8B-B14F-4D97-AF65-F5344CB8AC3E}">
        <p14:creationId xmlns:p14="http://schemas.microsoft.com/office/powerpoint/2010/main" val="397312981"/>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9">
                                            <p:txEl>
                                              <p:pRg st="0" end="0"/>
                                            </p:txEl>
                                          </p:spTgt>
                                        </p:tgtEl>
                                        <p:attrNameLst>
                                          <p:attrName>style.visibility</p:attrName>
                                        </p:attrNameLst>
                                      </p:cBhvr>
                                      <p:to>
                                        <p:strVal val="visible"/>
                                      </p:to>
                                    </p:set>
                                    <p:animEffect transition="in" filter="fade">
                                      <p:cBhvr>
                                        <p:cTn id="7" dur="500"/>
                                        <p:tgtEl>
                                          <p:spTgt spid="3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9">
                                            <p:txEl>
                                              <p:pRg st="1" end="1"/>
                                            </p:txEl>
                                          </p:spTgt>
                                        </p:tgtEl>
                                        <p:attrNameLst>
                                          <p:attrName>style.visibility</p:attrName>
                                        </p:attrNameLst>
                                      </p:cBhvr>
                                      <p:to>
                                        <p:strVal val="visible"/>
                                      </p:to>
                                    </p:set>
                                    <p:animEffect transition="in" filter="fade">
                                      <p:cBhvr>
                                        <p:cTn id="10" dur="500"/>
                                        <p:tgtEl>
                                          <p:spTgt spid="3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8"/>
          <p:cNvSpPr txBox="1">
            <a:spLocks noGrp="1"/>
          </p:cNvSpPr>
          <p:nvPr>
            <p:ph type="title"/>
          </p:nvPr>
        </p:nvSpPr>
        <p:spPr>
          <a:xfrm>
            <a:off x="1515414" y="-228600"/>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1800"/>
            </a:pPr>
            <a:r>
              <a:rPr lang="en-IN" sz="1800"/>
              <a:t>Program example-WAP to sort elements of 1D array in ascending order using Bubble sort</a:t>
            </a:r>
            <a:endParaRPr sz="1800"/>
          </a:p>
        </p:txBody>
      </p:sp>
      <p:sp>
        <p:nvSpPr>
          <p:cNvPr id="395" name="Google Shape;395;p38"/>
          <p:cNvSpPr txBox="1">
            <a:spLocks noGrp="1"/>
          </p:cNvSpPr>
          <p:nvPr>
            <p:ph type="body" idx="1"/>
          </p:nvPr>
        </p:nvSpPr>
        <p:spPr>
          <a:xfrm>
            <a:off x="1981200" y="762001"/>
            <a:ext cx="4038600" cy="5364163"/>
          </a:xfrm>
          <a:prstGeom prst="rect">
            <a:avLst/>
          </a:prstGeom>
          <a:noFill/>
          <a:ln>
            <a:noFill/>
          </a:ln>
        </p:spPr>
        <p:txBody>
          <a:bodyPr spcFirstLastPara="1" vert="horz" wrap="square" lIns="91425" tIns="45700" rIns="91425" bIns="45700" numCol="1" anchor="t" anchorCtr="0" compatLnSpc="1">
            <a:prstTxWarp prst="textNoShape">
              <a:avLst/>
            </a:prstTxWarp>
            <a:normAutofit lnSpcReduction="10000"/>
          </a:bodyPr>
          <a:lstStyle/>
          <a:p>
            <a:pPr marL="0" indent="0">
              <a:lnSpc>
                <a:spcPct val="80000"/>
              </a:lnSpc>
              <a:spcBef>
                <a:spcPts val="0"/>
              </a:spcBef>
              <a:spcAft>
                <a:spcPts val="0"/>
              </a:spcAft>
              <a:buClr>
                <a:schemeClr val="accent1"/>
              </a:buClr>
              <a:buSzPts val="1800"/>
              <a:buNone/>
            </a:pPr>
            <a:r>
              <a:rPr lang="en-IN" sz="1800"/>
              <a:t>#include &lt;stdio.h&gt;</a:t>
            </a:r>
            <a:endParaRPr/>
          </a:p>
          <a:p>
            <a:pPr marL="0" indent="0">
              <a:lnSpc>
                <a:spcPct val="80000"/>
              </a:lnSpc>
              <a:spcBef>
                <a:spcPts val="360"/>
              </a:spcBef>
              <a:spcAft>
                <a:spcPts val="0"/>
              </a:spcAft>
              <a:buClr>
                <a:schemeClr val="accent1"/>
              </a:buClr>
              <a:buSzPts val="1800"/>
              <a:buNone/>
            </a:pPr>
            <a:r>
              <a:rPr lang="en-IN" sz="1800"/>
              <a:t>int main()</a:t>
            </a:r>
            <a:endParaRPr/>
          </a:p>
          <a:p>
            <a:pPr marL="0" indent="0">
              <a:lnSpc>
                <a:spcPct val="80000"/>
              </a:lnSpc>
              <a:spcBef>
                <a:spcPts val="360"/>
              </a:spcBef>
              <a:spcAft>
                <a:spcPts val="0"/>
              </a:spcAft>
              <a:buClr>
                <a:schemeClr val="accent1"/>
              </a:buClr>
              <a:buSzPts val="1800"/>
              <a:buNone/>
            </a:pPr>
            <a:r>
              <a:rPr lang="en-IN" sz="1800"/>
              <a:t>{</a:t>
            </a:r>
            <a:endParaRPr/>
          </a:p>
          <a:p>
            <a:pPr marL="0" indent="0">
              <a:lnSpc>
                <a:spcPct val="80000"/>
              </a:lnSpc>
              <a:spcBef>
                <a:spcPts val="360"/>
              </a:spcBef>
              <a:spcAft>
                <a:spcPts val="0"/>
              </a:spcAft>
              <a:buClr>
                <a:schemeClr val="accent1"/>
              </a:buClr>
              <a:buSzPts val="1800"/>
              <a:buNone/>
            </a:pPr>
            <a:r>
              <a:rPr lang="en-IN" sz="1800"/>
              <a:t>   int a[100];</a:t>
            </a:r>
            <a:endParaRPr/>
          </a:p>
          <a:p>
            <a:pPr marL="0" indent="0">
              <a:lnSpc>
                <a:spcPct val="80000"/>
              </a:lnSpc>
              <a:spcBef>
                <a:spcPts val="360"/>
              </a:spcBef>
              <a:spcAft>
                <a:spcPts val="0"/>
              </a:spcAft>
              <a:buClr>
                <a:schemeClr val="accent1"/>
              </a:buClr>
              <a:buSzPts val="1800"/>
              <a:buNone/>
            </a:pPr>
            <a:r>
              <a:rPr lang="en-IN" sz="1800"/>
              <a:t>   int hold,i,j,n;</a:t>
            </a:r>
            <a:endParaRPr/>
          </a:p>
          <a:p>
            <a:pPr marL="0" indent="0">
              <a:lnSpc>
                <a:spcPct val="80000"/>
              </a:lnSpc>
              <a:spcBef>
                <a:spcPts val="360"/>
              </a:spcBef>
              <a:spcAft>
                <a:spcPts val="0"/>
              </a:spcAft>
              <a:buClr>
                <a:schemeClr val="accent1"/>
              </a:buClr>
              <a:buSzPts val="1800"/>
              <a:buNone/>
            </a:pPr>
            <a:r>
              <a:rPr lang="en-IN" sz="1800"/>
              <a:t>   printf("\n Enter value of n:");</a:t>
            </a:r>
            <a:endParaRPr/>
          </a:p>
          <a:p>
            <a:pPr marL="0" indent="0">
              <a:lnSpc>
                <a:spcPct val="80000"/>
              </a:lnSpc>
              <a:spcBef>
                <a:spcPts val="360"/>
              </a:spcBef>
              <a:spcAft>
                <a:spcPts val="0"/>
              </a:spcAft>
              <a:buClr>
                <a:schemeClr val="accent1"/>
              </a:buClr>
              <a:buSzPts val="1800"/>
              <a:buNone/>
            </a:pPr>
            <a:r>
              <a:rPr lang="en-IN" sz="1800"/>
              <a:t>   scanf("%d",&amp;n);</a:t>
            </a:r>
            <a:endParaRPr/>
          </a:p>
          <a:p>
            <a:pPr marL="0" indent="0">
              <a:lnSpc>
                <a:spcPct val="80000"/>
              </a:lnSpc>
              <a:spcBef>
                <a:spcPts val="360"/>
              </a:spcBef>
              <a:spcAft>
                <a:spcPts val="0"/>
              </a:spcAft>
              <a:buClr>
                <a:schemeClr val="accent1"/>
              </a:buClr>
              <a:buSzPts val="1800"/>
              <a:buNone/>
            </a:pPr>
            <a:r>
              <a:rPr lang="en-IN" sz="1800"/>
              <a:t>   printf("\n Enter elements:");</a:t>
            </a:r>
            <a:endParaRPr/>
          </a:p>
          <a:p>
            <a:pPr marL="0" indent="0">
              <a:lnSpc>
                <a:spcPct val="80000"/>
              </a:lnSpc>
              <a:spcBef>
                <a:spcPts val="360"/>
              </a:spcBef>
              <a:spcAft>
                <a:spcPts val="0"/>
              </a:spcAft>
              <a:buClr>
                <a:schemeClr val="accent1"/>
              </a:buClr>
              <a:buSzPts val="1800"/>
              <a:buNone/>
            </a:pPr>
            <a:r>
              <a:rPr lang="en-IN" sz="1800"/>
              <a:t>   for(i=0;i&lt;n;i++)</a:t>
            </a:r>
            <a:endParaRPr/>
          </a:p>
          <a:p>
            <a:pPr marL="0" indent="0">
              <a:lnSpc>
                <a:spcPct val="80000"/>
              </a:lnSpc>
              <a:spcBef>
                <a:spcPts val="360"/>
              </a:spcBef>
              <a:spcAft>
                <a:spcPts val="0"/>
              </a:spcAft>
              <a:buClr>
                <a:schemeClr val="accent1"/>
              </a:buClr>
              <a:buSzPts val="1800"/>
              <a:buNone/>
            </a:pPr>
            <a:r>
              <a:rPr lang="en-IN" sz="1800"/>
              <a:t>   {</a:t>
            </a:r>
            <a:endParaRPr/>
          </a:p>
          <a:p>
            <a:pPr marL="0" indent="0">
              <a:lnSpc>
                <a:spcPct val="80000"/>
              </a:lnSpc>
              <a:spcBef>
                <a:spcPts val="360"/>
              </a:spcBef>
              <a:spcAft>
                <a:spcPts val="0"/>
              </a:spcAft>
              <a:buClr>
                <a:schemeClr val="accent1"/>
              </a:buClr>
              <a:buSzPts val="1800"/>
              <a:buNone/>
            </a:pPr>
            <a:r>
              <a:rPr lang="en-IN" sz="1800"/>
              <a:t>   	scanf("%d",&amp;a[i]);</a:t>
            </a:r>
            <a:endParaRPr/>
          </a:p>
          <a:p>
            <a:pPr marL="0" indent="0">
              <a:lnSpc>
                <a:spcPct val="80000"/>
              </a:lnSpc>
              <a:spcBef>
                <a:spcPts val="360"/>
              </a:spcBef>
              <a:spcAft>
                <a:spcPts val="0"/>
              </a:spcAft>
              <a:buClr>
                <a:schemeClr val="accent1"/>
              </a:buClr>
              <a:buSzPts val="1800"/>
              <a:buNone/>
            </a:pPr>
            <a:r>
              <a:rPr lang="en-IN" sz="1800"/>
              <a:t>   }</a:t>
            </a:r>
            <a:endParaRPr/>
          </a:p>
          <a:p>
            <a:pPr marL="0" indent="0">
              <a:lnSpc>
                <a:spcPct val="80000"/>
              </a:lnSpc>
              <a:spcBef>
                <a:spcPts val="360"/>
              </a:spcBef>
              <a:spcAft>
                <a:spcPts val="0"/>
              </a:spcAft>
              <a:buClr>
                <a:schemeClr val="accent1"/>
              </a:buClr>
              <a:buSzPts val="1800"/>
              <a:buNone/>
            </a:pPr>
            <a:r>
              <a:rPr lang="en-IN" sz="1800"/>
              <a:t>   printf( "Data items in original order" );</a:t>
            </a:r>
            <a:endParaRPr/>
          </a:p>
          <a:p>
            <a:pPr marL="0" indent="0">
              <a:lnSpc>
                <a:spcPct val="80000"/>
              </a:lnSpc>
              <a:spcBef>
                <a:spcPts val="360"/>
              </a:spcBef>
              <a:spcAft>
                <a:spcPts val="0"/>
              </a:spcAft>
              <a:buClr>
                <a:schemeClr val="accent1"/>
              </a:buClr>
              <a:buSzPts val="1800"/>
              <a:buNone/>
            </a:pPr>
            <a:r>
              <a:rPr lang="en-IN" sz="1800"/>
              <a:t>   for (i=0;i&lt;n;i++ )</a:t>
            </a:r>
            <a:endParaRPr/>
          </a:p>
          <a:p>
            <a:pPr marL="0" indent="0">
              <a:lnSpc>
                <a:spcPct val="80000"/>
              </a:lnSpc>
              <a:spcBef>
                <a:spcPts val="360"/>
              </a:spcBef>
              <a:spcAft>
                <a:spcPts val="0"/>
              </a:spcAft>
              <a:buClr>
                <a:schemeClr val="accent1"/>
              </a:buClr>
              <a:buSzPts val="1800"/>
              <a:buNone/>
            </a:pPr>
            <a:r>
              <a:rPr lang="en-IN" sz="1800"/>
              <a:t>   {</a:t>
            </a:r>
            <a:endParaRPr/>
          </a:p>
          <a:p>
            <a:pPr marL="0" indent="0">
              <a:lnSpc>
                <a:spcPct val="80000"/>
              </a:lnSpc>
              <a:spcBef>
                <a:spcPts val="360"/>
              </a:spcBef>
              <a:spcAft>
                <a:spcPts val="0"/>
              </a:spcAft>
              <a:buClr>
                <a:schemeClr val="accent1"/>
              </a:buClr>
              <a:buSzPts val="1800"/>
              <a:buNone/>
            </a:pPr>
            <a:r>
              <a:rPr lang="en-IN" sz="1800"/>
              <a:t>      printf("%d ",a[i]);//Elements will come with space</a:t>
            </a:r>
            <a:endParaRPr/>
          </a:p>
          <a:p>
            <a:pPr marL="0" indent="0">
              <a:lnSpc>
                <a:spcPct val="80000"/>
              </a:lnSpc>
              <a:spcBef>
                <a:spcPts val="360"/>
              </a:spcBef>
              <a:spcAft>
                <a:spcPts val="0"/>
              </a:spcAft>
              <a:buClr>
                <a:schemeClr val="accent1"/>
              </a:buClr>
              <a:buSzPts val="1800"/>
              <a:buNone/>
            </a:pPr>
            <a:r>
              <a:rPr lang="en-IN" sz="1800"/>
              <a:t>   } // end for</a:t>
            </a:r>
            <a:endParaRPr/>
          </a:p>
          <a:p>
            <a:pPr marL="0" indent="0">
              <a:lnSpc>
                <a:spcPct val="80000"/>
              </a:lnSpc>
              <a:spcBef>
                <a:spcPts val="360"/>
              </a:spcBef>
              <a:spcAft>
                <a:spcPts val="0"/>
              </a:spcAft>
              <a:buClr>
                <a:schemeClr val="accent1"/>
              </a:buClr>
              <a:buSzPts val="1800"/>
              <a:buNone/>
            </a:pPr>
            <a:r>
              <a:rPr lang="en-IN" sz="1800"/>
              <a:t>   // bubble sort</a:t>
            </a:r>
            <a:endParaRPr/>
          </a:p>
          <a:p>
            <a:pPr marL="0" indent="0">
              <a:lnSpc>
                <a:spcPct val="80000"/>
              </a:lnSpc>
              <a:spcBef>
                <a:spcPts val="360"/>
              </a:spcBef>
              <a:spcAft>
                <a:spcPts val="0"/>
              </a:spcAft>
              <a:buClr>
                <a:schemeClr val="accent1"/>
              </a:buClr>
              <a:buSzPts val="1800"/>
              <a:buNone/>
            </a:pPr>
            <a:r>
              <a:rPr lang="en-IN" sz="1800"/>
              <a:t>   </a:t>
            </a:r>
            <a:endParaRPr sz="700"/>
          </a:p>
        </p:txBody>
      </p:sp>
      <p:sp>
        <p:nvSpPr>
          <p:cNvPr id="396" name="Google Shape;396;p38"/>
          <p:cNvSpPr txBox="1">
            <a:spLocks noGrp="1"/>
          </p:cNvSpPr>
          <p:nvPr>
            <p:ph type="body" idx="2"/>
          </p:nvPr>
        </p:nvSpPr>
        <p:spPr>
          <a:xfrm>
            <a:off x="6172200" y="762000"/>
            <a:ext cx="4038600" cy="5562600"/>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nSpc>
                <a:spcPct val="80000"/>
              </a:lnSpc>
              <a:spcBef>
                <a:spcPts val="0"/>
              </a:spcBef>
              <a:spcAft>
                <a:spcPts val="0"/>
              </a:spcAft>
              <a:buClr>
                <a:schemeClr val="accent1"/>
              </a:buClr>
              <a:buSzPts val="1400"/>
              <a:buNone/>
            </a:pPr>
            <a:r>
              <a:rPr lang="en-IN" sz="1400"/>
              <a:t>// loop to control number of passes(no. of passes are always n-1)</a:t>
            </a:r>
            <a:endParaRPr/>
          </a:p>
          <a:p>
            <a:pPr marL="0" indent="0">
              <a:lnSpc>
                <a:spcPct val="80000"/>
              </a:lnSpc>
              <a:spcBef>
                <a:spcPts val="280"/>
              </a:spcBef>
              <a:spcAft>
                <a:spcPts val="0"/>
              </a:spcAft>
              <a:buClr>
                <a:schemeClr val="accent1"/>
              </a:buClr>
              <a:buSzPts val="1400"/>
              <a:buNone/>
            </a:pPr>
            <a:r>
              <a:rPr lang="en-IN" sz="1400"/>
              <a:t>   for (i=0;i&lt;n-1;i++)</a:t>
            </a:r>
            <a:endParaRPr/>
          </a:p>
          <a:p>
            <a:pPr marL="0" indent="0">
              <a:lnSpc>
                <a:spcPct val="80000"/>
              </a:lnSpc>
              <a:spcBef>
                <a:spcPts val="280"/>
              </a:spcBef>
              <a:spcAft>
                <a:spcPts val="0"/>
              </a:spcAft>
              <a:buClr>
                <a:schemeClr val="accent1"/>
              </a:buClr>
              <a:buSzPts val="1400"/>
              <a:buNone/>
            </a:pPr>
            <a:r>
              <a:rPr lang="en-IN" sz="1400"/>
              <a:t>   {</a:t>
            </a:r>
            <a:endParaRPr/>
          </a:p>
          <a:p>
            <a:pPr marL="0" indent="0">
              <a:lnSpc>
                <a:spcPct val="80000"/>
              </a:lnSpc>
              <a:spcBef>
                <a:spcPts val="280"/>
              </a:spcBef>
              <a:spcAft>
                <a:spcPts val="0"/>
              </a:spcAft>
              <a:buClr>
                <a:schemeClr val="accent1"/>
              </a:buClr>
              <a:buSzPts val="1400"/>
              <a:buNone/>
            </a:pPr>
            <a:r>
              <a:rPr lang="en-IN" sz="1400"/>
              <a:t>    // loop to control number of comparisons per pass(There is one comparison less)</a:t>
            </a:r>
            <a:endParaRPr/>
          </a:p>
          <a:p>
            <a:pPr marL="0" indent="0">
              <a:lnSpc>
                <a:spcPct val="80000"/>
              </a:lnSpc>
              <a:spcBef>
                <a:spcPts val="280"/>
              </a:spcBef>
              <a:spcAft>
                <a:spcPts val="0"/>
              </a:spcAft>
              <a:buClr>
                <a:schemeClr val="accent1"/>
              </a:buClr>
              <a:buSzPts val="1400"/>
              <a:buNone/>
            </a:pPr>
            <a:r>
              <a:rPr lang="en-IN" sz="1400"/>
              <a:t> </a:t>
            </a:r>
            <a:endParaRPr/>
          </a:p>
          <a:p>
            <a:pPr marL="0" indent="0">
              <a:lnSpc>
                <a:spcPct val="80000"/>
              </a:lnSpc>
              <a:spcBef>
                <a:spcPts val="280"/>
              </a:spcBef>
              <a:spcAft>
                <a:spcPts val="0"/>
              </a:spcAft>
              <a:buClr>
                <a:schemeClr val="accent1"/>
              </a:buClr>
              <a:buSzPts val="1400"/>
              <a:buNone/>
            </a:pPr>
            <a:r>
              <a:rPr lang="en-IN" sz="1400"/>
              <a:t>	  for (j=0;j&lt;n-i-1;j++)</a:t>
            </a:r>
            <a:endParaRPr/>
          </a:p>
          <a:p>
            <a:pPr marL="0" indent="0">
              <a:lnSpc>
                <a:spcPct val="80000"/>
              </a:lnSpc>
              <a:spcBef>
                <a:spcPts val="280"/>
              </a:spcBef>
              <a:spcAft>
                <a:spcPts val="0"/>
              </a:spcAft>
              <a:buClr>
                <a:schemeClr val="accent1"/>
              </a:buClr>
              <a:buSzPts val="1400"/>
              <a:buNone/>
            </a:pPr>
            <a:r>
              <a:rPr lang="en-IN" sz="1400"/>
              <a:t>	   {</a:t>
            </a:r>
            <a:endParaRPr/>
          </a:p>
          <a:p>
            <a:pPr marL="0" indent="0">
              <a:lnSpc>
                <a:spcPct val="80000"/>
              </a:lnSpc>
              <a:spcBef>
                <a:spcPts val="280"/>
              </a:spcBef>
              <a:spcAft>
                <a:spcPts val="0"/>
              </a:spcAft>
              <a:buClr>
                <a:schemeClr val="accent1"/>
              </a:buClr>
              <a:buSzPts val="1400"/>
              <a:buNone/>
            </a:pPr>
            <a:r>
              <a:rPr lang="en-IN" sz="1400"/>
              <a:t>         // compare adjacent elements and swap them if first</a:t>
            </a:r>
            <a:endParaRPr/>
          </a:p>
          <a:p>
            <a:pPr marL="0" indent="0">
              <a:lnSpc>
                <a:spcPct val="80000"/>
              </a:lnSpc>
              <a:spcBef>
                <a:spcPts val="280"/>
              </a:spcBef>
              <a:spcAft>
                <a:spcPts val="0"/>
              </a:spcAft>
              <a:buClr>
                <a:schemeClr val="accent1"/>
              </a:buClr>
              <a:buSzPts val="1400"/>
              <a:buNone/>
            </a:pPr>
            <a:r>
              <a:rPr lang="en-IN" sz="1400"/>
              <a:t>         // element is greater than second element</a:t>
            </a:r>
            <a:endParaRPr/>
          </a:p>
          <a:p>
            <a:pPr marL="0" indent="0">
              <a:lnSpc>
                <a:spcPct val="80000"/>
              </a:lnSpc>
              <a:spcBef>
                <a:spcPts val="280"/>
              </a:spcBef>
              <a:spcAft>
                <a:spcPts val="0"/>
              </a:spcAft>
              <a:buClr>
                <a:schemeClr val="accent1"/>
              </a:buClr>
              <a:buSzPts val="1400"/>
              <a:buNone/>
            </a:pPr>
            <a:r>
              <a:rPr lang="en-IN" sz="1400"/>
              <a:t>         if (a[j]&gt;a[j+1])</a:t>
            </a:r>
            <a:endParaRPr/>
          </a:p>
          <a:p>
            <a:pPr marL="0" indent="0">
              <a:lnSpc>
                <a:spcPct val="80000"/>
              </a:lnSpc>
              <a:spcBef>
                <a:spcPts val="280"/>
              </a:spcBef>
              <a:spcAft>
                <a:spcPts val="0"/>
              </a:spcAft>
              <a:buClr>
                <a:schemeClr val="accent1"/>
              </a:buClr>
              <a:buSzPts val="1400"/>
              <a:buNone/>
            </a:pPr>
            <a:r>
              <a:rPr lang="en-IN" sz="1400"/>
              <a:t>		 {</a:t>
            </a:r>
            <a:endParaRPr/>
          </a:p>
          <a:p>
            <a:pPr marL="0" indent="0">
              <a:lnSpc>
                <a:spcPct val="80000"/>
              </a:lnSpc>
              <a:spcBef>
                <a:spcPts val="280"/>
              </a:spcBef>
              <a:spcAft>
                <a:spcPts val="0"/>
              </a:spcAft>
              <a:buClr>
                <a:schemeClr val="accent1"/>
              </a:buClr>
              <a:buSzPts val="1400"/>
              <a:buNone/>
            </a:pPr>
            <a:r>
              <a:rPr lang="en-IN" sz="1400"/>
              <a:t>            hold=a[j];</a:t>
            </a:r>
            <a:endParaRPr/>
          </a:p>
          <a:p>
            <a:pPr marL="0" indent="0">
              <a:lnSpc>
                <a:spcPct val="80000"/>
              </a:lnSpc>
              <a:spcBef>
                <a:spcPts val="280"/>
              </a:spcBef>
              <a:spcAft>
                <a:spcPts val="0"/>
              </a:spcAft>
              <a:buClr>
                <a:schemeClr val="accent1"/>
              </a:buClr>
              <a:buSzPts val="1400"/>
              <a:buNone/>
            </a:pPr>
            <a:r>
              <a:rPr lang="en-IN" sz="1400"/>
              <a:t>            a[j]=a[j+1];</a:t>
            </a:r>
            <a:endParaRPr/>
          </a:p>
          <a:p>
            <a:pPr marL="0" indent="0">
              <a:lnSpc>
                <a:spcPct val="80000"/>
              </a:lnSpc>
              <a:spcBef>
                <a:spcPts val="280"/>
              </a:spcBef>
              <a:spcAft>
                <a:spcPts val="0"/>
              </a:spcAft>
              <a:buClr>
                <a:schemeClr val="accent1"/>
              </a:buClr>
              <a:buSzPts val="1400"/>
              <a:buNone/>
            </a:pPr>
            <a:r>
              <a:rPr lang="en-IN" sz="1400"/>
              <a:t>            a[j+1]=hold;</a:t>
            </a:r>
            <a:endParaRPr/>
          </a:p>
          <a:p>
            <a:pPr marL="0" indent="0">
              <a:lnSpc>
                <a:spcPct val="80000"/>
              </a:lnSpc>
              <a:spcBef>
                <a:spcPts val="280"/>
              </a:spcBef>
              <a:spcAft>
                <a:spcPts val="0"/>
              </a:spcAft>
              <a:buClr>
                <a:schemeClr val="accent1"/>
              </a:buClr>
              <a:buSzPts val="1400"/>
              <a:buNone/>
            </a:pPr>
            <a:r>
              <a:rPr lang="en-IN" sz="1400"/>
              <a:t>         } // end if</a:t>
            </a:r>
            <a:endParaRPr/>
          </a:p>
          <a:p>
            <a:pPr marL="0" indent="0">
              <a:lnSpc>
                <a:spcPct val="80000"/>
              </a:lnSpc>
              <a:spcBef>
                <a:spcPts val="280"/>
              </a:spcBef>
              <a:spcAft>
                <a:spcPts val="0"/>
              </a:spcAft>
              <a:buClr>
                <a:schemeClr val="accent1"/>
              </a:buClr>
              <a:buSzPts val="1400"/>
              <a:buNone/>
            </a:pPr>
            <a:r>
              <a:rPr lang="en-IN" sz="1400"/>
              <a:t>      } // end inner for</a:t>
            </a:r>
            <a:endParaRPr/>
          </a:p>
          <a:p>
            <a:pPr marL="0" indent="0">
              <a:lnSpc>
                <a:spcPct val="80000"/>
              </a:lnSpc>
              <a:spcBef>
                <a:spcPts val="280"/>
              </a:spcBef>
              <a:spcAft>
                <a:spcPts val="0"/>
              </a:spcAft>
              <a:buClr>
                <a:schemeClr val="accent1"/>
              </a:buClr>
              <a:buSzPts val="1400"/>
              <a:buNone/>
            </a:pPr>
            <a:r>
              <a:rPr lang="en-IN" sz="1400"/>
              <a:t>   } // end outer for</a:t>
            </a:r>
            <a:endParaRPr/>
          </a:p>
          <a:p>
            <a:pPr marL="0" indent="0">
              <a:lnSpc>
                <a:spcPct val="80000"/>
              </a:lnSpc>
              <a:spcBef>
                <a:spcPts val="280"/>
              </a:spcBef>
              <a:spcAft>
                <a:spcPts val="0"/>
              </a:spcAft>
              <a:buClr>
                <a:schemeClr val="accent1"/>
              </a:buClr>
              <a:buSzPts val="1400"/>
              <a:buNone/>
            </a:pPr>
            <a:r>
              <a:rPr lang="en-IN" sz="1400"/>
              <a:t>   printf( "\nData items in ascending order" );</a:t>
            </a:r>
            <a:endParaRPr/>
          </a:p>
          <a:p>
            <a:pPr marL="0" indent="0">
              <a:lnSpc>
                <a:spcPct val="80000"/>
              </a:lnSpc>
              <a:spcBef>
                <a:spcPts val="280"/>
              </a:spcBef>
              <a:spcAft>
                <a:spcPts val="0"/>
              </a:spcAft>
              <a:buClr>
                <a:schemeClr val="accent1"/>
              </a:buClr>
              <a:buSzPts val="1400"/>
              <a:buNone/>
            </a:pPr>
            <a:r>
              <a:rPr lang="en-IN" sz="1400"/>
              <a:t>   for (i=0;i&lt;n;i++)</a:t>
            </a:r>
            <a:endParaRPr/>
          </a:p>
          <a:p>
            <a:pPr marL="0" indent="0">
              <a:lnSpc>
                <a:spcPct val="80000"/>
              </a:lnSpc>
              <a:spcBef>
                <a:spcPts val="280"/>
              </a:spcBef>
              <a:spcAft>
                <a:spcPts val="0"/>
              </a:spcAft>
              <a:buClr>
                <a:schemeClr val="accent1"/>
              </a:buClr>
              <a:buSzPts val="1400"/>
              <a:buNone/>
            </a:pPr>
            <a:r>
              <a:rPr lang="en-IN" sz="1400"/>
              <a:t>   {</a:t>
            </a:r>
            <a:endParaRPr/>
          </a:p>
          <a:p>
            <a:pPr marL="0" indent="0">
              <a:lnSpc>
                <a:spcPct val="80000"/>
              </a:lnSpc>
              <a:spcBef>
                <a:spcPts val="280"/>
              </a:spcBef>
              <a:spcAft>
                <a:spcPts val="0"/>
              </a:spcAft>
              <a:buClr>
                <a:schemeClr val="accent1"/>
              </a:buClr>
              <a:buSzPts val="1400"/>
              <a:buNone/>
            </a:pPr>
            <a:r>
              <a:rPr lang="en-IN" sz="1400"/>
              <a:t>      printf("%d ",a[i]);</a:t>
            </a:r>
            <a:endParaRPr/>
          </a:p>
          <a:p>
            <a:pPr marL="0" indent="0">
              <a:lnSpc>
                <a:spcPct val="80000"/>
              </a:lnSpc>
              <a:spcBef>
                <a:spcPts val="280"/>
              </a:spcBef>
              <a:spcAft>
                <a:spcPts val="0"/>
              </a:spcAft>
              <a:buClr>
                <a:schemeClr val="accent1"/>
              </a:buClr>
              <a:buSzPts val="1400"/>
              <a:buNone/>
            </a:pPr>
            <a:r>
              <a:rPr lang="en-IN" sz="1400"/>
              <a:t>   } // end for</a:t>
            </a:r>
            <a:endParaRPr/>
          </a:p>
          <a:p>
            <a:pPr marL="0" indent="0">
              <a:lnSpc>
                <a:spcPct val="80000"/>
              </a:lnSpc>
              <a:spcBef>
                <a:spcPts val="280"/>
              </a:spcBef>
              <a:spcAft>
                <a:spcPts val="0"/>
              </a:spcAft>
              <a:buClr>
                <a:schemeClr val="accent1"/>
              </a:buClr>
              <a:buSzPts val="1400"/>
              <a:buNone/>
            </a:pPr>
            <a:r>
              <a:rPr lang="en-IN" sz="1400"/>
              <a:t>} // end main</a:t>
            </a:r>
            <a:endParaRPr/>
          </a:p>
          <a:p>
            <a:pPr marL="342900" indent="-298450">
              <a:lnSpc>
                <a:spcPct val="80000"/>
              </a:lnSpc>
              <a:spcBef>
                <a:spcPts val="140"/>
              </a:spcBef>
              <a:spcAft>
                <a:spcPts val="0"/>
              </a:spcAft>
              <a:buClr>
                <a:schemeClr val="accent1"/>
              </a:buClr>
              <a:buSzPts val="700"/>
              <a:buNone/>
            </a:pPr>
            <a:endParaRPr sz="700"/>
          </a:p>
          <a:p>
            <a:pPr marL="342900" indent="-298450">
              <a:lnSpc>
                <a:spcPct val="80000"/>
              </a:lnSpc>
              <a:spcBef>
                <a:spcPts val="140"/>
              </a:spcBef>
              <a:spcAft>
                <a:spcPts val="0"/>
              </a:spcAft>
              <a:buClr>
                <a:schemeClr val="accent1"/>
              </a:buClr>
              <a:buSzPts val="700"/>
              <a:buNone/>
            </a:pPr>
            <a:endParaRPr sz="700"/>
          </a:p>
        </p:txBody>
      </p:sp>
    </p:spTree>
    <p:extLst>
      <p:ext uri="{BB962C8B-B14F-4D97-AF65-F5344CB8AC3E}">
        <p14:creationId xmlns:p14="http://schemas.microsoft.com/office/powerpoint/2010/main" val="1793076757"/>
      </p:ext>
    </p:extLst>
  </p:cSld>
  <p:clrMapOvr>
    <a:masterClrMapping/>
  </p:clrMapOvr>
  <p:transition advClick="0" advTm="2147255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9"/>
          <p:cNvSpPr txBox="1">
            <a:spLocks noGrp="1"/>
          </p:cNvSpPr>
          <p:nvPr>
            <p:ph type="title"/>
          </p:nvPr>
        </p:nvSpPr>
        <p:spPr>
          <a:xfrm>
            <a:off x="1752600" y="152401"/>
            <a:ext cx="8229600" cy="45719"/>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Clr>
                <a:schemeClr val="dk1"/>
              </a:buClr>
              <a:buSzPts val="3200"/>
            </a:pPr>
            <a:r>
              <a:rPr lang="en-IN" sz="3200"/>
              <a:t>Dry running</a:t>
            </a:r>
            <a:endParaRPr sz="3200"/>
          </a:p>
        </p:txBody>
      </p:sp>
      <p:pic>
        <p:nvPicPr>
          <p:cNvPr id="402" name="Google Shape;402;p39"/>
          <p:cNvPicPr preferRelativeResize="0">
            <a:picLocks noGrp="1"/>
          </p:cNvPicPr>
          <p:nvPr>
            <p:ph type="body" idx="1"/>
          </p:nvPr>
        </p:nvPicPr>
        <p:blipFill rotWithShape="1">
          <a:blip r:embed="rId3">
            <a:alphaModFix/>
          </a:blip>
          <a:srcRect/>
          <a:stretch/>
        </p:blipFill>
        <p:spPr>
          <a:xfrm>
            <a:off x="1600200" y="381000"/>
            <a:ext cx="9067800" cy="6477000"/>
          </a:xfrm>
          <a:prstGeom prst="rect">
            <a:avLst/>
          </a:prstGeom>
          <a:noFill/>
          <a:ln>
            <a:noFill/>
          </a:ln>
        </p:spPr>
      </p:pic>
    </p:spTree>
    <p:extLst>
      <p:ext uri="{BB962C8B-B14F-4D97-AF65-F5344CB8AC3E}">
        <p14:creationId xmlns:p14="http://schemas.microsoft.com/office/powerpoint/2010/main" val="2847885357"/>
      </p:ext>
    </p:extLst>
  </p:cSld>
  <p:clrMapOvr>
    <a:masterClrMapping/>
  </p:clrMapOvr>
  <p:transition advClick="0" advTm="214725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Assume that we use Bubble Sort to sort n distinct elements in ascending order. When does the best case of Bubble Sort occur?</a:t>
            </a:r>
          </a:p>
          <a:p>
            <a:pPr marL="0" indent="0">
              <a:buNone/>
            </a:pPr>
            <a:r>
              <a:rPr lang="en-IN" dirty="0" smtClean="0"/>
              <a:t>A. When </a:t>
            </a:r>
            <a:r>
              <a:rPr lang="en-IN" dirty="0"/>
              <a:t>elements are sorted in ascending order</a:t>
            </a:r>
          </a:p>
          <a:p>
            <a:pPr marL="0" indent="0">
              <a:buNone/>
            </a:pPr>
            <a:r>
              <a:rPr lang="en-IN" dirty="0" smtClean="0"/>
              <a:t>B. When </a:t>
            </a:r>
            <a:r>
              <a:rPr lang="en-IN" dirty="0"/>
              <a:t>elements are sorted in descending order</a:t>
            </a:r>
          </a:p>
          <a:p>
            <a:pPr marL="0" indent="0">
              <a:buNone/>
            </a:pPr>
            <a:r>
              <a:rPr lang="en-IN" dirty="0" smtClean="0"/>
              <a:t>C. When </a:t>
            </a:r>
            <a:r>
              <a:rPr lang="en-IN" dirty="0"/>
              <a:t>elements are not sorted by any order</a:t>
            </a:r>
          </a:p>
          <a:p>
            <a:pPr marL="0" indent="0">
              <a:buNone/>
            </a:pPr>
            <a:r>
              <a:rPr lang="en-IN" dirty="0" smtClean="0"/>
              <a:t>D. There </a:t>
            </a:r>
            <a:r>
              <a:rPr lang="en-IN" dirty="0"/>
              <a:t>is no best case for Bubble Sort. It always takes O(n*n) time</a:t>
            </a:r>
          </a:p>
        </p:txBody>
      </p:sp>
    </p:spTree>
    <p:extLst>
      <p:ext uri="{BB962C8B-B14F-4D97-AF65-F5344CB8AC3E}">
        <p14:creationId xmlns:p14="http://schemas.microsoft.com/office/powerpoint/2010/main" val="3810981219"/>
      </p:ext>
    </p:extLst>
  </p:cSld>
  <p:clrMapOvr>
    <a:masterClrMapping/>
  </p:clrMapOvr>
  <p:transition advClick="0" advTm="2147255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Assume that we use Bubble Sort to sort n distinct elements in ascending order. When does the best case of Bubble Sort occur?</a:t>
            </a:r>
          </a:p>
          <a:p>
            <a:pPr marL="0" indent="0">
              <a:buNone/>
            </a:pPr>
            <a:r>
              <a:rPr lang="en-IN" dirty="0" smtClean="0"/>
              <a:t>A. </a:t>
            </a:r>
            <a:r>
              <a:rPr lang="en-IN" b="1" dirty="0" smtClean="0"/>
              <a:t>When </a:t>
            </a:r>
            <a:r>
              <a:rPr lang="en-IN" b="1" dirty="0"/>
              <a:t>elements are sorted in ascending order</a:t>
            </a:r>
          </a:p>
          <a:p>
            <a:pPr marL="0" indent="0">
              <a:buNone/>
            </a:pPr>
            <a:r>
              <a:rPr lang="en-IN" dirty="0" smtClean="0"/>
              <a:t>B. When </a:t>
            </a:r>
            <a:r>
              <a:rPr lang="en-IN" dirty="0"/>
              <a:t>elements are sorted in descending order</a:t>
            </a:r>
          </a:p>
          <a:p>
            <a:pPr marL="0" indent="0">
              <a:buNone/>
            </a:pPr>
            <a:r>
              <a:rPr lang="en-IN" dirty="0" smtClean="0"/>
              <a:t>C. When </a:t>
            </a:r>
            <a:r>
              <a:rPr lang="en-IN" dirty="0"/>
              <a:t>elements are not sorted by any order</a:t>
            </a:r>
          </a:p>
          <a:p>
            <a:pPr marL="0" indent="0">
              <a:buNone/>
            </a:pPr>
            <a:r>
              <a:rPr lang="en-IN" dirty="0" smtClean="0"/>
              <a:t>D. There </a:t>
            </a:r>
            <a:r>
              <a:rPr lang="en-IN" dirty="0"/>
              <a:t>is no best case for Bubble Sort. It always takes O(n*n) time</a:t>
            </a:r>
          </a:p>
        </p:txBody>
      </p:sp>
    </p:spTree>
    <p:extLst>
      <p:ext uri="{BB962C8B-B14F-4D97-AF65-F5344CB8AC3E}">
        <p14:creationId xmlns:p14="http://schemas.microsoft.com/office/powerpoint/2010/main" val="3313397437"/>
      </p:ext>
    </p:extLst>
  </p:cSld>
  <p:clrMapOvr>
    <a:masterClrMapping/>
  </p:clrMapOvr>
  <p:transition advClick="0" advTm="2147255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number of </a:t>
            </a:r>
            <a:r>
              <a:rPr lang="en-IN" dirty="0" err="1"/>
              <a:t>swappings</a:t>
            </a:r>
            <a:r>
              <a:rPr lang="en-IN" dirty="0"/>
              <a:t> needed to sort the numbers 8, 22, 7, 9, 31, 5, 13 in ascending order, using bubble sort is</a:t>
            </a:r>
          </a:p>
          <a:p>
            <a:pPr marL="0" indent="0">
              <a:buNone/>
            </a:pPr>
            <a:r>
              <a:rPr lang="en-IN" dirty="0" smtClean="0"/>
              <a:t>A. 11</a:t>
            </a:r>
            <a:endParaRPr lang="en-IN" dirty="0"/>
          </a:p>
          <a:p>
            <a:pPr marL="0" indent="0">
              <a:buNone/>
            </a:pPr>
            <a:r>
              <a:rPr lang="en-IN" dirty="0" smtClean="0"/>
              <a:t>B. 12</a:t>
            </a:r>
            <a:endParaRPr lang="en-IN" dirty="0"/>
          </a:p>
          <a:p>
            <a:pPr marL="0" indent="0">
              <a:buNone/>
            </a:pPr>
            <a:r>
              <a:rPr lang="en-IN" dirty="0" smtClean="0"/>
              <a:t>C. 13</a:t>
            </a:r>
            <a:endParaRPr lang="en-IN" dirty="0"/>
          </a:p>
          <a:p>
            <a:pPr marL="0" indent="0">
              <a:buNone/>
            </a:pPr>
            <a:r>
              <a:rPr lang="en-IN" dirty="0" smtClean="0"/>
              <a:t>D. 10</a:t>
            </a:r>
            <a:endParaRPr lang="en-IN" dirty="0"/>
          </a:p>
        </p:txBody>
      </p:sp>
    </p:spTree>
    <p:extLst>
      <p:ext uri="{BB962C8B-B14F-4D97-AF65-F5344CB8AC3E}">
        <p14:creationId xmlns:p14="http://schemas.microsoft.com/office/powerpoint/2010/main" val="378814768"/>
      </p:ext>
    </p:extLst>
  </p:cSld>
  <p:clrMapOvr>
    <a:masterClrMapping/>
  </p:clrMapOvr>
  <p:transition advClick="0" advTm="2147255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number of </a:t>
            </a:r>
            <a:r>
              <a:rPr lang="en-IN" dirty="0" err="1"/>
              <a:t>swappings</a:t>
            </a:r>
            <a:r>
              <a:rPr lang="en-IN" dirty="0"/>
              <a:t> needed to sort the numbers 8, 22, 7, 9, 31, 5, 13 in ascending order, using bubble sort is</a:t>
            </a:r>
          </a:p>
          <a:p>
            <a:pPr marL="0" indent="0">
              <a:buNone/>
            </a:pPr>
            <a:r>
              <a:rPr lang="en-IN" dirty="0" smtClean="0"/>
              <a:t>A. 11</a:t>
            </a:r>
            <a:endParaRPr lang="en-IN" dirty="0"/>
          </a:p>
          <a:p>
            <a:pPr marL="0" indent="0">
              <a:buNone/>
            </a:pPr>
            <a:r>
              <a:rPr lang="en-IN" dirty="0" smtClean="0"/>
              <a:t>B. 12</a:t>
            </a:r>
            <a:endParaRPr lang="en-IN" dirty="0"/>
          </a:p>
          <a:p>
            <a:pPr marL="0" indent="0">
              <a:buNone/>
            </a:pPr>
            <a:r>
              <a:rPr lang="en-IN" dirty="0" smtClean="0"/>
              <a:t>C. 13</a:t>
            </a:r>
            <a:endParaRPr lang="en-IN" dirty="0"/>
          </a:p>
          <a:p>
            <a:pPr marL="0" indent="0">
              <a:buNone/>
            </a:pPr>
            <a:r>
              <a:rPr lang="en-IN" b="1" dirty="0" smtClean="0"/>
              <a:t>D. 10</a:t>
            </a:r>
            <a:endParaRPr lang="en-IN" b="1" dirty="0"/>
          </a:p>
        </p:txBody>
      </p:sp>
    </p:spTree>
    <p:extLst>
      <p:ext uri="{BB962C8B-B14F-4D97-AF65-F5344CB8AC3E}">
        <p14:creationId xmlns:p14="http://schemas.microsoft.com/office/powerpoint/2010/main" val="1752785024"/>
      </p:ext>
    </p:extLst>
  </p:cSld>
  <p:clrMapOvr>
    <a:masterClrMapping/>
  </p:clrMapOvr>
  <p:transition advClick="0" advTm="2147255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Explanation: 1 : 8, 7, 9, 22, 5, 13, 31 = 4 swaps</a:t>
            </a:r>
          </a:p>
          <a:p>
            <a:r>
              <a:rPr lang="en-IN" dirty="0"/>
              <a:t>2 : 7, 8, 9, 5, 13, 22, 31 = 3 swaps</a:t>
            </a:r>
          </a:p>
          <a:p>
            <a:r>
              <a:rPr lang="en-IN" dirty="0"/>
              <a:t>3 : 7, 8, 5, 9, 13, 22, 31 = 1 swap</a:t>
            </a:r>
          </a:p>
          <a:p>
            <a:r>
              <a:rPr lang="en-IN" dirty="0"/>
              <a:t>4 : 7, 5, 8, 9, 13, 22, 31 = 1 swap</a:t>
            </a:r>
          </a:p>
          <a:p>
            <a:r>
              <a:rPr lang="en-IN" dirty="0"/>
              <a:t>5 : 5, 7, 8, 9, 13, 22, 31 = 1 swap</a:t>
            </a:r>
          </a:p>
          <a:p>
            <a:r>
              <a:rPr lang="en-IN" dirty="0"/>
              <a:t>Total 10 swaps are required to sort the array.</a:t>
            </a:r>
          </a:p>
        </p:txBody>
      </p:sp>
    </p:spTree>
    <p:extLst>
      <p:ext uri="{BB962C8B-B14F-4D97-AF65-F5344CB8AC3E}">
        <p14:creationId xmlns:p14="http://schemas.microsoft.com/office/powerpoint/2010/main" val="2828274942"/>
      </p:ext>
    </p:extLst>
  </p:cSld>
  <p:clrMapOvr>
    <a:masterClrMapping/>
  </p:clrMapOvr>
  <p:transition advClick="0" advTm="2147255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4400"/>
            </a:pPr>
            <a:r>
              <a:rPr lang="en-IN"/>
              <a:t>Searching in Arrays</a:t>
            </a:r>
            <a:endParaRPr/>
          </a:p>
        </p:txBody>
      </p:sp>
      <p:sp>
        <p:nvSpPr>
          <p:cNvPr id="286" name="Google Shape;286;p2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spcBef>
                <a:spcPts val="0"/>
              </a:spcBef>
              <a:spcAft>
                <a:spcPts val="0"/>
              </a:spcAft>
              <a:buClr>
                <a:schemeClr val="accent1"/>
              </a:buClr>
              <a:buSzPts val="3200"/>
            </a:pPr>
            <a:r>
              <a:rPr lang="en-IN"/>
              <a:t>The process of finding a particular element of an array is called searching.</a:t>
            </a:r>
            <a:endParaRPr/>
          </a:p>
          <a:p>
            <a:pPr marL="342900" indent="-342900">
              <a:spcBef>
                <a:spcPts val="640"/>
              </a:spcBef>
              <a:spcAft>
                <a:spcPts val="0"/>
              </a:spcAft>
              <a:buClr>
                <a:schemeClr val="accent1"/>
              </a:buClr>
              <a:buSzPts val="3200"/>
            </a:pPr>
            <a:r>
              <a:rPr lang="en-IN"/>
              <a:t>Search an array for a </a:t>
            </a:r>
            <a:r>
              <a:rPr lang="en-IN" i="1"/>
              <a:t>key </a:t>
            </a:r>
            <a:r>
              <a:rPr lang="en-IN"/>
              <a:t>value.</a:t>
            </a:r>
            <a:endParaRPr/>
          </a:p>
          <a:p>
            <a:pPr marL="342900" indent="-342900">
              <a:spcBef>
                <a:spcPts val="640"/>
              </a:spcBef>
              <a:spcAft>
                <a:spcPts val="0"/>
              </a:spcAft>
              <a:buClr>
                <a:schemeClr val="accent1"/>
              </a:buClr>
              <a:buSzPts val="3200"/>
            </a:pPr>
            <a:r>
              <a:rPr lang="en-IN"/>
              <a:t>Two searching techniques:</a:t>
            </a:r>
            <a:endParaRPr/>
          </a:p>
          <a:p>
            <a:pPr marL="742950" lvl="1" indent="-285750">
              <a:spcBef>
                <a:spcPts val="560"/>
              </a:spcBef>
              <a:spcAft>
                <a:spcPts val="0"/>
              </a:spcAft>
              <a:buClr>
                <a:schemeClr val="accent1"/>
              </a:buClr>
              <a:buSzPts val="2800"/>
            </a:pPr>
            <a:r>
              <a:rPr lang="en-IN"/>
              <a:t>Linear search</a:t>
            </a:r>
            <a:endParaRPr/>
          </a:p>
          <a:p>
            <a:pPr marL="742950" lvl="1" indent="-285750">
              <a:spcBef>
                <a:spcPts val="560"/>
              </a:spcBef>
              <a:spcAft>
                <a:spcPts val="0"/>
              </a:spcAft>
              <a:buClr>
                <a:schemeClr val="accent1"/>
              </a:buClr>
              <a:buSzPts val="2800"/>
            </a:pPr>
            <a:r>
              <a:rPr lang="en-IN"/>
              <a:t>Binary search</a:t>
            </a:r>
            <a:endParaRPr/>
          </a:p>
          <a:p>
            <a:pPr marL="342900" indent="-139700">
              <a:spcBef>
                <a:spcPts val="640"/>
              </a:spcBef>
              <a:spcAft>
                <a:spcPts val="0"/>
              </a:spcAft>
              <a:buClr>
                <a:schemeClr val="accent1"/>
              </a:buClr>
              <a:buSzPts val="3200"/>
              <a:buNone/>
            </a:pPr>
            <a:endParaRPr/>
          </a:p>
        </p:txBody>
      </p:sp>
    </p:spTree>
    <p:extLst>
      <p:ext uri="{BB962C8B-B14F-4D97-AF65-F5344CB8AC3E}">
        <p14:creationId xmlns:p14="http://schemas.microsoft.com/office/powerpoint/2010/main" val="3600772568"/>
      </p:ext>
    </p:extLst>
  </p:cSld>
  <p:clrMapOvr>
    <a:masterClrMapping/>
  </p:clrMapOvr>
  <p:transition advClick="0" advTm="2147255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What is </a:t>
            </a:r>
            <a:r>
              <a:rPr lang="en-IN" dirty="0" smtClean="0"/>
              <a:t>sorting</a:t>
            </a:r>
            <a:endParaRPr lang="en-IN" dirty="0" smtClean="0"/>
          </a:p>
          <a:p>
            <a:pPr marL="0" indent="0">
              <a:buNone/>
            </a:pPr>
            <a:r>
              <a:rPr lang="en-IN" dirty="0" smtClean="0"/>
              <a:t>   -- Bubble Sort</a:t>
            </a:r>
          </a:p>
          <a:p>
            <a:r>
              <a:rPr lang="en-IN" dirty="0"/>
              <a:t>What is </a:t>
            </a:r>
            <a:r>
              <a:rPr lang="en-IN" dirty="0" smtClean="0"/>
              <a:t>searching</a:t>
            </a:r>
          </a:p>
          <a:p>
            <a:pPr marL="0" indent="0">
              <a:buNone/>
            </a:pPr>
            <a:r>
              <a:rPr lang="en-IN" dirty="0" smtClean="0"/>
              <a:t>    -- Linear Search</a:t>
            </a:r>
          </a:p>
          <a:p>
            <a:pPr marL="0" indent="0">
              <a:buNone/>
            </a:pPr>
            <a:r>
              <a:rPr lang="en-IN" dirty="0"/>
              <a:t> </a:t>
            </a:r>
            <a:r>
              <a:rPr lang="en-IN" dirty="0" smtClean="0"/>
              <a:t>   -- Binary Search</a:t>
            </a:r>
            <a:endParaRPr lang="en-IN" dirty="0"/>
          </a:p>
          <a:p>
            <a:endParaRPr lang="en-IN" dirty="0"/>
          </a:p>
        </p:txBody>
      </p:sp>
    </p:spTree>
    <p:extLst>
      <p:ext uri="{BB962C8B-B14F-4D97-AF65-F5344CB8AC3E}">
        <p14:creationId xmlns:p14="http://schemas.microsoft.com/office/powerpoint/2010/main" val="2308780041"/>
      </p:ext>
    </p:extLst>
  </p:cSld>
  <p:clrMapOvr>
    <a:masterClrMapping/>
  </p:clrMapOvr>
  <p:transition advClick="0" advTm="2147255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Search</a:t>
            </a:r>
            <a:endParaRPr lang="en-IN" dirty="0"/>
          </a:p>
        </p:txBody>
      </p:sp>
      <p:sp>
        <p:nvSpPr>
          <p:cNvPr id="3" name="Content Placeholder 2"/>
          <p:cNvSpPr>
            <a:spLocks noGrp="1"/>
          </p:cNvSpPr>
          <p:nvPr>
            <p:ph idx="1"/>
          </p:nvPr>
        </p:nvSpPr>
        <p:spPr/>
        <p:txBody>
          <a:bodyPr/>
          <a:lstStyle/>
          <a:p>
            <a:pPr algn="just"/>
            <a:r>
              <a:rPr lang="en-IN" dirty="0"/>
              <a:t>A linear search, also known as a </a:t>
            </a:r>
            <a:r>
              <a:rPr lang="en-IN" b="1" dirty="0"/>
              <a:t>sequential search</a:t>
            </a:r>
            <a:r>
              <a:rPr lang="en-IN" dirty="0"/>
              <a:t>, is a method of finding an element within a list. It checks each element of the list sequentially until a match is found or the whole list has been searched.</a:t>
            </a:r>
          </a:p>
          <a:p>
            <a:pPr algn="just"/>
            <a:r>
              <a:rPr lang="en-IN" b="1" dirty="0"/>
              <a:t>A simple approach to implement a linear search is</a:t>
            </a:r>
            <a:endParaRPr lang="en-IN" dirty="0"/>
          </a:p>
          <a:p>
            <a:pPr algn="just"/>
            <a:r>
              <a:rPr lang="en-IN" dirty="0"/>
              <a:t>Begin with the leftmost element of </a:t>
            </a:r>
            <a:r>
              <a:rPr lang="en-IN" dirty="0" err="1"/>
              <a:t>arr</a:t>
            </a:r>
            <a:r>
              <a:rPr lang="en-IN" dirty="0"/>
              <a:t>[] and one by one compare x with each element.</a:t>
            </a:r>
          </a:p>
          <a:p>
            <a:pPr algn="just"/>
            <a:r>
              <a:rPr lang="en-IN" dirty="0"/>
              <a:t>If x matches with an element then return the index.</a:t>
            </a:r>
          </a:p>
          <a:p>
            <a:pPr algn="just"/>
            <a:r>
              <a:rPr lang="en-IN" dirty="0"/>
              <a:t>If x does not match with any of the elements then return -1</a:t>
            </a:r>
            <a:r>
              <a:rPr lang="en-IN" dirty="0" smtClean="0"/>
              <a:t>.</a:t>
            </a:r>
            <a:endParaRPr lang="en-IN" dirty="0"/>
          </a:p>
        </p:txBody>
      </p:sp>
    </p:spTree>
    <p:extLst>
      <p:ext uri="{BB962C8B-B14F-4D97-AF65-F5344CB8AC3E}">
        <p14:creationId xmlns:p14="http://schemas.microsoft.com/office/powerpoint/2010/main" val="4230952812"/>
      </p:ext>
    </p:extLst>
  </p:cSld>
  <p:clrMapOvr>
    <a:masterClrMapping/>
  </p:clrMapOvr>
  <p:transition advClick="0" advTm="2147255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Search</a:t>
            </a:r>
            <a:endParaRPr lang="en-IN" dirty="0"/>
          </a:p>
        </p:txBody>
      </p:sp>
      <p:pic>
        <p:nvPicPr>
          <p:cNvPr id="4" name="Content Placeholder 3"/>
          <p:cNvPicPr>
            <a:picLocks noGrp="1" noChangeAspect="1"/>
          </p:cNvPicPr>
          <p:nvPr>
            <p:ph idx="1"/>
          </p:nvPr>
        </p:nvPicPr>
        <p:blipFill rotWithShape="1">
          <a:blip r:embed="rId2"/>
          <a:srcRect l="22353" t="41467" r="30061" b="23817"/>
          <a:stretch/>
        </p:blipFill>
        <p:spPr>
          <a:xfrm>
            <a:off x="0" y="1617699"/>
            <a:ext cx="11926957" cy="2795275"/>
          </a:xfrm>
          <a:prstGeom prst="rect">
            <a:avLst/>
          </a:prstGeom>
        </p:spPr>
      </p:pic>
    </p:spTree>
    <p:extLst>
      <p:ext uri="{BB962C8B-B14F-4D97-AF65-F5344CB8AC3E}">
        <p14:creationId xmlns:p14="http://schemas.microsoft.com/office/powerpoint/2010/main" val="2626318433"/>
      </p:ext>
    </p:extLst>
  </p:cSld>
  <p:clrMapOvr>
    <a:masterClrMapping/>
  </p:clrMapOvr>
  <p:transition advClick="0" advTm="2147255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dirty="0"/>
              <a:t>Linear search</a:t>
            </a:r>
            <a:endParaRPr dirty="0"/>
          </a:p>
        </p:txBody>
      </p:sp>
      <p:sp>
        <p:nvSpPr>
          <p:cNvPr id="292" name="Google Shape;292;p27"/>
          <p:cNvSpPr txBox="1">
            <a:spLocks noGrp="1"/>
          </p:cNvSpPr>
          <p:nvPr>
            <p:ph type="body" idx="1"/>
          </p:nvPr>
        </p:nvSpPr>
        <p:spPr>
          <a:xfrm>
            <a:off x="695459" y="1600200"/>
            <a:ext cx="10702344" cy="4565104"/>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lgn="just">
              <a:lnSpc>
                <a:spcPct val="90000"/>
              </a:lnSpc>
              <a:spcBef>
                <a:spcPts val="0"/>
              </a:spcBef>
              <a:spcAft>
                <a:spcPts val="0"/>
              </a:spcAft>
              <a:buClr>
                <a:schemeClr val="accent1"/>
              </a:buClr>
              <a:buSzPts val="2960"/>
            </a:pPr>
            <a:r>
              <a:rPr lang="en-IN" sz="2960" dirty="0"/>
              <a:t>Linear search</a:t>
            </a:r>
            <a:endParaRPr sz="2960" dirty="0"/>
          </a:p>
          <a:p>
            <a:pPr marL="742950" lvl="1" indent="-285750" algn="just">
              <a:lnSpc>
                <a:spcPct val="90000"/>
              </a:lnSpc>
              <a:spcBef>
                <a:spcPts val="518"/>
              </a:spcBef>
              <a:spcAft>
                <a:spcPts val="0"/>
              </a:spcAft>
              <a:buClr>
                <a:schemeClr val="accent1"/>
              </a:buClr>
              <a:buSzPts val="2590"/>
            </a:pPr>
            <a:r>
              <a:rPr lang="en-IN" sz="2960" dirty="0"/>
              <a:t>Simple </a:t>
            </a:r>
            <a:endParaRPr sz="2960" dirty="0"/>
          </a:p>
          <a:p>
            <a:pPr marL="742950" lvl="1" indent="-285750" algn="just">
              <a:lnSpc>
                <a:spcPct val="90000"/>
              </a:lnSpc>
              <a:spcBef>
                <a:spcPts val="518"/>
              </a:spcBef>
              <a:spcAft>
                <a:spcPts val="0"/>
              </a:spcAft>
              <a:buClr>
                <a:schemeClr val="accent1"/>
              </a:buClr>
              <a:buSzPts val="2590"/>
            </a:pPr>
            <a:r>
              <a:rPr lang="en-IN" sz="2960" dirty="0"/>
              <a:t>Compare each element of array with key value</a:t>
            </a:r>
            <a:endParaRPr sz="2960" dirty="0"/>
          </a:p>
          <a:p>
            <a:pPr marL="742950" lvl="1" indent="-285750" algn="just">
              <a:lnSpc>
                <a:spcPct val="90000"/>
              </a:lnSpc>
              <a:spcBef>
                <a:spcPts val="518"/>
              </a:spcBef>
              <a:spcAft>
                <a:spcPts val="0"/>
              </a:spcAft>
              <a:buClr>
                <a:schemeClr val="accent1"/>
              </a:buClr>
              <a:buSzPts val="2590"/>
            </a:pPr>
            <a:r>
              <a:rPr lang="en-IN" sz="2960" dirty="0"/>
              <a:t>Useful for small and unsorted arrays</a:t>
            </a:r>
            <a:endParaRPr sz="2960" dirty="0"/>
          </a:p>
          <a:p>
            <a:pPr marL="342900" indent="-342900" algn="just">
              <a:lnSpc>
                <a:spcPct val="90000"/>
              </a:lnSpc>
              <a:spcBef>
                <a:spcPts val="592"/>
              </a:spcBef>
              <a:spcAft>
                <a:spcPts val="0"/>
              </a:spcAft>
              <a:buClr>
                <a:schemeClr val="accent1"/>
              </a:buClr>
              <a:buSzPts val="2960"/>
            </a:pPr>
            <a:r>
              <a:rPr lang="en-IN" sz="2960" dirty="0"/>
              <a:t>It simply examines each element sequentially, starting with the first element, until it finds the key element or it reaches the end of the array.</a:t>
            </a:r>
            <a:endParaRPr dirty="0"/>
          </a:p>
          <a:p>
            <a:pPr marL="342900" indent="-342900" algn="just">
              <a:lnSpc>
                <a:spcPct val="90000"/>
              </a:lnSpc>
              <a:spcBef>
                <a:spcPts val="592"/>
              </a:spcBef>
              <a:spcAft>
                <a:spcPts val="0"/>
              </a:spcAft>
              <a:buClr>
                <a:schemeClr val="accent1"/>
              </a:buClr>
              <a:buSzPts val="2960"/>
              <a:buNone/>
            </a:pPr>
            <a:r>
              <a:rPr lang="en-IN" sz="2960" dirty="0"/>
              <a:t>	Example: If you were looking for someone on a moving passenger train, you would use a sequential search.</a:t>
            </a:r>
            <a:endParaRPr dirty="0"/>
          </a:p>
          <a:p>
            <a:pPr marL="742950" lvl="1" indent="-121284" algn="just">
              <a:lnSpc>
                <a:spcPct val="90000"/>
              </a:lnSpc>
              <a:spcBef>
                <a:spcPts val="518"/>
              </a:spcBef>
              <a:spcAft>
                <a:spcPts val="0"/>
              </a:spcAft>
              <a:buClr>
                <a:schemeClr val="accent1"/>
              </a:buClr>
              <a:buSzPts val="2590"/>
              <a:buNone/>
            </a:pPr>
            <a:endParaRPr sz="2590" dirty="0">
              <a:solidFill>
                <a:schemeClr val="accent1"/>
              </a:solidFill>
            </a:endParaRPr>
          </a:p>
        </p:txBody>
      </p:sp>
    </p:spTree>
    <p:extLst>
      <p:ext uri="{BB962C8B-B14F-4D97-AF65-F5344CB8AC3E}">
        <p14:creationId xmlns:p14="http://schemas.microsoft.com/office/powerpoint/2010/main" val="1830425928"/>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Effect transition="in" filter="fade">
                                      <p:cBhvr>
                                        <p:cTn id="7" dur="500"/>
                                        <p:tgtEl>
                                          <p:spTgt spid="29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2">
                                            <p:txEl>
                                              <p:pRg st="1" end="1"/>
                                            </p:txEl>
                                          </p:spTgt>
                                        </p:tgtEl>
                                        <p:attrNameLst>
                                          <p:attrName>style.visibility</p:attrName>
                                        </p:attrNameLst>
                                      </p:cBhvr>
                                      <p:to>
                                        <p:strVal val="visible"/>
                                      </p:to>
                                    </p:set>
                                    <p:animEffect transition="in" filter="fade">
                                      <p:cBhvr>
                                        <p:cTn id="10" dur="500"/>
                                        <p:tgtEl>
                                          <p:spTgt spid="29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2">
                                            <p:txEl>
                                              <p:pRg st="2" end="2"/>
                                            </p:txEl>
                                          </p:spTgt>
                                        </p:tgtEl>
                                        <p:attrNameLst>
                                          <p:attrName>style.visibility</p:attrName>
                                        </p:attrNameLst>
                                      </p:cBhvr>
                                      <p:to>
                                        <p:strVal val="visible"/>
                                      </p:to>
                                    </p:set>
                                    <p:animEffect transition="in" filter="fade">
                                      <p:cBhvr>
                                        <p:cTn id="13" dur="500"/>
                                        <p:tgtEl>
                                          <p:spTgt spid="29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2">
                                            <p:txEl>
                                              <p:pRg st="3" end="3"/>
                                            </p:txEl>
                                          </p:spTgt>
                                        </p:tgtEl>
                                        <p:attrNameLst>
                                          <p:attrName>style.visibility</p:attrName>
                                        </p:attrNameLst>
                                      </p:cBhvr>
                                      <p:to>
                                        <p:strVal val="visible"/>
                                      </p:to>
                                    </p:set>
                                    <p:animEffect transition="in" filter="fade">
                                      <p:cBhvr>
                                        <p:cTn id="16" dur="500"/>
                                        <p:tgtEl>
                                          <p:spTgt spid="29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animEffect transition="in" filter="fade">
                                      <p:cBhvr>
                                        <p:cTn id="19" dur="500"/>
                                        <p:tgtEl>
                                          <p:spTgt spid="29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2">
                                            <p:txEl>
                                              <p:pRg st="5" end="5"/>
                                            </p:txEl>
                                          </p:spTgt>
                                        </p:tgtEl>
                                        <p:attrNameLst>
                                          <p:attrName>style.visibility</p:attrName>
                                        </p:attrNameLst>
                                      </p:cBhvr>
                                      <p:to>
                                        <p:strVal val="visible"/>
                                      </p:to>
                                    </p:set>
                                    <p:animEffect transition="in" filter="fade">
                                      <p:cBhvr>
                                        <p:cTn id="22" dur="500"/>
                                        <p:tgtEl>
                                          <p:spTgt spid="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1524000" y="-76200"/>
            <a:ext cx="8382000" cy="944562"/>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2400"/>
            </a:pPr>
            <a:r>
              <a:rPr lang="en-IN" sz="2400" dirty="0"/>
              <a:t>Program example-WAP to implement linear search in 1D array element</a:t>
            </a:r>
            <a:endParaRPr sz="2400" dirty="0"/>
          </a:p>
        </p:txBody>
      </p:sp>
      <p:sp>
        <p:nvSpPr>
          <p:cNvPr id="298" name="Google Shape;298;p28"/>
          <p:cNvSpPr txBox="1">
            <a:spLocks noGrp="1"/>
          </p:cNvSpPr>
          <p:nvPr>
            <p:ph type="body" idx="1"/>
          </p:nvPr>
        </p:nvSpPr>
        <p:spPr>
          <a:xfrm>
            <a:off x="1981200" y="868362"/>
            <a:ext cx="4038600" cy="5684838"/>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nSpc>
                <a:spcPct val="80000"/>
              </a:lnSpc>
              <a:spcBef>
                <a:spcPts val="0"/>
              </a:spcBef>
              <a:spcAft>
                <a:spcPts val="0"/>
              </a:spcAft>
              <a:buClr>
                <a:schemeClr val="accent1"/>
              </a:buClr>
              <a:buSzPts val="1377"/>
              <a:buNone/>
            </a:pPr>
            <a:r>
              <a:rPr lang="en-IN" sz="1377"/>
              <a:t>#include &lt;stdio.h&gt;</a:t>
            </a:r>
            <a:endParaRPr/>
          </a:p>
          <a:p>
            <a:pPr marL="0" indent="0">
              <a:lnSpc>
                <a:spcPct val="80000"/>
              </a:lnSpc>
              <a:spcBef>
                <a:spcPts val="275"/>
              </a:spcBef>
              <a:spcAft>
                <a:spcPts val="0"/>
              </a:spcAft>
              <a:buClr>
                <a:schemeClr val="accent1"/>
              </a:buClr>
              <a:buSzPts val="1377"/>
              <a:buNone/>
            </a:pPr>
            <a:r>
              <a:rPr lang="en-IN" sz="1377"/>
              <a:t>int main()</a:t>
            </a:r>
            <a:endParaRPr/>
          </a:p>
          <a:p>
            <a:pPr marL="0" indent="0">
              <a:lnSpc>
                <a:spcPct val="80000"/>
              </a:lnSpc>
              <a:spcBef>
                <a:spcPts val="275"/>
              </a:spcBef>
              <a:spcAft>
                <a:spcPts val="0"/>
              </a:spcAft>
              <a:buClr>
                <a:schemeClr val="accent1"/>
              </a:buClr>
              <a:buSzPts val="1377"/>
              <a:buNone/>
            </a:pPr>
            <a:r>
              <a:rPr lang="en-IN" sz="1377"/>
              <a:t>{</a:t>
            </a:r>
            <a:endParaRPr/>
          </a:p>
          <a:p>
            <a:pPr marL="0" indent="0">
              <a:lnSpc>
                <a:spcPct val="80000"/>
              </a:lnSpc>
              <a:spcBef>
                <a:spcPts val="275"/>
              </a:spcBef>
              <a:spcAft>
                <a:spcPts val="0"/>
              </a:spcAft>
              <a:buClr>
                <a:schemeClr val="accent1"/>
              </a:buClr>
              <a:buSzPts val="1377"/>
              <a:buNone/>
            </a:pPr>
            <a:r>
              <a:rPr lang="en-IN" sz="1377"/>
              <a:t>   int a[50];</a:t>
            </a:r>
            <a:endParaRPr/>
          </a:p>
          <a:p>
            <a:pPr marL="0" indent="0">
              <a:lnSpc>
                <a:spcPct val="80000"/>
              </a:lnSpc>
              <a:spcBef>
                <a:spcPts val="275"/>
              </a:spcBef>
              <a:spcAft>
                <a:spcPts val="0"/>
              </a:spcAft>
              <a:buClr>
                <a:schemeClr val="accent1"/>
              </a:buClr>
              <a:buSzPts val="1377"/>
              <a:buNone/>
            </a:pPr>
            <a:r>
              <a:rPr lang="en-IN" sz="1377"/>
              <a:t>   int i, loc = -1, key,n;</a:t>
            </a:r>
            <a:endParaRPr/>
          </a:p>
          <a:p>
            <a:pPr marL="0" indent="0">
              <a:lnSpc>
                <a:spcPct val="80000"/>
              </a:lnSpc>
              <a:spcBef>
                <a:spcPts val="275"/>
              </a:spcBef>
              <a:spcAft>
                <a:spcPts val="0"/>
              </a:spcAft>
              <a:buClr>
                <a:schemeClr val="accent1"/>
              </a:buClr>
              <a:buSzPts val="1377"/>
              <a:buNone/>
            </a:pPr>
            <a:r>
              <a:rPr lang="en-IN" sz="1377"/>
              <a:t>   printf("\n Enter value of n:");</a:t>
            </a:r>
            <a:endParaRPr/>
          </a:p>
          <a:p>
            <a:pPr marL="0" indent="0">
              <a:lnSpc>
                <a:spcPct val="80000"/>
              </a:lnSpc>
              <a:spcBef>
                <a:spcPts val="275"/>
              </a:spcBef>
              <a:spcAft>
                <a:spcPts val="0"/>
              </a:spcAft>
              <a:buClr>
                <a:schemeClr val="accent1"/>
              </a:buClr>
              <a:buSzPts val="1377"/>
              <a:buNone/>
            </a:pPr>
            <a:r>
              <a:rPr lang="en-IN" sz="1377"/>
              <a:t>   scanf("%d",&amp;n);</a:t>
            </a:r>
            <a:endParaRPr/>
          </a:p>
          <a:p>
            <a:pPr marL="0" indent="0">
              <a:lnSpc>
                <a:spcPct val="80000"/>
              </a:lnSpc>
              <a:spcBef>
                <a:spcPts val="275"/>
              </a:spcBef>
              <a:spcAft>
                <a:spcPts val="0"/>
              </a:spcAft>
              <a:buClr>
                <a:schemeClr val="accent1"/>
              </a:buClr>
              <a:buSzPts val="1377"/>
              <a:buNone/>
            </a:pPr>
            <a:r>
              <a:rPr lang="en-IN" sz="1377"/>
              <a:t>   printf("\n Enter the elements:");</a:t>
            </a:r>
            <a:endParaRPr/>
          </a:p>
          <a:p>
            <a:pPr marL="0" indent="0">
              <a:lnSpc>
                <a:spcPct val="80000"/>
              </a:lnSpc>
              <a:spcBef>
                <a:spcPts val="275"/>
              </a:spcBef>
              <a:spcAft>
                <a:spcPts val="0"/>
              </a:spcAft>
              <a:buClr>
                <a:schemeClr val="accent1"/>
              </a:buClr>
              <a:buSzPts val="1377"/>
              <a:buNone/>
            </a:pPr>
            <a:r>
              <a:rPr lang="en-IN" sz="1377"/>
              <a:t> </a:t>
            </a:r>
            <a:endParaRPr/>
          </a:p>
          <a:p>
            <a:pPr marL="0" indent="0">
              <a:lnSpc>
                <a:spcPct val="80000"/>
              </a:lnSpc>
              <a:spcBef>
                <a:spcPts val="275"/>
              </a:spcBef>
              <a:spcAft>
                <a:spcPts val="0"/>
              </a:spcAft>
              <a:buClr>
                <a:schemeClr val="accent1"/>
              </a:buClr>
              <a:buSzPts val="1377"/>
              <a:buNone/>
            </a:pPr>
            <a:r>
              <a:rPr lang="en-IN" sz="1377"/>
              <a:t>   for(i=0;i&lt;n;i++)</a:t>
            </a:r>
            <a:endParaRPr/>
          </a:p>
          <a:p>
            <a:pPr marL="0" indent="0">
              <a:lnSpc>
                <a:spcPct val="80000"/>
              </a:lnSpc>
              <a:spcBef>
                <a:spcPts val="275"/>
              </a:spcBef>
              <a:spcAft>
                <a:spcPts val="0"/>
              </a:spcAft>
              <a:buClr>
                <a:schemeClr val="accent1"/>
              </a:buClr>
              <a:buSzPts val="1377"/>
              <a:buNone/>
            </a:pPr>
            <a:r>
              <a:rPr lang="en-IN" sz="1377"/>
              <a:t>   {</a:t>
            </a:r>
            <a:endParaRPr/>
          </a:p>
          <a:p>
            <a:pPr marL="0" indent="0">
              <a:lnSpc>
                <a:spcPct val="80000"/>
              </a:lnSpc>
              <a:spcBef>
                <a:spcPts val="275"/>
              </a:spcBef>
              <a:spcAft>
                <a:spcPts val="0"/>
              </a:spcAft>
              <a:buClr>
                <a:schemeClr val="accent1"/>
              </a:buClr>
              <a:buSzPts val="1377"/>
              <a:buNone/>
            </a:pPr>
            <a:r>
              <a:rPr lang="en-IN" sz="1377"/>
              <a:t>   	scanf("%d",&amp;a[i]);</a:t>
            </a:r>
            <a:endParaRPr/>
          </a:p>
          <a:p>
            <a:pPr marL="0" indent="0">
              <a:lnSpc>
                <a:spcPct val="80000"/>
              </a:lnSpc>
              <a:spcBef>
                <a:spcPts val="275"/>
              </a:spcBef>
              <a:spcAft>
                <a:spcPts val="0"/>
              </a:spcAft>
              <a:buClr>
                <a:schemeClr val="accent1"/>
              </a:buClr>
              <a:buSzPts val="1377"/>
              <a:buNone/>
            </a:pPr>
            <a:r>
              <a:rPr lang="en-IN" sz="1377"/>
              <a:t>   }</a:t>
            </a:r>
            <a:endParaRPr/>
          </a:p>
          <a:p>
            <a:pPr marL="0" indent="0">
              <a:lnSpc>
                <a:spcPct val="80000"/>
              </a:lnSpc>
              <a:spcBef>
                <a:spcPts val="275"/>
              </a:spcBef>
              <a:spcAft>
                <a:spcPts val="0"/>
              </a:spcAft>
              <a:buClr>
                <a:schemeClr val="accent1"/>
              </a:buClr>
              <a:buSzPts val="1377"/>
              <a:buNone/>
            </a:pPr>
            <a:r>
              <a:rPr lang="en-IN" sz="1377"/>
              <a:t>   printf("Enter integer value to search in array:");</a:t>
            </a:r>
            <a:endParaRPr/>
          </a:p>
          <a:p>
            <a:pPr marL="0" indent="0">
              <a:lnSpc>
                <a:spcPct val="80000"/>
              </a:lnSpc>
              <a:spcBef>
                <a:spcPts val="275"/>
              </a:spcBef>
              <a:spcAft>
                <a:spcPts val="0"/>
              </a:spcAft>
              <a:buClr>
                <a:schemeClr val="accent1"/>
              </a:buClr>
              <a:buSzPts val="1377"/>
              <a:buNone/>
            </a:pPr>
            <a:r>
              <a:rPr lang="en-IN" sz="1377"/>
              <a:t>   scanf( "%d", &amp;key );</a:t>
            </a:r>
            <a:endParaRPr/>
          </a:p>
          <a:p>
            <a:pPr marL="0" indent="0">
              <a:lnSpc>
                <a:spcPct val="80000"/>
              </a:lnSpc>
              <a:spcBef>
                <a:spcPts val="275"/>
              </a:spcBef>
              <a:spcAft>
                <a:spcPts val="0"/>
              </a:spcAft>
              <a:buClr>
                <a:schemeClr val="accent1"/>
              </a:buClr>
              <a:buSzPts val="1377"/>
              <a:buNone/>
            </a:pPr>
            <a:r>
              <a:rPr lang="en-IN" sz="1377"/>
              <a:t>   // attempt to locate searchKey in array a</a:t>
            </a:r>
            <a:endParaRPr/>
          </a:p>
          <a:p>
            <a:pPr marL="0" indent="0">
              <a:lnSpc>
                <a:spcPct val="80000"/>
              </a:lnSpc>
              <a:spcBef>
                <a:spcPts val="275"/>
              </a:spcBef>
              <a:spcAft>
                <a:spcPts val="0"/>
              </a:spcAft>
              <a:buClr>
                <a:schemeClr val="accent1"/>
              </a:buClr>
              <a:buSzPts val="1377"/>
              <a:buNone/>
            </a:pPr>
            <a:r>
              <a:rPr lang="en-IN" sz="1377"/>
              <a:t>   for ( i = 0; i &lt; n; i++ )</a:t>
            </a:r>
            <a:endParaRPr/>
          </a:p>
          <a:p>
            <a:pPr marL="0" indent="0">
              <a:lnSpc>
                <a:spcPct val="80000"/>
              </a:lnSpc>
              <a:spcBef>
                <a:spcPts val="275"/>
              </a:spcBef>
              <a:spcAft>
                <a:spcPts val="0"/>
              </a:spcAft>
              <a:buClr>
                <a:schemeClr val="accent1"/>
              </a:buClr>
              <a:buSzPts val="1377"/>
              <a:buNone/>
            </a:pPr>
            <a:r>
              <a:rPr lang="en-IN" sz="1377"/>
              <a:t>   {</a:t>
            </a:r>
            <a:endParaRPr/>
          </a:p>
          <a:p>
            <a:pPr marL="0" indent="0">
              <a:lnSpc>
                <a:spcPct val="80000"/>
              </a:lnSpc>
              <a:spcBef>
                <a:spcPts val="275"/>
              </a:spcBef>
              <a:spcAft>
                <a:spcPts val="0"/>
              </a:spcAft>
              <a:buClr>
                <a:schemeClr val="accent1"/>
              </a:buClr>
              <a:buSzPts val="1377"/>
              <a:buNone/>
            </a:pPr>
            <a:r>
              <a:rPr lang="en-IN" sz="1377"/>
              <a:t>    if ( a[i] == key )</a:t>
            </a:r>
            <a:endParaRPr/>
          </a:p>
          <a:p>
            <a:pPr marL="0" indent="0">
              <a:lnSpc>
                <a:spcPct val="80000"/>
              </a:lnSpc>
              <a:spcBef>
                <a:spcPts val="275"/>
              </a:spcBef>
              <a:spcAft>
                <a:spcPts val="0"/>
              </a:spcAft>
              <a:buClr>
                <a:schemeClr val="accent1"/>
              </a:buClr>
              <a:buSzPts val="1377"/>
              <a:buNone/>
            </a:pPr>
            <a:r>
              <a:rPr lang="en-IN" sz="1377"/>
              <a:t>    {</a:t>
            </a:r>
            <a:endParaRPr/>
          </a:p>
          <a:p>
            <a:pPr marL="0" indent="0">
              <a:lnSpc>
                <a:spcPct val="80000"/>
              </a:lnSpc>
              <a:spcBef>
                <a:spcPts val="275"/>
              </a:spcBef>
              <a:spcAft>
                <a:spcPts val="0"/>
              </a:spcAft>
              <a:buClr>
                <a:schemeClr val="accent1"/>
              </a:buClr>
              <a:buSzPts val="1377"/>
              <a:buNone/>
            </a:pPr>
            <a:r>
              <a:rPr lang="en-IN" sz="1377"/>
              <a:t>     loc = i; // location of key is stored</a:t>
            </a:r>
            <a:endParaRPr/>
          </a:p>
          <a:p>
            <a:pPr marL="0" indent="0">
              <a:lnSpc>
                <a:spcPct val="80000"/>
              </a:lnSpc>
              <a:spcBef>
                <a:spcPts val="275"/>
              </a:spcBef>
              <a:spcAft>
                <a:spcPts val="0"/>
              </a:spcAft>
              <a:buClr>
                <a:schemeClr val="accent1"/>
              </a:buClr>
              <a:buSzPts val="1377"/>
              <a:buNone/>
            </a:pPr>
            <a:r>
              <a:rPr lang="en-IN" sz="1377"/>
              <a:t>     break;</a:t>
            </a:r>
            <a:endParaRPr/>
          </a:p>
          <a:p>
            <a:pPr marL="0" indent="0">
              <a:lnSpc>
                <a:spcPct val="80000"/>
              </a:lnSpc>
              <a:spcBef>
                <a:spcPts val="275"/>
              </a:spcBef>
              <a:spcAft>
                <a:spcPts val="0"/>
              </a:spcAft>
              <a:buClr>
                <a:schemeClr val="accent1"/>
              </a:buClr>
              <a:buSzPts val="1377"/>
              <a:buNone/>
            </a:pPr>
            <a:r>
              <a:rPr lang="en-IN" sz="1377"/>
              <a:t>    } // end if</a:t>
            </a:r>
            <a:endParaRPr/>
          </a:p>
          <a:p>
            <a:pPr marL="0" indent="0">
              <a:lnSpc>
                <a:spcPct val="80000"/>
              </a:lnSpc>
              <a:spcBef>
                <a:spcPts val="275"/>
              </a:spcBef>
              <a:spcAft>
                <a:spcPts val="0"/>
              </a:spcAft>
              <a:buClr>
                <a:schemeClr val="accent1"/>
              </a:buClr>
              <a:buSzPts val="1377"/>
              <a:buNone/>
            </a:pPr>
            <a:r>
              <a:rPr lang="en-IN" sz="1377"/>
              <a:t>   } // end for</a:t>
            </a:r>
            <a:endParaRPr/>
          </a:p>
          <a:p>
            <a:pPr marL="0" indent="0">
              <a:lnSpc>
                <a:spcPct val="80000"/>
              </a:lnSpc>
              <a:spcBef>
                <a:spcPts val="275"/>
              </a:spcBef>
              <a:spcAft>
                <a:spcPts val="0"/>
              </a:spcAft>
              <a:buClr>
                <a:schemeClr val="accent1"/>
              </a:buClr>
              <a:buSzPts val="1377"/>
              <a:buNone/>
            </a:pPr>
            <a:r>
              <a:rPr lang="en-IN" sz="1377"/>
              <a:t> </a:t>
            </a:r>
            <a:endParaRPr/>
          </a:p>
          <a:p>
            <a:pPr marL="342900" indent="-258445">
              <a:lnSpc>
                <a:spcPct val="80000"/>
              </a:lnSpc>
              <a:spcBef>
                <a:spcPts val="266"/>
              </a:spcBef>
              <a:spcAft>
                <a:spcPts val="0"/>
              </a:spcAft>
              <a:buClr>
                <a:schemeClr val="accent1"/>
              </a:buClr>
              <a:buSzPts val="1330"/>
              <a:buNone/>
            </a:pPr>
            <a:endParaRPr sz="1330"/>
          </a:p>
        </p:txBody>
      </p:sp>
      <p:sp>
        <p:nvSpPr>
          <p:cNvPr id="299" name="Google Shape;299;p28"/>
          <p:cNvSpPr txBox="1">
            <a:spLocks noGrp="1"/>
          </p:cNvSpPr>
          <p:nvPr>
            <p:ph type="body" idx="2"/>
          </p:nvPr>
        </p:nvSpPr>
        <p:spPr>
          <a:xfrm>
            <a:off x="6172200" y="868362"/>
            <a:ext cx="4038600" cy="5989638"/>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nSpc>
                <a:spcPct val="80000"/>
              </a:lnSpc>
              <a:spcBef>
                <a:spcPts val="0"/>
              </a:spcBef>
              <a:spcAft>
                <a:spcPts val="0"/>
              </a:spcAft>
              <a:buClr>
                <a:schemeClr val="accent1"/>
              </a:buClr>
              <a:buSzPts val="1615"/>
              <a:buNone/>
            </a:pPr>
            <a:r>
              <a:rPr lang="en-IN" sz="1615"/>
              <a:t> if(loc!= -1)</a:t>
            </a:r>
            <a:endParaRPr/>
          </a:p>
          <a:p>
            <a:pPr marL="0" indent="0">
              <a:lnSpc>
                <a:spcPct val="80000"/>
              </a:lnSpc>
              <a:spcBef>
                <a:spcPts val="323"/>
              </a:spcBef>
              <a:spcAft>
                <a:spcPts val="0"/>
              </a:spcAft>
              <a:buClr>
                <a:schemeClr val="accent1"/>
              </a:buClr>
              <a:buSzPts val="1615"/>
              <a:buNone/>
            </a:pPr>
            <a:r>
              <a:rPr lang="en-IN" sz="1615"/>
              <a:t>   {</a:t>
            </a:r>
            <a:endParaRPr/>
          </a:p>
          <a:p>
            <a:pPr marL="0" indent="0">
              <a:lnSpc>
                <a:spcPct val="80000"/>
              </a:lnSpc>
              <a:spcBef>
                <a:spcPts val="323"/>
              </a:spcBef>
              <a:spcAft>
                <a:spcPts val="0"/>
              </a:spcAft>
              <a:buClr>
                <a:schemeClr val="accent1"/>
              </a:buClr>
              <a:buSzPts val="1615"/>
              <a:buNone/>
            </a:pPr>
            <a:r>
              <a:rPr lang="en-IN" sz="1615"/>
              <a:t>     printf("Element found at %d",loc+1);</a:t>
            </a:r>
            <a:endParaRPr/>
          </a:p>
          <a:p>
            <a:pPr marL="0" indent="0">
              <a:lnSpc>
                <a:spcPct val="80000"/>
              </a:lnSpc>
              <a:spcBef>
                <a:spcPts val="323"/>
              </a:spcBef>
              <a:spcAft>
                <a:spcPts val="0"/>
              </a:spcAft>
              <a:buClr>
                <a:schemeClr val="accent1"/>
              </a:buClr>
              <a:buSzPts val="1615"/>
              <a:buNone/>
            </a:pPr>
            <a:r>
              <a:rPr lang="en-IN" sz="1615"/>
              <a:t>   }</a:t>
            </a:r>
            <a:endParaRPr/>
          </a:p>
          <a:p>
            <a:pPr marL="0" indent="0">
              <a:lnSpc>
                <a:spcPct val="80000"/>
              </a:lnSpc>
              <a:spcBef>
                <a:spcPts val="323"/>
              </a:spcBef>
              <a:spcAft>
                <a:spcPts val="0"/>
              </a:spcAft>
              <a:buClr>
                <a:schemeClr val="accent1"/>
              </a:buClr>
              <a:buSzPts val="1615"/>
              <a:buNone/>
            </a:pPr>
            <a:r>
              <a:rPr lang="en-IN" sz="1615"/>
              <a:t>   else</a:t>
            </a:r>
            <a:endParaRPr/>
          </a:p>
          <a:p>
            <a:pPr marL="0" indent="0">
              <a:lnSpc>
                <a:spcPct val="80000"/>
              </a:lnSpc>
              <a:spcBef>
                <a:spcPts val="323"/>
              </a:spcBef>
              <a:spcAft>
                <a:spcPts val="0"/>
              </a:spcAft>
              <a:buClr>
                <a:schemeClr val="accent1"/>
              </a:buClr>
              <a:buSzPts val="1615"/>
              <a:buNone/>
            </a:pPr>
            <a:r>
              <a:rPr lang="en-IN" sz="1615"/>
              <a:t>   {</a:t>
            </a:r>
            <a:endParaRPr/>
          </a:p>
          <a:p>
            <a:pPr marL="0" indent="0">
              <a:lnSpc>
                <a:spcPct val="80000"/>
              </a:lnSpc>
              <a:spcBef>
                <a:spcPts val="323"/>
              </a:spcBef>
              <a:spcAft>
                <a:spcPts val="0"/>
              </a:spcAft>
              <a:buClr>
                <a:schemeClr val="accent1"/>
              </a:buClr>
              <a:buSzPts val="1615"/>
              <a:buNone/>
            </a:pPr>
            <a:r>
              <a:rPr lang="en-IN" sz="1615"/>
              <a:t>     printf("Element not found");</a:t>
            </a:r>
            <a:endParaRPr/>
          </a:p>
          <a:p>
            <a:pPr marL="0" indent="0">
              <a:lnSpc>
                <a:spcPct val="80000"/>
              </a:lnSpc>
              <a:spcBef>
                <a:spcPts val="323"/>
              </a:spcBef>
              <a:spcAft>
                <a:spcPts val="0"/>
              </a:spcAft>
              <a:buClr>
                <a:schemeClr val="accent1"/>
              </a:buClr>
              <a:buSzPts val="1615"/>
              <a:buNone/>
            </a:pPr>
            <a:r>
              <a:rPr lang="en-IN" sz="1615"/>
              <a:t>   }</a:t>
            </a:r>
            <a:endParaRPr/>
          </a:p>
          <a:p>
            <a:pPr marL="0" indent="0">
              <a:lnSpc>
                <a:spcPct val="80000"/>
              </a:lnSpc>
              <a:spcBef>
                <a:spcPts val="323"/>
              </a:spcBef>
              <a:spcAft>
                <a:spcPts val="0"/>
              </a:spcAft>
              <a:buClr>
                <a:schemeClr val="accent1"/>
              </a:buClr>
              <a:buSzPts val="1615"/>
              <a:buNone/>
            </a:pPr>
            <a:r>
              <a:rPr lang="en-IN" sz="1615"/>
              <a:t>} // end main</a:t>
            </a:r>
            <a:endParaRPr/>
          </a:p>
          <a:p>
            <a:pPr marL="342900" indent="-342900">
              <a:lnSpc>
                <a:spcPct val="80000"/>
              </a:lnSpc>
              <a:spcBef>
                <a:spcPts val="133"/>
              </a:spcBef>
              <a:spcAft>
                <a:spcPts val="0"/>
              </a:spcAft>
              <a:buClr>
                <a:schemeClr val="accent1"/>
              </a:buClr>
              <a:buSzPts val="665"/>
            </a:pPr>
            <a:r>
              <a:rPr lang="en-IN" sz="665"/>
              <a:t> </a:t>
            </a:r>
            <a:endParaRPr/>
          </a:p>
        </p:txBody>
      </p:sp>
    </p:spTree>
    <p:extLst>
      <p:ext uri="{BB962C8B-B14F-4D97-AF65-F5344CB8AC3E}">
        <p14:creationId xmlns:p14="http://schemas.microsoft.com/office/powerpoint/2010/main" val="4285357244"/>
      </p:ext>
    </p:extLst>
  </p:cSld>
  <p:clrMapOvr>
    <a:masterClrMapping/>
  </p:clrMapOvr>
  <p:transition advClick="0" advTm="2147255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time required to search an element using a linear search algorithm depends on the size of the list. </a:t>
            </a:r>
            <a:endParaRPr lang="en-IN" dirty="0" smtClean="0"/>
          </a:p>
          <a:p>
            <a:r>
              <a:rPr lang="en-IN" dirty="0" smtClean="0"/>
              <a:t>In </a:t>
            </a:r>
            <a:r>
              <a:rPr lang="en-IN" dirty="0"/>
              <a:t>the </a:t>
            </a:r>
            <a:r>
              <a:rPr lang="en-IN" b="1" dirty="0"/>
              <a:t>best-case scenario, the element is present at the beginning </a:t>
            </a:r>
            <a:r>
              <a:rPr lang="en-IN" dirty="0"/>
              <a:t>of the list and in the </a:t>
            </a:r>
            <a:r>
              <a:rPr lang="en-IN" b="1" dirty="0"/>
              <a:t>worst-case, it is present at the end</a:t>
            </a:r>
            <a:r>
              <a:rPr lang="en-IN" dirty="0"/>
              <a:t>.</a:t>
            </a:r>
            <a:endParaRPr lang="en-IN" dirty="0"/>
          </a:p>
        </p:txBody>
      </p:sp>
    </p:spTree>
    <p:extLst>
      <p:ext uri="{BB962C8B-B14F-4D97-AF65-F5344CB8AC3E}">
        <p14:creationId xmlns:p14="http://schemas.microsoft.com/office/powerpoint/2010/main" val="2188507271"/>
      </p:ext>
    </p:extLst>
  </p:cSld>
  <p:clrMapOvr>
    <a:masterClrMapping/>
  </p:clrMapOvr>
  <p:transition advClick="0" advTm="2147255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array is as follows: 1,2,3,6,8,10. At what time the element 6 is found? (By using linear search(recursive) algorithm)</a:t>
            </a:r>
            <a:r>
              <a:rPr lang="en-IN" dirty="0"/>
              <a:t/>
            </a:r>
            <a:br>
              <a:rPr lang="en-IN" dirty="0"/>
            </a:br>
            <a:r>
              <a:rPr lang="en-IN" dirty="0"/>
              <a:t>a) 4th call</a:t>
            </a:r>
            <a:r>
              <a:rPr lang="en-IN" dirty="0"/>
              <a:t/>
            </a:r>
            <a:br>
              <a:rPr lang="en-IN" dirty="0"/>
            </a:br>
            <a:r>
              <a:rPr lang="en-IN" dirty="0"/>
              <a:t>b) 3rd call</a:t>
            </a:r>
            <a:r>
              <a:rPr lang="en-IN" dirty="0"/>
              <a:t/>
            </a:r>
            <a:br>
              <a:rPr lang="en-IN" dirty="0"/>
            </a:br>
            <a:r>
              <a:rPr lang="en-IN" dirty="0"/>
              <a:t>c) 6th call</a:t>
            </a:r>
            <a:r>
              <a:rPr lang="en-IN" dirty="0"/>
              <a:t/>
            </a:r>
            <a:br>
              <a:rPr lang="en-IN" dirty="0"/>
            </a:br>
            <a:r>
              <a:rPr lang="en-IN" dirty="0"/>
              <a:t>d) 5th </a:t>
            </a:r>
            <a:r>
              <a:rPr lang="en-IN" dirty="0" smtClean="0"/>
              <a:t>call</a:t>
            </a:r>
            <a:endParaRPr lang="en-IN" dirty="0"/>
          </a:p>
        </p:txBody>
      </p:sp>
    </p:spTree>
    <p:extLst>
      <p:ext uri="{BB962C8B-B14F-4D97-AF65-F5344CB8AC3E}">
        <p14:creationId xmlns:p14="http://schemas.microsoft.com/office/powerpoint/2010/main" val="835364996"/>
      </p:ext>
    </p:extLst>
  </p:cSld>
  <p:clrMapOvr>
    <a:masterClrMapping/>
  </p:clrMapOvr>
  <p:transition advClick="0" advTm="2147255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array is as follows: 1,2,3,6,8,10. At what time the element 6 is found? (By using linear </a:t>
            </a:r>
            <a:r>
              <a:rPr lang="en-IN" dirty="0" smtClean="0"/>
              <a:t>search </a:t>
            </a:r>
            <a:r>
              <a:rPr lang="en-IN" dirty="0"/>
              <a:t>algorithm)</a:t>
            </a:r>
            <a:r>
              <a:rPr lang="en-IN" dirty="0"/>
              <a:t/>
            </a:r>
            <a:br>
              <a:rPr lang="en-IN" dirty="0"/>
            </a:br>
            <a:r>
              <a:rPr lang="en-IN" b="1" dirty="0"/>
              <a:t>a) 4th call</a:t>
            </a:r>
            <a:r>
              <a:rPr lang="en-IN" dirty="0"/>
              <a:t/>
            </a:r>
            <a:br>
              <a:rPr lang="en-IN" dirty="0"/>
            </a:br>
            <a:r>
              <a:rPr lang="en-IN" dirty="0"/>
              <a:t>b) 3rd call</a:t>
            </a:r>
            <a:r>
              <a:rPr lang="en-IN" dirty="0"/>
              <a:t/>
            </a:r>
            <a:br>
              <a:rPr lang="en-IN" dirty="0"/>
            </a:br>
            <a:r>
              <a:rPr lang="en-IN" dirty="0"/>
              <a:t>c) 6th call</a:t>
            </a:r>
            <a:r>
              <a:rPr lang="en-IN" dirty="0"/>
              <a:t/>
            </a:r>
            <a:br>
              <a:rPr lang="en-IN" dirty="0"/>
            </a:br>
            <a:r>
              <a:rPr lang="en-IN" dirty="0"/>
              <a:t>d) 5th </a:t>
            </a:r>
            <a:r>
              <a:rPr lang="en-IN" dirty="0" smtClean="0"/>
              <a:t>call</a:t>
            </a:r>
            <a:endParaRPr lang="en-IN" dirty="0"/>
          </a:p>
        </p:txBody>
      </p:sp>
    </p:spTree>
    <p:extLst>
      <p:ext uri="{BB962C8B-B14F-4D97-AF65-F5344CB8AC3E}">
        <p14:creationId xmlns:p14="http://schemas.microsoft.com/office/powerpoint/2010/main" val="3853718357"/>
      </p:ext>
    </p:extLst>
  </p:cSld>
  <p:clrMapOvr>
    <a:masterClrMapping/>
  </p:clrMapOvr>
  <p:transition advClick="0" advTm="2147255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Search</a:t>
            </a:r>
            <a:endParaRPr lang="en-IN" dirty="0"/>
          </a:p>
        </p:txBody>
      </p:sp>
      <p:sp>
        <p:nvSpPr>
          <p:cNvPr id="3" name="Content Placeholder 2"/>
          <p:cNvSpPr>
            <a:spLocks noGrp="1"/>
          </p:cNvSpPr>
          <p:nvPr>
            <p:ph idx="1"/>
          </p:nvPr>
        </p:nvSpPr>
        <p:spPr/>
        <p:txBody>
          <a:bodyPr/>
          <a:lstStyle/>
          <a:p>
            <a:r>
              <a:rPr lang="en-IN" dirty="0"/>
              <a:t>A Binary Search is a sorting algorithm, that is used to search an element in a </a:t>
            </a:r>
            <a:r>
              <a:rPr lang="en-IN" b="1" dirty="0"/>
              <a:t>sorted array</a:t>
            </a:r>
            <a:r>
              <a:rPr lang="en-IN" dirty="0"/>
              <a:t>. </a:t>
            </a:r>
            <a:endParaRPr lang="en-IN" dirty="0" smtClean="0"/>
          </a:p>
          <a:p>
            <a:r>
              <a:rPr lang="en-IN" dirty="0" smtClean="0"/>
              <a:t>A </a:t>
            </a:r>
            <a:r>
              <a:rPr lang="en-IN" dirty="0"/>
              <a:t>binary search technique works only on a sorted array, so an array must be sorted to apply binary search on the array. </a:t>
            </a:r>
            <a:endParaRPr lang="en-IN" dirty="0" smtClean="0"/>
          </a:p>
          <a:p>
            <a:r>
              <a:rPr lang="en-IN" dirty="0" smtClean="0"/>
              <a:t>It </a:t>
            </a:r>
            <a:r>
              <a:rPr lang="en-IN" dirty="0"/>
              <a:t>is a searching technique that is better then the liner search technique as the number of iterations decreases in the binary search.</a:t>
            </a:r>
            <a:endParaRPr lang="en-IN" dirty="0"/>
          </a:p>
        </p:txBody>
      </p:sp>
    </p:spTree>
    <p:extLst>
      <p:ext uri="{BB962C8B-B14F-4D97-AF65-F5344CB8AC3E}">
        <p14:creationId xmlns:p14="http://schemas.microsoft.com/office/powerpoint/2010/main" val="2908535663"/>
      </p:ext>
    </p:extLst>
  </p:cSld>
  <p:clrMapOvr>
    <a:masterClrMapping/>
  </p:clrMapOvr>
  <p:transition advClick="0" advTm="2147255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Binary search</a:t>
            </a:r>
            <a:endParaRPr/>
          </a:p>
        </p:txBody>
      </p:sp>
      <p:sp>
        <p:nvSpPr>
          <p:cNvPr id="305" name="Google Shape;305;p29"/>
          <p:cNvSpPr txBox="1">
            <a:spLocks noGrp="1"/>
          </p:cNvSpPr>
          <p:nvPr>
            <p:ph type="body" idx="1"/>
          </p:nvPr>
        </p:nvSpPr>
        <p:spPr>
          <a:xfrm>
            <a:off x="1981200" y="1600200"/>
            <a:ext cx="8229600" cy="4565104"/>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lnSpc>
                <a:spcPct val="90000"/>
              </a:lnSpc>
              <a:spcBef>
                <a:spcPts val="0"/>
              </a:spcBef>
              <a:spcAft>
                <a:spcPts val="0"/>
              </a:spcAft>
              <a:buClr>
                <a:schemeClr val="accent1"/>
              </a:buClr>
              <a:buSzPts val="3200"/>
            </a:pPr>
            <a:r>
              <a:rPr lang="en-IN" dirty="0"/>
              <a:t>Binary search </a:t>
            </a:r>
            <a:endParaRPr dirty="0"/>
          </a:p>
          <a:p>
            <a:pPr marL="742950" lvl="1" indent="-285750">
              <a:lnSpc>
                <a:spcPct val="90000"/>
              </a:lnSpc>
              <a:spcBef>
                <a:spcPts val="560"/>
              </a:spcBef>
              <a:spcAft>
                <a:spcPts val="0"/>
              </a:spcAft>
              <a:buClr>
                <a:schemeClr val="accent1"/>
              </a:buClr>
              <a:buSzPts val="2800"/>
            </a:pPr>
            <a:r>
              <a:rPr lang="en-IN" sz="2900" dirty="0"/>
              <a:t>Applicable </a:t>
            </a:r>
            <a:r>
              <a:rPr lang="en-IN" sz="2900" b="1" dirty="0"/>
              <a:t>for sorted arrays</a:t>
            </a:r>
            <a:endParaRPr sz="2900" b="1" dirty="0"/>
          </a:p>
          <a:p>
            <a:pPr marL="342900" indent="-342900">
              <a:lnSpc>
                <a:spcPct val="90000"/>
              </a:lnSpc>
              <a:spcBef>
                <a:spcPts val="640"/>
              </a:spcBef>
              <a:spcAft>
                <a:spcPts val="0"/>
              </a:spcAft>
              <a:buClr>
                <a:schemeClr val="accent1"/>
              </a:buClr>
              <a:buSzPts val="3200"/>
            </a:pPr>
            <a:r>
              <a:rPr lang="en-IN" dirty="0"/>
              <a:t>The algorithm locates the middle element of the array and compares it to the key value.</a:t>
            </a:r>
            <a:endParaRPr dirty="0"/>
          </a:p>
          <a:p>
            <a:pPr marL="742950" lvl="1" indent="-285750">
              <a:lnSpc>
                <a:spcPct val="90000"/>
              </a:lnSpc>
              <a:spcBef>
                <a:spcPts val="560"/>
              </a:spcBef>
              <a:spcAft>
                <a:spcPts val="0"/>
              </a:spcAft>
              <a:buClr>
                <a:schemeClr val="accent1"/>
              </a:buClr>
              <a:buSzPts val="2800"/>
            </a:pPr>
            <a:r>
              <a:rPr lang="en-IN" sz="2900" dirty="0"/>
              <a:t>Compares </a:t>
            </a:r>
            <a:r>
              <a:rPr lang="en-IN" sz="2900" dirty="0">
                <a:sym typeface="Droid Sans Mono"/>
              </a:rPr>
              <a:t>middle</a:t>
            </a:r>
            <a:r>
              <a:rPr lang="en-IN" sz="2900" dirty="0"/>
              <a:t> element with the </a:t>
            </a:r>
            <a:r>
              <a:rPr lang="en-IN" sz="2900" dirty="0">
                <a:sym typeface="Droid Sans Mono"/>
              </a:rPr>
              <a:t>key</a:t>
            </a:r>
            <a:endParaRPr sz="2900" dirty="0">
              <a:sym typeface="Droid Sans Mono"/>
            </a:endParaRPr>
          </a:p>
          <a:p>
            <a:pPr marL="1143000" lvl="2" indent="-228600">
              <a:lnSpc>
                <a:spcPct val="90000"/>
              </a:lnSpc>
              <a:spcBef>
                <a:spcPts val="480"/>
              </a:spcBef>
              <a:spcAft>
                <a:spcPts val="0"/>
              </a:spcAft>
              <a:buClr>
                <a:schemeClr val="accent1"/>
              </a:buClr>
              <a:buSzPts val="2400"/>
            </a:pPr>
            <a:r>
              <a:rPr lang="en-IN" sz="2900" dirty="0"/>
              <a:t>If equal, match found</a:t>
            </a:r>
            <a:endParaRPr sz="2900" dirty="0"/>
          </a:p>
          <a:p>
            <a:pPr marL="1143000" lvl="2" indent="-228600">
              <a:lnSpc>
                <a:spcPct val="90000"/>
              </a:lnSpc>
              <a:spcBef>
                <a:spcPts val="480"/>
              </a:spcBef>
              <a:spcAft>
                <a:spcPts val="0"/>
              </a:spcAft>
              <a:buClr>
                <a:schemeClr val="accent1"/>
              </a:buClr>
              <a:buSzPts val="2400"/>
            </a:pPr>
            <a:r>
              <a:rPr lang="en-IN" sz="2900" dirty="0"/>
              <a:t>If </a:t>
            </a:r>
            <a:r>
              <a:rPr lang="en-IN" sz="2900" dirty="0">
                <a:sym typeface="Droid Sans Mono"/>
              </a:rPr>
              <a:t>key &lt; middle</a:t>
            </a:r>
            <a:r>
              <a:rPr lang="en-IN" sz="2900" dirty="0"/>
              <a:t>, looks in left half of </a:t>
            </a:r>
            <a:r>
              <a:rPr lang="en-IN" sz="2900" dirty="0">
                <a:sym typeface="Droid Sans Mono"/>
              </a:rPr>
              <a:t>middle</a:t>
            </a:r>
            <a:endParaRPr sz="2900" dirty="0"/>
          </a:p>
          <a:p>
            <a:pPr marL="1143000" lvl="2" indent="-228600">
              <a:lnSpc>
                <a:spcPct val="90000"/>
              </a:lnSpc>
              <a:spcBef>
                <a:spcPts val="480"/>
              </a:spcBef>
              <a:spcAft>
                <a:spcPts val="0"/>
              </a:spcAft>
              <a:buClr>
                <a:schemeClr val="accent1"/>
              </a:buClr>
              <a:buSzPts val="2400"/>
            </a:pPr>
            <a:r>
              <a:rPr lang="en-IN" sz="2900" dirty="0"/>
              <a:t>If </a:t>
            </a:r>
            <a:r>
              <a:rPr lang="en-IN" sz="2900" dirty="0">
                <a:sym typeface="Droid Sans Mono"/>
              </a:rPr>
              <a:t>key &gt; middle</a:t>
            </a:r>
            <a:r>
              <a:rPr lang="en-IN" sz="2900" dirty="0"/>
              <a:t>, looks in right half of </a:t>
            </a:r>
            <a:r>
              <a:rPr lang="en-IN" sz="2900" dirty="0">
                <a:sym typeface="Droid Sans Mono"/>
              </a:rPr>
              <a:t>middle</a:t>
            </a:r>
            <a:endParaRPr sz="2900" dirty="0"/>
          </a:p>
          <a:p>
            <a:pPr marL="1143000" lvl="2" indent="-228600">
              <a:lnSpc>
                <a:spcPct val="90000"/>
              </a:lnSpc>
              <a:spcBef>
                <a:spcPts val="480"/>
              </a:spcBef>
              <a:spcAft>
                <a:spcPts val="0"/>
              </a:spcAft>
              <a:buClr>
                <a:schemeClr val="accent1"/>
              </a:buClr>
              <a:buSzPts val="2400"/>
            </a:pPr>
            <a:r>
              <a:rPr lang="en-IN" sz="2900" dirty="0"/>
              <a:t>Repeat  (the algorithm is repeated on one-quarter of the original array.)</a:t>
            </a:r>
            <a:endParaRPr sz="2900" dirty="0"/>
          </a:p>
        </p:txBody>
      </p:sp>
    </p:spTree>
    <p:extLst>
      <p:ext uri="{BB962C8B-B14F-4D97-AF65-F5344CB8AC3E}">
        <p14:creationId xmlns:p14="http://schemas.microsoft.com/office/powerpoint/2010/main" val="3673910945"/>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5">
                                            <p:txEl>
                                              <p:pRg st="0" end="0"/>
                                            </p:txEl>
                                          </p:spTgt>
                                        </p:tgtEl>
                                        <p:attrNameLst>
                                          <p:attrName>style.visibility</p:attrName>
                                        </p:attrNameLst>
                                      </p:cBhvr>
                                      <p:to>
                                        <p:strVal val="visible"/>
                                      </p:to>
                                    </p:set>
                                    <p:animEffect transition="in" filter="fade">
                                      <p:cBhvr>
                                        <p:cTn id="7" dur="500"/>
                                        <p:tgtEl>
                                          <p:spTgt spid="30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5">
                                            <p:txEl>
                                              <p:pRg st="1" end="1"/>
                                            </p:txEl>
                                          </p:spTgt>
                                        </p:tgtEl>
                                        <p:attrNameLst>
                                          <p:attrName>style.visibility</p:attrName>
                                        </p:attrNameLst>
                                      </p:cBhvr>
                                      <p:to>
                                        <p:strVal val="visible"/>
                                      </p:to>
                                    </p:set>
                                    <p:animEffect transition="in" filter="fade">
                                      <p:cBhvr>
                                        <p:cTn id="10" dur="500"/>
                                        <p:tgtEl>
                                          <p:spTgt spid="30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5">
                                            <p:txEl>
                                              <p:pRg st="2" end="2"/>
                                            </p:txEl>
                                          </p:spTgt>
                                        </p:tgtEl>
                                        <p:attrNameLst>
                                          <p:attrName>style.visibility</p:attrName>
                                        </p:attrNameLst>
                                      </p:cBhvr>
                                      <p:to>
                                        <p:strVal val="visible"/>
                                      </p:to>
                                    </p:set>
                                    <p:animEffect transition="in" filter="fade">
                                      <p:cBhvr>
                                        <p:cTn id="13" dur="500"/>
                                        <p:tgtEl>
                                          <p:spTgt spid="30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5">
                                            <p:txEl>
                                              <p:pRg st="3" end="3"/>
                                            </p:txEl>
                                          </p:spTgt>
                                        </p:tgtEl>
                                        <p:attrNameLst>
                                          <p:attrName>style.visibility</p:attrName>
                                        </p:attrNameLst>
                                      </p:cBhvr>
                                      <p:to>
                                        <p:strVal val="visible"/>
                                      </p:to>
                                    </p:set>
                                    <p:animEffect transition="in" filter="fade">
                                      <p:cBhvr>
                                        <p:cTn id="16" dur="500"/>
                                        <p:tgtEl>
                                          <p:spTgt spid="30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05">
                                            <p:txEl>
                                              <p:pRg st="4" end="4"/>
                                            </p:txEl>
                                          </p:spTgt>
                                        </p:tgtEl>
                                        <p:attrNameLst>
                                          <p:attrName>style.visibility</p:attrName>
                                        </p:attrNameLst>
                                      </p:cBhvr>
                                      <p:to>
                                        <p:strVal val="visible"/>
                                      </p:to>
                                    </p:set>
                                    <p:animEffect transition="in" filter="fade">
                                      <p:cBhvr>
                                        <p:cTn id="19" dur="500"/>
                                        <p:tgtEl>
                                          <p:spTgt spid="30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05">
                                            <p:txEl>
                                              <p:pRg st="5" end="5"/>
                                            </p:txEl>
                                          </p:spTgt>
                                        </p:tgtEl>
                                        <p:attrNameLst>
                                          <p:attrName>style.visibility</p:attrName>
                                        </p:attrNameLst>
                                      </p:cBhvr>
                                      <p:to>
                                        <p:strVal val="visible"/>
                                      </p:to>
                                    </p:set>
                                    <p:animEffect transition="in" filter="fade">
                                      <p:cBhvr>
                                        <p:cTn id="22" dur="500"/>
                                        <p:tgtEl>
                                          <p:spTgt spid="30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5">
                                            <p:txEl>
                                              <p:pRg st="6" end="6"/>
                                            </p:txEl>
                                          </p:spTgt>
                                        </p:tgtEl>
                                        <p:attrNameLst>
                                          <p:attrName>style.visibility</p:attrName>
                                        </p:attrNameLst>
                                      </p:cBhvr>
                                      <p:to>
                                        <p:strVal val="visible"/>
                                      </p:to>
                                    </p:set>
                                    <p:animEffect transition="in" filter="fade">
                                      <p:cBhvr>
                                        <p:cTn id="25" dur="500"/>
                                        <p:tgtEl>
                                          <p:spTgt spid="30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05">
                                            <p:txEl>
                                              <p:pRg st="7" end="7"/>
                                            </p:txEl>
                                          </p:spTgt>
                                        </p:tgtEl>
                                        <p:attrNameLst>
                                          <p:attrName>style.visibility</p:attrName>
                                        </p:attrNameLst>
                                      </p:cBhvr>
                                      <p:to>
                                        <p:strVal val="visible"/>
                                      </p:to>
                                    </p:set>
                                    <p:animEffect transition="in" filter="fade">
                                      <p:cBhvr>
                                        <p:cTn id="28" dur="500"/>
                                        <p:tgtEl>
                                          <p:spTgt spid="30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Binary search</a:t>
            </a:r>
            <a:endParaRPr/>
          </a:p>
        </p:txBody>
      </p:sp>
      <p:sp>
        <p:nvSpPr>
          <p:cNvPr id="311" name="Google Shape;311;p30"/>
          <p:cNvSpPr txBox="1">
            <a:spLocks noGrp="1"/>
          </p:cNvSpPr>
          <p:nvPr>
            <p:ph type="body" idx="1"/>
          </p:nvPr>
        </p:nvSpPr>
        <p:spPr>
          <a:xfrm>
            <a:off x="1981200" y="1600200"/>
            <a:ext cx="8229600" cy="4565104"/>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742950" lvl="1" indent="-285750">
              <a:spcBef>
                <a:spcPts val="0"/>
              </a:spcBef>
              <a:spcAft>
                <a:spcPts val="0"/>
              </a:spcAft>
              <a:buClr>
                <a:schemeClr val="accent1"/>
              </a:buClr>
              <a:buSzPts val="2800"/>
            </a:pPr>
            <a:r>
              <a:rPr lang="en-IN"/>
              <a:t>It repeatedly divides the sequence in two, each time restricting the search to the half that would contain the element.</a:t>
            </a:r>
            <a:endParaRPr/>
          </a:p>
          <a:p>
            <a:pPr marL="742950" lvl="1" indent="-285750">
              <a:spcBef>
                <a:spcPts val="560"/>
              </a:spcBef>
              <a:spcAft>
                <a:spcPts val="0"/>
              </a:spcAft>
              <a:buClr>
                <a:schemeClr val="accent1"/>
              </a:buClr>
              <a:buSzPts val="2800"/>
            </a:pPr>
            <a:r>
              <a:rPr lang="en-IN"/>
              <a:t>This is a tremendous increase in performance over the linear search that required comparing the search key to an average of half of the array elements.</a:t>
            </a:r>
            <a:endParaRPr/>
          </a:p>
          <a:p>
            <a:pPr marL="742950" lvl="1" indent="-285750">
              <a:spcBef>
                <a:spcPts val="560"/>
              </a:spcBef>
              <a:spcAft>
                <a:spcPts val="0"/>
              </a:spcAft>
              <a:buClr>
                <a:schemeClr val="accent1"/>
              </a:buClr>
              <a:buSzPts val="2800"/>
            </a:pPr>
            <a:r>
              <a:rPr lang="en-IN"/>
              <a:t>You might use the binary search to look up a word in a dictionary</a:t>
            </a:r>
            <a:endParaRPr/>
          </a:p>
        </p:txBody>
      </p:sp>
    </p:spTree>
    <p:extLst>
      <p:ext uri="{BB962C8B-B14F-4D97-AF65-F5344CB8AC3E}">
        <p14:creationId xmlns:p14="http://schemas.microsoft.com/office/powerpoint/2010/main" val="3363460574"/>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500"/>
                                        <p:tgtEl>
                                          <p:spTgt spid="3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1">
                                            <p:txEl>
                                              <p:pRg st="1" end="1"/>
                                            </p:txEl>
                                          </p:spTgt>
                                        </p:tgtEl>
                                        <p:attrNameLst>
                                          <p:attrName>style.visibility</p:attrName>
                                        </p:attrNameLst>
                                      </p:cBhvr>
                                      <p:to>
                                        <p:strVal val="visible"/>
                                      </p:to>
                                    </p:set>
                                    <p:animEffect transition="in" filter="fade">
                                      <p:cBhvr>
                                        <p:cTn id="10" dur="500"/>
                                        <p:tgtEl>
                                          <p:spTgt spid="3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1">
                                            <p:txEl>
                                              <p:pRg st="2" end="2"/>
                                            </p:txEl>
                                          </p:spTgt>
                                        </p:tgtEl>
                                        <p:attrNameLst>
                                          <p:attrName>style.visibility</p:attrName>
                                        </p:attrNameLst>
                                      </p:cBhvr>
                                      <p:to>
                                        <p:strVal val="visible"/>
                                      </p:to>
                                    </p:set>
                                    <p:animEffect transition="in" filter="fade">
                                      <p:cBhvr>
                                        <p:cTn id="13" dur="500"/>
                                        <p:tgtEl>
                                          <p:spTgt spid="3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fontScale="90000"/>
          </a:bodyPr>
          <a:lstStyle/>
          <a:p>
            <a:pPr>
              <a:spcBef>
                <a:spcPts val="0"/>
              </a:spcBef>
              <a:spcAft>
                <a:spcPts val="0"/>
              </a:spcAft>
              <a:buClr>
                <a:schemeClr val="dk1"/>
              </a:buClr>
              <a:buSzPts val="3959"/>
            </a:pPr>
            <a:r>
              <a:rPr lang="en-IN" sz="3959"/>
              <a:t/>
            </a:r>
            <a:br>
              <a:rPr lang="en-IN" sz="3959"/>
            </a:br>
            <a:r>
              <a:rPr lang="en-IN" sz="3959"/>
              <a:t>Application Of Array :</a:t>
            </a:r>
            <a:br>
              <a:rPr lang="en-IN" sz="3959"/>
            </a:br>
            <a:endParaRPr sz="3959"/>
          </a:p>
        </p:txBody>
      </p:sp>
      <p:sp>
        <p:nvSpPr>
          <p:cNvPr id="261" name="Google Shape;261;p22"/>
          <p:cNvSpPr txBox="1">
            <a:spLocks noGrp="1"/>
          </p:cNvSpPr>
          <p:nvPr>
            <p:ph type="body" idx="1"/>
          </p:nvPr>
        </p:nvSpPr>
        <p:spPr>
          <a:xfrm>
            <a:off x="1981200" y="1600201"/>
            <a:ext cx="8458200" cy="45259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gn="just">
              <a:lnSpc>
                <a:spcPct val="90000"/>
              </a:lnSpc>
              <a:spcBef>
                <a:spcPts val="0"/>
              </a:spcBef>
              <a:spcAft>
                <a:spcPts val="0"/>
              </a:spcAft>
              <a:buClr>
                <a:schemeClr val="accent1"/>
              </a:buClr>
              <a:buSzPts val="2220"/>
              <a:buNone/>
            </a:pPr>
            <a:r>
              <a:rPr lang="en-IN" sz="2220" b="1" dirty="0"/>
              <a:t>Stores Elements of Same Data Type</a:t>
            </a:r>
            <a:endParaRPr sz="2220" b="1" dirty="0"/>
          </a:p>
          <a:p>
            <a:pPr marL="0" indent="0" algn="just">
              <a:lnSpc>
                <a:spcPct val="90000"/>
              </a:lnSpc>
              <a:spcBef>
                <a:spcPts val="600"/>
              </a:spcBef>
              <a:spcAft>
                <a:spcPts val="0"/>
              </a:spcAft>
              <a:buClr>
                <a:schemeClr val="accent1"/>
              </a:buClr>
              <a:buSzPts val="2220"/>
            </a:pPr>
            <a:r>
              <a:rPr lang="en-IN" sz="2220" dirty="0"/>
              <a:t>Array is used to store the number of elements that are of same data type.</a:t>
            </a:r>
            <a:endParaRPr sz="2220" dirty="0"/>
          </a:p>
          <a:p>
            <a:pPr marL="0" indent="0" algn="just">
              <a:lnSpc>
                <a:spcPct val="90000"/>
              </a:lnSpc>
              <a:spcBef>
                <a:spcPts val="600"/>
              </a:spcBef>
              <a:spcAft>
                <a:spcPts val="0"/>
              </a:spcAft>
              <a:buClr>
                <a:schemeClr val="accent1"/>
              </a:buClr>
              <a:buSzPts val="2220"/>
            </a:pPr>
            <a:r>
              <a:rPr lang="en-IN" sz="2220" dirty="0" err="1"/>
              <a:t>Eg</a:t>
            </a:r>
            <a:r>
              <a:rPr lang="en-IN" sz="2220" dirty="0"/>
              <a:t>: </a:t>
            </a:r>
            <a:r>
              <a:rPr lang="en-IN" sz="2220" dirty="0" err="1">
                <a:latin typeface="Droid Sans Mono"/>
                <a:ea typeface="Droid Sans Mono"/>
                <a:cs typeface="Droid Sans Mono"/>
                <a:sym typeface="Droid Sans Mono"/>
              </a:rPr>
              <a:t>int</a:t>
            </a:r>
            <a:r>
              <a:rPr lang="en-IN" sz="2220" dirty="0">
                <a:latin typeface="Droid Sans Mono"/>
                <a:ea typeface="Droid Sans Mono"/>
                <a:cs typeface="Droid Sans Mono"/>
                <a:sym typeface="Droid Sans Mono"/>
              </a:rPr>
              <a:t> students[30];</a:t>
            </a:r>
            <a:endParaRPr dirty="0"/>
          </a:p>
          <a:p>
            <a:pPr marL="0" indent="0" algn="just">
              <a:lnSpc>
                <a:spcPct val="90000"/>
              </a:lnSpc>
              <a:spcBef>
                <a:spcPts val="600"/>
              </a:spcBef>
              <a:spcAft>
                <a:spcPts val="0"/>
              </a:spcAft>
              <a:buClr>
                <a:schemeClr val="accent1"/>
              </a:buClr>
              <a:buSzPts val="2220"/>
            </a:pPr>
            <a:r>
              <a:rPr lang="en-IN" sz="2220" dirty="0"/>
              <a:t>array of marks of five subjects for single student. </a:t>
            </a:r>
            <a:endParaRPr dirty="0"/>
          </a:p>
          <a:p>
            <a:pPr marL="0" indent="0" algn="just">
              <a:lnSpc>
                <a:spcPct val="90000"/>
              </a:lnSpc>
              <a:spcBef>
                <a:spcPts val="600"/>
              </a:spcBef>
              <a:spcAft>
                <a:spcPts val="0"/>
              </a:spcAft>
              <a:buClr>
                <a:schemeClr val="accent1"/>
              </a:buClr>
              <a:buSzPts val="2220"/>
              <a:buNone/>
            </a:pPr>
            <a:r>
              <a:rPr lang="en-IN" sz="2220" dirty="0"/>
              <a:t>     </a:t>
            </a:r>
            <a:r>
              <a:rPr lang="en-IN" sz="2220" dirty="0">
                <a:latin typeface="Droid Sans Mono"/>
                <a:ea typeface="Droid Sans Mono"/>
                <a:cs typeface="Droid Sans Mono"/>
                <a:sym typeface="Droid Sans Mono"/>
              </a:rPr>
              <a:t>float marks[5];</a:t>
            </a:r>
            <a:endParaRPr dirty="0"/>
          </a:p>
          <a:p>
            <a:pPr marL="0" indent="0" algn="just">
              <a:lnSpc>
                <a:spcPct val="90000"/>
              </a:lnSpc>
              <a:spcBef>
                <a:spcPts val="600"/>
              </a:spcBef>
              <a:spcAft>
                <a:spcPts val="0"/>
              </a:spcAft>
              <a:buClr>
                <a:schemeClr val="accent1"/>
              </a:buClr>
              <a:buSzPts val="2220"/>
            </a:pPr>
            <a:r>
              <a:rPr lang="en-IN" sz="2220" dirty="0"/>
              <a:t>array of marks of five subjects for 30 students. </a:t>
            </a:r>
            <a:endParaRPr dirty="0"/>
          </a:p>
          <a:p>
            <a:pPr marL="0" indent="0" algn="just">
              <a:lnSpc>
                <a:spcPct val="90000"/>
              </a:lnSpc>
              <a:spcBef>
                <a:spcPts val="600"/>
              </a:spcBef>
              <a:spcAft>
                <a:spcPts val="0"/>
              </a:spcAft>
              <a:buClr>
                <a:schemeClr val="accent1"/>
              </a:buClr>
              <a:buSzPts val="2220"/>
              <a:buNone/>
            </a:pPr>
            <a:r>
              <a:rPr lang="en-IN" sz="2220" dirty="0"/>
              <a:t>     </a:t>
            </a:r>
            <a:r>
              <a:rPr lang="en-IN" sz="2220" dirty="0">
                <a:latin typeface="Droid Sans Mono"/>
                <a:ea typeface="Droid Sans Mono"/>
                <a:cs typeface="Droid Sans Mono"/>
                <a:sym typeface="Droid Sans Mono"/>
              </a:rPr>
              <a:t>float marks[30][5]</a:t>
            </a:r>
            <a:endParaRPr sz="2220" dirty="0">
              <a:latin typeface="Droid Sans Mono"/>
              <a:ea typeface="Droid Sans Mono"/>
              <a:cs typeface="Droid Sans Mono"/>
              <a:sym typeface="Droid Sans Mono"/>
            </a:endParaRPr>
          </a:p>
          <a:p>
            <a:pPr marL="0" indent="0" algn="just">
              <a:lnSpc>
                <a:spcPct val="90000"/>
              </a:lnSpc>
              <a:spcBef>
                <a:spcPts val="600"/>
              </a:spcBef>
              <a:spcAft>
                <a:spcPts val="0"/>
              </a:spcAft>
              <a:buClr>
                <a:schemeClr val="accent1"/>
              </a:buClr>
              <a:buSzPts val="2220"/>
            </a:pPr>
            <a:r>
              <a:rPr lang="en-IN" sz="2220" dirty="0"/>
              <a:t>Similarly if we declare the character array then it can hold only character. </a:t>
            </a:r>
            <a:endParaRPr sz="2220" dirty="0"/>
          </a:p>
          <a:p>
            <a:pPr marL="0" indent="0" algn="just">
              <a:lnSpc>
                <a:spcPct val="90000"/>
              </a:lnSpc>
              <a:spcBef>
                <a:spcPts val="600"/>
              </a:spcBef>
              <a:spcAft>
                <a:spcPts val="0"/>
              </a:spcAft>
              <a:buClr>
                <a:schemeClr val="accent1"/>
              </a:buClr>
              <a:buSzPts val="2220"/>
            </a:pPr>
            <a:r>
              <a:rPr lang="en-IN" sz="2220" dirty="0"/>
              <a:t>So in short character array can store character variables while floating array stores only floating numbers.</a:t>
            </a:r>
            <a:endParaRPr dirty="0"/>
          </a:p>
        </p:txBody>
      </p:sp>
    </p:spTree>
    <p:extLst>
      <p:ext uri="{BB962C8B-B14F-4D97-AF65-F5344CB8AC3E}">
        <p14:creationId xmlns:p14="http://schemas.microsoft.com/office/powerpoint/2010/main" val="2860732983"/>
      </p:ext>
    </p:extLst>
  </p:cSld>
  <p:clrMapOvr>
    <a:masterClrMapping/>
  </p:clrMapOvr>
  <p:transition advClick="0" advTm="2147255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184" t="22923" r="34203" b="41398"/>
          <a:stretch/>
        </p:blipFill>
        <p:spPr>
          <a:xfrm>
            <a:off x="1133341" y="888642"/>
            <a:ext cx="8873544" cy="5061397"/>
          </a:xfrm>
          <a:prstGeom prst="rect">
            <a:avLst/>
          </a:prstGeom>
        </p:spPr>
      </p:pic>
    </p:spTree>
    <p:extLst>
      <p:ext uri="{BB962C8B-B14F-4D97-AF65-F5344CB8AC3E}">
        <p14:creationId xmlns:p14="http://schemas.microsoft.com/office/powerpoint/2010/main" val="606626348"/>
      </p:ext>
    </p:extLst>
  </p:cSld>
  <p:clrMapOvr>
    <a:masterClrMapping/>
  </p:clrMapOvr>
  <p:transition advClick="0" advTm="2147255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1"/>
          <p:cNvSpPr txBox="1">
            <a:spLocks noGrp="1"/>
          </p:cNvSpPr>
          <p:nvPr>
            <p:ph type="title"/>
          </p:nvPr>
        </p:nvSpPr>
        <p:spPr>
          <a:xfrm>
            <a:off x="1540099" y="304800"/>
            <a:ext cx="8229600" cy="762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2000"/>
            </a:pPr>
            <a:r>
              <a:rPr lang="en-IN" sz="2000"/>
              <a:t>Program example-WAP to implement Binary Search in 1D array elements</a:t>
            </a:r>
            <a:endParaRPr sz="2000"/>
          </a:p>
        </p:txBody>
      </p:sp>
      <p:sp>
        <p:nvSpPr>
          <p:cNvPr id="317" name="Google Shape;317;p31"/>
          <p:cNvSpPr txBox="1">
            <a:spLocks noGrp="1"/>
          </p:cNvSpPr>
          <p:nvPr>
            <p:ph type="body" idx="1"/>
          </p:nvPr>
        </p:nvSpPr>
        <p:spPr>
          <a:xfrm>
            <a:off x="1540100" y="990601"/>
            <a:ext cx="5165501" cy="51355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nSpc>
                <a:spcPct val="80000"/>
              </a:lnSpc>
              <a:spcBef>
                <a:spcPts val="0"/>
              </a:spcBef>
              <a:spcAft>
                <a:spcPts val="0"/>
              </a:spcAft>
              <a:buClr>
                <a:schemeClr val="accent1"/>
              </a:buClr>
              <a:buSzPts val="1330"/>
              <a:buNone/>
            </a:pPr>
            <a:r>
              <a:rPr lang="en-IN" sz="1330"/>
              <a:t>#include&lt;stdio.h&gt;</a:t>
            </a:r>
            <a:endParaRPr/>
          </a:p>
          <a:p>
            <a:pPr marL="0" indent="0">
              <a:lnSpc>
                <a:spcPct val="80000"/>
              </a:lnSpc>
              <a:spcBef>
                <a:spcPts val="266"/>
              </a:spcBef>
              <a:spcAft>
                <a:spcPts val="0"/>
              </a:spcAft>
              <a:buClr>
                <a:schemeClr val="accent1"/>
              </a:buClr>
              <a:buSzPts val="1330"/>
              <a:buNone/>
            </a:pPr>
            <a:r>
              <a:rPr lang="en-IN" sz="1330"/>
              <a:t>int main()</a:t>
            </a:r>
            <a:endParaRPr/>
          </a:p>
          <a:p>
            <a:pPr marL="0" indent="0">
              <a:lnSpc>
                <a:spcPct val="80000"/>
              </a:lnSpc>
              <a:spcBef>
                <a:spcPts val="266"/>
              </a:spcBef>
              <a:spcAft>
                <a:spcPts val="0"/>
              </a:spcAft>
              <a:buClr>
                <a:schemeClr val="accent1"/>
              </a:buClr>
              <a:buSzPts val="1330"/>
              <a:buNone/>
            </a:pPr>
            <a:r>
              <a:rPr lang="en-IN" sz="1330"/>
              <a:t>{</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int a[50],n,loc=-1, key, beg,last,mid,i;</a:t>
            </a:r>
            <a:endParaRPr/>
          </a:p>
          <a:p>
            <a:pPr marL="0" indent="0">
              <a:lnSpc>
                <a:spcPct val="80000"/>
              </a:lnSpc>
              <a:spcBef>
                <a:spcPts val="266"/>
              </a:spcBef>
              <a:spcAft>
                <a:spcPts val="0"/>
              </a:spcAft>
              <a:buClr>
                <a:schemeClr val="accent1"/>
              </a:buClr>
              <a:buSzPts val="1330"/>
              <a:buNone/>
            </a:pPr>
            <a:r>
              <a:rPr lang="en-IN" sz="1330"/>
              <a:t>  printf("\n Enter number of array elements:");</a:t>
            </a:r>
            <a:endParaRPr/>
          </a:p>
          <a:p>
            <a:pPr marL="0" indent="0">
              <a:lnSpc>
                <a:spcPct val="80000"/>
              </a:lnSpc>
              <a:spcBef>
                <a:spcPts val="266"/>
              </a:spcBef>
              <a:spcAft>
                <a:spcPts val="0"/>
              </a:spcAft>
              <a:buClr>
                <a:schemeClr val="accent1"/>
              </a:buClr>
              <a:buSzPts val="1330"/>
              <a:buNone/>
            </a:pPr>
            <a:r>
              <a:rPr lang="en-IN" sz="1330"/>
              <a:t>  scanf("%d",&amp;n);</a:t>
            </a:r>
            <a:endParaRPr/>
          </a:p>
          <a:p>
            <a:pPr marL="0" indent="0">
              <a:lnSpc>
                <a:spcPct val="80000"/>
              </a:lnSpc>
              <a:spcBef>
                <a:spcPts val="266"/>
              </a:spcBef>
              <a:spcAft>
                <a:spcPts val="0"/>
              </a:spcAft>
              <a:buClr>
                <a:schemeClr val="accent1"/>
              </a:buClr>
              <a:buSzPts val="1330"/>
              <a:buNone/>
            </a:pPr>
            <a:r>
              <a:rPr lang="en-IN" sz="1330"/>
              <a:t>  printf("\n Enter array elements:");</a:t>
            </a:r>
            <a:endParaRPr/>
          </a:p>
          <a:p>
            <a:pPr marL="0" indent="0">
              <a:lnSpc>
                <a:spcPct val="80000"/>
              </a:lnSpc>
              <a:spcBef>
                <a:spcPts val="266"/>
              </a:spcBef>
              <a:spcAft>
                <a:spcPts val="0"/>
              </a:spcAft>
              <a:buClr>
                <a:schemeClr val="accent1"/>
              </a:buClr>
              <a:buSzPts val="1330"/>
              <a:buNone/>
            </a:pPr>
            <a:r>
              <a:rPr lang="en-IN" sz="1330"/>
              <a:t>  for(i=0;i&lt;n;i++)</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scanf("%d",&amp;a[i]);</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beg=0;</a:t>
            </a:r>
            <a:endParaRPr/>
          </a:p>
          <a:p>
            <a:pPr marL="0" indent="0">
              <a:lnSpc>
                <a:spcPct val="80000"/>
              </a:lnSpc>
              <a:spcBef>
                <a:spcPts val="266"/>
              </a:spcBef>
              <a:spcAft>
                <a:spcPts val="0"/>
              </a:spcAft>
              <a:buClr>
                <a:schemeClr val="accent1"/>
              </a:buClr>
              <a:buSzPts val="1330"/>
              <a:buNone/>
            </a:pPr>
            <a:r>
              <a:rPr lang="en-IN" sz="1330"/>
              <a:t>  last=n-1;</a:t>
            </a:r>
            <a:endParaRPr/>
          </a:p>
          <a:p>
            <a:pPr marL="0" indent="0">
              <a:lnSpc>
                <a:spcPct val="80000"/>
              </a:lnSpc>
              <a:spcBef>
                <a:spcPts val="266"/>
              </a:spcBef>
              <a:spcAft>
                <a:spcPts val="0"/>
              </a:spcAft>
              <a:buClr>
                <a:schemeClr val="accent1"/>
              </a:buClr>
              <a:buSzPts val="1330"/>
              <a:buNone/>
            </a:pPr>
            <a:r>
              <a:rPr lang="en-IN" sz="1330"/>
              <a:t>  printf("Enter integer value to search in sorted array:");</a:t>
            </a:r>
            <a:endParaRPr/>
          </a:p>
          <a:p>
            <a:pPr marL="0" indent="0">
              <a:lnSpc>
                <a:spcPct val="80000"/>
              </a:lnSpc>
              <a:spcBef>
                <a:spcPts val="266"/>
              </a:spcBef>
              <a:spcAft>
                <a:spcPts val="0"/>
              </a:spcAft>
              <a:buClr>
                <a:schemeClr val="accent1"/>
              </a:buClr>
              <a:buSzPts val="1330"/>
              <a:buNone/>
            </a:pPr>
            <a:r>
              <a:rPr lang="en-IN" sz="1330"/>
              <a:t>  scanf( "%d", &amp;key );</a:t>
            </a:r>
            <a:endParaRPr/>
          </a:p>
          <a:p>
            <a:pPr marL="0" indent="0">
              <a:lnSpc>
                <a:spcPct val="80000"/>
              </a:lnSpc>
              <a:spcBef>
                <a:spcPts val="266"/>
              </a:spcBef>
              <a:spcAft>
                <a:spcPts val="0"/>
              </a:spcAft>
              <a:buClr>
                <a:schemeClr val="accent1"/>
              </a:buClr>
              <a:buSzPts val="1330"/>
              <a:buNone/>
            </a:pPr>
            <a:r>
              <a:rPr lang="en-IN" sz="1330"/>
              <a:t>   while(beg&lt;=last)//Loop will run until unless only one element is not remaining</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mid = (beg + last) / 2; // determine index of middle element</a:t>
            </a:r>
            <a:endParaRPr/>
          </a:p>
          <a:p>
            <a:pPr marL="0" indent="0">
              <a:lnSpc>
                <a:spcPct val="80000"/>
              </a:lnSpc>
              <a:spcBef>
                <a:spcPts val="266"/>
              </a:spcBef>
              <a:spcAft>
                <a:spcPts val="0"/>
              </a:spcAft>
              <a:buClr>
                <a:schemeClr val="accent1"/>
              </a:buClr>
              <a:buSzPts val="1330"/>
              <a:buNone/>
            </a:pPr>
            <a:r>
              <a:rPr lang="en-IN" sz="1330"/>
              <a:t>    if(a[mid]==key)</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loc=mid; //save the location of element.</a:t>
            </a:r>
            <a:endParaRPr/>
          </a:p>
          <a:p>
            <a:pPr marL="0" indent="0">
              <a:lnSpc>
                <a:spcPct val="80000"/>
              </a:lnSpc>
              <a:spcBef>
                <a:spcPts val="266"/>
              </a:spcBef>
              <a:spcAft>
                <a:spcPts val="0"/>
              </a:spcAft>
              <a:buClr>
                <a:schemeClr val="accent1"/>
              </a:buClr>
              <a:buSzPts val="1330"/>
              <a:buNone/>
            </a:pPr>
            <a:r>
              <a:rPr lang="en-IN" sz="1330"/>
              <a:t>      break;</a:t>
            </a:r>
            <a:endParaRPr/>
          </a:p>
          <a:p>
            <a:pPr marL="0" indent="0">
              <a:lnSpc>
                <a:spcPct val="80000"/>
              </a:lnSpc>
              <a:spcBef>
                <a:spcPts val="266"/>
              </a:spcBef>
              <a:spcAft>
                <a:spcPts val="0"/>
              </a:spcAft>
              <a:buClr>
                <a:schemeClr val="accent1"/>
              </a:buClr>
              <a:buSzPts val="1330"/>
              <a:buNone/>
            </a:pPr>
            <a:r>
              <a:rPr lang="en-IN" sz="1330"/>
              <a:t>    }</a:t>
            </a:r>
            <a:endParaRPr/>
          </a:p>
          <a:p>
            <a:pPr marL="342900" indent="-258445">
              <a:lnSpc>
                <a:spcPct val="80000"/>
              </a:lnSpc>
              <a:spcBef>
                <a:spcPts val="266"/>
              </a:spcBef>
              <a:spcAft>
                <a:spcPts val="0"/>
              </a:spcAft>
              <a:buClr>
                <a:schemeClr val="accent1"/>
              </a:buClr>
              <a:buSzPts val="1330"/>
              <a:buNone/>
            </a:pPr>
            <a:endParaRPr sz="1330"/>
          </a:p>
        </p:txBody>
      </p:sp>
      <p:sp>
        <p:nvSpPr>
          <p:cNvPr id="318" name="Google Shape;318;p31"/>
          <p:cNvSpPr txBox="1">
            <a:spLocks noGrp="1"/>
          </p:cNvSpPr>
          <p:nvPr>
            <p:ph type="body" idx="2"/>
          </p:nvPr>
        </p:nvSpPr>
        <p:spPr>
          <a:xfrm>
            <a:off x="6477000" y="990600"/>
            <a:ext cx="4191000" cy="51355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nSpc>
                <a:spcPct val="80000"/>
              </a:lnSpc>
              <a:spcBef>
                <a:spcPts val="0"/>
              </a:spcBef>
              <a:spcAft>
                <a:spcPts val="0"/>
              </a:spcAft>
              <a:buClr>
                <a:schemeClr val="accent1"/>
              </a:buClr>
              <a:buSzPts val="1330"/>
              <a:buNone/>
            </a:pPr>
            <a:r>
              <a:rPr lang="en-IN" sz="1330"/>
              <a:t> else if(a[mid]&gt;key) //Middle element is greater than key</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last=mid-1;//If middle element is greater than key, we need to search left subarray</a:t>
            </a:r>
            <a:endParaRPr sz="1330"/>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else if(a[mid]&lt;key) //Middle element is less than key</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beg=mid+1;//If middle element is less than key, we need to search right subarray</a:t>
            </a:r>
            <a:endParaRPr sz="1330"/>
          </a:p>
          <a:p>
            <a:pPr marL="0" indent="0">
              <a:lnSpc>
                <a:spcPct val="80000"/>
              </a:lnSpc>
              <a:spcBef>
                <a:spcPts val="266"/>
              </a:spcBef>
              <a:spcAft>
                <a:spcPts val="0"/>
              </a:spcAft>
              <a:buClr>
                <a:schemeClr val="accent1"/>
              </a:buClr>
              <a:buSzPts val="1330"/>
              <a:buNone/>
            </a:pPr>
            <a:r>
              <a:rPr lang="en-IN" sz="1330"/>
              <a:t>    } //end of if else</a:t>
            </a:r>
            <a:endParaRPr/>
          </a:p>
          <a:p>
            <a:pPr marL="0" indent="0">
              <a:lnSpc>
                <a:spcPct val="80000"/>
              </a:lnSpc>
              <a:spcBef>
                <a:spcPts val="266"/>
              </a:spcBef>
              <a:spcAft>
                <a:spcPts val="0"/>
              </a:spcAft>
              <a:buClr>
                <a:schemeClr val="accent1"/>
              </a:buClr>
              <a:buSzPts val="1330"/>
              <a:buNone/>
            </a:pPr>
            <a:r>
              <a:rPr lang="en-IN" sz="1330"/>
              <a:t>   } //end of while</a:t>
            </a:r>
            <a:endParaRPr/>
          </a:p>
          <a:p>
            <a:pPr marL="0" indent="0">
              <a:lnSpc>
                <a:spcPct val="80000"/>
              </a:lnSpc>
              <a:spcBef>
                <a:spcPts val="266"/>
              </a:spcBef>
              <a:spcAft>
                <a:spcPts val="0"/>
              </a:spcAft>
              <a:buClr>
                <a:schemeClr val="accent1"/>
              </a:buClr>
              <a:buSzPts val="1330"/>
              <a:buNone/>
            </a:pPr>
            <a:r>
              <a:rPr lang="en-IN" sz="1330"/>
              <a:t>   if(loc!=-1)</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printf("element found at %d", loc+1);//Location is exact position, not index</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else</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printf("element not found");</a:t>
            </a:r>
            <a:endParaRPr/>
          </a:p>
          <a:p>
            <a:pPr marL="0" indent="0">
              <a:lnSpc>
                <a:spcPct val="80000"/>
              </a:lnSpc>
              <a:spcBef>
                <a:spcPts val="266"/>
              </a:spcBef>
              <a:spcAft>
                <a:spcPts val="0"/>
              </a:spcAft>
              <a:buClr>
                <a:schemeClr val="accent1"/>
              </a:buClr>
              <a:buSzPts val="1330"/>
              <a:buNone/>
            </a:pPr>
            <a:r>
              <a:rPr lang="en-IN" sz="1330"/>
              <a:t>   }</a:t>
            </a:r>
            <a:endParaRPr/>
          </a:p>
          <a:p>
            <a:pPr marL="0" indent="0">
              <a:lnSpc>
                <a:spcPct val="80000"/>
              </a:lnSpc>
              <a:spcBef>
                <a:spcPts val="266"/>
              </a:spcBef>
              <a:spcAft>
                <a:spcPts val="0"/>
              </a:spcAft>
              <a:buClr>
                <a:schemeClr val="accent1"/>
              </a:buClr>
              <a:buSzPts val="1330"/>
              <a:buNone/>
            </a:pPr>
            <a:r>
              <a:rPr lang="en-IN" sz="1330"/>
              <a:t>   return 0;</a:t>
            </a:r>
            <a:endParaRPr/>
          </a:p>
          <a:p>
            <a:pPr marL="0" indent="0">
              <a:lnSpc>
                <a:spcPct val="80000"/>
              </a:lnSpc>
              <a:spcBef>
                <a:spcPts val="266"/>
              </a:spcBef>
              <a:spcAft>
                <a:spcPts val="0"/>
              </a:spcAft>
              <a:buClr>
                <a:schemeClr val="accent1"/>
              </a:buClr>
              <a:buSzPts val="1330"/>
              <a:buNone/>
            </a:pPr>
            <a:r>
              <a:rPr lang="en-IN" sz="1330"/>
              <a:t>}</a:t>
            </a:r>
            <a:endParaRPr/>
          </a:p>
        </p:txBody>
      </p:sp>
    </p:spTree>
    <p:extLst>
      <p:ext uri="{BB962C8B-B14F-4D97-AF65-F5344CB8AC3E}">
        <p14:creationId xmlns:p14="http://schemas.microsoft.com/office/powerpoint/2010/main" val="2221147588"/>
      </p:ext>
    </p:extLst>
  </p:cSld>
  <p:clrMapOvr>
    <a:masterClrMapping/>
  </p:clrMapOvr>
  <p:transition advClick="0" advTm="2147255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1752600" y="-152400"/>
            <a:ext cx="8229600" cy="563562"/>
          </a:xfrm>
          <a:prstGeom prst="rect">
            <a:avLst/>
          </a:prstGeom>
          <a:noFill/>
          <a:ln>
            <a:noFill/>
          </a:ln>
        </p:spPr>
        <p:txBody>
          <a:bodyPr spcFirstLastPara="1" vert="horz" wrap="square" lIns="91425" tIns="45700" rIns="91425" bIns="45700" numCol="1" anchor="ctr" anchorCtr="0" compatLnSpc="1">
            <a:prstTxWarp prst="textNoShape">
              <a:avLst/>
            </a:prstTxWarp>
            <a:normAutofit fontScale="90000"/>
          </a:bodyPr>
          <a:lstStyle/>
          <a:p>
            <a:pPr>
              <a:spcBef>
                <a:spcPts val="0"/>
              </a:spcBef>
              <a:spcAft>
                <a:spcPts val="0"/>
              </a:spcAft>
              <a:buClr>
                <a:schemeClr val="dk1"/>
              </a:buClr>
              <a:buSzPts val="3959"/>
            </a:pPr>
            <a:r>
              <a:rPr lang="en-IN" sz="3959"/>
              <a:t>Dry running</a:t>
            </a:r>
            <a:endParaRPr sz="3959"/>
          </a:p>
        </p:txBody>
      </p:sp>
      <p:pic>
        <p:nvPicPr>
          <p:cNvPr id="324" name="Google Shape;324;p32"/>
          <p:cNvPicPr preferRelativeResize="0">
            <a:picLocks noGrp="1"/>
          </p:cNvPicPr>
          <p:nvPr>
            <p:ph type="body" idx="1"/>
          </p:nvPr>
        </p:nvPicPr>
        <p:blipFill rotWithShape="1">
          <a:blip r:embed="rId3">
            <a:alphaModFix/>
          </a:blip>
          <a:srcRect/>
          <a:stretch/>
        </p:blipFill>
        <p:spPr>
          <a:xfrm>
            <a:off x="1524000" y="533400"/>
            <a:ext cx="9067800" cy="6096000"/>
          </a:xfrm>
          <a:prstGeom prst="rect">
            <a:avLst/>
          </a:prstGeom>
          <a:noFill/>
          <a:ln>
            <a:noFill/>
          </a:ln>
        </p:spPr>
      </p:pic>
    </p:spTree>
    <p:extLst>
      <p:ext uri="{BB962C8B-B14F-4D97-AF65-F5344CB8AC3E}">
        <p14:creationId xmlns:p14="http://schemas.microsoft.com/office/powerpoint/2010/main" val="775585191"/>
      </p:ext>
    </p:extLst>
  </p:cSld>
  <p:clrMapOvr>
    <a:masterClrMapping/>
  </p:clrMapOvr>
  <p:transition advClick="0" advTm="2147255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Given an input </a:t>
            </a:r>
            <a:r>
              <a:rPr lang="en-IN" dirty="0" err="1"/>
              <a:t>arr</a:t>
            </a:r>
            <a:r>
              <a:rPr lang="en-IN" dirty="0"/>
              <a:t> = {2,5,7,99,899}; key = 899; What is the level of recursion?</a:t>
            </a:r>
            <a:r>
              <a:rPr lang="en-IN" dirty="0"/>
              <a:t/>
            </a:r>
            <a:br>
              <a:rPr lang="en-IN" dirty="0"/>
            </a:br>
            <a:r>
              <a:rPr lang="en-IN" dirty="0"/>
              <a:t>a) 5</a:t>
            </a:r>
            <a:r>
              <a:rPr lang="en-IN" dirty="0"/>
              <a:t/>
            </a:r>
            <a:br>
              <a:rPr lang="en-IN" dirty="0"/>
            </a:br>
            <a:r>
              <a:rPr lang="en-IN" dirty="0"/>
              <a:t>b) 2</a:t>
            </a:r>
            <a:r>
              <a:rPr lang="en-IN" dirty="0"/>
              <a:t/>
            </a:r>
            <a:br>
              <a:rPr lang="en-IN" dirty="0"/>
            </a:br>
            <a:r>
              <a:rPr lang="en-IN" dirty="0"/>
              <a:t>c) 3</a:t>
            </a:r>
            <a:r>
              <a:rPr lang="en-IN" dirty="0"/>
              <a:t/>
            </a:r>
            <a:br>
              <a:rPr lang="en-IN" dirty="0"/>
            </a:br>
            <a:r>
              <a:rPr lang="en-IN" dirty="0"/>
              <a:t>d) 4</a:t>
            </a:r>
            <a:endParaRPr lang="en-IN" dirty="0"/>
          </a:p>
        </p:txBody>
      </p:sp>
    </p:spTree>
    <p:extLst>
      <p:ext uri="{BB962C8B-B14F-4D97-AF65-F5344CB8AC3E}">
        <p14:creationId xmlns:p14="http://schemas.microsoft.com/office/powerpoint/2010/main" val="1343895270"/>
      </p:ext>
    </p:extLst>
  </p:cSld>
  <p:clrMapOvr>
    <a:masterClrMapping/>
  </p:clrMapOvr>
  <p:transition advClick="0" advTm="2147255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Given an input </a:t>
            </a:r>
            <a:r>
              <a:rPr lang="en-IN" dirty="0" err="1"/>
              <a:t>arr</a:t>
            </a:r>
            <a:r>
              <a:rPr lang="en-IN" dirty="0"/>
              <a:t> = {2,5,7,99,899}; key = 899; What is the level of recursion?</a:t>
            </a:r>
            <a:r>
              <a:rPr lang="en-IN" dirty="0"/>
              <a:t/>
            </a:r>
            <a:br>
              <a:rPr lang="en-IN" dirty="0"/>
            </a:br>
            <a:r>
              <a:rPr lang="en-IN" dirty="0"/>
              <a:t>a) 5</a:t>
            </a:r>
            <a:r>
              <a:rPr lang="en-IN" dirty="0"/>
              <a:t/>
            </a:r>
            <a:br>
              <a:rPr lang="en-IN" dirty="0"/>
            </a:br>
            <a:r>
              <a:rPr lang="en-IN" dirty="0"/>
              <a:t>b) 2</a:t>
            </a:r>
            <a:r>
              <a:rPr lang="en-IN" dirty="0"/>
              <a:t/>
            </a:r>
            <a:br>
              <a:rPr lang="en-IN" dirty="0"/>
            </a:br>
            <a:r>
              <a:rPr lang="en-IN" b="1" dirty="0"/>
              <a:t>c) 3</a:t>
            </a:r>
            <a:r>
              <a:rPr lang="en-IN" dirty="0"/>
              <a:t/>
            </a:r>
            <a:br>
              <a:rPr lang="en-IN" dirty="0"/>
            </a:br>
            <a:r>
              <a:rPr lang="en-IN" dirty="0"/>
              <a:t>d) </a:t>
            </a:r>
            <a:r>
              <a:rPr lang="en-IN" dirty="0" smtClean="0"/>
              <a:t>4</a:t>
            </a:r>
          </a:p>
          <a:p>
            <a:pPr marL="0" indent="0">
              <a:buNone/>
            </a:pPr>
            <a:r>
              <a:rPr lang="en-IN" dirty="0"/>
              <a:t>Explanation: level 1: mid = 7</a:t>
            </a:r>
            <a:r>
              <a:rPr lang="en-IN" dirty="0"/>
              <a:t/>
            </a:r>
            <a:br>
              <a:rPr lang="en-IN" dirty="0"/>
            </a:br>
            <a:r>
              <a:rPr lang="en-IN" dirty="0"/>
              <a:t>level 2: mid = 99</a:t>
            </a:r>
            <a:r>
              <a:rPr lang="en-IN" dirty="0"/>
              <a:t/>
            </a:r>
            <a:br>
              <a:rPr lang="en-IN" dirty="0"/>
            </a:br>
            <a:r>
              <a:rPr lang="en-IN" dirty="0"/>
              <a:t>level 3: mid = 899(this is the key).</a:t>
            </a:r>
            <a:endParaRPr lang="en-IN" dirty="0"/>
          </a:p>
        </p:txBody>
      </p:sp>
    </p:spTree>
    <p:extLst>
      <p:ext uri="{BB962C8B-B14F-4D97-AF65-F5344CB8AC3E}">
        <p14:creationId xmlns:p14="http://schemas.microsoft.com/office/powerpoint/2010/main" val="814046037"/>
      </p:ext>
    </p:extLst>
  </p:cSld>
  <p:clrMapOvr>
    <a:masterClrMapping/>
  </p:clrMapOvr>
  <p:transition advClick="0" advTm="2147255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Given an array </a:t>
            </a:r>
            <a:r>
              <a:rPr lang="en-IN" dirty="0" err="1"/>
              <a:t>arr</a:t>
            </a:r>
            <a:r>
              <a:rPr lang="en-IN" dirty="0"/>
              <a:t> = {45,77,89,90,94,99,100} and key = 99; what are the mid values(corresponding array elements) in the first and second levels of recursion?</a:t>
            </a:r>
            <a:r>
              <a:rPr lang="en-IN" dirty="0"/>
              <a:t/>
            </a:r>
            <a:br>
              <a:rPr lang="en-IN" dirty="0"/>
            </a:br>
            <a:r>
              <a:rPr lang="en-IN" dirty="0"/>
              <a:t>a) 90 and 99</a:t>
            </a:r>
            <a:r>
              <a:rPr lang="en-IN" dirty="0"/>
              <a:t/>
            </a:r>
            <a:br>
              <a:rPr lang="en-IN" dirty="0"/>
            </a:br>
            <a:r>
              <a:rPr lang="en-IN" dirty="0"/>
              <a:t>b) 90 and 94</a:t>
            </a:r>
            <a:r>
              <a:rPr lang="en-IN" dirty="0"/>
              <a:t/>
            </a:r>
            <a:br>
              <a:rPr lang="en-IN" dirty="0"/>
            </a:br>
            <a:r>
              <a:rPr lang="en-IN" dirty="0"/>
              <a:t>c) 89 and 99</a:t>
            </a:r>
            <a:r>
              <a:rPr lang="en-IN" dirty="0"/>
              <a:t/>
            </a:r>
            <a:br>
              <a:rPr lang="en-IN" dirty="0"/>
            </a:br>
            <a:r>
              <a:rPr lang="en-IN" dirty="0"/>
              <a:t>d) 89 and 94</a:t>
            </a:r>
            <a:endParaRPr lang="en-IN" dirty="0"/>
          </a:p>
        </p:txBody>
      </p:sp>
    </p:spTree>
    <p:extLst>
      <p:ext uri="{BB962C8B-B14F-4D97-AF65-F5344CB8AC3E}">
        <p14:creationId xmlns:p14="http://schemas.microsoft.com/office/powerpoint/2010/main" val="3530227590"/>
      </p:ext>
    </p:extLst>
  </p:cSld>
  <p:clrMapOvr>
    <a:masterClrMapping/>
  </p:clrMapOvr>
  <p:transition advClick="0" advTm="2147255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Given an array </a:t>
            </a:r>
            <a:r>
              <a:rPr lang="en-IN" dirty="0" err="1"/>
              <a:t>arr</a:t>
            </a:r>
            <a:r>
              <a:rPr lang="en-IN" dirty="0"/>
              <a:t> = {45,77,89,90,94,99,100} and key = 99; what are the mid values(corresponding array elements) in the first and second levels of recursion?</a:t>
            </a:r>
            <a:r>
              <a:rPr lang="en-IN" dirty="0"/>
              <a:t/>
            </a:r>
            <a:br>
              <a:rPr lang="en-IN" dirty="0"/>
            </a:br>
            <a:r>
              <a:rPr lang="en-IN" b="1" dirty="0"/>
              <a:t>a) 90 and 99</a:t>
            </a:r>
            <a:r>
              <a:rPr lang="en-IN" dirty="0"/>
              <a:t/>
            </a:r>
            <a:br>
              <a:rPr lang="en-IN" dirty="0"/>
            </a:br>
            <a:r>
              <a:rPr lang="en-IN" dirty="0"/>
              <a:t>b) 90 and 94</a:t>
            </a:r>
            <a:r>
              <a:rPr lang="en-IN" dirty="0"/>
              <a:t/>
            </a:r>
            <a:br>
              <a:rPr lang="en-IN" dirty="0"/>
            </a:br>
            <a:r>
              <a:rPr lang="en-IN" dirty="0"/>
              <a:t>c) 89 and 99</a:t>
            </a:r>
            <a:r>
              <a:rPr lang="en-IN" dirty="0"/>
              <a:t/>
            </a:r>
            <a:br>
              <a:rPr lang="en-IN" dirty="0"/>
            </a:br>
            <a:r>
              <a:rPr lang="en-IN" dirty="0"/>
              <a:t>d) 89 and </a:t>
            </a:r>
            <a:r>
              <a:rPr lang="en-IN" dirty="0" smtClean="0"/>
              <a:t>94</a:t>
            </a:r>
          </a:p>
          <a:p>
            <a:r>
              <a:rPr lang="en-IN" dirty="0"/>
              <a:t>Explanation: At first level key = 90</a:t>
            </a:r>
            <a:r>
              <a:rPr lang="en-IN" dirty="0"/>
              <a:t/>
            </a:r>
            <a:br>
              <a:rPr lang="en-IN" dirty="0"/>
            </a:br>
            <a:r>
              <a:rPr lang="en-IN" dirty="0"/>
              <a:t>At second level key= 99</a:t>
            </a:r>
            <a:r>
              <a:rPr lang="en-IN" dirty="0"/>
              <a:t/>
            </a:r>
            <a:br>
              <a:rPr lang="en-IN" dirty="0"/>
            </a:br>
            <a:r>
              <a:rPr lang="en-IN" dirty="0"/>
              <a:t>Here 90 and 99 are mid values.</a:t>
            </a:r>
            <a:endParaRPr lang="en-IN" dirty="0"/>
          </a:p>
        </p:txBody>
      </p:sp>
    </p:spTree>
    <p:extLst>
      <p:ext uri="{BB962C8B-B14F-4D97-AF65-F5344CB8AC3E}">
        <p14:creationId xmlns:p14="http://schemas.microsoft.com/office/powerpoint/2010/main" val="1172277208"/>
      </p:ext>
    </p:extLst>
  </p:cSld>
  <p:clrMapOvr>
    <a:masterClrMapping/>
  </p:clrMapOvr>
  <p:transition advClick="0" advTm="2147255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4400"/>
            </a:pPr>
            <a:endParaRPr/>
          </a:p>
        </p:txBody>
      </p:sp>
      <p:sp>
        <p:nvSpPr>
          <p:cNvPr id="267" name="Google Shape;267;p2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lgn="just">
              <a:lnSpc>
                <a:spcPct val="90000"/>
              </a:lnSpc>
              <a:spcBef>
                <a:spcPts val="0"/>
              </a:spcBef>
              <a:spcAft>
                <a:spcPts val="0"/>
              </a:spcAft>
              <a:buClr>
                <a:schemeClr val="accent1"/>
              </a:buClr>
              <a:buSzPts val="2220"/>
              <a:buNone/>
            </a:pPr>
            <a:r>
              <a:rPr lang="en-IN" sz="2220" b="1"/>
              <a:t>Array Used for Maintaining multiple variable names using single name</a:t>
            </a:r>
            <a:endParaRPr/>
          </a:p>
          <a:p>
            <a:pPr marL="0" indent="0" algn="just">
              <a:lnSpc>
                <a:spcPct val="90000"/>
              </a:lnSpc>
              <a:spcBef>
                <a:spcPts val="600"/>
              </a:spcBef>
              <a:spcAft>
                <a:spcPts val="0"/>
              </a:spcAft>
              <a:buClr>
                <a:schemeClr val="accent1"/>
              </a:buClr>
              <a:buSzPts val="2220"/>
              <a:buNone/>
            </a:pPr>
            <a:r>
              <a:rPr lang="en-IN" sz="2220"/>
              <a:t>Suppose we need to store 5 roll numbers of students then without declaration of array we need to declare following -</a:t>
            </a:r>
            <a:endParaRPr/>
          </a:p>
          <a:p>
            <a:pPr marL="0" indent="0" algn="just">
              <a:lnSpc>
                <a:spcPct val="90000"/>
              </a:lnSpc>
              <a:spcBef>
                <a:spcPts val="600"/>
              </a:spcBef>
              <a:spcAft>
                <a:spcPts val="0"/>
              </a:spcAft>
              <a:buClr>
                <a:schemeClr val="accent1"/>
              </a:buClr>
              <a:buSzPts val="2220"/>
              <a:buNone/>
            </a:pPr>
            <a:r>
              <a:rPr lang="en-IN" sz="2220"/>
              <a:t>int roll1,roll2,roll3,roll4,roll5;</a:t>
            </a:r>
            <a:endParaRPr/>
          </a:p>
          <a:p>
            <a:pPr marL="457200" indent="-457200" algn="just">
              <a:lnSpc>
                <a:spcPct val="90000"/>
              </a:lnSpc>
              <a:spcBef>
                <a:spcPts val="600"/>
              </a:spcBef>
              <a:spcAft>
                <a:spcPts val="0"/>
              </a:spcAft>
              <a:buClr>
                <a:schemeClr val="accent1"/>
              </a:buClr>
              <a:buSzPts val="2220"/>
              <a:buAutoNum type="arabicPeriod"/>
            </a:pPr>
            <a:r>
              <a:rPr lang="en-IN" sz="2220"/>
              <a:t>Now in order to get roll number of first student we need to access  roll1.</a:t>
            </a:r>
            <a:endParaRPr/>
          </a:p>
          <a:p>
            <a:pPr marL="457200" indent="-457200" algn="just">
              <a:lnSpc>
                <a:spcPct val="90000"/>
              </a:lnSpc>
              <a:spcBef>
                <a:spcPts val="600"/>
              </a:spcBef>
              <a:spcAft>
                <a:spcPts val="0"/>
              </a:spcAft>
              <a:buClr>
                <a:schemeClr val="accent1"/>
              </a:buClr>
              <a:buSzPts val="2220"/>
              <a:buAutoNum type="arabicPeriod"/>
            </a:pPr>
            <a:r>
              <a:rPr lang="en-IN" sz="2220"/>
              <a:t>Guess if we need to store roll numbers of 100 students then what will be the procedure.</a:t>
            </a:r>
            <a:endParaRPr/>
          </a:p>
          <a:p>
            <a:pPr marL="457200" indent="-457200" algn="just">
              <a:lnSpc>
                <a:spcPct val="90000"/>
              </a:lnSpc>
              <a:spcBef>
                <a:spcPts val="600"/>
              </a:spcBef>
              <a:spcAft>
                <a:spcPts val="0"/>
              </a:spcAft>
              <a:buClr>
                <a:schemeClr val="accent1"/>
              </a:buClr>
              <a:buSzPts val="2220"/>
              <a:buAutoNum type="arabicPeriod"/>
            </a:pPr>
            <a:r>
              <a:rPr lang="en-IN" sz="2220"/>
              <a:t>Maintaining all the variables and remembering all these things is very difficult.</a:t>
            </a:r>
            <a:endParaRPr/>
          </a:p>
          <a:p>
            <a:pPr marL="342900" indent="-342900" algn="just">
              <a:lnSpc>
                <a:spcPct val="90000"/>
              </a:lnSpc>
              <a:spcBef>
                <a:spcPts val="600"/>
              </a:spcBef>
              <a:spcAft>
                <a:spcPts val="0"/>
              </a:spcAft>
              <a:buClr>
                <a:schemeClr val="accent1"/>
              </a:buClr>
              <a:buSzPts val="2220"/>
              <a:buFont typeface="Noto Sans Symbols"/>
              <a:buChar char="⮚"/>
            </a:pPr>
            <a:r>
              <a:rPr lang="en-IN" sz="2220"/>
              <a:t>So we are using array which can store multiple values and we have to remember just single variable name.</a:t>
            </a:r>
            <a:endParaRPr/>
          </a:p>
        </p:txBody>
      </p:sp>
    </p:spTree>
    <p:extLst>
      <p:ext uri="{BB962C8B-B14F-4D97-AF65-F5344CB8AC3E}">
        <p14:creationId xmlns:p14="http://schemas.microsoft.com/office/powerpoint/2010/main" val="2316127351"/>
      </p:ext>
    </p:extLst>
  </p:cSld>
  <p:clrMapOvr>
    <a:masterClrMapping/>
  </p:clrMapOvr>
  <p:transition advClick="0" advTm="2147255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 </a:t>
            </a:r>
            <a:endParaRPr lang="en-IN" dirty="0"/>
          </a:p>
        </p:txBody>
      </p:sp>
      <p:sp>
        <p:nvSpPr>
          <p:cNvPr id="3" name="Content Placeholder 2"/>
          <p:cNvSpPr>
            <a:spLocks noGrp="1"/>
          </p:cNvSpPr>
          <p:nvPr>
            <p:ph idx="1"/>
          </p:nvPr>
        </p:nvSpPr>
        <p:spPr/>
        <p:txBody>
          <a:bodyPr/>
          <a:lstStyle/>
          <a:p>
            <a:r>
              <a:rPr lang="en-IN" dirty="0"/>
              <a:t>A Sorting Algorithm is used to rearrange a given array or list elements according to a comparison operator on the elements. The comparison operator is used to decide the new order of element in the respective data structure</a:t>
            </a:r>
            <a:r>
              <a:rPr lang="en-IN" dirty="0" smtClean="0"/>
              <a:t>.</a:t>
            </a:r>
          </a:p>
          <a:p>
            <a:r>
              <a:rPr lang="en-IN" b="1" dirty="0"/>
              <a:t>For example</a:t>
            </a:r>
            <a:r>
              <a:rPr lang="en-IN" dirty="0"/>
              <a:t>: The below list of characters is sorted in increasing order of their ASCII values. That is, the character with lesser ASCII value will be placed first than the character with higher ASCII value</a:t>
            </a:r>
            <a:r>
              <a:rPr lang="en-IN" dirty="0" smtClean="0"/>
              <a:t>.</a:t>
            </a:r>
          </a:p>
          <a:p>
            <a:r>
              <a:rPr lang="en-IN" b="1" dirty="0" err="1" smtClean="0"/>
              <a:t>zdcba</a:t>
            </a:r>
            <a:r>
              <a:rPr lang="en-IN" dirty="0" smtClean="0"/>
              <a:t> WILL BE rearranged as </a:t>
            </a:r>
            <a:r>
              <a:rPr lang="en-IN" b="1" dirty="0" err="1" smtClean="0"/>
              <a:t>abcdz</a:t>
            </a:r>
            <a:endParaRPr lang="en-IN" b="1" dirty="0" smtClean="0"/>
          </a:p>
        </p:txBody>
      </p:sp>
    </p:spTree>
    <p:extLst>
      <p:ext uri="{BB962C8B-B14F-4D97-AF65-F5344CB8AC3E}">
        <p14:creationId xmlns:p14="http://schemas.microsoft.com/office/powerpoint/2010/main" val="2452789757"/>
      </p:ext>
    </p:extLst>
  </p:cSld>
  <p:clrMapOvr>
    <a:masterClrMapping/>
  </p:clrMapOvr>
  <p:transition advClick="0" advTm="2147255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spcBef>
                <a:spcPts val="0"/>
              </a:spcBef>
              <a:spcAft>
                <a:spcPts val="0"/>
              </a:spcAft>
              <a:buClr>
                <a:schemeClr val="dk1"/>
              </a:buClr>
              <a:buSzPts val="4400"/>
            </a:pPr>
            <a:endParaRPr/>
          </a:p>
        </p:txBody>
      </p:sp>
      <p:sp>
        <p:nvSpPr>
          <p:cNvPr id="274" name="Google Shape;274;p2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0" indent="0">
              <a:spcBef>
                <a:spcPts val="0"/>
              </a:spcBef>
              <a:spcAft>
                <a:spcPts val="0"/>
              </a:spcAft>
              <a:buClr>
                <a:schemeClr val="accent1"/>
              </a:buClr>
              <a:buSzPts val="2400"/>
              <a:buNone/>
            </a:pPr>
            <a:r>
              <a:rPr lang="en-IN" sz="2400" b="1"/>
              <a:t>Array Can be Used for Sorting Elements</a:t>
            </a:r>
            <a:endParaRPr sz="2400"/>
          </a:p>
          <a:p>
            <a:pPr marL="342900" indent="-342900">
              <a:spcBef>
                <a:spcPts val="600"/>
              </a:spcBef>
              <a:spcAft>
                <a:spcPts val="0"/>
              </a:spcAft>
              <a:buClr>
                <a:schemeClr val="accent1"/>
              </a:buClr>
              <a:buSzPts val="2400"/>
            </a:pPr>
            <a:r>
              <a:rPr lang="en-IN" sz="2400"/>
              <a:t>We can store elements to be sorted in an array and then by using different sorting technique we can sort the elements.</a:t>
            </a:r>
            <a:endParaRPr/>
          </a:p>
          <a:p>
            <a:pPr marL="0" indent="0">
              <a:spcBef>
                <a:spcPts val="600"/>
              </a:spcBef>
              <a:spcAft>
                <a:spcPts val="0"/>
              </a:spcAft>
              <a:buClr>
                <a:schemeClr val="accent1"/>
              </a:buClr>
              <a:buSzPts val="2400"/>
              <a:buNone/>
            </a:pPr>
            <a:r>
              <a:rPr lang="en-IN" sz="2400"/>
              <a:t>Different Sorting Techniques are :</a:t>
            </a:r>
            <a:endParaRPr/>
          </a:p>
          <a:p>
            <a:pPr marL="0" indent="0">
              <a:spcBef>
                <a:spcPts val="600"/>
              </a:spcBef>
              <a:spcAft>
                <a:spcPts val="0"/>
              </a:spcAft>
              <a:buClr>
                <a:schemeClr val="accent1"/>
              </a:buClr>
              <a:buSzPts val="2400"/>
              <a:buNone/>
            </a:pPr>
            <a:r>
              <a:rPr lang="en-IN" sz="2400"/>
              <a:t>1. Bubble Sort</a:t>
            </a:r>
            <a:endParaRPr/>
          </a:p>
          <a:p>
            <a:pPr marL="0" indent="0">
              <a:spcBef>
                <a:spcPts val="600"/>
              </a:spcBef>
              <a:spcAft>
                <a:spcPts val="0"/>
              </a:spcAft>
              <a:buClr>
                <a:schemeClr val="accent1"/>
              </a:buClr>
              <a:buSzPts val="2400"/>
              <a:buNone/>
            </a:pPr>
            <a:r>
              <a:rPr lang="en-IN" sz="2400"/>
              <a:t>2. Insertion Sort</a:t>
            </a:r>
            <a:endParaRPr/>
          </a:p>
          <a:p>
            <a:pPr marL="0" indent="0">
              <a:spcBef>
                <a:spcPts val="600"/>
              </a:spcBef>
              <a:spcAft>
                <a:spcPts val="0"/>
              </a:spcAft>
              <a:buClr>
                <a:schemeClr val="accent1"/>
              </a:buClr>
              <a:buSzPts val="2400"/>
              <a:buNone/>
            </a:pPr>
            <a:r>
              <a:rPr lang="en-IN" sz="2400"/>
              <a:t>3. Selection Sort</a:t>
            </a:r>
            <a:endParaRPr/>
          </a:p>
        </p:txBody>
      </p:sp>
    </p:spTree>
    <p:extLst>
      <p:ext uri="{BB962C8B-B14F-4D97-AF65-F5344CB8AC3E}">
        <p14:creationId xmlns:p14="http://schemas.microsoft.com/office/powerpoint/2010/main" val="634394961"/>
      </p:ext>
    </p:extLst>
  </p:cSld>
  <p:clrMapOvr>
    <a:masterClrMapping/>
  </p:clrMapOvr>
  <p:transition advClick="0" advTm="214725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Sorting </a:t>
            </a:r>
            <a:endParaRPr/>
          </a:p>
        </p:txBody>
      </p:sp>
      <p:sp>
        <p:nvSpPr>
          <p:cNvPr id="330" name="Google Shape;330;p3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lnSpc>
                <a:spcPct val="90000"/>
              </a:lnSpc>
              <a:spcBef>
                <a:spcPts val="0"/>
              </a:spcBef>
              <a:spcAft>
                <a:spcPts val="0"/>
              </a:spcAft>
              <a:buClr>
                <a:schemeClr val="accent1"/>
              </a:buClr>
              <a:buSzPts val="3200"/>
            </a:pPr>
            <a:r>
              <a:rPr lang="en-IN" dirty="0">
                <a:solidFill>
                  <a:schemeClr val="tx1"/>
                </a:solidFill>
              </a:rPr>
              <a:t>Sorting data</a:t>
            </a:r>
            <a:endParaRPr dirty="0">
              <a:solidFill>
                <a:schemeClr val="tx1"/>
              </a:solidFill>
            </a:endParaRPr>
          </a:p>
          <a:p>
            <a:pPr marL="742950" lvl="1" indent="-285750">
              <a:lnSpc>
                <a:spcPct val="90000"/>
              </a:lnSpc>
              <a:spcBef>
                <a:spcPts val="560"/>
              </a:spcBef>
              <a:spcAft>
                <a:spcPts val="0"/>
              </a:spcAft>
              <a:buClr>
                <a:schemeClr val="accent1"/>
              </a:buClr>
              <a:buSzPts val="2800"/>
            </a:pPr>
            <a:r>
              <a:rPr lang="en-IN" dirty="0">
                <a:solidFill>
                  <a:schemeClr val="tx1"/>
                </a:solidFill>
              </a:rPr>
              <a:t>Important computing application</a:t>
            </a:r>
            <a:endParaRPr dirty="0">
              <a:solidFill>
                <a:schemeClr val="tx1"/>
              </a:solidFill>
            </a:endParaRPr>
          </a:p>
          <a:p>
            <a:pPr marL="742950" lvl="1" indent="-285750">
              <a:lnSpc>
                <a:spcPct val="90000"/>
              </a:lnSpc>
              <a:spcBef>
                <a:spcPts val="560"/>
              </a:spcBef>
              <a:spcAft>
                <a:spcPts val="0"/>
              </a:spcAft>
              <a:buClr>
                <a:schemeClr val="accent1"/>
              </a:buClr>
              <a:buSzPts val="2800"/>
            </a:pPr>
            <a:r>
              <a:rPr lang="en-IN" dirty="0">
                <a:solidFill>
                  <a:schemeClr val="tx1"/>
                </a:solidFill>
              </a:rPr>
              <a:t>Virtually every organization must sort some data </a:t>
            </a:r>
            <a:endParaRPr dirty="0">
              <a:solidFill>
                <a:schemeClr val="tx1"/>
              </a:solidFill>
            </a:endParaRPr>
          </a:p>
        </p:txBody>
      </p:sp>
    </p:spTree>
    <p:extLst>
      <p:ext uri="{BB962C8B-B14F-4D97-AF65-F5344CB8AC3E}">
        <p14:creationId xmlns:p14="http://schemas.microsoft.com/office/powerpoint/2010/main" val="3486530194"/>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Effect transition="in" filter="fade">
                                      <p:cBhvr>
                                        <p:cTn id="7" dur="500"/>
                                        <p:tgtEl>
                                          <p:spTgt spid="3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0">
                                            <p:txEl>
                                              <p:pRg st="1" end="1"/>
                                            </p:txEl>
                                          </p:spTgt>
                                        </p:tgtEl>
                                        <p:attrNameLst>
                                          <p:attrName>style.visibility</p:attrName>
                                        </p:attrNameLst>
                                      </p:cBhvr>
                                      <p:to>
                                        <p:strVal val="visible"/>
                                      </p:to>
                                    </p:set>
                                    <p:animEffect transition="in" filter="fade">
                                      <p:cBhvr>
                                        <p:cTn id="10" dur="500"/>
                                        <p:tgtEl>
                                          <p:spTgt spid="33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0">
                                            <p:txEl>
                                              <p:pRg st="2" end="2"/>
                                            </p:txEl>
                                          </p:spTgt>
                                        </p:tgtEl>
                                        <p:attrNameLst>
                                          <p:attrName>style.visibility</p:attrName>
                                        </p:attrNameLst>
                                      </p:cBhvr>
                                      <p:to>
                                        <p:strVal val="visible"/>
                                      </p:to>
                                    </p:set>
                                    <p:animEffect transition="in" filter="fade">
                                      <p:cBhvr>
                                        <p:cTn id="13" dur="500"/>
                                        <p:tgtEl>
                                          <p:spTgt spid="3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Bubble sort</a:t>
            </a:r>
            <a:endParaRPr/>
          </a:p>
        </p:txBody>
      </p:sp>
      <p:sp>
        <p:nvSpPr>
          <p:cNvPr id="336" name="Google Shape;336;p34"/>
          <p:cNvSpPr txBox="1">
            <a:spLocks noGrp="1"/>
          </p:cNvSpPr>
          <p:nvPr>
            <p:ph type="body" idx="1"/>
          </p:nvPr>
        </p:nvSpPr>
        <p:spPr>
          <a:xfrm>
            <a:off x="1981200" y="1600200"/>
            <a:ext cx="8229600" cy="4565104"/>
          </a:xfrm>
          <a:prstGeom prst="rect">
            <a:avLst/>
          </a:prstGeom>
          <a:noFill/>
          <a:ln>
            <a:noFill/>
          </a:ln>
        </p:spPr>
        <p:txBody>
          <a:bodyPr spcFirstLastPara="1" vert="horz" wrap="square" lIns="91425" tIns="45700" rIns="91425" bIns="45700" numCol="1" anchor="t" anchorCtr="0" compatLnSpc="1">
            <a:prstTxWarp prst="textNoShape">
              <a:avLst/>
            </a:prstTxWarp>
            <a:normAutofit/>
          </a:bodyPr>
          <a:lstStyle/>
          <a:p>
            <a:pPr marL="342900" indent="-342900">
              <a:lnSpc>
                <a:spcPct val="90000"/>
              </a:lnSpc>
              <a:spcBef>
                <a:spcPts val="0"/>
              </a:spcBef>
              <a:spcAft>
                <a:spcPts val="0"/>
              </a:spcAft>
              <a:buClr>
                <a:schemeClr val="accent1"/>
              </a:buClr>
              <a:buSzPts val="3200"/>
              <a:buNone/>
            </a:pPr>
            <a:r>
              <a:rPr lang="en-IN" dirty="0">
                <a:solidFill>
                  <a:schemeClr val="tx1"/>
                </a:solidFill>
              </a:rPr>
              <a:t>Bubble sort (sinking sort) </a:t>
            </a:r>
            <a:endParaRPr dirty="0">
              <a:solidFill>
                <a:schemeClr val="tx1"/>
              </a:solidFill>
            </a:endParaRPr>
          </a:p>
          <a:p>
            <a:pPr marL="342900" indent="-342900">
              <a:lnSpc>
                <a:spcPct val="90000"/>
              </a:lnSpc>
              <a:spcBef>
                <a:spcPts val="640"/>
              </a:spcBef>
              <a:spcAft>
                <a:spcPts val="0"/>
              </a:spcAft>
              <a:buClr>
                <a:schemeClr val="accent1"/>
              </a:buClr>
              <a:buSzPts val="3200"/>
            </a:pPr>
            <a:r>
              <a:rPr lang="en-IN" dirty="0">
                <a:solidFill>
                  <a:schemeClr val="tx1"/>
                </a:solidFill>
              </a:rPr>
              <a:t>A simple but inefficient sorting technique. </a:t>
            </a:r>
            <a:endParaRPr dirty="0">
              <a:solidFill>
                <a:schemeClr val="tx1"/>
              </a:solidFill>
            </a:endParaRPr>
          </a:p>
          <a:p>
            <a:pPr marL="742950" lvl="1" indent="-285750">
              <a:lnSpc>
                <a:spcPct val="90000"/>
              </a:lnSpc>
              <a:spcBef>
                <a:spcPts val="560"/>
              </a:spcBef>
              <a:spcAft>
                <a:spcPts val="0"/>
              </a:spcAft>
              <a:buClr>
                <a:schemeClr val="accent1"/>
              </a:buClr>
              <a:buSzPts val="2800"/>
            </a:pPr>
            <a:r>
              <a:rPr lang="en-IN" dirty="0">
                <a:solidFill>
                  <a:schemeClr val="tx1"/>
                </a:solidFill>
              </a:rPr>
              <a:t>Several passes through the array </a:t>
            </a:r>
            <a:endParaRPr dirty="0">
              <a:solidFill>
                <a:schemeClr val="tx1"/>
              </a:solidFill>
            </a:endParaRPr>
          </a:p>
          <a:p>
            <a:pPr marL="742950" lvl="1" indent="-285750">
              <a:lnSpc>
                <a:spcPct val="90000"/>
              </a:lnSpc>
              <a:spcBef>
                <a:spcPts val="560"/>
              </a:spcBef>
              <a:spcAft>
                <a:spcPts val="0"/>
              </a:spcAft>
              <a:buClr>
                <a:schemeClr val="accent1"/>
              </a:buClr>
              <a:buSzPts val="2800"/>
            </a:pPr>
            <a:r>
              <a:rPr lang="en-IN" dirty="0">
                <a:solidFill>
                  <a:schemeClr val="tx1"/>
                </a:solidFill>
              </a:rPr>
              <a:t>Successive pairs of elements are compared </a:t>
            </a:r>
            <a:endParaRPr dirty="0">
              <a:solidFill>
                <a:schemeClr val="tx1"/>
              </a:solidFill>
            </a:endParaRPr>
          </a:p>
          <a:p>
            <a:pPr marL="1143000" lvl="2" indent="-228600">
              <a:lnSpc>
                <a:spcPct val="90000"/>
              </a:lnSpc>
              <a:spcBef>
                <a:spcPts val="480"/>
              </a:spcBef>
              <a:spcAft>
                <a:spcPts val="0"/>
              </a:spcAft>
              <a:buClr>
                <a:schemeClr val="accent1"/>
              </a:buClr>
              <a:buSzPts val="2400"/>
            </a:pPr>
            <a:r>
              <a:rPr lang="en-IN" dirty="0">
                <a:solidFill>
                  <a:schemeClr val="tx1"/>
                </a:solidFill>
              </a:rPr>
              <a:t>If increasing order (or identical ), no change</a:t>
            </a:r>
            <a:endParaRPr dirty="0">
              <a:solidFill>
                <a:schemeClr val="tx1"/>
              </a:solidFill>
            </a:endParaRPr>
          </a:p>
          <a:p>
            <a:pPr marL="1143000" lvl="2" indent="-228600">
              <a:lnSpc>
                <a:spcPct val="90000"/>
              </a:lnSpc>
              <a:spcBef>
                <a:spcPts val="480"/>
              </a:spcBef>
              <a:spcAft>
                <a:spcPts val="0"/>
              </a:spcAft>
              <a:buClr>
                <a:schemeClr val="accent1"/>
              </a:buClr>
              <a:buSzPts val="2400"/>
            </a:pPr>
            <a:r>
              <a:rPr lang="en-IN" dirty="0">
                <a:solidFill>
                  <a:schemeClr val="tx1"/>
                </a:solidFill>
              </a:rPr>
              <a:t>If decreasing order, elements exchanged</a:t>
            </a:r>
            <a:endParaRPr dirty="0">
              <a:solidFill>
                <a:schemeClr val="tx1"/>
              </a:solidFill>
            </a:endParaRPr>
          </a:p>
          <a:p>
            <a:pPr marL="742950" lvl="1" indent="-285750">
              <a:lnSpc>
                <a:spcPct val="90000"/>
              </a:lnSpc>
              <a:spcBef>
                <a:spcPts val="560"/>
              </a:spcBef>
              <a:spcAft>
                <a:spcPts val="0"/>
              </a:spcAft>
              <a:buClr>
                <a:schemeClr val="accent1"/>
              </a:buClr>
              <a:buSzPts val="2800"/>
            </a:pPr>
            <a:r>
              <a:rPr lang="en-IN" dirty="0">
                <a:solidFill>
                  <a:schemeClr val="tx1"/>
                </a:solidFill>
              </a:rPr>
              <a:t>Repeat</a:t>
            </a:r>
            <a:endParaRPr dirty="0">
              <a:solidFill>
                <a:schemeClr val="tx1"/>
              </a:solidFill>
            </a:endParaRPr>
          </a:p>
        </p:txBody>
      </p:sp>
    </p:spTree>
    <p:extLst>
      <p:ext uri="{BB962C8B-B14F-4D97-AF65-F5344CB8AC3E}">
        <p14:creationId xmlns:p14="http://schemas.microsoft.com/office/powerpoint/2010/main" val="965340897"/>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Effect transition="in" filter="fade">
                                      <p:cBhvr>
                                        <p:cTn id="7" dur="500"/>
                                        <p:tgtEl>
                                          <p:spTgt spid="3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6">
                                            <p:txEl>
                                              <p:pRg st="1" end="1"/>
                                            </p:txEl>
                                          </p:spTgt>
                                        </p:tgtEl>
                                        <p:attrNameLst>
                                          <p:attrName>style.visibility</p:attrName>
                                        </p:attrNameLst>
                                      </p:cBhvr>
                                      <p:to>
                                        <p:strVal val="visible"/>
                                      </p:to>
                                    </p:set>
                                    <p:animEffect transition="in" filter="fade">
                                      <p:cBhvr>
                                        <p:cTn id="10" dur="500"/>
                                        <p:tgtEl>
                                          <p:spTgt spid="3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6">
                                            <p:txEl>
                                              <p:pRg st="2" end="2"/>
                                            </p:txEl>
                                          </p:spTgt>
                                        </p:tgtEl>
                                        <p:attrNameLst>
                                          <p:attrName>style.visibility</p:attrName>
                                        </p:attrNameLst>
                                      </p:cBhvr>
                                      <p:to>
                                        <p:strVal val="visible"/>
                                      </p:to>
                                    </p:set>
                                    <p:animEffect transition="in" filter="fade">
                                      <p:cBhvr>
                                        <p:cTn id="13" dur="500"/>
                                        <p:tgtEl>
                                          <p:spTgt spid="33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36">
                                            <p:txEl>
                                              <p:pRg st="3" end="3"/>
                                            </p:txEl>
                                          </p:spTgt>
                                        </p:tgtEl>
                                        <p:attrNameLst>
                                          <p:attrName>style.visibility</p:attrName>
                                        </p:attrNameLst>
                                      </p:cBhvr>
                                      <p:to>
                                        <p:strVal val="visible"/>
                                      </p:to>
                                    </p:set>
                                    <p:animEffect transition="in" filter="fade">
                                      <p:cBhvr>
                                        <p:cTn id="16" dur="500"/>
                                        <p:tgtEl>
                                          <p:spTgt spid="33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xEl>
                                              <p:pRg st="4" end="4"/>
                                            </p:txEl>
                                          </p:spTgt>
                                        </p:tgtEl>
                                        <p:attrNameLst>
                                          <p:attrName>style.visibility</p:attrName>
                                        </p:attrNameLst>
                                      </p:cBhvr>
                                      <p:to>
                                        <p:strVal val="visible"/>
                                      </p:to>
                                    </p:set>
                                    <p:animEffect transition="in" filter="fade">
                                      <p:cBhvr>
                                        <p:cTn id="19" dur="500"/>
                                        <p:tgtEl>
                                          <p:spTgt spid="33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36">
                                            <p:txEl>
                                              <p:pRg st="5" end="5"/>
                                            </p:txEl>
                                          </p:spTgt>
                                        </p:tgtEl>
                                        <p:attrNameLst>
                                          <p:attrName>style.visibility</p:attrName>
                                        </p:attrNameLst>
                                      </p:cBhvr>
                                      <p:to>
                                        <p:strVal val="visible"/>
                                      </p:to>
                                    </p:set>
                                    <p:animEffect transition="in" filter="fade">
                                      <p:cBhvr>
                                        <p:cTn id="22" dur="500"/>
                                        <p:tgtEl>
                                          <p:spTgt spid="33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6">
                                            <p:txEl>
                                              <p:pRg st="6" end="6"/>
                                            </p:txEl>
                                          </p:spTgt>
                                        </p:tgtEl>
                                        <p:attrNameLst>
                                          <p:attrName>style.visibility</p:attrName>
                                        </p:attrNameLst>
                                      </p:cBhvr>
                                      <p:to>
                                        <p:strVal val="visible"/>
                                      </p:to>
                                    </p:set>
                                    <p:animEffect transition="in" filter="fade">
                                      <p:cBhvr>
                                        <p:cTn id="25" dur="500"/>
                                        <p:tgtEl>
                                          <p:spTgt spid="3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numCol="1" anchor="ctr" anchorCtr="0" compatLnSpc="1">
            <a:prstTxWarp prst="textNoShape">
              <a:avLst/>
            </a:prstTxWarp>
            <a:normAutofit/>
          </a:bodyPr>
          <a:lstStyle/>
          <a:p>
            <a:pPr algn="l">
              <a:spcBef>
                <a:spcPts val="0"/>
              </a:spcBef>
              <a:spcAft>
                <a:spcPts val="0"/>
              </a:spcAft>
              <a:buClr>
                <a:schemeClr val="dk1"/>
              </a:buClr>
              <a:buSzPts val="4400"/>
            </a:pPr>
            <a:r>
              <a:rPr lang="en-IN"/>
              <a:t>Bubble sort</a:t>
            </a:r>
            <a:endParaRPr/>
          </a:p>
        </p:txBody>
      </p:sp>
      <p:grpSp>
        <p:nvGrpSpPr>
          <p:cNvPr id="342" name="Google Shape;342;p35"/>
          <p:cNvGrpSpPr/>
          <p:nvPr/>
        </p:nvGrpSpPr>
        <p:grpSpPr>
          <a:xfrm>
            <a:off x="2207568" y="1609636"/>
            <a:ext cx="8316416" cy="5078888"/>
            <a:chOff x="683568" y="1609636"/>
            <a:chExt cx="8316416" cy="5078888"/>
          </a:xfrm>
        </p:grpSpPr>
        <p:grpSp>
          <p:nvGrpSpPr>
            <p:cNvPr id="343" name="Google Shape;343;p35"/>
            <p:cNvGrpSpPr/>
            <p:nvPr/>
          </p:nvGrpSpPr>
          <p:grpSpPr>
            <a:xfrm>
              <a:off x="6696744" y="1609636"/>
              <a:ext cx="2303240" cy="4214792"/>
              <a:chOff x="6696744" y="1609636"/>
              <a:chExt cx="2303240" cy="4214792"/>
            </a:xfrm>
          </p:grpSpPr>
          <p:sp>
            <p:nvSpPr>
              <p:cNvPr id="344" name="Google Shape;344;p35"/>
              <p:cNvSpPr txBox="1"/>
              <p:nvPr/>
            </p:nvSpPr>
            <p:spPr>
              <a:xfrm>
                <a:off x="6696744" y="1609636"/>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Original array</a:t>
                </a:r>
                <a:endParaRPr sz="2800">
                  <a:solidFill>
                    <a:schemeClr val="accent1"/>
                  </a:solidFill>
                  <a:latin typeface="Calibri"/>
                  <a:ea typeface="Calibri"/>
                  <a:cs typeface="Calibri"/>
                  <a:sym typeface="Calibri"/>
                </a:endParaRPr>
              </a:p>
            </p:txBody>
          </p:sp>
          <p:sp>
            <p:nvSpPr>
              <p:cNvPr id="345" name="Google Shape;345;p35"/>
              <p:cNvSpPr txBox="1"/>
              <p:nvPr/>
            </p:nvSpPr>
            <p:spPr>
              <a:xfrm>
                <a:off x="6696744" y="2347950"/>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After pass 1</a:t>
                </a:r>
                <a:endParaRPr sz="2800">
                  <a:solidFill>
                    <a:schemeClr val="accent1"/>
                  </a:solidFill>
                  <a:latin typeface="Calibri"/>
                  <a:ea typeface="Calibri"/>
                  <a:cs typeface="Calibri"/>
                  <a:sym typeface="Calibri"/>
                </a:endParaRPr>
              </a:p>
            </p:txBody>
          </p:sp>
          <p:sp>
            <p:nvSpPr>
              <p:cNvPr id="346" name="Google Shape;346;p35"/>
              <p:cNvSpPr txBox="1"/>
              <p:nvPr/>
            </p:nvSpPr>
            <p:spPr>
              <a:xfrm>
                <a:off x="6732240" y="3086264"/>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After pass 2</a:t>
                </a:r>
                <a:endParaRPr sz="2800">
                  <a:solidFill>
                    <a:schemeClr val="accent1"/>
                  </a:solidFill>
                  <a:latin typeface="Calibri"/>
                  <a:ea typeface="Calibri"/>
                  <a:cs typeface="Calibri"/>
                  <a:sym typeface="Calibri"/>
                </a:endParaRPr>
              </a:p>
            </p:txBody>
          </p:sp>
          <p:sp>
            <p:nvSpPr>
              <p:cNvPr id="347" name="Google Shape;347;p35"/>
              <p:cNvSpPr txBox="1"/>
              <p:nvPr/>
            </p:nvSpPr>
            <p:spPr>
              <a:xfrm>
                <a:off x="6732240" y="3824578"/>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After pass 3</a:t>
                </a:r>
                <a:endParaRPr sz="2800">
                  <a:solidFill>
                    <a:schemeClr val="accent1"/>
                  </a:solidFill>
                  <a:latin typeface="Calibri"/>
                  <a:ea typeface="Calibri"/>
                  <a:cs typeface="Calibri"/>
                  <a:sym typeface="Calibri"/>
                </a:endParaRPr>
              </a:p>
            </p:txBody>
          </p:sp>
          <p:sp>
            <p:nvSpPr>
              <p:cNvPr id="348" name="Google Shape;348;p35"/>
              <p:cNvSpPr txBox="1"/>
              <p:nvPr/>
            </p:nvSpPr>
            <p:spPr>
              <a:xfrm>
                <a:off x="6732240" y="4562892"/>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After pass 4</a:t>
                </a:r>
                <a:endParaRPr sz="2800">
                  <a:solidFill>
                    <a:schemeClr val="accent1"/>
                  </a:solidFill>
                  <a:latin typeface="Calibri"/>
                  <a:ea typeface="Calibri"/>
                  <a:cs typeface="Calibri"/>
                  <a:sym typeface="Calibri"/>
                </a:endParaRPr>
              </a:p>
            </p:txBody>
          </p:sp>
          <p:sp>
            <p:nvSpPr>
              <p:cNvPr id="349" name="Google Shape;349;p35"/>
              <p:cNvSpPr txBox="1"/>
              <p:nvPr/>
            </p:nvSpPr>
            <p:spPr>
              <a:xfrm>
                <a:off x="6732240" y="5301208"/>
                <a:ext cx="2267744"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After pass 5</a:t>
                </a:r>
                <a:endParaRPr sz="2800">
                  <a:solidFill>
                    <a:schemeClr val="accent1"/>
                  </a:solidFill>
                  <a:latin typeface="Calibri"/>
                  <a:ea typeface="Calibri"/>
                  <a:cs typeface="Calibri"/>
                  <a:sym typeface="Calibri"/>
                </a:endParaRPr>
              </a:p>
            </p:txBody>
          </p:sp>
        </p:grpSp>
        <p:sp>
          <p:nvSpPr>
            <p:cNvPr id="350" name="Google Shape;350;p35"/>
            <p:cNvSpPr txBox="1"/>
            <p:nvPr/>
          </p:nvSpPr>
          <p:spPr>
            <a:xfrm>
              <a:off x="683568" y="6165304"/>
              <a:ext cx="6984776" cy="523220"/>
            </a:xfrm>
            <a:prstGeom prst="rect">
              <a:avLst/>
            </a:prstGeom>
            <a:noFill/>
            <a:ln>
              <a:noFill/>
            </a:ln>
          </p:spPr>
          <p:txBody>
            <a:bodyPr spcFirstLastPara="1" wrap="square" lIns="91425" tIns="45700" rIns="91425" bIns="45700" anchor="t" anchorCtr="0">
              <a:spAutoFit/>
            </a:bodyPr>
            <a:lstStyle/>
            <a:p>
              <a:r>
                <a:rPr lang="en-IN" sz="2800">
                  <a:solidFill>
                    <a:schemeClr val="accent1"/>
                  </a:solidFill>
                  <a:latin typeface="Calibri"/>
                  <a:ea typeface="Calibri"/>
                  <a:cs typeface="Calibri"/>
                  <a:sym typeface="Calibri"/>
                </a:rPr>
                <a:t>Total number of pass required for sorting: </a:t>
              </a:r>
              <a:r>
                <a:rPr lang="en-IN" sz="2800">
                  <a:solidFill>
                    <a:schemeClr val="accent1"/>
                  </a:solidFill>
                  <a:latin typeface="Arial"/>
                  <a:ea typeface="Arial"/>
                  <a:cs typeface="Arial"/>
                  <a:sym typeface="Arial"/>
                </a:rPr>
                <a:t>n-1</a:t>
              </a:r>
              <a:endParaRPr sz="2800">
                <a:solidFill>
                  <a:schemeClr val="accent1"/>
                </a:solidFill>
                <a:latin typeface="Arial"/>
                <a:ea typeface="Arial"/>
                <a:cs typeface="Arial"/>
                <a:sym typeface="Arial"/>
              </a:endParaRPr>
            </a:p>
          </p:txBody>
        </p:sp>
      </p:grpSp>
      <p:graphicFrame>
        <p:nvGraphicFramePr>
          <p:cNvPr id="351" name="Google Shape;351;p35"/>
          <p:cNvGraphicFramePr/>
          <p:nvPr/>
        </p:nvGraphicFramePr>
        <p:xfrm>
          <a:off x="1524000" y="1600200"/>
          <a:ext cx="6419100" cy="4320000"/>
        </p:xfrm>
        <a:graphic>
          <a:graphicData uri="http://schemas.openxmlformats.org/drawingml/2006/table">
            <a:tbl>
              <a:tblPr>
                <a:noFill/>
              </a:tblPr>
              <a:tblGrid>
                <a:gridCol w="1069850"/>
                <a:gridCol w="1069850"/>
                <a:gridCol w="1069850"/>
                <a:gridCol w="1069850"/>
                <a:gridCol w="1069850"/>
                <a:gridCol w="1069850"/>
              </a:tblGrid>
              <a:tr h="720000">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r>
              <a:tr h="720000">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r>
              <a:tr h="720000">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r>
              <a:tr h="720000">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r>
              <a:tr h="720000">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r>
              <a:tr h="720000">
                <a:tc>
                  <a:txBody>
                    <a:bodyPr/>
                    <a:lstStyle/>
                    <a:p>
                      <a:pPr marL="0" marR="0" lvl="0" indent="0" algn="ctr" rtl="0">
                        <a:spcBef>
                          <a:spcPts val="0"/>
                        </a:spcBef>
                        <a:spcAft>
                          <a:spcPts val="0"/>
                        </a:spcAft>
                        <a:buNone/>
                      </a:pPr>
                      <a:r>
                        <a:rPr lang="en-IN" sz="1800" u="none" strike="noStrike" cap="none"/>
                        <a:t>2</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10</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34</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56</a:t>
                      </a:r>
                      <a:endParaRPr sz="1800" u="none" strike="noStrike" cap="none"/>
                    </a:p>
                  </a:txBody>
                  <a:tcPr marL="91450" marR="91450" marT="45725" marB="45725" anchor="ctr"/>
                </a:tc>
                <a:tc>
                  <a:txBody>
                    <a:bodyPr/>
                    <a:lstStyle/>
                    <a:p>
                      <a:pPr marL="0" marR="0" lvl="0" indent="0" algn="ctr" rtl="0">
                        <a:spcBef>
                          <a:spcPts val="0"/>
                        </a:spcBef>
                        <a:spcAft>
                          <a:spcPts val="0"/>
                        </a:spcAft>
                        <a:buNone/>
                      </a:pPr>
                      <a:r>
                        <a:rPr lang="en-IN" sz="1800" u="none" strike="noStrike" cap="none"/>
                        <a:t>77</a:t>
                      </a:r>
                      <a:endParaRPr sz="1800" u="none" strike="noStrike" cap="none"/>
                    </a:p>
                  </a:txBody>
                  <a:tcPr marL="91450" marR="91450" marT="45725" marB="45725" anchor="ctr"/>
                </a:tc>
              </a:tr>
            </a:tbl>
          </a:graphicData>
        </a:graphic>
      </p:graphicFrame>
      <p:sp>
        <p:nvSpPr>
          <p:cNvPr id="352" name="Google Shape;352;p35"/>
          <p:cNvSpPr/>
          <p:nvPr/>
        </p:nvSpPr>
        <p:spPr>
          <a:xfrm>
            <a:off x="2266697" y="234795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3" name="Google Shape;353;p35"/>
          <p:cNvSpPr/>
          <p:nvPr/>
        </p:nvSpPr>
        <p:spPr>
          <a:xfrm>
            <a:off x="3333938" y="234888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4" name="Google Shape;354;p35"/>
          <p:cNvSpPr/>
          <p:nvPr/>
        </p:nvSpPr>
        <p:spPr>
          <a:xfrm>
            <a:off x="4406445" y="234888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5" name="Google Shape;355;p35"/>
          <p:cNvSpPr/>
          <p:nvPr/>
        </p:nvSpPr>
        <p:spPr>
          <a:xfrm>
            <a:off x="5473686" y="234981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6" name="Google Shape;356;p35"/>
          <p:cNvSpPr/>
          <p:nvPr/>
        </p:nvSpPr>
        <p:spPr>
          <a:xfrm>
            <a:off x="6553806" y="234888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7" name="Google Shape;357;p35"/>
          <p:cNvSpPr/>
          <p:nvPr/>
        </p:nvSpPr>
        <p:spPr>
          <a:xfrm>
            <a:off x="2266697" y="306896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8" name="Google Shape;358;p35"/>
          <p:cNvSpPr/>
          <p:nvPr/>
        </p:nvSpPr>
        <p:spPr>
          <a:xfrm>
            <a:off x="3333938" y="306989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59" name="Google Shape;359;p35"/>
          <p:cNvSpPr/>
          <p:nvPr/>
        </p:nvSpPr>
        <p:spPr>
          <a:xfrm>
            <a:off x="4406445" y="306989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0" name="Google Shape;360;p35"/>
          <p:cNvSpPr/>
          <p:nvPr/>
        </p:nvSpPr>
        <p:spPr>
          <a:xfrm>
            <a:off x="5473686" y="307082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1" name="Google Shape;361;p35"/>
          <p:cNvSpPr/>
          <p:nvPr/>
        </p:nvSpPr>
        <p:spPr>
          <a:xfrm>
            <a:off x="6553806" y="306989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2" name="Google Shape;362;p35"/>
          <p:cNvSpPr/>
          <p:nvPr/>
        </p:nvSpPr>
        <p:spPr>
          <a:xfrm>
            <a:off x="2266697" y="378904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3" name="Google Shape;363;p35"/>
          <p:cNvSpPr/>
          <p:nvPr/>
        </p:nvSpPr>
        <p:spPr>
          <a:xfrm>
            <a:off x="3333938" y="378997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4" name="Google Shape;364;p35"/>
          <p:cNvSpPr/>
          <p:nvPr/>
        </p:nvSpPr>
        <p:spPr>
          <a:xfrm>
            <a:off x="4406445" y="378997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5" name="Google Shape;365;p35"/>
          <p:cNvSpPr/>
          <p:nvPr/>
        </p:nvSpPr>
        <p:spPr>
          <a:xfrm>
            <a:off x="5473686" y="379090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6" name="Google Shape;366;p35"/>
          <p:cNvSpPr/>
          <p:nvPr/>
        </p:nvSpPr>
        <p:spPr>
          <a:xfrm>
            <a:off x="6553806" y="378997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7" name="Google Shape;367;p35"/>
          <p:cNvSpPr/>
          <p:nvPr/>
        </p:nvSpPr>
        <p:spPr>
          <a:xfrm>
            <a:off x="2266697" y="450912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8" name="Google Shape;368;p35"/>
          <p:cNvSpPr/>
          <p:nvPr/>
        </p:nvSpPr>
        <p:spPr>
          <a:xfrm>
            <a:off x="3333938" y="451005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69" name="Google Shape;369;p35"/>
          <p:cNvSpPr/>
          <p:nvPr/>
        </p:nvSpPr>
        <p:spPr>
          <a:xfrm>
            <a:off x="4406445" y="451005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0" name="Google Shape;370;p35"/>
          <p:cNvSpPr/>
          <p:nvPr/>
        </p:nvSpPr>
        <p:spPr>
          <a:xfrm>
            <a:off x="5473686" y="451098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1" name="Google Shape;371;p35"/>
          <p:cNvSpPr/>
          <p:nvPr/>
        </p:nvSpPr>
        <p:spPr>
          <a:xfrm>
            <a:off x="6553806" y="4510050"/>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2" name="Google Shape;372;p35"/>
          <p:cNvSpPr/>
          <p:nvPr/>
        </p:nvSpPr>
        <p:spPr>
          <a:xfrm>
            <a:off x="2266697" y="5301208"/>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3" name="Google Shape;373;p35"/>
          <p:cNvSpPr/>
          <p:nvPr/>
        </p:nvSpPr>
        <p:spPr>
          <a:xfrm>
            <a:off x="3333938" y="5302138"/>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4" name="Google Shape;374;p35"/>
          <p:cNvSpPr/>
          <p:nvPr/>
        </p:nvSpPr>
        <p:spPr>
          <a:xfrm>
            <a:off x="4406445" y="5302138"/>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5" name="Google Shape;375;p35"/>
          <p:cNvSpPr/>
          <p:nvPr/>
        </p:nvSpPr>
        <p:spPr>
          <a:xfrm>
            <a:off x="5473686" y="5303068"/>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6" name="Google Shape;376;p35"/>
          <p:cNvSpPr/>
          <p:nvPr/>
        </p:nvSpPr>
        <p:spPr>
          <a:xfrm>
            <a:off x="6553806" y="5302138"/>
            <a:ext cx="648072" cy="261610"/>
          </a:xfrm>
          <a:prstGeom prst="curvedUpArrow">
            <a:avLst>
              <a:gd name="adj1" fmla="val 25000"/>
              <a:gd name="adj2" fmla="val 50000"/>
              <a:gd name="adj3" fmla="val 25000"/>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77" name="Google Shape;377;p35"/>
          <p:cNvSpPr/>
          <p:nvPr/>
        </p:nvSpPr>
        <p:spPr>
          <a:xfrm>
            <a:off x="6240016" y="630235"/>
            <a:ext cx="2160240" cy="57606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42" y="113716"/>
                </a:moveTo>
                <a:lnTo>
                  <a:pt x="-67462" y="360355"/>
                </a:lnTo>
              </a:path>
            </a:pathLst>
          </a:cu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r>
              <a:rPr lang="en-IN">
                <a:solidFill>
                  <a:schemeClr val="dk1"/>
                </a:solidFill>
                <a:latin typeface="Calibri"/>
                <a:ea typeface="Calibri"/>
                <a:cs typeface="Calibri"/>
                <a:sym typeface="Calibri"/>
              </a:rPr>
              <a:t>Comparing successive elements </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9763406"/>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500"/>
                                        <p:tgtEl>
                                          <p:spTgt spid="3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fade">
                                      <p:cBhvr>
                                        <p:cTn id="11"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PU" id="{CF83D8C8-434B-4484-AF6D-578FF4B1675E}" vid="{BF8C05B3-A6BF-4C72-BF22-9D305BE73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LPU</Template>
  <TotalTime>664</TotalTime>
  <Words>1908</Words>
  <Application>Microsoft Office PowerPoint</Application>
  <PresentationFormat>Widescreen</PresentationFormat>
  <Paragraphs>301</Paragraphs>
  <Slides>36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Droid Sans Mono</vt:lpstr>
      <vt:lpstr>Lucida Sans Unicode</vt:lpstr>
      <vt:lpstr>Noto Sans Symbols</vt:lpstr>
      <vt:lpstr>Times New Roman</vt:lpstr>
      <vt:lpstr>LPU</vt:lpstr>
      <vt:lpstr>Application of array</vt:lpstr>
      <vt:lpstr>Contents</vt:lpstr>
      <vt:lpstr> Application Of Array : </vt:lpstr>
      <vt:lpstr>PowerPoint Presentation</vt:lpstr>
      <vt:lpstr>Sorting </vt:lpstr>
      <vt:lpstr>PowerPoint Presentation</vt:lpstr>
      <vt:lpstr>Sorting </vt:lpstr>
      <vt:lpstr>Bubble sort</vt:lpstr>
      <vt:lpstr>Bubble sort</vt:lpstr>
      <vt:lpstr>Bubble sort</vt:lpstr>
      <vt:lpstr>Bubble sort</vt:lpstr>
      <vt:lpstr>Program example-WAP to sort elements of 1D array in ascending order using Bubble sort</vt:lpstr>
      <vt:lpstr>Dry running</vt:lpstr>
      <vt:lpstr>PowerPoint Presentation</vt:lpstr>
      <vt:lpstr>PowerPoint Presentation</vt:lpstr>
      <vt:lpstr>PowerPoint Presentation</vt:lpstr>
      <vt:lpstr>PowerPoint Presentation</vt:lpstr>
      <vt:lpstr>PowerPoint Presentation</vt:lpstr>
      <vt:lpstr>Searching in Arrays</vt:lpstr>
      <vt:lpstr>Linear Search</vt:lpstr>
      <vt:lpstr>Linear Search</vt:lpstr>
      <vt:lpstr>Linear search</vt:lpstr>
      <vt:lpstr>Program example-WAP to implement linear search in 1D array element</vt:lpstr>
      <vt:lpstr>PowerPoint Presentation</vt:lpstr>
      <vt:lpstr>PowerPoint Presentation</vt:lpstr>
      <vt:lpstr>PowerPoint Presentation</vt:lpstr>
      <vt:lpstr>Binary Search</vt:lpstr>
      <vt:lpstr>Binary search</vt:lpstr>
      <vt:lpstr>Binary search</vt:lpstr>
      <vt:lpstr>PowerPoint Presentation</vt:lpstr>
      <vt:lpstr>Program example-WAP to implement Binary Search in 1D array elements</vt:lpstr>
      <vt:lpstr>Dry running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array</dc:title>
  <dc:creator>krishan Bansal</dc:creator>
  <cp:lastModifiedBy>krishan Bansal</cp:lastModifiedBy>
  <cp:revision>27</cp:revision>
  <dcterms:created xsi:type="dcterms:W3CDTF">2021-10-28T05:37:46Z</dcterms:created>
  <dcterms:modified xsi:type="dcterms:W3CDTF">2021-10-29T05:17:14Z</dcterms:modified>
</cp:coreProperties>
</file>