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D708-0D60-40AF-BF62-50540ED3DD0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A2342-F96F-4400-BCF2-51C002DE2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684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727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1704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237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523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8281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104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2327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075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7302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60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968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880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900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7375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2198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161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87857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5721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1365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005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404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3234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332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370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341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3741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22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61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7302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81273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00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141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7272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5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83587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23108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242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33598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19555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7243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0594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84784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0895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091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844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224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006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83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E5E4-BE8A-4846-AFEB-3A238FA45FB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3B48-6948-49AD-8799-E1E04DE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0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E5E4-BE8A-4846-AFEB-3A238FA45FB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3B48-6948-49AD-8799-E1E04DE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E5E4-BE8A-4846-AFEB-3A238FA45FB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3B48-6948-49AD-8799-E1E04DE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57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 &amp; Bulle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9"/>
          <p:cNvSpPr txBox="1">
            <a:spLocks noGrp="1"/>
          </p:cNvSpPr>
          <p:nvPr>
            <p:ph type="title"/>
          </p:nvPr>
        </p:nvSpPr>
        <p:spPr>
          <a:xfrm>
            <a:off x="892970" y="178595"/>
            <a:ext cx="10406063" cy="151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9"/>
          <p:cNvSpPr txBox="1">
            <a:spLocks noGrp="1"/>
          </p:cNvSpPr>
          <p:nvPr>
            <p:ph type="body" idx="1"/>
          </p:nvPr>
        </p:nvSpPr>
        <p:spPr>
          <a:xfrm>
            <a:off x="892970" y="1821657"/>
            <a:ext cx="10406063" cy="44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69"/>
          <p:cNvSpPr txBox="1">
            <a:spLocks noGrp="1"/>
          </p:cNvSpPr>
          <p:nvPr>
            <p:ph type="sldNum" idx="12"/>
          </p:nvPr>
        </p:nvSpPr>
        <p:spPr>
          <a:xfrm>
            <a:off x="5906876" y="6536531"/>
            <a:ext cx="371899" cy="287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92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E5E4-BE8A-4846-AFEB-3A238FA45FB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3B48-6948-49AD-8799-E1E04DE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E5E4-BE8A-4846-AFEB-3A238FA45FB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3B48-6948-49AD-8799-E1E04DE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2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E5E4-BE8A-4846-AFEB-3A238FA45FB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3B48-6948-49AD-8799-E1E04DE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E5E4-BE8A-4846-AFEB-3A238FA45FB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3B48-6948-49AD-8799-E1E04DE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6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E5E4-BE8A-4846-AFEB-3A238FA45FB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3B48-6948-49AD-8799-E1E04DE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2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E5E4-BE8A-4846-AFEB-3A238FA45FB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3B48-6948-49AD-8799-E1E04DE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6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E5E4-BE8A-4846-AFEB-3A238FA45FB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3B48-6948-49AD-8799-E1E04DE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5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E5E4-BE8A-4846-AFEB-3A238FA45FB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3B48-6948-49AD-8799-E1E04DE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9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E5E4-BE8A-4846-AFEB-3A238FA45FB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A3B48-6948-49AD-8799-E1E04DE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1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Lecture 24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title"/>
          </p:nvPr>
        </p:nvSpPr>
        <p:spPr>
          <a:xfrm>
            <a:off x="1991544" y="413792"/>
            <a:ext cx="8219256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IN" sz="3959"/>
              <a:t>Comparison Functions of the        String Handling Library</a:t>
            </a:r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accent1"/>
              </a:buClr>
              <a:buSzPts val="3200"/>
            </a:pPr>
            <a:r>
              <a:rPr lang="en-IN">
                <a:solidFill>
                  <a:schemeClr val="accent1"/>
                </a:solidFill>
              </a:rPr>
              <a:t>Comparing strings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Computer compares numeric ASCII codes of characters in string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accent1"/>
              </a:buClr>
              <a:buSzPts val="2000"/>
              <a:buChar char="–"/>
            </a:pP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strcmp()</a:t>
            </a:r>
            <a:r>
              <a:rPr lang="en-IN" sz="2000" b="1"/>
              <a:t> </a:t>
            </a:r>
            <a:r>
              <a:rPr lang="en-IN"/>
              <a:t>Compares its first string argument with its second string argument, character by character.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accent1"/>
              </a:buClr>
              <a:buSzPts val="2800"/>
              <a:buChar char="–"/>
            </a:pPr>
            <a:r>
              <a:rPr lang="en-IN"/>
              <a:t>Function </a:t>
            </a: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strncmp()</a:t>
            </a:r>
            <a:r>
              <a:rPr lang="en-IN" sz="2000"/>
              <a:t> </a:t>
            </a:r>
            <a:r>
              <a:rPr lang="en-IN"/>
              <a:t>does not compare characters following a null character in a string.</a:t>
            </a:r>
            <a:endParaRPr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>
                <a:latin typeface="Droid Sans Mono"/>
                <a:ea typeface="Droid Sans Mono"/>
                <a:cs typeface="Droid Sans Mono"/>
                <a:sym typeface="Droid Sans Mono"/>
              </a:rPr>
              <a:t>strcmp()</a:t>
            </a:r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accent1"/>
              </a:buClr>
              <a:buSzPts val="2000"/>
              <a:buNone/>
            </a:pP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int strcmp( const char *s1, const char *s2 );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accent1"/>
              </a:buClr>
              <a:buSzPts val="2800"/>
              <a:buChar char="–"/>
            </a:pPr>
            <a:r>
              <a:rPr lang="en-IN"/>
              <a:t>Compares string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s1</a:t>
            </a:r>
            <a:r>
              <a:rPr lang="en-IN"/>
              <a:t> to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s2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accent1"/>
              </a:buClr>
              <a:buSzPts val="2800"/>
              <a:buChar char="–"/>
            </a:pPr>
            <a:r>
              <a:rPr lang="en-IN"/>
              <a:t>Returns </a:t>
            </a:r>
            <a:endParaRPr/>
          </a:p>
          <a:p>
            <a:pPr lvl="2">
              <a:spcBef>
                <a:spcPts val="480"/>
              </a:spcBef>
              <a:buClr>
                <a:schemeClr val="accent1"/>
              </a:buClr>
              <a:buSzPts val="2400"/>
            </a:pPr>
            <a:r>
              <a:rPr lang="en-IN"/>
              <a:t>a negative number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&lt; s2</a:t>
            </a:r>
            <a:r>
              <a:rPr lang="en-IN"/>
              <a:t>, </a:t>
            </a:r>
            <a:endParaRPr/>
          </a:p>
          <a:p>
            <a:pPr lvl="2">
              <a:spcBef>
                <a:spcPts val="480"/>
              </a:spcBef>
              <a:buClr>
                <a:schemeClr val="accent1"/>
              </a:buClr>
              <a:buSzPts val="2400"/>
            </a:pPr>
            <a:r>
              <a:rPr lang="en-IN"/>
              <a:t>zero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== s2</a:t>
            </a:r>
            <a:r>
              <a:rPr lang="en-IN"/>
              <a:t> </a:t>
            </a:r>
            <a:endParaRPr/>
          </a:p>
          <a:p>
            <a:pPr lvl="2">
              <a:spcBef>
                <a:spcPts val="480"/>
              </a:spcBef>
              <a:buClr>
                <a:schemeClr val="accent1"/>
              </a:buClr>
              <a:buSzPts val="2400"/>
            </a:pPr>
            <a:r>
              <a:rPr lang="en-IN"/>
              <a:t>a positive number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&gt; s2</a:t>
            </a:r>
            <a:endParaRPr/>
          </a:p>
          <a:p>
            <a:pPr marL="342900" indent="-139700">
              <a:spcBef>
                <a:spcPts val="640"/>
              </a:spcBef>
              <a:buClr>
                <a:schemeClr val="accent1"/>
              </a:buClr>
              <a:buSzPts val="32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96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>
                <a:latin typeface="Droid Sans Mono"/>
                <a:ea typeface="Droid Sans Mono"/>
                <a:cs typeface="Droid Sans Mono"/>
                <a:sym typeface="Droid Sans Mono"/>
              </a:rPr>
              <a:t>strncmp()</a:t>
            </a:r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accent1"/>
              </a:buClr>
              <a:buSzPts val="2000"/>
              <a:buNone/>
            </a:pP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int strncmp( const char *s1, const char *s2,</a:t>
            </a:r>
            <a:r>
              <a:rPr lang="en-IN" sz="2200" b="1"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 n);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accent1"/>
              </a:buClr>
              <a:buSzPts val="2800"/>
              <a:buChar char="–"/>
            </a:pPr>
            <a:r>
              <a:rPr lang="en-IN"/>
              <a:t>Compares up to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n</a:t>
            </a:r>
            <a:r>
              <a:rPr lang="en-IN"/>
              <a:t> characters of string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s1</a:t>
            </a:r>
            <a:r>
              <a:rPr lang="en-IN"/>
              <a:t> to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s2</a:t>
            </a:r>
            <a:endParaRPr/>
          </a:p>
          <a:p>
            <a:pPr lvl="2">
              <a:spcBef>
                <a:spcPts val="480"/>
              </a:spcBef>
              <a:buClr>
                <a:schemeClr val="accent1"/>
              </a:buClr>
              <a:buSzPts val="2400"/>
            </a:pPr>
            <a:r>
              <a:rPr lang="en-IN"/>
              <a:t>a negative number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&lt; s2</a:t>
            </a:r>
            <a:r>
              <a:rPr lang="en-IN"/>
              <a:t>, </a:t>
            </a:r>
            <a:endParaRPr/>
          </a:p>
          <a:p>
            <a:pPr lvl="2">
              <a:spcBef>
                <a:spcPts val="480"/>
              </a:spcBef>
              <a:buClr>
                <a:schemeClr val="accent1"/>
              </a:buClr>
              <a:buSzPts val="2400"/>
            </a:pPr>
            <a:r>
              <a:rPr lang="en-IN"/>
              <a:t>zero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== s2</a:t>
            </a:r>
            <a:r>
              <a:rPr lang="en-IN"/>
              <a:t> </a:t>
            </a:r>
            <a:endParaRPr/>
          </a:p>
          <a:p>
            <a:pPr lvl="2">
              <a:spcBef>
                <a:spcPts val="480"/>
              </a:spcBef>
              <a:buClr>
                <a:schemeClr val="accent1"/>
              </a:buClr>
              <a:buSzPts val="2400"/>
            </a:pPr>
            <a:r>
              <a:rPr lang="en-IN"/>
              <a:t>a positive number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&gt; s2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356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16764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/>
              <a:t>Examples</a:t>
            </a:r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body" idx="1"/>
          </p:nvPr>
        </p:nvSpPr>
        <p:spPr>
          <a:xfrm>
            <a:off x="1981200" y="609600"/>
            <a:ext cx="43434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//</a:t>
            </a:r>
            <a:r>
              <a:rPr lang="en-IN" sz="1397" dirty="0" err="1"/>
              <a:t>strcmp</a:t>
            </a:r>
            <a:endParaRPr sz="1397"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#include&lt;stdio.h&gt;</a:t>
            </a:r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US" sz="1400" dirty="0"/>
              <a:t>#include&lt;string.h&gt;</a:t>
            </a:r>
            <a:endParaRPr sz="1400"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int main()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{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char str1[20],str2[10];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int x;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</a:t>
            </a:r>
            <a:r>
              <a:rPr lang="en-IN" sz="1397" dirty="0" err="1"/>
              <a:t>printf</a:t>
            </a:r>
            <a:r>
              <a:rPr lang="en-IN" sz="1397" dirty="0"/>
              <a:t>("\n Enter first string:");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gets(str1);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</a:t>
            </a:r>
            <a:r>
              <a:rPr lang="en-IN" sz="1397" dirty="0" err="1"/>
              <a:t>printf</a:t>
            </a:r>
            <a:r>
              <a:rPr lang="en-IN" sz="1397" dirty="0"/>
              <a:t>("\n Enter second string:");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gets(str2);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x=</a:t>
            </a:r>
            <a:r>
              <a:rPr lang="en-IN" sz="1397" dirty="0" err="1"/>
              <a:t>strcmp</a:t>
            </a:r>
            <a:r>
              <a:rPr lang="en-IN" sz="1397" dirty="0"/>
              <a:t>(str1,str2);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if(x==0)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{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	</a:t>
            </a:r>
            <a:r>
              <a:rPr lang="en-IN" sz="1397" dirty="0" err="1"/>
              <a:t>printf</a:t>
            </a:r>
            <a:r>
              <a:rPr lang="en-IN" sz="1397" dirty="0"/>
              <a:t>("\n Strings are equal");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}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else if(x&gt;0)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{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	</a:t>
            </a:r>
            <a:r>
              <a:rPr lang="en-IN" sz="1397" dirty="0" err="1"/>
              <a:t>printf</a:t>
            </a:r>
            <a:r>
              <a:rPr lang="en-IN" sz="1397" dirty="0"/>
              <a:t>("\n First string is greater than second string(strings are not equal)");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}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else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{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	</a:t>
            </a:r>
            <a:r>
              <a:rPr lang="en-IN" sz="1397" dirty="0" err="1"/>
              <a:t>printf</a:t>
            </a:r>
            <a:r>
              <a:rPr lang="en-IN" sz="1397" dirty="0"/>
              <a:t>("\n First string is less than second string(strings are not equal)");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}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	return 0;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279"/>
              </a:spcBef>
              <a:buClr>
                <a:schemeClr val="accent1"/>
              </a:buClr>
              <a:buSzPts val="1397"/>
              <a:buNone/>
            </a:pPr>
            <a:r>
              <a:rPr lang="en-IN" sz="1397" dirty="0"/>
              <a:t>}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182"/>
              </a:spcBef>
              <a:buClr>
                <a:schemeClr val="accent1"/>
              </a:buClr>
              <a:buSzPts val="910"/>
              <a:buNone/>
            </a:pPr>
            <a:endParaRPr sz="910"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body" idx="2"/>
          </p:nvPr>
        </p:nvSpPr>
        <p:spPr>
          <a:xfrm>
            <a:off x="6172200" y="457200"/>
            <a:ext cx="43434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// </a:t>
            </a:r>
            <a:r>
              <a:rPr lang="en-IN" sz="1200" dirty="0" err="1"/>
              <a:t>strncmp</a:t>
            </a:r>
            <a:endParaRPr sz="1200"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#include&lt;stdio.h&gt;</a:t>
            </a:r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#include&lt;string.h&gt;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int main()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{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char str1[20],str2[10];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int </a:t>
            </a:r>
            <a:r>
              <a:rPr lang="en-IN" sz="1200" dirty="0" err="1"/>
              <a:t>x,n</a:t>
            </a:r>
            <a:r>
              <a:rPr lang="en-IN" sz="1200" dirty="0"/>
              <a:t>;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first string:");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gets(str1);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second string:");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gets(str2);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no. of characters to compare:");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</a:t>
            </a:r>
            <a:r>
              <a:rPr lang="en-IN" sz="1200" dirty="0" err="1"/>
              <a:t>scanf</a:t>
            </a:r>
            <a:r>
              <a:rPr lang="en-IN" sz="1200" dirty="0"/>
              <a:t>("%</a:t>
            </a:r>
            <a:r>
              <a:rPr lang="en-IN" sz="1200" dirty="0" err="1"/>
              <a:t>d",&amp;n</a:t>
            </a:r>
            <a:r>
              <a:rPr lang="en-IN" sz="1200" dirty="0"/>
              <a:t>);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x=</a:t>
            </a:r>
            <a:r>
              <a:rPr lang="en-IN" sz="1200" dirty="0" err="1"/>
              <a:t>strncmp</a:t>
            </a:r>
            <a:r>
              <a:rPr lang="en-IN" sz="1200" dirty="0"/>
              <a:t>(str1,str2,n);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if(x==0)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{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Strings are equal");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}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else if(x&gt;0)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{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First string is greater than second string(strings are not equal)");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}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else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{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First string is less than second string(strings are not equal)");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}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	return 0;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r>
              <a:rPr lang="en-IN" sz="1200" dirty="0"/>
              <a:t>}</a:t>
            </a:r>
            <a:endParaRPr dirty="0"/>
          </a:p>
          <a:p>
            <a:pPr marL="0" indent="0">
              <a:spcBef>
                <a:spcPts val="240"/>
              </a:spcBef>
              <a:buClr>
                <a:schemeClr val="accent1"/>
              </a:buClr>
              <a:buSzPts val="12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62417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>
            <a:spLocks noGrp="1"/>
          </p:cNvSpPr>
          <p:nvPr>
            <p:ph type="title"/>
          </p:nvPr>
        </p:nvSpPr>
        <p:spPr>
          <a:xfrm>
            <a:off x="1530824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IN" sz="2400"/>
              <a:t>stricmp()[Ignore case], stricmp will ignore the case</a:t>
            </a:r>
            <a:endParaRPr sz="2400"/>
          </a:p>
        </p:txBody>
      </p:sp>
      <p:sp>
        <p:nvSpPr>
          <p:cNvPr id="282" name="Google Shape;282;p26"/>
          <p:cNvSpPr txBox="1">
            <a:spLocks noGrp="1"/>
          </p:cNvSpPr>
          <p:nvPr>
            <p:ph type="body" idx="1"/>
          </p:nvPr>
        </p:nvSpPr>
        <p:spPr>
          <a:xfrm>
            <a:off x="1981200" y="7620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char str1[20],str2[10];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int x;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printf("\n Enter first string:");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gets(str1);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printf("\n Enter second string:");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gets(str2);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x=stricmp(str1,str2);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if(x==0)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{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	printf("\n Strings are equal");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}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else if(x&gt;0)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{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	printf("\n First string is greater than second string(strings are not equal)");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}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else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{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	printf("\n First string is less than second string(strings are not equal)");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}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	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}</a:t>
            </a:r>
            <a:endParaRPr/>
          </a:p>
          <a:p>
            <a:pPr marL="0" indent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//consider str1(HELLO) and str2(hello) and if we apply stricmp on these strings, then 0 will be returned, as strings are equal</a:t>
            </a:r>
            <a:endParaRPr sz="1400"/>
          </a:p>
          <a:p>
            <a:pPr marL="342900" indent="-261620">
              <a:lnSpc>
                <a:spcPct val="80000"/>
              </a:lnSpc>
              <a:spcBef>
                <a:spcPts val="256"/>
              </a:spcBef>
              <a:buClr>
                <a:schemeClr val="accent1"/>
              </a:buClr>
              <a:buSzPts val="1280"/>
              <a:buNone/>
            </a:pPr>
            <a:endParaRPr sz="1280"/>
          </a:p>
        </p:txBody>
      </p:sp>
    </p:spTree>
    <p:extLst>
      <p:ext uri="{BB962C8B-B14F-4D97-AF65-F5344CB8AC3E}">
        <p14:creationId xmlns:p14="http://schemas.microsoft.com/office/powerpoint/2010/main" val="322896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/>
              <a:t>Determining the length of string</a:t>
            </a:r>
            <a:endParaRPr/>
          </a:p>
        </p:txBody>
      </p:sp>
      <p:sp>
        <p:nvSpPr>
          <p:cNvPr id="288" name="Google Shape;288;p27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accent1"/>
              </a:buClr>
              <a:buSzPts val="3200"/>
              <a:buNone/>
            </a:pPr>
            <a:r>
              <a:rPr lang="en-IN"/>
              <a:t>strlen() 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accent1"/>
              </a:buClr>
              <a:buSzPts val="3200"/>
            </a:pPr>
            <a:r>
              <a:rPr lang="en-IN" b="1" i="1"/>
              <a:t>Function </a:t>
            </a:r>
            <a:r>
              <a:rPr lang="en-IN">
                <a:latin typeface="Droid Sans Mono"/>
                <a:ea typeface="Droid Sans Mono"/>
                <a:cs typeface="Droid Sans Mono"/>
                <a:sym typeface="Droid Sans Mono"/>
              </a:rPr>
              <a:t>strlen</a:t>
            </a:r>
            <a:r>
              <a:rPr lang="en-I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IN"/>
              <a:t>in</a:t>
            </a:r>
            <a:r>
              <a:rPr lang="en-I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#include&lt;string.h&gt;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accent1"/>
              </a:buClr>
              <a:buSzPts val="3200"/>
            </a:pPr>
            <a:r>
              <a:rPr lang="en-IN"/>
              <a:t>Function </a:t>
            </a:r>
            <a:r>
              <a:rPr lang="en-IN" b="1"/>
              <a:t>strlen()  </a:t>
            </a:r>
            <a:r>
              <a:rPr lang="en-IN"/>
              <a:t>takes a </a:t>
            </a:r>
            <a:r>
              <a:rPr lang="en-IN" b="1"/>
              <a:t>string</a:t>
            </a:r>
            <a:r>
              <a:rPr lang="en-IN"/>
              <a:t> as an argument and returns the</a:t>
            </a:r>
            <a:r>
              <a:rPr lang="en-IN" b="1"/>
              <a:t> number </a:t>
            </a:r>
            <a:r>
              <a:rPr lang="en-IN"/>
              <a:t>of characters in the string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accent1"/>
              </a:buClr>
              <a:buSzPts val="2800"/>
              <a:buChar char="–"/>
            </a:pPr>
            <a:r>
              <a:rPr lang="en-IN"/>
              <a:t>the terminating null character is not included in the length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054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/>
              <a:t>Example</a:t>
            </a:r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accent1"/>
              </a:buClr>
              <a:buSzPts val="2600"/>
              <a:buNone/>
            </a:pPr>
            <a:r>
              <a:rPr lang="en-IN" sz="2600"/>
              <a:t>#include&lt;stdio.h&gt;</a:t>
            </a:r>
            <a:endParaRPr/>
          </a:p>
          <a:p>
            <a:pPr marL="0" indent="0">
              <a:spcBef>
                <a:spcPts val="520"/>
              </a:spcBef>
              <a:buClr>
                <a:schemeClr val="accent1"/>
              </a:buClr>
              <a:buSzPts val="2600"/>
              <a:buNone/>
            </a:pPr>
            <a:r>
              <a:rPr lang="en-IN" sz="2600"/>
              <a:t>#include&lt;string.h&gt;</a:t>
            </a:r>
            <a:endParaRPr/>
          </a:p>
          <a:p>
            <a:pPr marL="0" indent="0">
              <a:spcBef>
                <a:spcPts val="520"/>
              </a:spcBef>
              <a:buClr>
                <a:schemeClr val="accent1"/>
              </a:buClr>
              <a:buSzPts val="2600"/>
              <a:buNone/>
            </a:pPr>
            <a:r>
              <a:rPr lang="en-IN" sz="2600"/>
              <a:t>int main()</a:t>
            </a:r>
            <a:endParaRPr/>
          </a:p>
          <a:p>
            <a:pPr marL="0" indent="0">
              <a:spcBef>
                <a:spcPts val="520"/>
              </a:spcBef>
              <a:buClr>
                <a:schemeClr val="accent1"/>
              </a:buClr>
              <a:buSzPts val="2600"/>
              <a:buNone/>
            </a:pPr>
            <a:r>
              <a:rPr lang="en-IN" sz="2600"/>
              <a:t>{</a:t>
            </a:r>
            <a:endParaRPr/>
          </a:p>
          <a:p>
            <a:pPr marL="0" indent="0">
              <a:spcBef>
                <a:spcPts val="520"/>
              </a:spcBef>
              <a:buClr>
                <a:schemeClr val="accent1"/>
              </a:buClr>
              <a:buSzPts val="2600"/>
              <a:buNone/>
            </a:pPr>
            <a:r>
              <a:rPr lang="en-IN" sz="2600"/>
              <a:t>char str[]="Hello";</a:t>
            </a:r>
            <a:endParaRPr/>
          </a:p>
          <a:p>
            <a:pPr marL="0" indent="0">
              <a:spcBef>
                <a:spcPts val="520"/>
              </a:spcBef>
              <a:buClr>
                <a:schemeClr val="accent1"/>
              </a:buClr>
              <a:buSzPts val="2600"/>
              <a:buNone/>
            </a:pPr>
            <a:r>
              <a:rPr lang="en-IN" sz="2600"/>
              <a:t>printf("\n Length of the given string is:%d",strlen(str));</a:t>
            </a:r>
            <a:endParaRPr/>
          </a:p>
          <a:p>
            <a:pPr marL="0" indent="0">
              <a:spcBef>
                <a:spcPts val="520"/>
              </a:spcBef>
              <a:buClr>
                <a:schemeClr val="accent1"/>
              </a:buClr>
              <a:buSzPts val="2600"/>
              <a:buNone/>
            </a:pPr>
            <a:r>
              <a:rPr lang="en-IN" sz="2600"/>
              <a:t>return 0;</a:t>
            </a:r>
            <a:endParaRPr/>
          </a:p>
          <a:p>
            <a:pPr marL="0" indent="0">
              <a:spcBef>
                <a:spcPts val="520"/>
              </a:spcBef>
              <a:buClr>
                <a:schemeClr val="accent1"/>
              </a:buClr>
              <a:buSzPts val="2600"/>
              <a:buNone/>
            </a:pPr>
            <a:r>
              <a:rPr lang="en-IN" sz="2600"/>
              <a:t>}</a:t>
            </a:r>
            <a:endParaRPr/>
          </a:p>
          <a:p>
            <a:pPr marL="342900" indent="-139700">
              <a:spcBef>
                <a:spcPts val="640"/>
              </a:spcBef>
              <a:buClr>
                <a:schemeClr val="accent1"/>
              </a:buClr>
              <a:buSzPts val="32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73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/>
              <a:t>strrev()-Example</a:t>
            </a:r>
            <a:endParaRPr/>
          </a:p>
        </p:txBody>
      </p:sp>
      <p:sp>
        <p:nvSpPr>
          <p:cNvPr id="300" name="Google Shape;300;p29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accent1"/>
              </a:buClr>
              <a:buSzPts val="3200"/>
              <a:buNone/>
            </a:pPr>
            <a:r>
              <a:rPr lang="en-IN"/>
              <a:t>#include&lt;stdio.h&gt;</a:t>
            </a:r>
            <a:endParaRPr/>
          </a:p>
          <a:p>
            <a:pPr marL="0" indent="0">
              <a:spcBef>
                <a:spcPts val="640"/>
              </a:spcBef>
              <a:buClr>
                <a:schemeClr val="accent1"/>
              </a:buClr>
              <a:buSzPts val="3200"/>
              <a:buNone/>
            </a:pPr>
            <a:r>
              <a:rPr lang="en-IN"/>
              <a:t>#include&lt;string.h&gt;</a:t>
            </a:r>
            <a:endParaRPr/>
          </a:p>
          <a:p>
            <a:pPr marL="0" indent="0">
              <a:spcBef>
                <a:spcPts val="640"/>
              </a:spcBef>
              <a:buClr>
                <a:schemeClr val="accent1"/>
              </a:buClr>
              <a:buSzPts val="3200"/>
              <a:buNone/>
            </a:pPr>
            <a:r>
              <a:rPr lang="en-IN"/>
              <a:t>int main()</a:t>
            </a:r>
            <a:endParaRPr/>
          </a:p>
          <a:p>
            <a:pPr marL="0" indent="0">
              <a:spcBef>
                <a:spcPts val="640"/>
              </a:spcBef>
              <a:buClr>
                <a:schemeClr val="accent1"/>
              </a:buClr>
              <a:buSzPts val="3200"/>
              <a:buNone/>
            </a:pPr>
            <a:r>
              <a:rPr lang="en-IN"/>
              <a:t>{</a:t>
            </a:r>
            <a:endParaRPr/>
          </a:p>
          <a:p>
            <a:pPr marL="0" indent="0">
              <a:spcBef>
                <a:spcPts val="640"/>
              </a:spcBef>
              <a:buClr>
                <a:schemeClr val="accent1"/>
              </a:buClr>
              <a:buSzPts val="3200"/>
              <a:buNone/>
            </a:pPr>
            <a:r>
              <a:rPr lang="en-IN"/>
              <a:t>	char s[100]="Hello";</a:t>
            </a:r>
            <a:endParaRPr/>
          </a:p>
          <a:p>
            <a:pPr marL="0" indent="0">
              <a:spcBef>
                <a:spcPts val="640"/>
              </a:spcBef>
              <a:buClr>
                <a:schemeClr val="accent1"/>
              </a:buClr>
              <a:buSzPts val="3200"/>
              <a:buNone/>
            </a:pPr>
            <a:r>
              <a:rPr lang="en-IN"/>
              <a:t>	printf("%s",strrev(s));</a:t>
            </a:r>
            <a:endParaRPr/>
          </a:p>
          <a:p>
            <a:pPr marL="0" indent="0">
              <a:spcBef>
                <a:spcPts val="640"/>
              </a:spcBef>
              <a:buClr>
                <a:schemeClr val="accent1"/>
              </a:buClr>
              <a:buSzPts val="3200"/>
              <a:buNone/>
            </a:pPr>
            <a:r>
              <a:rPr lang="en-IN"/>
              <a:t>	return 0;</a:t>
            </a:r>
            <a:endParaRPr/>
          </a:p>
          <a:p>
            <a:pPr marL="0" indent="0">
              <a:spcBef>
                <a:spcPts val="640"/>
              </a:spcBef>
              <a:buClr>
                <a:schemeClr val="accent1"/>
              </a:buClr>
              <a:buSzPts val="3200"/>
              <a:buNone/>
            </a:pPr>
            <a:r>
              <a:rPr lang="en-IN"/>
              <a:t>}</a:t>
            </a:r>
            <a:endParaRPr/>
          </a:p>
          <a:p>
            <a:pPr marL="342900" indent="-139700">
              <a:spcBef>
                <a:spcPts val="640"/>
              </a:spcBef>
              <a:buClr>
                <a:schemeClr val="accent1"/>
              </a:buClr>
              <a:buSzPts val="32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11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/>
              <a:t>strlwr(),strupr()-Examples</a:t>
            </a:r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#include&lt;string.h&gt;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	char s[]="hello";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	strupr(s);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	puts(s);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	strlwr(s);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	puts(s);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	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}</a:t>
            </a:r>
            <a:endParaRPr/>
          </a:p>
          <a:p>
            <a:pPr marL="342900" indent="-18542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endParaRPr sz="2480"/>
          </a:p>
        </p:txBody>
      </p:sp>
    </p:spTree>
    <p:extLst>
      <p:ext uri="{BB962C8B-B14F-4D97-AF65-F5344CB8AC3E}">
        <p14:creationId xmlns:p14="http://schemas.microsoft.com/office/powerpoint/2010/main" val="205263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IN" sz="3200"/>
              <a:t>All string operations without inbuilt functions</a:t>
            </a:r>
            <a:endParaRPr sz="3200"/>
          </a:p>
        </p:txBody>
      </p:sp>
      <p:sp>
        <p:nvSpPr>
          <p:cNvPr id="312" name="Google Shape;312;p31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accent1"/>
              </a:buClr>
              <a:buSzPts val="2720"/>
            </a:pPr>
            <a:r>
              <a:rPr lang="en-IN" sz="2720"/>
              <a:t>Copying one string to another</a:t>
            </a:r>
            <a:endParaRPr/>
          </a:p>
          <a:p>
            <a:pPr marL="342900" indent="-342900">
              <a:spcBef>
                <a:spcPts val="544"/>
              </a:spcBef>
              <a:buClr>
                <a:schemeClr val="accent1"/>
              </a:buClr>
              <a:buSzPts val="2720"/>
            </a:pPr>
            <a:r>
              <a:rPr lang="en-IN" sz="2720"/>
              <a:t>Finding length of a string</a:t>
            </a:r>
            <a:endParaRPr/>
          </a:p>
          <a:p>
            <a:pPr marL="342900" indent="-342900">
              <a:spcBef>
                <a:spcPts val="544"/>
              </a:spcBef>
              <a:buClr>
                <a:schemeClr val="accent1"/>
              </a:buClr>
              <a:buSzPts val="2720"/>
            </a:pPr>
            <a:r>
              <a:rPr lang="en-IN" sz="2720"/>
              <a:t>Concatenation(or Combining) of two strings</a:t>
            </a:r>
            <a:endParaRPr/>
          </a:p>
          <a:p>
            <a:pPr marL="342900" indent="-342900">
              <a:spcBef>
                <a:spcPts val="544"/>
              </a:spcBef>
              <a:buClr>
                <a:schemeClr val="accent1"/>
              </a:buClr>
              <a:buSzPts val="2720"/>
            </a:pPr>
            <a:r>
              <a:rPr lang="en-IN" sz="2720"/>
              <a:t>Comparing two strings</a:t>
            </a:r>
            <a:endParaRPr/>
          </a:p>
          <a:p>
            <a:pPr marL="342900" indent="-342900">
              <a:spcBef>
                <a:spcPts val="544"/>
              </a:spcBef>
              <a:buClr>
                <a:schemeClr val="accent1"/>
              </a:buClr>
              <a:buSzPts val="2720"/>
            </a:pPr>
            <a:r>
              <a:rPr lang="en-IN" sz="2720"/>
              <a:t>Displaying reverse of a number</a:t>
            </a:r>
            <a:endParaRPr/>
          </a:p>
          <a:p>
            <a:pPr marL="342900" indent="-342900">
              <a:spcBef>
                <a:spcPts val="544"/>
              </a:spcBef>
              <a:buClr>
                <a:schemeClr val="accent1"/>
              </a:buClr>
              <a:buSzPts val="2720"/>
            </a:pPr>
            <a:r>
              <a:rPr lang="en-IN" sz="2720"/>
              <a:t>Checking whether a given string is palindrome or not</a:t>
            </a:r>
            <a:endParaRPr/>
          </a:p>
          <a:p>
            <a:pPr marL="342900" indent="-342900">
              <a:spcBef>
                <a:spcPts val="544"/>
              </a:spcBef>
              <a:buClr>
                <a:schemeClr val="accent1"/>
              </a:buClr>
              <a:buSzPts val="2720"/>
            </a:pPr>
            <a:r>
              <a:rPr lang="en-IN" sz="2720"/>
              <a:t>Converting all characters of a given string from lowercase to uppercase</a:t>
            </a:r>
            <a:endParaRPr/>
          </a:p>
          <a:p>
            <a:pPr marL="342900" indent="-342900">
              <a:spcBef>
                <a:spcPts val="544"/>
              </a:spcBef>
              <a:buClr>
                <a:schemeClr val="accent1"/>
              </a:buClr>
              <a:buSzPts val="2720"/>
            </a:pPr>
            <a:r>
              <a:rPr lang="en-IN" sz="2720"/>
              <a:t>Converting all characters of a given string from uppercase to lowercase</a:t>
            </a:r>
            <a:endParaRPr/>
          </a:p>
          <a:p>
            <a:pPr marL="342900" indent="-170180"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endParaRPr sz="2720"/>
          </a:p>
        </p:txBody>
      </p:sp>
    </p:spTree>
    <p:extLst>
      <p:ext uri="{BB962C8B-B14F-4D97-AF65-F5344CB8AC3E}">
        <p14:creationId xmlns:p14="http://schemas.microsoft.com/office/powerpoint/2010/main" val="409693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/>
              <a:t>String Handling Library</a:t>
            </a:r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accent1"/>
              </a:buClr>
              <a:buSzPts val="3200"/>
            </a:pPr>
            <a:r>
              <a:rPr lang="en-IN">
                <a:solidFill>
                  <a:schemeClr val="accent1"/>
                </a:solidFill>
              </a:rPr>
              <a:t>Functions defined in  </a:t>
            </a:r>
            <a:r>
              <a:rPr lang="en-I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#include&lt;string.h&gt;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accent1"/>
              </a:buClr>
              <a:buSzPts val="3200"/>
            </a:pPr>
            <a:r>
              <a:rPr lang="en-IN">
                <a:solidFill>
                  <a:schemeClr val="accent1"/>
                </a:solidFill>
              </a:rPr>
              <a:t>String handling library provides </a:t>
            </a:r>
            <a:r>
              <a:rPr lang="en-IN" b="1">
                <a:solidFill>
                  <a:schemeClr val="accent1"/>
                </a:solidFill>
              </a:rPr>
              <a:t>many</a:t>
            </a:r>
            <a:r>
              <a:rPr lang="en-IN">
                <a:solidFill>
                  <a:schemeClr val="accent1"/>
                </a:solidFill>
              </a:rPr>
              <a:t> useful functions:</a:t>
            </a:r>
            <a:endParaRPr>
              <a:solidFill>
                <a:schemeClr val="accent1"/>
              </a:solidFill>
            </a:endParaRPr>
          </a:p>
          <a:p>
            <a:pPr marL="742950" lvl="1" indent="-285750">
              <a:spcBef>
                <a:spcPts val="560"/>
              </a:spcBef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Manipulate string data(copy and concatenate)</a:t>
            </a:r>
            <a:endParaRPr>
              <a:solidFill>
                <a:schemeClr val="accent1"/>
              </a:solidFill>
            </a:endParaRPr>
          </a:p>
          <a:p>
            <a:pPr marL="742950" lvl="1" indent="-285750">
              <a:spcBef>
                <a:spcPts val="560"/>
              </a:spcBef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Comparing strings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accent1"/>
              </a:buClr>
              <a:buSzPts val="2800"/>
              <a:buChar char="–"/>
            </a:pPr>
            <a:r>
              <a:rPr lang="en-IN"/>
              <a:t>Determine string length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347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>
            <a:spLocks noGrp="1"/>
          </p:cNvSpPr>
          <p:nvPr>
            <p:ph type="title"/>
          </p:nvPr>
        </p:nvSpPr>
        <p:spPr>
          <a:xfrm>
            <a:off x="12192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IN" sz="2400"/>
              <a:t>WAP to copy one string to another without using strcpy()/or inbuilt function</a:t>
            </a:r>
            <a:endParaRPr sz="2400"/>
          </a:p>
        </p:txBody>
      </p:sp>
      <p:sp>
        <p:nvSpPr>
          <p:cNvPr id="318" name="Google Shape;318;p32"/>
          <p:cNvSpPr txBox="1">
            <a:spLocks noGrp="1"/>
          </p:cNvSpPr>
          <p:nvPr>
            <p:ph type="body" idx="1"/>
          </p:nvPr>
        </p:nvSpPr>
        <p:spPr>
          <a:xfrm>
            <a:off x="1981200" y="685801"/>
            <a:ext cx="4495800" cy="5440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int main() {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   char s1[100], s2[100];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   int i;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   printf("\nEnter the string :");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   gets(s1);//Hello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   i = 0;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   while (s1[i] != '\0') {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      s2[i] = s1[i];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      i++;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   }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   s2[i] = '\0';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   printf("\nCopied String is %s ", s2);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   return (0);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}</a:t>
            </a:r>
            <a:endParaRPr/>
          </a:p>
          <a:p>
            <a:pPr marL="342900" indent="-205105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endParaRPr sz="2170"/>
          </a:p>
        </p:txBody>
      </p:sp>
      <p:sp>
        <p:nvSpPr>
          <p:cNvPr id="319" name="Google Shape;319;p32"/>
          <p:cNvSpPr txBox="1">
            <a:spLocks noGrp="1"/>
          </p:cNvSpPr>
          <p:nvPr>
            <p:ph type="body" idx="2"/>
          </p:nvPr>
        </p:nvSpPr>
        <p:spPr>
          <a:xfrm>
            <a:off x="6172200" y="685801"/>
            <a:ext cx="4038600" cy="5440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205105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2170"/>
              <a:buNone/>
            </a:pPr>
            <a:endParaRPr sz="2170"/>
          </a:p>
        </p:txBody>
      </p:sp>
    </p:spTree>
    <p:extLst>
      <p:ext uri="{BB962C8B-B14F-4D97-AF65-F5344CB8AC3E}">
        <p14:creationId xmlns:p14="http://schemas.microsoft.com/office/powerpoint/2010/main" val="2542220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12192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IN" sz="2400"/>
              <a:t>WAP to find the length of a string without using strlen()/ or inbuilt function</a:t>
            </a:r>
            <a:endParaRPr sz="2400"/>
          </a:p>
        </p:txBody>
      </p:sp>
      <p:sp>
        <p:nvSpPr>
          <p:cNvPr id="325" name="Google Shape;325;p33"/>
          <p:cNvSpPr txBox="1">
            <a:spLocks noGrp="1"/>
          </p:cNvSpPr>
          <p:nvPr>
            <p:ph type="body" idx="1"/>
          </p:nvPr>
        </p:nvSpPr>
        <p:spPr>
          <a:xfrm>
            <a:off x="1981200" y="838201"/>
            <a:ext cx="57912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	char x[100];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	int i=0;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	printf("\n Enter String:");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	gets(x);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	while(x[i]!='\0')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        {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		i++;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	    }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	printf("\n Length of the string is:%d",i);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	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r>
              <a:rPr lang="en-IN" sz="2170"/>
              <a:t>}</a:t>
            </a:r>
            <a:endParaRPr/>
          </a:p>
          <a:p>
            <a:pPr marL="342900" indent="-205105">
              <a:lnSpc>
                <a:spcPct val="80000"/>
              </a:lnSpc>
              <a:spcBef>
                <a:spcPts val="434"/>
              </a:spcBef>
              <a:buClr>
                <a:schemeClr val="accent1"/>
              </a:buClr>
              <a:buSzPts val="2170"/>
              <a:buNone/>
            </a:pPr>
            <a:endParaRPr sz="2170"/>
          </a:p>
        </p:txBody>
      </p:sp>
      <p:sp>
        <p:nvSpPr>
          <p:cNvPr id="326" name="Google Shape;326;p33"/>
          <p:cNvSpPr txBox="1">
            <a:spLocks noGrp="1"/>
          </p:cNvSpPr>
          <p:nvPr>
            <p:ph type="body" idx="2"/>
          </p:nvPr>
        </p:nvSpPr>
        <p:spPr>
          <a:xfrm>
            <a:off x="6172200" y="838201"/>
            <a:ext cx="4038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205105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2170"/>
              <a:buNone/>
            </a:pPr>
            <a:endParaRPr sz="2170"/>
          </a:p>
        </p:txBody>
      </p:sp>
    </p:spTree>
    <p:extLst>
      <p:ext uri="{BB962C8B-B14F-4D97-AF65-F5344CB8AC3E}">
        <p14:creationId xmlns:p14="http://schemas.microsoft.com/office/powerpoint/2010/main" val="384996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title"/>
          </p:nvPr>
        </p:nvSpPr>
        <p:spPr>
          <a:xfrm>
            <a:off x="13716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IN" sz="2400"/>
              <a:t>WAP to concatenate(or combine) two strings without using strcat/ or inbuilt function</a:t>
            </a:r>
            <a:endParaRPr sz="2400"/>
          </a:p>
        </p:txBody>
      </p:sp>
      <p:sp>
        <p:nvSpPr>
          <p:cNvPr id="332" name="Google Shape;332;p34"/>
          <p:cNvSpPr txBox="1">
            <a:spLocks noGrp="1"/>
          </p:cNvSpPr>
          <p:nvPr>
            <p:ph type="body" idx="1"/>
          </p:nvPr>
        </p:nvSpPr>
        <p:spPr>
          <a:xfrm>
            <a:off x="1981200" y="762001"/>
            <a:ext cx="40386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char str1[100],str2[100],str3[200];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int i=0,j=0;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printf("\n Enter the first string:");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gets(str1);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printf("\n Enter the second string:");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gets(str2);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while(str1[i]!='\0')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{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	str3[j]=str1[i];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	i++;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	j++;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}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i=0;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</a:t>
            </a:r>
            <a:endParaRPr/>
          </a:p>
        </p:txBody>
      </p:sp>
      <p:sp>
        <p:nvSpPr>
          <p:cNvPr id="333" name="Google Shape;333;p34"/>
          <p:cNvSpPr txBox="1">
            <a:spLocks noGrp="1"/>
          </p:cNvSpPr>
          <p:nvPr>
            <p:ph type="body" idx="2"/>
          </p:nvPr>
        </p:nvSpPr>
        <p:spPr>
          <a:xfrm>
            <a:off x="6172200" y="762001"/>
            <a:ext cx="40386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while(str2[i]!='\0')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{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	str3[j]=str2[i];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	i++;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	j++;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}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str3[j]='\0';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printf("\n The concatenated string is:");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puts(str3);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}</a:t>
            </a:r>
            <a:endParaRPr/>
          </a:p>
          <a:p>
            <a:pPr marL="342900" indent="-231775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017610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13716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IN" sz="2400"/>
              <a:t>WAP to compare two strings without using strcmp()/ or inbuilt function</a:t>
            </a:r>
            <a:endParaRPr sz="2400"/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1981200" y="457200"/>
            <a:ext cx="40386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#include &lt;stdio.h&gt;</a:t>
            </a:r>
            <a:endParaRPr/>
          </a:p>
          <a:p>
            <a:pPr marL="0" indent="0"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#include&lt;string.h&gt;</a:t>
            </a:r>
            <a:endParaRPr/>
          </a:p>
          <a:p>
            <a:pPr marL="0" indent="0"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int main ()</a:t>
            </a:r>
            <a:endParaRPr/>
          </a:p>
          <a:p>
            <a:pPr marL="0" indent="0"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{</a:t>
            </a:r>
            <a:endParaRPr/>
          </a:p>
          <a:p>
            <a:pPr marL="0" indent="0"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  // declare variables</a:t>
            </a:r>
            <a:endParaRPr/>
          </a:p>
          <a:p>
            <a:pPr marL="0" indent="0"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   char str1 [30], str2 [30];</a:t>
            </a:r>
            <a:endParaRPr/>
          </a:p>
          <a:p>
            <a:pPr marL="0" indent="0"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   int i = 0, flag=0 ,length1, length2, length;</a:t>
            </a:r>
            <a:endParaRPr sz="1400"/>
          </a:p>
          <a:p>
            <a:pPr marL="0" indent="0"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  // take two string input </a:t>
            </a:r>
            <a:endParaRPr/>
          </a:p>
          <a:p>
            <a:pPr marL="0" indent="0"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  printf ("Enter string1:");</a:t>
            </a:r>
            <a:endParaRPr/>
          </a:p>
          <a:p>
            <a:pPr marL="0" indent="0"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  gets (str1);</a:t>
            </a:r>
            <a:endParaRPr/>
          </a:p>
          <a:p>
            <a:pPr marL="0" indent="0"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  printf ("\nEnter string2:");</a:t>
            </a:r>
            <a:endParaRPr/>
          </a:p>
          <a:p>
            <a:pPr marL="0" indent="0"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  gets (str2);</a:t>
            </a:r>
            <a:endParaRPr/>
          </a:p>
          <a:p>
            <a:pPr marL="0" indent="0"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  //length of both string </a:t>
            </a:r>
            <a:endParaRPr/>
          </a:p>
          <a:p>
            <a:pPr marL="0" indent="0"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   length1 = strlen (str1);</a:t>
            </a:r>
            <a:endParaRPr/>
          </a:p>
          <a:p>
            <a:pPr marL="0" indent="0"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   length2 = strlen (str2);</a:t>
            </a:r>
            <a:endParaRPr/>
          </a:p>
          <a:p>
            <a:pPr marL="0" indent="0"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   if(length1&gt;length2)</a:t>
            </a:r>
            <a:endParaRPr/>
          </a:p>
          <a:p>
            <a:pPr marL="0" indent="0"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   length=length1;</a:t>
            </a:r>
            <a:endParaRPr/>
          </a:p>
          <a:p>
            <a:pPr marL="0" indent="0"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   else</a:t>
            </a:r>
            <a:endParaRPr/>
          </a:p>
          <a:p>
            <a:pPr marL="0" indent="0"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   length=length2;</a:t>
            </a:r>
            <a:endParaRPr/>
          </a:p>
          <a:p>
            <a:pPr marL="0" indent="0">
              <a:spcBef>
                <a:spcPts val="280"/>
              </a:spcBef>
              <a:buClr>
                <a:schemeClr val="accent1"/>
              </a:buClr>
              <a:buSzPts val="1400"/>
              <a:buNone/>
            </a:pPr>
            <a:r>
              <a:rPr lang="en-IN" sz="1400"/>
              <a:t>   </a:t>
            </a:r>
            <a:endParaRPr/>
          </a:p>
          <a:p>
            <a:pPr marL="342900" indent="-342900">
              <a:spcBef>
                <a:spcPts val="280"/>
              </a:spcBef>
              <a:buClr>
                <a:schemeClr val="accent1"/>
              </a:buClr>
              <a:buSzPts val="1400"/>
            </a:pPr>
            <a:r>
              <a:rPr lang="en-IN" sz="1400"/>
              <a:t>      </a:t>
            </a:r>
            <a:endParaRPr/>
          </a:p>
        </p:txBody>
      </p:sp>
      <p:sp>
        <p:nvSpPr>
          <p:cNvPr id="340" name="Google Shape;340;p35"/>
          <p:cNvSpPr txBox="1">
            <a:spLocks noGrp="1"/>
          </p:cNvSpPr>
          <p:nvPr>
            <p:ph type="body" idx="2"/>
          </p:nvPr>
        </p:nvSpPr>
        <p:spPr>
          <a:xfrm>
            <a:off x="6172200" y="457200"/>
            <a:ext cx="40386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while (i&lt;length)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{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  if( str1 [i] == str2 [i])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   {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     i++;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     continue;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   }</a:t>
            </a:r>
            <a:endParaRPr sz="1540"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if( str1 [i] &lt; str2 [i])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   {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     flag = -1;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     break;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   }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  if( str1 [i] &gt; str2 [i])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   {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     flag = 1;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     break;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   }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}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if (flag == 0)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printf ("\nBoth strings are equal ");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if(flag == -1)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printf ("\nstring1 is less than string2 ");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if( flag == 1)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printf ("\nstring1 is greater than string2 ");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095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title"/>
          </p:nvPr>
        </p:nvSpPr>
        <p:spPr>
          <a:xfrm>
            <a:off x="18288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000"/>
            </a:pPr>
            <a:r>
              <a:rPr lang="en-IN" sz="4000"/>
              <a:t>Dry running</a:t>
            </a:r>
            <a:endParaRPr sz="4000"/>
          </a:p>
        </p:txBody>
      </p:sp>
      <p:pic>
        <p:nvPicPr>
          <p:cNvPr id="346" name="Google Shape;346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457200"/>
            <a:ext cx="8382000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039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>
            <a:spLocks noGrp="1"/>
          </p:cNvSpPr>
          <p:nvPr>
            <p:ph type="title"/>
          </p:nvPr>
        </p:nvSpPr>
        <p:spPr>
          <a:xfrm>
            <a:off x="12954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IN" sz="2800"/>
              <a:t>WAP to display the reverse of a given string without strrev()/ or inbuilt function</a:t>
            </a:r>
            <a:endParaRPr sz="2800"/>
          </a:p>
        </p:txBody>
      </p:sp>
      <p:sp>
        <p:nvSpPr>
          <p:cNvPr id="352" name="Google Shape;352;p37"/>
          <p:cNvSpPr txBox="1">
            <a:spLocks noGrp="1"/>
          </p:cNvSpPr>
          <p:nvPr>
            <p:ph type="body" idx="1"/>
          </p:nvPr>
        </p:nvSpPr>
        <p:spPr>
          <a:xfrm>
            <a:off x="1981200" y="914400"/>
            <a:ext cx="40386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</a:t>
            </a:r>
            <a:r>
              <a:rPr lang="en-IN" sz="1750" dirty="0" err="1"/>
              <a:t>stdio.h</a:t>
            </a:r>
            <a:r>
              <a:rPr lang="en-IN" sz="1750" dirty="0"/>
              <a:t>&gt;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</a:t>
            </a:r>
            <a:r>
              <a:rPr lang="en-IN" sz="1750" dirty="0" err="1"/>
              <a:t>string.h</a:t>
            </a:r>
            <a:r>
              <a:rPr lang="en-IN" sz="1750" dirty="0"/>
              <a:t>&gt;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 err="1"/>
              <a:t>int</a:t>
            </a:r>
            <a:r>
              <a:rPr lang="en-IN" sz="1750" dirty="0"/>
              <a:t> main() {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   char </a:t>
            </a:r>
            <a:r>
              <a:rPr lang="en-IN" sz="1750" dirty="0" err="1"/>
              <a:t>str</a:t>
            </a:r>
            <a:r>
              <a:rPr lang="en-IN" sz="1750" dirty="0"/>
              <a:t>[100], temp;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   </a:t>
            </a:r>
            <a:r>
              <a:rPr lang="en-IN" sz="1750" dirty="0" err="1"/>
              <a:t>int</a:t>
            </a:r>
            <a:r>
              <a:rPr lang="en-IN" sz="1750" dirty="0"/>
              <a:t> </a:t>
            </a:r>
            <a:r>
              <a:rPr lang="en-IN" sz="1750" dirty="0" err="1"/>
              <a:t>i</a:t>
            </a:r>
            <a:r>
              <a:rPr lang="en-IN" sz="1750" dirty="0"/>
              <a:t>, j;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   </a:t>
            </a:r>
            <a:r>
              <a:rPr lang="en-IN" sz="1750" dirty="0" err="1"/>
              <a:t>printf</a:t>
            </a:r>
            <a:r>
              <a:rPr lang="en-IN" sz="1750" dirty="0"/>
              <a:t>("\</a:t>
            </a:r>
            <a:r>
              <a:rPr lang="en-IN" sz="1750" dirty="0" err="1"/>
              <a:t>nEnter</a:t>
            </a:r>
            <a:r>
              <a:rPr lang="en-IN" sz="1750" dirty="0"/>
              <a:t> the string :");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   gets(</a:t>
            </a:r>
            <a:r>
              <a:rPr lang="en-IN" sz="1750" dirty="0" err="1"/>
              <a:t>str</a:t>
            </a:r>
            <a:r>
              <a:rPr lang="en-IN" sz="1750" dirty="0"/>
              <a:t>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   </a:t>
            </a:r>
            <a:r>
              <a:rPr lang="en-IN" sz="1750" dirty="0" err="1"/>
              <a:t>i</a:t>
            </a:r>
            <a:r>
              <a:rPr lang="en-IN" sz="1750" dirty="0"/>
              <a:t> = 0;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   j = </a:t>
            </a:r>
            <a:r>
              <a:rPr lang="en-IN" sz="1750" dirty="0" err="1"/>
              <a:t>strlen</a:t>
            </a:r>
            <a:r>
              <a:rPr lang="en-IN" sz="1750" dirty="0"/>
              <a:t>(</a:t>
            </a:r>
            <a:r>
              <a:rPr lang="en-IN" sz="1750" dirty="0" err="1"/>
              <a:t>str</a:t>
            </a:r>
            <a:r>
              <a:rPr lang="en-IN" sz="1750" dirty="0"/>
              <a:t>) - 1;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   while (</a:t>
            </a:r>
            <a:r>
              <a:rPr lang="en-IN" sz="1750" dirty="0" err="1"/>
              <a:t>i</a:t>
            </a:r>
            <a:r>
              <a:rPr lang="en-IN" sz="1750" dirty="0"/>
              <a:t> &lt; j) {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      temp = </a:t>
            </a:r>
            <a:r>
              <a:rPr lang="en-IN" sz="1750" dirty="0" err="1"/>
              <a:t>str</a:t>
            </a:r>
            <a:r>
              <a:rPr lang="en-IN" sz="1750" dirty="0"/>
              <a:t>[</a:t>
            </a:r>
            <a:r>
              <a:rPr lang="en-IN" sz="1750" dirty="0" err="1"/>
              <a:t>i</a:t>
            </a:r>
            <a:r>
              <a:rPr lang="en-IN" sz="1750" dirty="0"/>
              <a:t>];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      </a:t>
            </a:r>
            <a:r>
              <a:rPr lang="en-IN" sz="1750" dirty="0" err="1"/>
              <a:t>str</a:t>
            </a:r>
            <a:r>
              <a:rPr lang="en-IN" sz="1750" dirty="0"/>
              <a:t>[</a:t>
            </a:r>
            <a:r>
              <a:rPr lang="en-IN" sz="1750" dirty="0" err="1"/>
              <a:t>i</a:t>
            </a:r>
            <a:r>
              <a:rPr lang="en-IN" sz="1750" dirty="0"/>
              <a:t>] = </a:t>
            </a:r>
            <a:r>
              <a:rPr lang="en-IN" sz="1750" dirty="0" err="1"/>
              <a:t>str</a:t>
            </a:r>
            <a:r>
              <a:rPr lang="en-IN" sz="1750" dirty="0"/>
              <a:t>[j];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      </a:t>
            </a:r>
            <a:r>
              <a:rPr lang="en-IN" sz="1750" dirty="0" err="1"/>
              <a:t>str</a:t>
            </a:r>
            <a:r>
              <a:rPr lang="en-IN" sz="1750" dirty="0"/>
              <a:t>[j] = temp;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      </a:t>
            </a:r>
            <a:r>
              <a:rPr lang="en-IN" sz="1750" dirty="0" err="1"/>
              <a:t>i</a:t>
            </a:r>
            <a:r>
              <a:rPr lang="en-IN" sz="1750" dirty="0"/>
              <a:t>++;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      j--;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   }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   </a:t>
            </a:r>
            <a:r>
              <a:rPr lang="en-IN" sz="1750" dirty="0" err="1"/>
              <a:t>printf</a:t>
            </a:r>
            <a:r>
              <a:rPr lang="en-IN" sz="1750" dirty="0"/>
              <a:t>("\</a:t>
            </a:r>
            <a:r>
              <a:rPr lang="en-IN" sz="1750" dirty="0" err="1"/>
              <a:t>nReverse</a:t>
            </a:r>
            <a:r>
              <a:rPr lang="en-IN" sz="1750" dirty="0"/>
              <a:t> string is :%s", </a:t>
            </a:r>
            <a:r>
              <a:rPr lang="en-IN" sz="1750" dirty="0" err="1"/>
              <a:t>str</a:t>
            </a:r>
            <a:r>
              <a:rPr lang="en-IN" sz="1750" dirty="0"/>
              <a:t>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   return (0);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}</a:t>
            </a:r>
            <a:endParaRPr dirty="0"/>
          </a:p>
          <a:p>
            <a:pPr marL="342900" indent="-231775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endParaRPr sz="1750" dirty="0"/>
          </a:p>
        </p:txBody>
      </p:sp>
      <p:sp>
        <p:nvSpPr>
          <p:cNvPr id="353" name="Google Shape;353;p37"/>
          <p:cNvSpPr txBox="1">
            <a:spLocks noGrp="1"/>
          </p:cNvSpPr>
          <p:nvPr>
            <p:ph type="body" idx="2"/>
          </p:nvPr>
        </p:nvSpPr>
        <p:spPr>
          <a:xfrm>
            <a:off x="6172200" y="914401"/>
            <a:ext cx="4038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231775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750"/>
              <a:buNone/>
            </a:pPr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763315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>
            <a:spLocks noGrp="1"/>
          </p:cNvSpPr>
          <p:nvPr>
            <p:ph type="title"/>
          </p:nvPr>
        </p:nvSpPr>
        <p:spPr>
          <a:xfrm>
            <a:off x="19050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/>
              <a:t>Dry running</a:t>
            </a:r>
            <a:endParaRPr/>
          </a:p>
        </p:txBody>
      </p:sp>
      <p:pic>
        <p:nvPicPr>
          <p:cNvPr id="359" name="Google Shape;359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457200"/>
            <a:ext cx="8610600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10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IN" sz="2400" b="1"/>
              <a:t>WAP to check whether the given string is palindrome or not(without using strrev())</a:t>
            </a:r>
            <a:r>
              <a:rPr lang="en-IN" sz="2400"/>
              <a:t/>
            </a:r>
            <a:br>
              <a:rPr lang="en-IN" sz="2400"/>
            </a:br>
            <a:endParaRPr sz="2400"/>
          </a:p>
        </p:txBody>
      </p:sp>
      <p:sp>
        <p:nvSpPr>
          <p:cNvPr id="365" name="Google Shape;365;p39"/>
          <p:cNvSpPr txBox="1">
            <a:spLocks noGrp="1"/>
          </p:cNvSpPr>
          <p:nvPr>
            <p:ph type="body" idx="1"/>
          </p:nvPr>
        </p:nvSpPr>
        <p:spPr>
          <a:xfrm>
            <a:off x="1981200" y="914400"/>
            <a:ext cx="4038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#include&lt;string.h&gt;</a:t>
            </a:r>
            <a:endParaRPr sz="175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int main() {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char str[100], temp;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char str1[100];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int i, j;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printf("\nEnter the string :");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gets(str);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i = 0;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j = strlen(str) - 1;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strcpy(str1,str);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while (i &lt; j) 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{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   temp = str[i];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   str[i] = str[j];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   str[j] = temp;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   i++;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   j--;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}</a:t>
            </a:r>
            <a:endParaRPr/>
          </a:p>
          <a:p>
            <a:pPr marL="342900" indent="-231775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endParaRPr sz="1750"/>
          </a:p>
        </p:txBody>
      </p:sp>
      <p:sp>
        <p:nvSpPr>
          <p:cNvPr id="366" name="Google Shape;366;p39"/>
          <p:cNvSpPr txBox="1">
            <a:spLocks noGrp="1"/>
          </p:cNvSpPr>
          <p:nvPr>
            <p:ph type="body" idx="2"/>
          </p:nvPr>
        </p:nvSpPr>
        <p:spPr>
          <a:xfrm>
            <a:off x="5257800" y="914401"/>
            <a:ext cx="49530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if(strcmp(str1,str)==0)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{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	printf("\n Given String is Palindrome");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}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else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{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	printf("\n Not a Palindrome");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}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   return (0);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3171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>
            <a:spLocks noGrp="1"/>
          </p:cNvSpPr>
          <p:nvPr>
            <p:ph type="title"/>
          </p:nvPr>
        </p:nvSpPr>
        <p:spPr>
          <a:xfrm>
            <a:off x="12954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IN" sz="2400" b="1"/>
              <a:t>WAP to convert all characters of a given string into uppercase without using strupr()/or inbuilt function</a:t>
            </a:r>
            <a:endParaRPr sz="2400"/>
          </a:p>
        </p:txBody>
      </p:sp>
      <p:sp>
        <p:nvSpPr>
          <p:cNvPr id="372" name="Google Shape;372;p40"/>
          <p:cNvSpPr txBox="1">
            <a:spLocks noGrp="1"/>
          </p:cNvSpPr>
          <p:nvPr>
            <p:ph type="body" idx="1"/>
          </p:nvPr>
        </p:nvSpPr>
        <p:spPr>
          <a:xfrm>
            <a:off x="1981200" y="914400"/>
            <a:ext cx="4038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#include&lt;string.h&gt;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char str1[10];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int i,len;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printf("Enter any string \t");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gets(str1);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len=strlen(str1);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for(i=0;i&lt;len;i++)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{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if(str1[i]&gt;='a' &amp;&amp; str1[i]&lt;='z')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str1[i]=str1[i]-32;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}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puts("string in upper is");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puts(str1);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}</a:t>
            </a:r>
            <a:endParaRPr/>
          </a:p>
          <a:p>
            <a:pPr marL="342900" indent="-231775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endParaRPr sz="1750"/>
          </a:p>
        </p:txBody>
      </p:sp>
      <p:sp>
        <p:nvSpPr>
          <p:cNvPr id="373" name="Google Shape;373;p40"/>
          <p:cNvSpPr txBox="1">
            <a:spLocks noGrp="1"/>
          </p:cNvSpPr>
          <p:nvPr>
            <p:ph type="body" idx="2"/>
          </p:nvPr>
        </p:nvSpPr>
        <p:spPr>
          <a:xfrm>
            <a:off x="6172200" y="914401"/>
            <a:ext cx="4038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231775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750"/>
              <a:buNone/>
            </a:pPr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941519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>
            <a:spLocks noGrp="1"/>
          </p:cNvSpPr>
          <p:nvPr>
            <p:ph type="title"/>
          </p:nvPr>
        </p:nvSpPr>
        <p:spPr>
          <a:xfrm>
            <a:off x="12954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790"/>
            </a:pPr>
            <a:r>
              <a:rPr lang="en-IN" sz="2790" b="1"/>
              <a:t>WAP to convert all characters of a given string into lowercase without using strlwr()/or inbuilt function</a:t>
            </a:r>
            <a:r>
              <a:rPr lang="en-IN" sz="3959"/>
              <a:t/>
            </a:r>
            <a:br>
              <a:rPr lang="en-IN" sz="3959"/>
            </a:br>
            <a:endParaRPr sz="3959"/>
          </a:p>
        </p:txBody>
      </p:sp>
      <p:sp>
        <p:nvSpPr>
          <p:cNvPr id="379" name="Google Shape;379;p41"/>
          <p:cNvSpPr txBox="1">
            <a:spLocks noGrp="1"/>
          </p:cNvSpPr>
          <p:nvPr>
            <p:ph type="body" idx="1"/>
          </p:nvPr>
        </p:nvSpPr>
        <p:spPr>
          <a:xfrm>
            <a:off x="1981200" y="914400"/>
            <a:ext cx="4038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#include&lt;string.h&gt;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char str1[10];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int i,len;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printf("Enter any string \t");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gets(str1);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len=strlen(str1);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for(i=0;i&lt;len;i++)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{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if(str1[i]&gt;='A' &amp;&amp; str1[i]&lt;='Z')	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str1[i]=str1[i]+32;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	}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puts("string in lower is");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puts(str1);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/>
              <a:t>}</a:t>
            </a:r>
            <a:endParaRPr/>
          </a:p>
          <a:p>
            <a:pPr marL="342900" indent="-231775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endParaRPr sz="1750"/>
          </a:p>
        </p:txBody>
      </p:sp>
      <p:sp>
        <p:nvSpPr>
          <p:cNvPr id="380" name="Google Shape;380;p41"/>
          <p:cNvSpPr txBox="1">
            <a:spLocks noGrp="1"/>
          </p:cNvSpPr>
          <p:nvPr>
            <p:ph type="body" idx="2"/>
          </p:nvPr>
        </p:nvSpPr>
        <p:spPr>
          <a:xfrm>
            <a:off x="6172200" y="914401"/>
            <a:ext cx="4038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231775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750"/>
              <a:buNone/>
            </a:pPr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98926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title"/>
          </p:nvPr>
        </p:nvSpPr>
        <p:spPr>
          <a:xfrm>
            <a:off x="1295400" y="-35939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IN" sz="2400"/>
              <a:t>String Manipulation Functions(or Functions in string library)</a:t>
            </a:r>
            <a:endParaRPr sz="2400"/>
          </a:p>
        </p:txBody>
      </p:sp>
      <p:pic>
        <p:nvPicPr>
          <p:cNvPr id="213" name="Google Shape;213;p15" descr="Imag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12878" y="762000"/>
            <a:ext cx="8839200" cy="586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928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>
            <a:spLocks noGrp="1"/>
          </p:cNvSpPr>
          <p:nvPr>
            <p:ph type="title"/>
          </p:nvPr>
        </p:nvSpPr>
        <p:spPr>
          <a:xfrm>
            <a:off x="1828800" y="266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/>
              <a:t>More programs on strings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530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>
            <a:spLocks noGrp="1"/>
          </p:cNvSpPr>
          <p:nvPr>
            <p:ph type="title"/>
          </p:nvPr>
        </p:nvSpPr>
        <p:spPr>
          <a:xfrm>
            <a:off x="1295400" y="11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IN" sz="2400" b="1"/>
              <a:t>WAP to sort the characters of a given string into ascending order</a:t>
            </a:r>
            <a:r>
              <a:rPr lang="en-IN" sz="2400"/>
              <a:t/>
            </a:r>
            <a:br>
              <a:rPr lang="en-IN" sz="2400"/>
            </a:br>
            <a:endParaRPr sz="2400"/>
          </a:p>
        </p:txBody>
      </p:sp>
      <p:sp>
        <p:nvSpPr>
          <p:cNvPr id="391" name="Google Shape;391;p43"/>
          <p:cNvSpPr txBox="1">
            <a:spLocks noGrp="1"/>
          </p:cNvSpPr>
          <p:nvPr>
            <p:ph type="body" idx="1"/>
          </p:nvPr>
        </p:nvSpPr>
        <p:spPr>
          <a:xfrm>
            <a:off x="1981200" y="838200"/>
            <a:ext cx="40386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#include&lt;string.h&gt;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char s[10],t;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int n,i,j;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printf("\n Enter String:");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gets(s);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n=strlen(s);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for(i=0;i&lt;n-1;i++)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for(j=0;j&lt;n-i-1;j++)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{ 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if(s[j]&gt;s[j+1])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t=s[j];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s[j]=s[j+1];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    s[j+1]=t;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printf("%s",s);</a:t>
            </a:r>
            <a:endParaRPr/>
          </a:p>
          <a:p>
            <a:pPr marL="0" indent="0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  <a:p>
            <a:pPr marL="342900" indent="-245109">
              <a:lnSpc>
                <a:spcPct val="80000"/>
              </a:lnSpc>
              <a:spcBef>
                <a:spcPts val="308"/>
              </a:spcBef>
              <a:buClr>
                <a:schemeClr val="accent1"/>
              </a:buClr>
              <a:buSzPts val="1540"/>
              <a:buNone/>
            </a:pPr>
            <a:endParaRPr sz="1540"/>
          </a:p>
        </p:txBody>
      </p:sp>
      <p:sp>
        <p:nvSpPr>
          <p:cNvPr id="392" name="Google Shape;392;p43"/>
          <p:cNvSpPr txBox="1">
            <a:spLocks noGrp="1"/>
          </p:cNvSpPr>
          <p:nvPr>
            <p:ph type="body" idx="2"/>
          </p:nvPr>
        </p:nvSpPr>
        <p:spPr>
          <a:xfrm>
            <a:off x="6172200" y="838201"/>
            <a:ext cx="4038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245109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540"/>
              <a:buNone/>
            </a:pPr>
            <a:endParaRPr sz="1540"/>
          </a:p>
        </p:txBody>
      </p:sp>
    </p:spTree>
    <p:extLst>
      <p:ext uri="{BB962C8B-B14F-4D97-AF65-F5344CB8AC3E}">
        <p14:creationId xmlns:p14="http://schemas.microsoft.com/office/powerpoint/2010/main" val="3277832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>
            <a:spLocks noGrp="1"/>
          </p:cNvSpPr>
          <p:nvPr>
            <p:ph type="title"/>
          </p:nvPr>
        </p:nvSpPr>
        <p:spPr>
          <a:xfrm>
            <a:off x="16764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IN" sz="2400" b="1"/>
              <a:t>WAP to count vowels in a given string</a:t>
            </a:r>
            <a:r>
              <a:rPr lang="en-IN" sz="2400"/>
              <a:t/>
            </a:r>
            <a:br>
              <a:rPr lang="en-IN" sz="2400"/>
            </a:br>
            <a:endParaRPr sz="2400"/>
          </a:p>
        </p:txBody>
      </p:sp>
      <p:sp>
        <p:nvSpPr>
          <p:cNvPr id="398" name="Google Shape;398;p44"/>
          <p:cNvSpPr txBox="1">
            <a:spLocks noGrp="1"/>
          </p:cNvSpPr>
          <p:nvPr>
            <p:ph type="body" idx="1"/>
          </p:nvPr>
        </p:nvSpPr>
        <p:spPr>
          <a:xfrm>
            <a:off x="1981200" y="6858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char x[100];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int i=0,count=0;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the string:");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gets(x);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while(x[i]!='\0')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{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if(x[i]=='a'||x[i]=='e'||x[i]=='i'||x[i]=='o'||x[i]=='u'||x[i]=='A'||x[i]=='E'||x[i]=='I'||x[i]=='O'||x[i]=='U')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   {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	count++;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    }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    i++;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}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printf("\n Number of vowels in the string are:%d",count);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2248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 txBox="1">
            <a:spLocks noGrp="1"/>
          </p:cNvSpPr>
          <p:nvPr>
            <p:ph type="title"/>
          </p:nvPr>
        </p:nvSpPr>
        <p:spPr>
          <a:xfrm>
            <a:off x="13716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2000" b="1"/>
              <a:t>WAP to traverse all characters of a given string using pointer to character</a:t>
            </a:r>
            <a:r>
              <a:rPr lang="en-IN" sz="2000"/>
              <a:t/>
            </a:r>
            <a:br>
              <a:rPr lang="en-IN" sz="2000"/>
            </a:br>
            <a:endParaRPr sz="2000"/>
          </a:p>
        </p:txBody>
      </p:sp>
      <p:sp>
        <p:nvSpPr>
          <p:cNvPr id="404" name="Google Shape;404;p45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	char *g="C Programming";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	int length=0,i=0;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    while(*g!='\0')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	{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		printf("%c",*g);//Value at address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		g++;//Pointer is incremented by 1 after each iteration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		length++;//Variable for counting length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	}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	printf("\nLength of the string is:%d",length);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	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}</a:t>
            </a:r>
            <a:endParaRPr/>
          </a:p>
          <a:p>
            <a:pPr marL="342900" indent="-21590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651639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>
            <a:spLocks noGrp="1"/>
          </p:cNvSpPr>
          <p:nvPr>
            <p:ph type="title"/>
          </p:nvPr>
        </p:nvSpPr>
        <p:spPr>
          <a:xfrm>
            <a:off x="15240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2000" b="1"/>
              <a:t>WAP to count total no. of characters and words in a given string</a:t>
            </a:r>
            <a:r>
              <a:rPr lang="en-IN" sz="2000"/>
              <a:t/>
            </a:r>
            <a:br>
              <a:rPr lang="en-IN" sz="2000"/>
            </a:br>
            <a:endParaRPr sz="200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1"/>
          </p:nvPr>
        </p:nvSpPr>
        <p:spPr>
          <a:xfrm>
            <a:off x="1981200" y="685801"/>
            <a:ext cx="8229600" cy="5440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char x[100];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int i=0,length=0,c=0,w=1;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String:");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gets(x);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while(x[i]!='\0')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        {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	if(x[i]==' ' &amp;&amp; x[i+1]!=' ')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	 {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	     w++;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	 }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	 c++;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	 i++;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    }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printf("\n Total number of characters are:%d, and no. of words are:%d",c,w);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indent="-23114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  <p:extLst>
      <p:ext uri="{BB962C8B-B14F-4D97-AF65-F5344CB8AC3E}">
        <p14:creationId xmlns:p14="http://schemas.microsoft.com/office/powerpoint/2010/main" val="314445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>
            <a:spLocks noGrp="1"/>
          </p:cNvSpPr>
          <p:nvPr>
            <p:ph type="title"/>
          </p:nvPr>
        </p:nvSpPr>
        <p:spPr>
          <a:xfrm>
            <a:off x="15240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IN" sz="2400" b="1"/>
              <a:t>WAP to demonstrate array of strings in C</a:t>
            </a:r>
            <a:r>
              <a:rPr lang="en-IN" sz="2400"/>
              <a:t/>
            </a:r>
            <a:br>
              <a:rPr lang="en-IN" sz="2400"/>
            </a:br>
            <a:endParaRPr sz="2400"/>
          </a:p>
        </p:txBody>
      </p:sp>
      <p:sp>
        <p:nvSpPr>
          <p:cNvPr id="416" name="Google Shape;416;p47"/>
          <p:cNvSpPr txBox="1">
            <a:spLocks noGrp="1"/>
          </p:cNvSpPr>
          <p:nvPr>
            <p:ph type="body" idx="1"/>
          </p:nvPr>
        </p:nvSpPr>
        <p:spPr>
          <a:xfrm>
            <a:off x="1981200" y="685801"/>
            <a:ext cx="8229600" cy="5440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char names[5][10];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int i,n;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the number of students:");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scanf("%d",&amp;n);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fflush(stdin);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for(i=0;i&lt;n;i++)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{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	printf("\n Enter the name of student %d: ",i+1);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	gets(names[i]);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}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printf("\n Names of the students are:\n");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for(i=0;i&lt;n;i++)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puts(names[i]);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indent="-23114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  <p:extLst>
      <p:ext uri="{BB962C8B-B14F-4D97-AF65-F5344CB8AC3E}">
        <p14:creationId xmlns:p14="http://schemas.microsoft.com/office/powerpoint/2010/main" val="3177335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8"/>
          <p:cNvSpPr txBox="1">
            <a:spLocks noGrp="1"/>
          </p:cNvSpPr>
          <p:nvPr>
            <p:ph type="title"/>
          </p:nvPr>
        </p:nvSpPr>
        <p:spPr>
          <a:xfrm>
            <a:off x="13716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IN" sz="2800"/>
              <a:t>WAP to traverse a string character by character</a:t>
            </a:r>
            <a:endParaRPr sz="2800"/>
          </a:p>
        </p:txBody>
      </p:sp>
      <p:sp>
        <p:nvSpPr>
          <p:cNvPr id="422" name="Google Shape;422;p48"/>
          <p:cNvSpPr txBox="1">
            <a:spLocks noGrp="1"/>
          </p:cNvSpPr>
          <p:nvPr>
            <p:ph type="body" idx="1"/>
          </p:nvPr>
        </p:nvSpPr>
        <p:spPr>
          <a:xfrm>
            <a:off x="1828800" y="730156"/>
            <a:ext cx="8229600" cy="55182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2960"/>
              <a:buNone/>
            </a:pPr>
            <a:r>
              <a:rPr lang="en-IN" sz="2960"/>
              <a:t>#include 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592"/>
              </a:spcBef>
              <a:buClr>
                <a:schemeClr val="accent1"/>
              </a:buClr>
              <a:buSzPts val="2960"/>
              <a:buNone/>
            </a:pPr>
            <a:r>
              <a:rPr lang="en-IN" sz="296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592"/>
              </a:spcBef>
              <a:buClr>
                <a:schemeClr val="accent1"/>
              </a:buClr>
              <a:buSzPts val="2960"/>
              <a:buNone/>
            </a:pPr>
            <a:r>
              <a:rPr lang="en-IN" sz="296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592"/>
              </a:spcBef>
              <a:buClr>
                <a:schemeClr val="accent1"/>
              </a:buClr>
              <a:buSzPts val="2960"/>
              <a:buNone/>
            </a:pPr>
            <a:r>
              <a:rPr lang="en-IN" sz="2960"/>
              <a:t> char  name[]="Hello  World"; //string char array</a:t>
            </a:r>
            <a:endParaRPr/>
          </a:p>
          <a:p>
            <a:pPr marL="0" indent="0">
              <a:lnSpc>
                <a:spcPct val="80000"/>
              </a:lnSpc>
              <a:spcBef>
                <a:spcPts val="592"/>
              </a:spcBef>
              <a:buClr>
                <a:schemeClr val="accent1"/>
              </a:buClr>
              <a:buSzPts val="2960"/>
              <a:buNone/>
            </a:pPr>
            <a:r>
              <a:rPr lang="en-IN" sz="2960"/>
              <a:t> int i=0;</a:t>
            </a:r>
            <a:endParaRPr/>
          </a:p>
          <a:p>
            <a:pPr marL="0" indent="0">
              <a:lnSpc>
                <a:spcPct val="80000"/>
              </a:lnSpc>
              <a:spcBef>
                <a:spcPts val="592"/>
              </a:spcBef>
              <a:buClr>
                <a:schemeClr val="accent1"/>
              </a:buClr>
              <a:buSzPts val="2960"/>
              <a:buNone/>
            </a:pPr>
            <a:r>
              <a:rPr lang="en-IN" sz="2960"/>
              <a:t> while(name[i]!='\0') //untill null character</a:t>
            </a:r>
            <a:endParaRPr/>
          </a:p>
          <a:p>
            <a:pPr marL="0" indent="0">
              <a:lnSpc>
                <a:spcPct val="80000"/>
              </a:lnSpc>
              <a:spcBef>
                <a:spcPts val="592"/>
              </a:spcBef>
              <a:buClr>
                <a:schemeClr val="accent1"/>
              </a:buClr>
              <a:buSzPts val="2960"/>
              <a:buNone/>
            </a:pPr>
            <a:r>
              <a:rPr lang="en-IN" sz="2960"/>
              <a:t>  {           </a:t>
            </a:r>
            <a:endParaRPr/>
          </a:p>
          <a:p>
            <a:pPr marL="0" indent="0">
              <a:lnSpc>
                <a:spcPct val="80000"/>
              </a:lnSpc>
              <a:spcBef>
                <a:spcPts val="592"/>
              </a:spcBef>
              <a:buClr>
                <a:schemeClr val="accent1"/>
              </a:buClr>
              <a:buSzPts val="2960"/>
              <a:buNone/>
            </a:pPr>
            <a:r>
              <a:rPr lang="en-IN" sz="2960"/>
              <a:t>   printf("%c\n", name[i]);</a:t>
            </a:r>
            <a:endParaRPr/>
          </a:p>
          <a:p>
            <a:pPr marL="0" indent="0">
              <a:lnSpc>
                <a:spcPct val="80000"/>
              </a:lnSpc>
              <a:spcBef>
                <a:spcPts val="592"/>
              </a:spcBef>
              <a:buClr>
                <a:schemeClr val="accent1"/>
              </a:buClr>
              <a:buSzPts val="2960"/>
              <a:buNone/>
            </a:pPr>
            <a:r>
              <a:rPr lang="en-IN" sz="2960"/>
              <a:t>   i++;</a:t>
            </a:r>
            <a:endParaRPr/>
          </a:p>
          <a:p>
            <a:pPr marL="0" indent="0">
              <a:lnSpc>
                <a:spcPct val="80000"/>
              </a:lnSpc>
              <a:spcBef>
                <a:spcPts val="592"/>
              </a:spcBef>
              <a:buClr>
                <a:schemeClr val="accent1"/>
              </a:buClr>
              <a:buSzPts val="2960"/>
              <a:buNone/>
            </a:pPr>
            <a:r>
              <a:rPr lang="en-IN" sz="2960"/>
              <a:t>  }//end while</a:t>
            </a:r>
            <a:endParaRPr/>
          </a:p>
          <a:p>
            <a:pPr marL="0" indent="0">
              <a:lnSpc>
                <a:spcPct val="80000"/>
              </a:lnSpc>
              <a:spcBef>
                <a:spcPts val="592"/>
              </a:spcBef>
              <a:buClr>
                <a:schemeClr val="accent1"/>
              </a:buClr>
              <a:buSzPts val="2960"/>
              <a:buNone/>
            </a:pPr>
            <a:r>
              <a:rPr lang="en-IN" sz="2960"/>
              <a:t>}//</a:t>
            </a:r>
            <a:endParaRPr/>
          </a:p>
          <a:p>
            <a:pPr marL="342900" indent="-154940">
              <a:lnSpc>
                <a:spcPct val="80000"/>
              </a:lnSpc>
              <a:spcBef>
                <a:spcPts val="592"/>
              </a:spcBef>
              <a:buClr>
                <a:schemeClr val="accent1"/>
              </a:buClr>
              <a:buSzPts val="2960"/>
              <a:buNone/>
            </a:pPr>
            <a:endParaRPr sz="2960"/>
          </a:p>
        </p:txBody>
      </p:sp>
    </p:spTree>
    <p:extLst>
      <p:ext uri="{BB962C8B-B14F-4D97-AF65-F5344CB8AC3E}">
        <p14:creationId xmlns:p14="http://schemas.microsoft.com/office/powerpoint/2010/main" val="3354468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2000" b="1"/>
              <a:t>WAP to replace all spaces in a given string with ‘$’[Example for character replacement]</a:t>
            </a:r>
            <a:r>
              <a:rPr lang="en-IN" sz="2000"/>
              <a:t/>
            </a:r>
            <a:br>
              <a:rPr lang="en-IN" sz="2000"/>
            </a:br>
            <a:endParaRPr sz="2000"/>
          </a:p>
        </p:txBody>
      </p:sp>
      <p:sp>
        <p:nvSpPr>
          <p:cNvPr id="428" name="Google Shape;428;p49"/>
          <p:cNvSpPr txBox="1">
            <a:spLocks noGrp="1"/>
          </p:cNvSpPr>
          <p:nvPr>
            <p:ph type="body" idx="1"/>
          </p:nvPr>
        </p:nvSpPr>
        <p:spPr>
          <a:xfrm>
            <a:off x="1981200" y="838201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char x[100];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int i=0;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the string:");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gets(x);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while(x[i]!='\0')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	{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      if(x[i]==' ')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      {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      	x[i]='$';//Character replacement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      }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      i++;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    }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  printf("\n String after character replacement is:%s",x);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  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indent="-23114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  <p:extLst>
      <p:ext uri="{BB962C8B-B14F-4D97-AF65-F5344CB8AC3E}">
        <p14:creationId xmlns:p14="http://schemas.microsoft.com/office/powerpoint/2010/main" val="3378971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0"/>
          <p:cNvSpPr txBox="1">
            <a:spLocks noGrp="1"/>
          </p:cNvSpPr>
          <p:nvPr>
            <p:ph type="title"/>
          </p:nvPr>
        </p:nvSpPr>
        <p:spPr>
          <a:xfrm>
            <a:off x="1966912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IN" sz="3959"/>
              <a:t>Output-1??</a:t>
            </a:r>
            <a:br>
              <a:rPr lang="en-IN" sz="3959"/>
            </a:br>
            <a:endParaRPr sz="3959"/>
          </a:p>
        </p:txBody>
      </p:sp>
      <p:sp>
        <p:nvSpPr>
          <p:cNvPr id="434" name="Google Shape;434;p50"/>
          <p:cNvSpPr txBox="1">
            <a:spLocks noGrp="1"/>
          </p:cNvSpPr>
          <p:nvPr>
            <p:ph type="body" idx="1"/>
          </p:nvPr>
        </p:nvSpPr>
        <p:spPr>
          <a:xfrm>
            <a:off x="1981200" y="990601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#include&lt;stdio.h&gt;</a:t>
            </a:r>
            <a:endParaRPr sz="2720"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char str[]="Practice MCQ";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printf("\n%d",sizeof(str));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}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A. 13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B. 12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C. 11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D. 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1085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/>
              <a:t>Output-2??</a:t>
            </a:r>
            <a:endParaRPr/>
          </a:p>
        </p:txBody>
      </p:sp>
      <p:sp>
        <p:nvSpPr>
          <p:cNvPr id="440" name="Google Shape;440;p51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char str[]="Program";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printf("%c",str[7]);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}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A. m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B. Program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C. Compile time error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accent1"/>
              </a:buClr>
              <a:buSzPts val="2480"/>
              <a:buNone/>
            </a:pPr>
            <a:r>
              <a:rPr lang="en-IN" sz="2480"/>
              <a:t>D. Nothing will be visible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229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15240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000"/>
            </a:pPr>
            <a:r>
              <a:rPr lang="en-IN" sz="4000"/>
              <a:t>More functions in string library</a:t>
            </a:r>
            <a:endParaRPr sz="400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905000" y="9906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ts val="3200"/>
            </a:pPr>
            <a:r>
              <a:rPr lang="en-IN"/>
              <a:t>strlen()-It is used to find the length of string without counting the null character</a:t>
            </a:r>
            <a:endParaRPr/>
          </a:p>
          <a:p>
            <a:pPr marL="342900" indent="-342900" algn="just">
              <a:spcBef>
                <a:spcPts val="640"/>
              </a:spcBef>
              <a:buClr>
                <a:schemeClr val="accent1"/>
              </a:buClr>
              <a:buSzPts val="3200"/>
            </a:pPr>
            <a:r>
              <a:rPr lang="en-IN"/>
              <a:t>strrev()-It is used to display the reverse of a string</a:t>
            </a:r>
            <a:endParaRPr/>
          </a:p>
          <a:p>
            <a:pPr marL="342900" indent="-342900" algn="just">
              <a:spcBef>
                <a:spcPts val="640"/>
              </a:spcBef>
              <a:buClr>
                <a:schemeClr val="accent1"/>
              </a:buClr>
              <a:buSzPts val="3200"/>
            </a:pPr>
            <a:r>
              <a:rPr lang="en-IN"/>
              <a:t>strlwr()-Converting a string from upper to lower case</a:t>
            </a:r>
            <a:endParaRPr/>
          </a:p>
          <a:p>
            <a:pPr marL="342900" indent="-342900" algn="just">
              <a:spcBef>
                <a:spcPts val="640"/>
              </a:spcBef>
              <a:buClr>
                <a:schemeClr val="accent1"/>
              </a:buClr>
              <a:buSzPts val="3200"/>
            </a:pPr>
            <a:r>
              <a:rPr lang="en-IN"/>
              <a:t>strupr()-Converting a string from lower to upper case</a:t>
            </a:r>
            <a:endParaRPr/>
          </a:p>
          <a:p>
            <a:pPr marL="0" indent="0">
              <a:spcBef>
                <a:spcPts val="640"/>
              </a:spcBef>
              <a:buClr>
                <a:schemeClr val="accent1"/>
              </a:buClr>
              <a:buSzPts val="32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652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/>
              <a:t>Output-3??</a:t>
            </a:r>
            <a:endParaRPr/>
          </a:p>
        </p:txBody>
      </p:sp>
      <p:sp>
        <p:nvSpPr>
          <p:cNvPr id="446" name="Google Shape;446;p52"/>
          <p:cNvSpPr txBox="1">
            <a:spLocks noGrp="1"/>
          </p:cNvSpPr>
          <p:nvPr>
            <p:ph type="body" idx="1"/>
          </p:nvPr>
        </p:nvSpPr>
        <p:spPr>
          <a:xfrm>
            <a:off x="1981200" y="12954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760"/>
              <a:buNone/>
            </a:pPr>
            <a:endParaRPr sz="1760"/>
          </a:p>
          <a:p>
            <a:pPr marL="0" indent="0">
              <a:lnSpc>
                <a:spcPct val="80000"/>
              </a:lnSpc>
              <a:spcBef>
                <a:spcPts val="418"/>
              </a:spcBef>
              <a:buClr>
                <a:schemeClr val="accent1"/>
              </a:buClr>
              <a:buSzPts val="2090"/>
              <a:buNone/>
            </a:pPr>
            <a:r>
              <a:rPr lang="en-IN" sz="209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418"/>
              </a:spcBef>
              <a:buClr>
                <a:schemeClr val="accent1"/>
              </a:buClr>
              <a:buSzPts val="2090"/>
              <a:buNone/>
            </a:pPr>
            <a:r>
              <a:rPr lang="en-IN" sz="209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418"/>
              </a:spcBef>
              <a:buClr>
                <a:schemeClr val="accent1"/>
              </a:buClr>
              <a:buSzPts val="2090"/>
              <a:buNone/>
            </a:pPr>
            <a:r>
              <a:rPr lang="en-IN" sz="209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418"/>
              </a:spcBef>
              <a:buClr>
                <a:schemeClr val="accent1"/>
              </a:buClr>
              <a:buSzPts val="2090"/>
              <a:buNone/>
            </a:pPr>
            <a:r>
              <a:rPr lang="en-IN" sz="2090"/>
              <a:t>char str1[]="Good";</a:t>
            </a:r>
            <a:endParaRPr/>
          </a:p>
          <a:p>
            <a:pPr marL="0" indent="0">
              <a:lnSpc>
                <a:spcPct val="80000"/>
              </a:lnSpc>
              <a:spcBef>
                <a:spcPts val="418"/>
              </a:spcBef>
              <a:buClr>
                <a:schemeClr val="accent1"/>
              </a:buClr>
              <a:buSzPts val="2090"/>
              <a:buNone/>
            </a:pPr>
            <a:r>
              <a:rPr lang="en-IN" sz="2090"/>
              <a:t>char str2[5];</a:t>
            </a:r>
            <a:endParaRPr/>
          </a:p>
          <a:p>
            <a:pPr marL="0" indent="0">
              <a:lnSpc>
                <a:spcPct val="80000"/>
              </a:lnSpc>
              <a:spcBef>
                <a:spcPts val="418"/>
              </a:spcBef>
              <a:buClr>
                <a:schemeClr val="accent1"/>
              </a:buClr>
              <a:buSzPts val="2090"/>
              <a:buNone/>
            </a:pPr>
            <a:r>
              <a:rPr lang="en-IN" sz="2090"/>
              <a:t>str2=str1;</a:t>
            </a:r>
            <a:endParaRPr/>
          </a:p>
          <a:p>
            <a:pPr marL="0" indent="0">
              <a:lnSpc>
                <a:spcPct val="80000"/>
              </a:lnSpc>
              <a:spcBef>
                <a:spcPts val="418"/>
              </a:spcBef>
              <a:buClr>
                <a:schemeClr val="accent1"/>
              </a:buClr>
              <a:buSzPts val="2090"/>
              <a:buNone/>
            </a:pPr>
            <a:r>
              <a:rPr lang="en-IN" sz="2090"/>
              <a:t>printf("%s",str2);</a:t>
            </a:r>
            <a:endParaRPr/>
          </a:p>
          <a:p>
            <a:pPr marL="0" indent="0">
              <a:lnSpc>
                <a:spcPct val="80000"/>
              </a:lnSpc>
              <a:spcBef>
                <a:spcPts val="418"/>
              </a:spcBef>
              <a:buClr>
                <a:schemeClr val="accent1"/>
              </a:buClr>
              <a:buSzPts val="2090"/>
              <a:buNone/>
            </a:pPr>
            <a:r>
              <a:rPr lang="en-IN" sz="2090"/>
              <a:t>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418"/>
              </a:spcBef>
              <a:buClr>
                <a:schemeClr val="accent1"/>
              </a:buClr>
              <a:buSzPts val="2090"/>
              <a:buNone/>
            </a:pPr>
            <a:r>
              <a:rPr lang="en-IN" sz="2090"/>
              <a:t>}</a:t>
            </a:r>
            <a:endParaRPr/>
          </a:p>
          <a:p>
            <a:pPr marL="0" indent="0">
              <a:lnSpc>
                <a:spcPct val="80000"/>
              </a:lnSpc>
              <a:spcBef>
                <a:spcPts val="418"/>
              </a:spcBef>
              <a:buClr>
                <a:schemeClr val="accent1"/>
              </a:buClr>
              <a:buSzPts val="2090"/>
              <a:buNone/>
            </a:pPr>
            <a:r>
              <a:rPr lang="en-IN" sz="2090"/>
              <a:t>A. Good</a:t>
            </a:r>
            <a:endParaRPr/>
          </a:p>
          <a:p>
            <a:pPr marL="0" indent="0">
              <a:lnSpc>
                <a:spcPct val="80000"/>
              </a:lnSpc>
              <a:spcBef>
                <a:spcPts val="418"/>
              </a:spcBef>
              <a:buClr>
                <a:schemeClr val="accent1"/>
              </a:buClr>
              <a:buSzPts val="2090"/>
              <a:buNone/>
            </a:pPr>
            <a:r>
              <a:rPr lang="en-IN" sz="2090"/>
              <a:t>B. Garbage value</a:t>
            </a:r>
            <a:endParaRPr/>
          </a:p>
          <a:p>
            <a:pPr marL="0" indent="0">
              <a:lnSpc>
                <a:spcPct val="80000"/>
              </a:lnSpc>
              <a:spcBef>
                <a:spcPts val="418"/>
              </a:spcBef>
              <a:buClr>
                <a:schemeClr val="accent1"/>
              </a:buClr>
              <a:buSzPts val="2090"/>
              <a:buNone/>
            </a:pPr>
            <a:r>
              <a:rPr lang="en-IN" sz="2090"/>
              <a:t>C. Compile time error</a:t>
            </a:r>
            <a:endParaRPr/>
          </a:p>
          <a:p>
            <a:pPr marL="0" indent="0">
              <a:lnSpc>
                <a:spcPct val="80000"/>
              </a:lnSpc>
              <a:spcBef>
                <a:spcPts val="418"/>
              </a:spcBef>
              <a:buClr>
                <a:schemeClr val="accent1"/>
              </a:buClr>
              <a:buSzPts val="2090"/>
              <a:buNone/>
            </a:pPr>
            <a:r>
              <a:rPr lang="en-IN" sz="2090"/>
              <a:t>D. Nothing will be visible</a:t>
            </a:r>
            <a:endParaRPr/>
          </a:p>
          <a:p>
            <a:pPr marL="0" indent="0">
              <a:lnSpc>
                <a:spcPct val="80000"/>
              </a:lnSpc>
              <a:spcBef>
                <a:spcPts val="352"/>
              </a:spcBef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  <p:extLst>
      <p:ext uri="{BB962C8B-B14F-4D97-AF65-F5344CB8AC3E}">
        <p14:creationId xmlns:p14="http://schemas.microsoft.com/office/powerpoint/2010/main" val="2419804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/>
              <a:t>Output-4??</a:t>
            </a:r>
            <a:endParaRPr/>
          </a:p>
        </p:txBody>
      </p:sp>
      <p:sp>
        <p:nvSpPr>
          <p:cNvPr id="452" name="Google Shape;452;p5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2000"/>
              <a:buNone/>
            </a:pPr>
            <a:endParaRPr sz="2000"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char str1[]="Good";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char *str2;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str2=str1;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puts(str2);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}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A. Good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B. Garbage value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C. Compile time error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D. Nothing will be visible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299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4"/>
          <p:cNvSpPr txBox="1"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IN" sz="3959"/>
              <a:t>Output-5??</a:t>
            </a:r>
            <a:br>
              <a:rPr lang="en-IN" sz="3959"/>
            </a:br>
            <a:endParaRPr sz="3959"/>
          </a:p>
        </p:txBody>
      </p:sp>
      <p:sp>
        <p:nvSpPr>
          <p:cNvPr id="458" name="Google Shape;458;p54"/>
          <p:cNvSpPr txBox="1">
            <a:spLocks noGrp="1"/>
          </p:cNvSpPr>
          <p:nvPr>
            <p:ph type="body" idx="1"/>
          </p:nvPr>
        </p:nvSpPr>
        <p:spPr>
          <a:xfrm>
            <a:off x="1981200" y="762001"/>
            <a:ext cx="82296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#include&lt;string.h&gt;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char str[20]="Example";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printf("%d %d",sizeof(str),strlen(str));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}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A. 7 7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B. 20 20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C. 20 7</a:t>
            </a:r>
            <a:endParaRPr/>
          </a:p>
          <a:p>
            <a:pPr marL="0" indent="0">
              <a:lnSpc>
                <a:spcPct val="80000"/>
              </a:lnSpc>
              <a:spcBef>
                <a:spcPts val="544"/>
              </a:spcBef>
              <a:buClr>
                <a:schemeClr val="accent1"/>
              </a:buClr>
              <a:buSzPts val="2720"/>
              <a:buNone/>
            </a:pPr>
            <a:r>
              <a:rPr lang="en-IN" sz="2720"/>
              <a:t>D. 20 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7729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/>
              <a:t>Output-6??</a:t>
            </a:r>
            <a:endParaRPr/>
          </a:p>
        </p:txBody>
      </p:sp>
      <p:sp>
        <p:nvSpPr>
          <p:cNvPr id="464" name="Google Shape;464;p55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2000"/>
              <a:buNone/>
            </a:pPr>
            <a:endParaRPr sz="2000"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#include&lt;string.h&gt;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char str1[20]="Example";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char str2[30]="Exam";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if(strncmp(str1,str2,4))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printf("\nHello");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else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printf("\nWorld");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}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A. Hello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B. World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C. Nothing will be printed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r>
              <a:rPr lang="en-IN" sz="2000"/>
              <a:t>D. Compile time error</a:t>
            </a:r>
            <a:endParaRPr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ts val="2000"/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955371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/>
              <a:t>Output-7??</a:t>
            </a:r>
            <a:endParaRPr/>
          </a:p>
        </p:txBody>
      </p:sp>
      <p:sp>
        <p:nvSpPr>
          <p:cNvPr id="470" name="Google Shape;470;p56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What will be the output of the program ?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#include&lt;stdio.h&gt;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#include&lt;string.h&gt;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    char str1[20] = "Hello", str2[20] = " World";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    printf("%s\n", strcpy(str2, strcat(str1, str2)));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    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}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A. Hello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B. World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C. Hello World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D. WorldHello</a:t>
            </a:r>
            <a:endParaRPr sz="2240"/>
          </a:p>
        </p:txBody>
      </p:sp>
    </p:spTree>
    <p:extLst>
      <p:ext uri="{BB962C8B-B14F-4D97-AF65-F5344CB8AC3E}">
        <p14:creationId xmlns:p14="http://schemas.microsoft.com/office/powerpoint/2010/main" val="15022181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/>
              <a:t>Output-8??</a:t>
            </a:r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In below program, what would you put in place of “?” to print “Quiz”?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#include 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int main() 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{ 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  char arr[] = "HelloQuiz"; 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  printf("%s", ?); 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  return 0; 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}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A.  arr</a:t>
            </a:r>
            <a:endParaRPr sz="2240"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B. (arr+5)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C. (arr+4)</a:t>
            </a:r>
            <a:endParaRPr/>
          </a:p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chemeClr val="accent1"/>
              </a:buClr>
              <a:buSzPts val="2240"/>
              <a:buNone/>
            </a:pPr>
            <a:r>
              <a:rPr lang="en-IN" sz="2240"/>
              <a:t>D. Not possible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0633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8"/>
          <p:cNvSpPr txBox="1">
            <a:spLocks noGrp="1"/>
          </p:cNvSpPr>
          <p:nvPr>
            <p:ph type="title"/>
          </p:nvPr>
        </p:nvSpPr>
        <p:spPr>
          <a:xfrm>
            <a:off x="2193728" y="178594"/>
            <a:ext cx="7804547" cy="16430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0800" tIns="50800" rIns="50800" bIns="50800" rtlCol="0" anchor="ctr" anchorCtr="0">
            <a:normAutofit/>
          </a:bodyPr>
          <a:lstStyle/>
          <a:p>
            <a:pPr>
              <a:buSzPts val="3200"/>
            </a:pPr>
            <a:r>
              <a:rPr lang="en-IN" sz="3200" b="1"/>
              <a:t>Question-9</a:t>
            </a:r>
            <a:endParaRPr sz="3200" b="1"/>
          </a:p>
        </p:txBody>
      </p:sp>
      <p:sp>
        <p:nvSpPr>
          <p:cNvPr id="482" name="Google Shape;482;p58"/>
          <p:cNvSpPr txBox="1">
            <a:spLocks noGrp="1"/>
          </p:cNvSpPr>
          <p:nvPr>
            <p:ph type="body" idx="1"/>
          </p:nvPr>
        </p:nvSpPr>
        <p:spPr>
          <a:xfrm>
            <a:off x="2193728" y="1821657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0800" tIns="50800" rIns="50800" bIns="50800" rtlCol="0" anchor="t" anchorCtr="0">
            <a:normAutofit fontScale="92500"/>
          </a:bodyPr>
          <a:lstStyle/>
          <a:p>
            <a:pPr marL="0" indent="0">
              <a:lnSpc>
                <a:spcPct val="207727"/>
              </a:lnSpc>
              <a:spcBef>
                <a:spcPts val="0"/>
              </a:spcBef>
              <a:buSzPts val="2200"/>
              <a:buNone/>
            </a:pPr>
            <a:r>
              <a:rPr lang="en-I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of the following C code snippet is not valid?</a:t>
            </a:r>
            <a:endParaRPr/>
          </a:p>
          <a:p>
            <a:pPr marL="0" indent="0">
              <a:lnSpc>
                <a:spcPct val="207727"/>
              </a:lnSpc>
              <a:spcBef>
                <a:spcPts val="703"/>
              </a:spcBef>
              <a:buSzPts val="2200"/>
              <a:buNone/>
            </a:pPr>
            <a:r>
              <a:rPr lang="en-I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(A) char* p = “string1”; printf(“%c”, *++p);</a:t>
            </a:r>
            <a:br>
              <a:rPr lang="en-I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(B) char q[] = “string1”; printf(“%c”, *++q);</a:t>
            </a:r>
            <a:br>
              <a:rPr lang="en-I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(C) char* r = “string1”; printf(“%c”, r[1]);</a:t>
            </a:r>
            <a:br>
              <a:rPr lang="en-I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(D) None of the above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2619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9"/>
          <p:cNvSpPr txBox="1">
            <a:spLocks noGrp="1"/>
          </p:cNvSpPr>
          <p:nvPr>
            <p:ph type="title"/>
          </p:nvPr>
        </p:nvSpPr>
        <p:spPr>
          <a:xfrm>
            <a:off x="2514601" y="-23813"/>
            <a:ext cx="7804547" cy="5834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0800" tIns="50800" rIns="50800" bIns="50800" rtlCol="0" anchor="ctr" anchorCtr="0">
            <a:noAutofit/>
          </a:bodyPr>
          <a:lstStyle/>
          <a:p>
            <a:pPr>
              <a:buSzPts val="3200"/>
            </a:pPr>
            <a:r>
              <a:rPr lang="en-IN" sz="3200" b="1"/>
              <a:t>Output-10 ??</a:t>
            </a:r>
            <a:endParaRPr sz="3200" b="1"/>
          </a:p>
        </p:txBody>
      </p:sp>
      <p:sp>
        <p:nvSpPr>
          <p:cNvPr id="488" name="Google Shape;488;p59"/>
          <p:cNvSpPr txBox="1">
            <a:spLocks noGrp="1"/>
          </p:cNvSpPr>
          <p:nvPr>
            <p:ph type="body" idx="1"/>
          </p:nvPr>
        </p:nvSpPr>
        <p:spPr>
          <a:xfrm>
            <a:off x="2193728" y="990601"/>
            <a:ext cx="7804547" cy="52512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0800" tIns="50800" rIns="50800" bIns="50800" rtlCol="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/>
              <a:t>#include&lt;stdio.h&gt;</a:t>
            </a:r>
            <a:endParaRPr/>
          </a:p>
          <a:p>
            <a:pPr marL="0" indent="0">
              <a:spcBef>
                <a:spcPts val="1800"/>
              </a:spcBef>
              <a:buNone/>
            </a:pPr>
            <a:r>
              <a:rPr lang="en-IN" sz="1800"/>
              <a:t>int main()</a:t>
            </a:r>
            <a:endParaRPr/>
          </a:p>
          <a:p>
            <a:pPr marL="0" indent="0">
              <a:spcBef>
                <a:spcPts val="1800"/>
              </a:spcBef>
              <a:buNone/>
            </a:pPr>
            <a:r>
              <a:rPr lang="en-IN" sz="1800"/>
              <a:t>{</a:t>
            </a:r>
            <a:endParaRPr/>
          </a:p>
          <a:p>
            <a:pPr marL="0" indent="0">
              <a:spcBef>
                <a:spcPts val="1800"/>
              </a:spcBef>
              <a:buNone/>
            </a:pPr>
            <a:r>
              <a:rPr lang="en-IN" sz="1800"/>
              <a:t>    printf(8+"C Programming\n");</a:t>
            </a:r>
            <a:endParaRPr/>
          </a:p>
          <a:p>
            <a:pPr marL="0" indent="0">
              <a:spcBef>
                <a:spcPts val="1800"/>
              </a:spcBef>
              <a:buNone/>
            </a:pPr>
            <a:r>
              <a:rPr lang="en-IN" sz="1800"/>
              <a:t>    return 0;</a:t>
            </a:r>
            <a:endParaRPr/>
          </a:p>
          <a:p>
            <a:pPr marL="0" indent="0">
              <a:spcBef>
                <a:spcPts val="1800"/>
              </a:spcBef>
              <a:buNone/>
            </a:pPr>
            <a:r>
              <a:rPr lang="en-IN" sz="1800"/>
              <a:t>}</a:t>
            </a:r>
            <a:endParaRPr/>
          </a:p>
          <a:p>
            <a:pPr marL="0" indent="0">
              <a:spcBef>
                <a:spcPts val="1800"/>
              </a:spcBef>
              <a:buNone/>
            </a:pPr>
            <a:r>
              <a:rPr lang="en-IN" sz="1800"/>
              <a:t>A. mming</a:t>
            </a:r>
            <a:endParaRPr sz="1800"/>
          </a:p>
          <a:p>
            <a:pPr marL="0" indent="0">
              <a:spcBef>
                <a:spcPts val="1800"/>
              </a:spcBef>
              <a:buNone/>
            </a:pPr>
            <a:r>
              <a:rPr lang="en-IN" sz="1800"/>
              <a:t>B. ming</a:t>
            </a:r>
            <a:endParaRPr sz="1800"/>
          </a:p>
          <a:p>
            <a:pPr marL="0" indent="0">
              <a:spcBef>
                <a:spcPts val="1800"/>
              </a:spcBef>
              <a:buNone/>
            </a:pPr>
            <a:r>
              <a:rPr lang="en-IN" sz="1800"/>
              <a:t>C. amming</a:t>
            </a:r>
            <a:endParaRPr sz="1800"/>
          </a:p>
          <a:p>
            <a:pPr marL="0" indent="0">
              <a:spcBef>
                <a:spcPts val="1800"/>
              </a:spcBef>
              <a:buNone/>
            </a:pPr>
            <a:r>
              <a:rPr lang="en-IN" sz="1800"/>
              <a:t>D. gramming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006770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0"/>
          <p:cNvSpPr txBox="1">
            <a:spLocks noGrp="1"/>
          </p:cNvSpPr>
          <p:nvPr>
            <p:ph type="title"/>
          </p:nvPr>
        </p:nvSpPr>
        <p:spPr>
          <a:xfrm>
            <a:off x="2193728" y="178595"/>
            <a:ext cx="7804547" cy="7358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0800" tIns="50800" rIns="50800" bIns="50800" rtlCol="0" anchor="ctr" anchorCtr="0">
            <a:normAutofit/>
          </a:bodyPr>
          <a:lstStyle/>
          <a:p>
            <a:pPr>
              <a:buSzPts val="2800"/>
            </a:pPr>
            <a:r>
              <a:rPr lang="en-IN" sz="2800" b="1"/>
              <a:t>Output-11 ??</a:t>
            </a:r>
            <a:endParaRPr sz="2800" b="1"/>
          </a:p>
        </p:txBody>
      </p:sp>
      <p:sp>
        <p:nvSpPr>
          <p:cNvPr id="494" name="Google Shape;494;p60"/>
          <p:cNvSpPr txBox="1">
            <a:spLocks noGrp="1"/>
          </p:cNvSpPr>
          <p:nvPr>
            <p:ph type="body" idx="1"/>
          </p:nvPr>
        </p:nvSpPr>
        <p:spPr>
          <a:xfrm>
            <a:off x="2193728" y="1371601"/>
            <a:ext cx="7804547" cy="48702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0800" tIns="50800" rIns="50800" bIns="50800" rtlCol="0" anchor="ctr" anchorCtr="0">
            <a:normAutofit lnSpcReduction="10000"/>
          </a:bodyPr>
          <a:lstStyle/>
          <a:p>
            <a:pPr marL="0" indent="0">
              <a:spcBef>
                <a:spcPts val="0"/>
              </a:spcBef>
              <a:buSzPts val="2320"/>
              <a:buNone/>
            </a:pPr>
            <a:r>
              <a:rPr lang="en-IN" sz="1600"/>
              <a:t>//Assume unsigned integer takes 4 bytes</a:t>
            </a:r>
            <a:endParaRPr/>
          </a:p>
          <a:p>
            <a:pPr marL="0" indent="0">
              <a:spcBef>
                <a:spcPts val="1200"/>
              </a:spcBef>
              <a:buSzPts val="2320"/>
              <a:buNone/>
            </a:pPr>
            <a:r>
              <a:rPr lang="en-IN" sz="1600"/>
              <a:t>#include &lt;stdio.h&gt;</a:t>
            </a:r>
            <a:endParaRPr/>
          </a:p>
          <a:p>
            <a:pPr marL="0" indent="0">
              <a:spcBef>
                <a:spcPts val="1200"/>
              </a:spcBef>
              <a:buSzPts val="2320"/>
              <a:buNone/>
            </a:pPr>
            <a:r>
              <a:rPr lang="en-IN" sz="1600"/>
              <a:t>int main()</a:t>
            </a:r>
            <a:endParaRPr/>
          </a:p>
          <a:p>
            <a:pPr marL="0" indent="0">
              <a:spcBef>
                <a:spcPts val="1200"/>
              </a:spcBef>
              <a:buSzPts val="2320"/>
              <a:buNone/>
            </a:pPr>
            <a:r>
              <a:rPr lang="en-IN" sz="1600"/>
              <a:t>{</a:t>
            </a:r>
            <a:endParaRPr/>
          </a:p>
          <a:p>
            <a:pPr marL="0" indent="0">
              <a:spcBef>
                <a:spcPts val="1200"/>
              </a:spcBef>
              <a:buSzPts val="2320"/>
              <a:buNone/>
            </a:pPr>
            <a:r>
              <a:rPr lang="en-IN" sz="1600"/>
              <a:t>    char *str1 = "Hello";</a:t>
            </a:r>
            <a:endParaRPr/>
          </a:p>
          <a:p>
            <a:pPr marL="0" indent="0">
              <a:spcBef>
                <a:spcPts val="1200"/>
              </a:spcBef>
              <a:buSzPts val="2320"/>
              <a:buNone/>
            </a:pPr>
            <a:r>
              <a:rPr lang="en-IN" sz="1600"/>
              <a:t>    char str2[] = "Hello";</a:t>
            </a:r>
            <a:endParaRPr/>
          </a:p>
          <a:p>
            <a:pPr marL="0" indent="0">
              <a:spcBef>
                <a:spcPts val="1200"/>
              </a:spcBef>
              <a:buSzPts val="2320"/>
              <a:buNone/>
            </a:pPr>
            <a:r>
              <a:rPr lang="en-IN" sz="1600"/>
              <a:t>    printf("sizeof(str1) = %d, sizeof(str2) = %d",sizeof(str1), sizeof(str2));</a:t>
            </a:r>
            <a:endParaRPr/>
          </a:p>
          <a:p>
            <a:pPr marL="0" indent="0">
              <a:spcBef>
                <a:spcPts val="1200"/>
              </a:spcBef>
              <a:buSzPts val="2320"/>
              <a:buNone/>
            </a:pPr>
            <a:r>
              <a:rPr lang="en-IN" sz="1600"/>
              <a:t>    return 0;</a:t>
            </a:r>
            <a:endParaRPr/>
          </a:p>
          <a:p>
            <a:pPr marL="0" indent="0">
              <a:spcBef>
                <a:spcPts val="1200"/>
              </a:spcBef>
              <a:buSzPts val="2320"/>
              <a:buNone/>
            </a:pPr>
            <a:r>
              <a:rPr lang="en-IN" sz="1600"/>
              <a:t>}</a:t>
            </a:r>
            <a:endParaRPr/>
          </a:p>
          <a:p>
            <a:pPr marL="0" indent="0">
              <a:spcBef>
                <a:spcPts val="1200"/>
              </a:spcBef>
              <a:buSzPts val="2320"/>
              <a:buNone/>
            </a:pPr>
            <a:r>
              <a:rPr lang="en-IN" sz="1600"/>
              <a:t>A. sizeof(str1) = 6, sizeof(str2) = 6</a:t>
            </a:r>
            <a:endParaRPr/>
          </a:p>
          <a:p>
            <a:pPr marL="0" indent="0">
              <a:spcBef>
                <a:spcPts val="1200"/>
              </a:spcBef>
              <a:buSzPts val="2320"/>
              <a:buNone/>
            </a:pPr>
            <a:r>
              <a:rPr lang="en-IN" sz="1600"/>
              <a:t>B. sizeof(str1) = 4, sizeof(str2) = 6</a:t>
            </a:r>
            <a:endParaRPr/>
          </a:p>
          <a:p>
            <a:pPr marL="0" indent="0">
              <a:spcBef>
                <a:spcPts val="1200"/>
              </a:spcBef>
              <a:buSzPts val="2320"/>
              <a:buNone/>
            </a:pPr>
            <a:r>
              <a:rPr lang="en-IN" sz="1600"/>
              <a:t>C. sizeof(str1) = 4, sizeof(str2) = 4</a:t>
            </a:r>
            <a:endParaRPr/>
          </a:p>
          <a:p>
            <a:pPr marL="0" indent="0">
              <a:spcBef>
                <a:spcPts val="1200"/>
              </a:spcBef>
              <a:buSzPts val="2320"/>
              <a:buNone/>
            </a:pPr>
            <a:r>
              <a:rPr lang="en-IN" sz="1600"/>
              <a:t>D. sizeof(str1) = 6, sizeof(str2) = 4</a:t>
            </a:r>
            <a:endParaRPr/>
          </a:p>
          <a:p>
            <a:pPr marL="312528" indent="-260781">
              <a:lnSpc>
                <a:spcPct val="80000"/>
              </a:lnSpc>
              <a:buSzPts val="815"/>
              <a:buNone/>
            </a:pPr>
            <a:endParaRPr sz="562"/>
          </a:p>
        </p:txBody>
      </p:sp>
    </p:spTree>
    <p:extLst>
      <p:ext uri="{BB962C8B-B14F-4D97-AF65-F5344CB8AC3E}">
        <p14:creationId xmlns:p14="http://schemas.microsoft.com/office/powerpoint/2010/main" val="3932067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1"/>
          <p:cNvSpPr txBox="1">
            <a:spLocks noGrp="1"/>
          </p:cNvSpPr>
          <p:nvPr>
            <p:ph type="title"/>
          </p:nvPr>
        </p:nvSpPr>
        <p:spPr>
          <a:xfrm>
            <a:off x="2193728" y="178595"/>
            <a:ext cx="7804547" cy="5072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0800" tIns="50800" rIns="50800" bIns="50800" rtlCol="0" anchor="ctr" anchorCtr="0">
            <a:noAutofit/>
          </a:bodyPr>
          <a:lstStyle/>
          <a:p>
            <a:pPr>
              <a:buSzPts val="3600"/>
            </a:pPr>
            <a:r>
              <a:rPr lang="en-IN" sz="3600" b="1"/>
              <a:t>Output-12 ??</a:t>
            </a:r>
            <a:endParaRPr sz="3600" b="1"/>
          </a:p>
        </p:txBody>
      </p:sp>
      <p:sp>
        <p:nvSpPr>
          <p:cNvPr id="500" name="Google Shape;500;p61"/>
          <p:cNvSpPr txBox="1">
            <a:spLocks noGrp="1"/>
          </p:cNvSpPr>
          <p:nvPr>
            <p:ph type="body" idx="1"/>
          </p:nvPr>
        </p:nvSpPr>
        <p:spPr>
          <a:xfrm>
            <a:off x="2193728" y="1524001"/>
            <a:ext cx="7804547" cy="47178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0800" tIns="50800" rIns="50800" bIns="50800" rtlCol="0" anchor="ctr" anchorCtr="0">
            <a:normAutofit fontScale="85000" lnSpcReduction="20000"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SzPts val="1800"/>
              <a:buNone/>
            </a:pPr>
            <a:r>
              <a:rPr lang="en-IN" sz="1800"/>
              <a:t>Predict the output of the following program:</a:t>
            </a:r>
            <a:endParaRPr/>
          </a:p>
          <a:p>
            <a:pPr marL="0" indent="0">
              <a:lnSpc>
                <a:spcPct val="80000"/>
              </a:lnSpc>
              <a:spcBef>
                <a:spcPts val="2000"/>
              </a:spcBef>
              <a:buSzPts val="1800"/>
              <a:buNone/>
            </a:pPr>
            <a:r>
              <a:rPr lang="en-IN" sz="1800"/>
              <a:t>#include &lt;stdio.h&gt;</a:t>
            </a:r>
            <a:endParaRPr/>
          </a:p>
          <a:p>
            <a:pPr marL="0" indent="0">
              <a:lnSpc>
                <a:spcPct val="80000"/>
              </a:lnSpc>
              <a:spcBef>
                <a:spcPts val="2000"/>
              </a:spcBef>
              <a:buSzPts val="1800"/>
              <a:buNone/>
            </a:pPr>
            <a:r>
              <a:rPr lang="en-IN" sz="1800"/>
              <a:t>int main()</a:t>
            </a:r>
            <a:endParaRPr/>
          </a:p>
          <a:p>
            <a:pPr marL="0" indent="0">
              <a:lnSpc>
                <a:spcPct val="80000"/>
              </a:lnSpc>
              <a:spcBef>
                <a:spcPts val="2000"/>
              </a:spcBef>
              <a:buSzPts val="1800"/>
              <a:buNone/>
            </a:pPr>
            <a:r>
              <a:rPr lang="en-IN" sz="1800"/>
              <a:t>{</a:t>
            </a:r>
            <a:endParaRPr/>
          </a:p>
          <a:p>
            <a:pPr marL="0" indent="0">
              <a:lnSpc>
                <a:spcPct val="80000"/>
              </a:lnSpc>
              <a:spcBef>
                <a:spcPts val="2000"/>
              </a:spcBef>
              <a:buSzPts val="1800"/>
              <a:buNone/>
            </a:pPr>
            <a:r>
              <a:rPr lang="en-IN" sz="1800"/>
              <a:t>    char str[] = "%d %c", arr[] = "HelloWorld";</a:t>
            </a:r>
            <a:endParaRPr/>
          </a:p>
          <a:p>
            <a:pPr marL="0" indent="0">
              <a:lnSpc>
                <a:spcPct val="80000"/>
              </a:lnSpc>
              <a:spcBef>
                <a:spcPts val="2000"/>
              </a:spcBef>
              <a:buSzPts val="1800"/>
              <a:buNone/>
            </a:pPr>
            <a:r>
              <a:rPr lang="en-IN" sz="1800"/>
              <a:t>    printf(str, 0[arr], 2[arr + 3]);</a:t>
            </a:r>
            <a:endParaRPr/>
          </a:p>
          <a:p>
            <a:pPr marL="0" indent="0">
              <a:lnSpc>
                <a:spcPct val="80000"/>
              </a:lnSpc>
              <a:spcBef>
                <a:spcPts val="2000"/>
              </a:spcBef>
              <a:buSzPts val="1800"/>
              <a:buNone/>
            </a:pPr>
            <a:r>
              <a:rPr lang="en-IN" sz="1800"/>
              <a:t>    return 0;</a:t>
            </a:r>
            <a:endParaRPr/>
          </a:p>
          <a:p>
            <a:pPr marL="0" indent="0">
              <a:lnSpc>
                <a:spcPct val="80000"/>
              </a:lnSpc>
              <a:spcBef>
                <a:spcPts val="2000"/>
              </a:spcBef>
              <a:buSzPts val="1800"/>
              <a:buNone/>
            </a:pPr>
            <a:r>
              <a:rPr lang="en-IN" sz="1800"/>
              <a:t>}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2000"/>
              </a:spcBef>
              <a:buSzPts val="1800"/>
              <a:buNone/>
            </a:pPr>
            <a:r>
              <a:rPr lang="en-IN" sz="1800"/>
              <a:t>A. 72 W</a:t>
            </a:r>
            <a:endParaRPr/>
          </a:p>
          <a:p>
            <a:pPr marL="0" indent="0">
              <a:lnSpc>
                <a:spcPct val="80000"/>
              </a:lnSpc>
              <a:spcBef>
                <a:spcPts val="2000"/>
              </a:spcBef>
              <a:buSzPts val="1800"/>
              <a:buNone/>
            </a:pPr>
            <a:r>
              <a:rPr lang="en-IN" sz="1800"/>
              <a:t>B. H  W </a:t>
            </a:r>
            <a:endParaRPr/>
          </a:p>
          <a:p>
            <a:pPr marL="0" indent="0">
              <a:lnSpc>
                <a:spcPct val="80000"/>
              </a:lnSpc>
              <a:spcBef>
                <a:spcPts val="2000"/>
              </a:spcBef>
              <a:buSzPts val="1800"/>
              <a:buNone/>
            </a:pPr>
            <a:r>
              <a:rPr lang="en-IN" sz="1800"/>
              <a:t>C. W  H</a:t>
            </a:r>
            <a:endParaRPr/>
          </a:p>
          <a:p>
            <a:pPr marL="0" indent="0">
              <a:lnSpc>
                <a:spcPct val="80000"/>
              </a:lnSpc>
              <a:spcBef>
                <a:spcPts val="2000"/>
              </a:spcBef>
              <a:buSzPts val="1800"/>
              <a:buNone/>
            </a:pPr>
            <a:r>
              <a:rPr lang="en-IN" sz="1800"/>
              <a:t>D. Compile-time error</a:t>
            </a:r>
            <a:endParaRPr/>
          </a:p>
          <a:p>
            <a:pPr marL="312528" indent="-260781">
              <a:lnSpc>
                <a:spcPct val="80000"/>
              </a:lnSpc>
              <a:buSzPts val="815"/>
              <a:buNone/>
            </a:pPr>
            <a:endParaRPr sz="562"/>
          </a:p>
        </p:txBody>
      </p:sp>
    </p:spTree>
    <p:extLst>
      <p:ext uri="{BB962C8B-B14F-4D97-AF65-F5344CB8AC3E}">
        <p14:creationId xmlns:p14="http://schemas.microsoft.com/office/powerpoint/2010/main" val="116475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IN" sz="2800" b="1">
                <a:latin typeface="Droid Sans Mono"/>
                <a:ea typeface="Droid Sans Mono"/>
                <a:cs typeface="Droid Sans Mono"/>
                <a:sym typeface="Droid Sans Mono"/>
              </a:rPr>
              <a:t>strcpy() </a:t>
            </a:r>
            <a:r>
              <a:rPr lang="en-IN" sz="2800" b="1"/>
              <a:t>and</a:t>
            </a:r>
            <a:r>
              <a:rPr lang="en-IN" sz="2800" b="1">
                <a:latin typeface="Droid Sans Mono"/>
                <a:ea typeface="Droid Sans Mono"/>
                <a:cs typeface="Droid Sans Mono"/>
                <a:sym typeface="Droid Sans Mono"/>
              </a:rPr>
              <a:t> strncpy()</a:t>
            </a:r>
            <a:r>
              <a:rPr lang="en-IN" sz="2800" b="1"/>
              <a:t> </a:t>
            </a:r>
            <a:endParaRPr sz="2800" b="1"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IN" sz="2400" b="1">
                <a:latin typeface="Droid Sans Mono"/>
                <a:ea typeface="Droid Sans Mono"/>
                <a:cs typeface="Droid Sans Mono"/>
                <a:sym typeface="Droid Sans Mono"/>
              </a:rPr>
              <a:t>strcpy()</a:t>
            </a:r>
            <a:r>
              <a:rPr lang="en-IN" sz="2400"/>
              <a:t> copies the entire </a:t>
            </a:r>
            <a:r>
              <a:rPr lang="en-IN" sz="2400" b="1">
                <a:solidFill>
                  <a:schemeClr val="dk2"/>
                </a:solidFill>
              </a:rPr>
              <a:t>second</a:t>
            </a:r>
            <a:r>
              <a:rPr lang="en-IN" sz="2400"/>
              <a:t> argument string  into </a:t>
            </a:r>
            <a:r>
              <a:rPr lang="en-IN" sz="2400" b="1">
                <a:solidFill>
                  <a:schemeClr val="dk2"/>
                </a:solidFill>
              </a:rPr>
              <a:t>first</a:t>
            </a:r>
            <a:r>
              <a:rPr lang="en-IN" sz="2400"/>
              <a:t> argument.</a:t>
            </a:r>
            <a:endParaRPr/>
          </a:p>
          <a:p>
            <a:pPr marL="742950" lvl="1" indent="-285750">
              <a:spcBef>
                <a:spcPts val="480"/>
              </a:spcBef>
              <a:buClr>
                <a:schemeClr val="accent1"/>
              </a:buClr>
              <a:buSzPts val="2400"/>
              <a:buNone/>
            </a:pPr>
            <a:r>
              <a:rPr lang="en-IN" b="1">
                <a:latin typeface="Droid Sans Mono"/>
                <a:ea typeface="Droid Sans Mono"/>
                <a:cs typeface="Droid Sans Mono"/>
                <a:sym typeface="Droid Sans Mono"/>
              </a:rPr>
              <a:t>			strcpy</a:t>
            </a:r>
            <a:r>
              <a:rPr lang="en-IN">
                <a:latin typeface="Droid Sans Mono"/>
                <a:ea typeface="Droid Sans Mono"/>
                <a:cs typeface="Droid Sans Mono"/>
                <a:sym typeface="Droid Sans Mono"/>
              </a:rPr>
              <a:t>( s1, s2);</a:t>
            </a:r>
            <a:endParaRPr/>
          </a:p>
          <a:p>
            <a:pPr marL="342900" indent="-342900">
              <a:spcBef>
                <a:spcPts val="480"/>
              </a:spcBef>
              <a:buClr>
                <a:schemeClr val="accent1"/>
              </a:buClr>
              <a:buSzPts val="2400"/>
            </a:pPr>
            <a:r>
              <a:rPr lang="en-IN" sz="2400" b="1">
                <a:latin typeface="Droid Sans Mono"/>
                <a:ea typeface="Droid Sans Mono"/>
                <a:cs typeface="Droid Sans Mono"/>
                <a:sym typeface="Droid Sans Mono"/>
              </a:rPr>
              <a:t>strncpy()</a:t>
            </a:r>
            <a:r>
              <a:rPr lang="en-IN" sz="2400"/>
              <a:t> copies the </a:t>
            </a:r>
            <a:r>
              <a:rPr lang="en-IN" sz="2400" b="1">
                <a:solidFill>
                  <a:schemeClr val="dk2"/>
                </a:solidFill>
              </a:rPr>
              <a:t>first </a:t>
            </a:r>
            <a:r>
              <a:rPr lang="en-IN" sz="2400" b="1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</a:t>
            </a:r>
            <a:r>
              <a:rPr lang="en-IN" sz="2400" b="1">
                <a:solidFill>
                  <a:schemeClr val="dk2"/>
                </a:solidFill>
              </a:rPr>
              <a:t> </a:t>
            </a:r>
            <a:r>
              <a:rPr lang="en-IN" sz="2400"/>
              <a:t>characters of </a:t>
            </a:r>
            <a:r>
              <a:rPr lang="en-IN" sz="2400" b="1">
                <a:solidFill>
                  <a:schemeClr val="dk2"/>
                </a:solidFill>
              </a:rPr>
              <a:t>second</a:t>
            </a:r>
            <a:r>
              <a:rPr lang="en-IN" sz="2400"/>
              <a:t> string argument into </a:t>
            </a:r>
            <a:r>
              <a:rPr lang="en-IN" sz="2400" b="1">
                <a:solidFill>
                  <a:schemeClr val="dk2"/>
                </a:solidFill>
              </a:rPr>
              <a:t>first</a:t>
            </a:r>
            <a:r>
              <a:rPr lang="en-IN" sz="2400"/>
              <a:t> string argument.</a:t>
            </a:r>
            <a:endParaRPr/>
          </a:p>
          <a:p>
            <a:pPr marL="342900" lvl="1" indent="-342900">
              <a:spcBef>
                <a:spcPts val="480"/>
              </a:spcBef>
              <a:buClr>
                <a:schemeClr val="accent1"/>
              </a:buClr>
              <a:buSzPts val="2400"/>
              <a:buNone/>
            </a:pPr>
            <a:r>
              <a:rPr lang="en-IN"/>
              <a:t>			</a:t>
            </a:r>
            <a:r>
              <a:rPr lang="en-IN" b="1">
                <a:latin typeface="Droid Sans Mono"/>
                <a:ea typeface="Droid Sans Mono"/>
                <a:cs typeface="Droid Sans Mono"/>
                <a:sym typeface="Droid Sans Mono"/>
              </a:rPr>
              <a:t>strncpy</a:t>
            </a:r>
            <a:r>
              <a:rPr lang="en-IN">
                <a:latin typeface="Droid Sans Mono"/>
                <a:ea typeface="Droid Sans Mono"/>
                <a:cs typeface="Droid Sans Mono"/>
                <a:sym typeface="Droid Sans Mono"/>
              </a:rPr>
              <a:t>( s1, s2, 4);</a:t>
            </a:r>
            <a:r>
              <a:rPr lang="en-IN"/>
              <a:t> </a:t>
            </a:r>
            <a:endParaRPr/>
          </a:p>
          <a:p>
            <a:pPr marL="742950" lvl="1" indent="-285750">
              <a:spcBef>
                <a:spcPts val="480"/>
              </a:spcBef>
              <a:buClr>
                <a:schemeClr val="accent1"/>
              </a:buClr>
              <a:buSzPts val="2400"/>
              <a:buChar char="–"/>
            </a:pPr>
            <a:r>
              <a:rPr lang="en-IN"/>
              <a:t>A null character ('\0') is appended </a:t>
            </a:r>
            <a:r>
              <a:rPr lang="en-IN" b="1">
                <a:solidFill>
                  <a:schemeClr val="dk2"/>
                </a:solidFill>
              </a:rPr>
              <a:t>explicitly</a:t>
            </a:r>
            <a:r>
              <a:rPr lang="en-IN"/>
              <a:t> to first argument, because the call to strncpy in the program </a:t>
            </a:r>
            <a:r>
              <a:rPr lang="en-IN" b="1">
                <a:solidFill>
                  <a:schemeClr val="dk2"/>
                </a:solidFill>
              </a:rPr>
              <a:t>does not </a:t>
            </a:r>
            <a:r>
              <a:rPr lang="en-IN"/>
              <a:t>write a terminating null character.</a:t>
            </a:r>
            <a:endParaRPr/>
          </a:p>
          <a:p>
            <a:pPr marL="742950" lvl="1" indent="-285750">
              <a:spcBef>
                <a:spcPts val="480"/>
              </a:spcBef>
              <a:buClr>
                <a:schemeClr val="accent1"/>
              </a:buClr>
              <a:buSzPts val="2400"/>
              <a:buChar char="–"/>
            </a:pPr>
            <a:r>
              <a:rPr lang="en-IN"/>
              <a:t>The third argument is less than the string length of the second argument.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61494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2"/>
          <p:cNvSpPr txBox="1">
            <a:spLocks noGrp="1"/>
          </p:cNvSpPr>
          <p:nvPr>
            <p:ph type="title"/>
          </p:nvPr>
        </p:nvSpPr>
        <p:spPr>
          <a:xfrm>
            <a:off x="2193728" y="178595"/>
            <a:ext cx="7804547" cy="6596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0800" tIns="50800" rIns="50800" bIns="50800" rtlCol="0" anchor="ctr" anchorCtr="0">
            <a:normAutofit/>
          </a:bodyPr>
          <a:lstStyle/>
          <a:p>
            <a:pPr>
              <a:buSzPts val="2800"/>
            </a:pPr>
            <a:r>
              <a:rPr lang="en-IN" sz="2800" b="1"/>
              <a:t>Output-13??</a:t>
            </a:r>
            <a:endParaRPr sz="2800" b="1"/>
          </a:p>
        </p:txBody>
      </p:sp>
      <p:sp>
        <p:nvSpPr>
          <p:cNvPr id="506" name="Google Shape;506;p62"/>
          <p:cNvSpPr txBox="1">
            <a:spLocks noGrp="1"/>
          </p:cNvSpPr>
          <p:nvPr>
            <p:ph type="body" idx="1"/>
          </p:nvPr>
        </p:nvSpPr>
        <p:spPr>
          <a:xfrm>
            <a:off x="2193728" y="685800"/>
            <a:ext cx="7804547" cy="55560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0800" tIns="50800" rIns="50800" bIns="50800" rtlCol="0" anchor="ctr" anchorCtr="0">
            <a:noAutofit/>
          </a:bodyPr>
          <a:lstStyle/>
          <a:p>
            <a:pPr marL="0" indent="0">
              <a:spcBef>
                <a:spcPts val="0"/>
              </a:spcBef>
              <a:buSzPts val="2900"/>
              <a:buNone/>
            </a:pPr>
            <a:r>
              <a:rPr lang="en-IN" sz="2000">
                <a:latin typeface="Aparajita"/>
                <a:ea typeface="Aparajita"/>
                <a:cs typeface="Aparajita"/>
                <a:sym typeface="Aparajita"/>
              </a:rPr>
              <a:t>#include &lt;stdio.h&gt;</a:t>
            </a:r>
            <a:endParaRPr/>
          </a:p>
          <a:p>
            <a:pPr marL="0" indent="0">
              <a:spcBef>
                <a:spcPts val="600"/>
              </a:spcBef>
              <a:buSzPts val="2900"/>
              <a:buNone/>
            </a:pPr>
            <a:r>
              <a:rPr lang="en-IN" sz="2000">
                <a:latin typeface="Aparajita"/>
                <a:ea typeface="Aparajita"/>
                <a:cs typeface="Aparajita"/>
                <a:sym typeface="Aparajita"/>
              </a:rPr>
              <a:t>int main()</a:t>
            </a:r>
            <a:endParaRPr/>
          </a:p>
          <a:p>
            <a:pPr marL="0" indent="0">
              <a:spcBef>
                <a:spcPts val="600"/>
              </a:spcBef>
              <a:buSzPts val="2900"/>
              <a:buNone/>
            </a:pPr>
            <a:r>
              <a:rPr lang="en-IN" sz="2000">
                <a:latin typeface="Aparajita"/>
                <a:ea typeface="Aparajita"/>
                <a:cs typeface="Aparajita"/>
                <a:sym typeface="Aparajita"/>
              </a:rPr>
              <a:t>{</a:t>
            </a:r>
            <a:endParaRPr/>
          </a:p>
          <a:p>
            <a:pPr marL="0" indent="0">
              <a:spcBef>
                <a:spcPts val="600"/>
              </a:spcBef>
              <a:buSzPts val="2900"/>
              <a:buNone/>
            </a:pPr>
            <a:r>
              <a:rPr lang="en-IN" sz="2000">
                <a:latin typeface="Aparajita"/>
                <a:ea typeface="Aparajita"/>
                <a:cs typeface="Aparajita"/>
                <a:sym typeface="Aparajita"/>
              </a:rPr>
              <a:t>    char *str="WORLD";</a:t>
            </a:r>
            <a:endParaRPr/>
          </a:p>
          <a:p>
            <a:pPr marL="0" indent="0">
              <a:spcBef>
                <a:spcPts val="600"/>
              </a:spcBef>
              <a:buSzPts val="2900"/>
              <a:buNone/>
            </a:pPr>
            <a:r>
              <a:rPr lang="en-IN" sz="2000">
                <a:latin typeface="Aparajita"/>
                <a:ea typeface="Aparajita"/>
                <a:cs typeface="Aparajita"/>
                <a:sym typeface="Aparajita"/>
              </a:rPr>
              <a:t>    while(*++str)</a:t>
            </a:r>
            <a:endParaRPr/>
          </a:p>
          <a:p>
            <a:pPr marL="0" indent="0">
              <a:spcBef>
                <a:spcPts val="600"/>
              </a:spcBef>
              <a:buSzPts val="2900"/>
              <a:buNone/>
            </a:pPr>
            <a:r>
              <a:rPr lang="en-IN" sz="2000">
                <a:latin typeface="Aparajita"/>
                <a:ea typeface="Aparajita"/>
                <a:cs typeface="Aparajita"/>
                <a:sym typeface="Aparajita"/>
              </a:rPr>
              <a:t>    {</a:t>
            </a:r>
            <a:endParaRPr/>
          </a:p>
          <a:p>
            <a:pPr marL="0" indent="0">
              <a:spcBef>
                <a:spcPts val="600"/>
              </a:spcBef>
              <a:buSzPts val="2900"/>
              <a:buNone/>
            </a:pPr>
            <a:r>
              <a:rPr lang="en-IN" sz="2000">
                <a:latin typeface="Aparajita"/>
                <a:ea typeface="Aparajita"/>
                <a:cs typeface="Aparajita"/>
                <a:sym typeface="Aparajita"/>
              </a:rPr>
              <a:t>        printf("%c",*str);</a:t>
            </a:r>
            <a:endParaRPr/>
          </a:p>
          <a:p>
            <a:pPr marL="0" indent="0">
              <a:spcBef>
                <a:spcPts val="600"/>
              </a:spcBef>
              <a:buSzPts val="2900"/>
              <a:buNone/>
            </a:pPr>
            <a:r>
              <a:rPr lang="en-IN" sz="2000">
                <a:latin typeface="Aparajita"/>
                <a:ea typeface="Aparajita"/>
                <a:cs typeface="Aparajita"/>
                <a:sym typeface="Aparajita"/>
              </a:rPr>
              <a:t>    }</a:t>
            </a:r>
            <a:endParaRPr/>
          </a:p>
          <a:p>
            <a:pPr marL="0" indent="0">
              <a:spcBef>
                <a:spcPts val="600"/>
              </a:spcBef>
              <a:buSzPts val="2900"/>
              <a:buNone/>
            </a:pPr>
            <a:r>
              <a:rPr lang="en-IN" sz="2000">
                <a:latin typeface="Aparajita"/>
                <a:ea typeface="Aparajita"/>
                <a:cs typeface="Aparajita"/>
                <a:sym typeface="Aparajita"/>
              </a:rPr>
              <a:t>    return 0;</a:t>
            </a:r>
            <a:endParaRPr/>
          </a:p>
          <a:p>
            <a:pPr marL="0" indent="0">
              <a:spcBef>
                <a:spcPts val="600"/>
              </a:spcBef>
              <a:buSzPts val="2900"/>
              <a:buNone/>
            </a:pPr>
            <a:r>
              <a:rPr lang="en-IN" sz="2000">
                <a:latin typeface="Aparajita"/>
                <a:ea typeface="Aparajita"/>
                <a:cs typeface="Aparajita"/>
                <a:sym typeface="Aparajita"/>
              </a:rPr>
              <a:t>}</a:t>
            </a:r>
            <a:endParaRPr/>
          </a:p>
          <a:p>
            <a:pPr marL="342900" indent="-342900">
              <a:spcBef>
                <a:spcPts val="600"/>
              </a:spcBef>
              <a:buSzPts val="2900"/>
              <a:buFont typeface="Helvetica Neue"/>
              <a:buAutoNum type="alphaUcPeriod"/>
            </a:pPr>
            <a:r>
              <a:rPr lang="en-IN" sz="2000">
                <a:latin typeface="Aparajita"/>
                <a:ea typeface="Aparajita"/>
                <a:cs typeface="Aparajita"/>
                <a:sym typeface="Aparajita"/>
              </a:rPr>
              <a:t>  ORLD</a:t>
            </a:r>
            <a:endParaRPr/>
          </a:p>
          <a:p>
            <a:pPr marL="342900" indent="-342900">
              <a:spcBef>
                <a:spcPts val="600"/>
              </a:spcBef>
              <a:buSzPts val="2900"/>
              <a:buFont typeface="Helvetica Neue"/>
              <a:buAutoNum type="alphaUcPeriod"/>
            </a:pPr>
            <a:r>
              <a:rPr lang="en-IN" sz="2000">
                <a:latin typeface="Aparajita"/>
                <a:ea typeface="Aparajita"/>
                <a:cs typeface="Aparajita"/>
                <a:sym typeface="Aparajita"/>
              </a:rPr>
              <a:t>  WORLD</a:t>
            </a:r>
            <a:endParaRPr/>
          </a:p>
          <a:p>
            <a:pPr marL="342900" indent="-342900">
              <a:spcBef>
                <a:spcPts val="600"/>
              </a:spcBef>
              <a:buSzPts val="2900"/>
              <a:buFont typeface="Helvetica Neue"/>
              <a:buAutoNum type="alphaUcPeriod"/>
            </a:pPr>
            <a:r>
              <a:rPr lang="en-IN" sz="2000">
                <a:latin typeface="Aparajita"/>
                <a:ea typeface="Aparajita"/>
                <a:cs typeface="Aparajita"/>
                <a:sym typeface="Aparajita"/>
              </a:rPr>
              <a:t>  RLD</a:t>
            </a:r>
            <a:endParaRPr/>
          </a:p>
          <a:p>
            <a:pPr marL="342900" indent="-342900">
              <a:spcBef>
                <a:spcPts val="600"/>
              </a:spcBef>
              <a:buSzPts val="2900"/>
              <a:buFont typeface="Helvetica Neue"/>
              <a:buAutoNum type="alphaUcPeriod"/>
            </a:pPr>
            <a:r>
              <a:rPr lang="en-IN" sz="2000">
                <a:latin typeface="Aparajita"/>
                <a:ea typeface="Aparajita"/>
                <a:cs typeface="Aparajita"/>
                <a:sym typeface="Aparajita"/>
              </a:rPr>
              <a:t>  Compile time error</a:t>
            </a:r>
            <a:endParaRPr sz="2000">
              <a:latin typeface="Aparajita"/>
              <a:ea typeface="Aparajita"/>
              <a:cs typeface="Aparajita"/>
              <a:sym typeface="Aparajita"/>
            </a:endParaRPr>
          </a:p>
          <a:p>
            <a:pPr marL="0" indent="0">
              <a:spcBef>
                <a:spcPts val="600"/>
              </a:spcBef>
              <a:buSzPts val="2900"/>
              <a:buNone/>
            </a:pPr>
            <a:endParaRPr sz="2000">
              <a:latin typeface="Aparajita"/>
              <a:ea typeface="Aparajita"/>
              <a:cs typeface="Aparajita"/>
              <a:sym typeface="Aparajita"/>
            </a:endParaRPr>
          </a:p>
        </p:txBody>
      </p:sp>
    </p:spTree>
    <p:extLst>
      <p:ext uri="{BB962C8B-B14F-4D97-AF65-F5344CB8AC3E}">
        <p14:creationId xmlns:p14="http://schemas.microsoft.com/office/powerpoint/2010/main" val="218357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7526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/>
              <a:t>Examples</a:t>
            </a:r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981200" y="533401"/>
            <a:ext cx="4038600" cy="55927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//</a:t>
            </a:r>
            <a:r>
              <a:rPr lang="en-IN" sz="1750" dirty="0" err="1"/>
              <a:t>strcpy</a:t>
            </a:r>
            <a:r>
              <a:rPr lang="en-IN" sz="1750" dirty="0"/>
              <a:t>() function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#include&lt;stdio.h&gt;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#include&lt;string.h&gt;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int main()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{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//</a:t>
            </a:r>
            <a:r>
              <a:rPr lang="en-IN" sz="1750" dirty="0" err="1"/>
              <a:t>strcpy</a:t>
            </a:r>
            <a:r>
              <a:rPr lang="en-IN" sz="1750" dirty="0"/>
              <a:t> function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char </a:t>
            </a:r>
            <a:r>
              <a:rPr lang="en-IN" sz="1750" dirty="0" err="1"/>
              <a:t>ori</a:t>
            </a:r>
            <a:r>
              <a:rPr lang="en-IN" sz="1750" dirty="0"/>
              <a:t>[20],dup[20];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char *z;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Enter your name:");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</a:t>
            </a:r>
            <a:r>
              <a:rPr lang="en-IN" sz="1750" dirty="0" err="1"/>
              <a:t>ori</a:t>
            </a:r>
            <a:r>
              <a:rPr lang="en-IN" sz="1750" dirty="0"/>
              <a:t>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z=</a:t>
            </a:r>
            <a:r>
              <a:rPr lang="en-IN" sz="1750" dirty="0" err="1"/>
              <a:t>strcpy</a:t>
            </a:r>
            <a:r>
              <a:rPr lang="en-IN" sz="1750" dirty="0"/>
              <a:t>(</a:t>
            </a:r>
            <a:r>
              <a:rPr lang="en-IN" sz="1750" dirty="0" err="1"/>
              <a:t>dup,ori</a:t>
            </a:r>
            <a:r>
              <a:rPr lang="en-IN" sz="1750" dirty="0"/>
              <a:t>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("Original String is:%s",</a:t>
            </a:r>
            <a:r>
              <a:rPr lang="en-IN" sz="1750" dirty="0" err="1"/>
              <a:t>ori</a:t>
            </a:r>
            <a:r>
              <a:rPr lang="en-IN" sz="1750" dirty="0"/>
              <a:t>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</a:t>
            </a:r>
            <a:r>
              <a:rPr lang="en-IN" sz="1750" dirty="0" err="1"/>
              <a:t>nDuplicate</a:t>
            </a:r>
            <a:r>
              <a:rPr lang="en-IN" sz="1750" dirty="0"/>
              <a:t> String is:%</a:t>
            </a:r>
            <a:r>
              <a:rPr lang="en-IN" sz="1750" dirty="0" err="1"/>
              <a:t>s",dup</a:t>
            </a:r>
            <a:r>
              <a:rPr lang="en-IN" sz="1750" dirty="0"/>
              <a:t>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Value of z is:%</a:t>
            </a:r>
            <a:r>
              <a:rPr lang="en-IN" sz="1750" dirty="0" err="1"/>
              <a:t>s",z</a:t>
            </a:r>
            <a:r>
              <a:rPr lang="en-IN" sz="1750" dirty="0"/>
              <a:t>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return 0;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}</a:t>
            </a:r>
            <a:endParaRPr dirty="0"/>
          </a:p>
          <a:p>
            <a:pPr marL="342900" indent="-231775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endParaRPr sz="1750" dirty="0"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2"/>
          </p:nvPr>
        </p:nvSpPr>
        <p:spPr>
          <a:xfrm>
            <a:off x="6019800" y="533401"/>
            <a:ext cx="4495800" cy="55927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//</a:t>
            </a:r>
            <a:r>
              <a:rPr lang="en-IN" sz="1750" dirty="0" err="1"/>
              <a:t>strncpy</a:t>
            </a:r>
            <a:r>
              <a:rPr lang="en-IN" sz="1750" dirty="0"/>
              <a:t>()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#include&lt;stdio.h&gt;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#include&lt;string.h&gt;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int main()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{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char str1[15],str2[15];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int n;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</a:t>
            </a:r>
            <a:r>
              <a:rPr lang="en-IN" sz="1750" dirty="0" err="1"/>
              <a:t>nEnter</a:t>
            </a:r>
            <a:r>
              <a:rPr lang="en-IN" sz="1750" dirty="0"/>
              <a:t> Source String:");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gets(str1);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</a:t>
            </a:r>
            <a:r>
              <a:rPr lang="en-IN" sz="1750" dirty="0" err="1"/>
              <a:t>nEnter</a:t>
            </a:r>
            <a:r>
              <a:rPr lang="en-IN" sz="1750" dirty="0"/>
              <a:t> Destination String:");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gets(str2);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("Enter number of characters to copy in destination string:");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scanf</a:t>
            </a:r>
            <a:r>
              <a:rPr lang="en-IN" sz="1750" dirty="0"/>
              <a:t>("%</a:t>
            </a:r>
            <a:r>
              <a:rPr lang="en-IN" sz="1750" dirty="0" err="1"/>
              <a:t>d",&amp;n</a:t>
            </a:r>
            <a:r>
              <a:rPr lang="en-IN" sz="1750" dirty="0"/>
              <a:t>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strncpy</a:t>
            </a:r>
            <a:r>
              <a:rPr lang="en-IN" sz="1750" dirty="0"/>
              <a:t>(str2,str1,n);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("Source string is:%s",str1);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</a:t>
            </a:r>
            <a:r>
              <a:rPr lang="en-IN" sz="1750" dirty="0" err="1"/>
              <a:t>nDestination</a:t>
            </a:r>
            <a:r>
              <a:rPr lang="en-IN" sz="1750" dirty="0"/>
              <a:t> String is:%s",str2);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return 0;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}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endParaRPr sz="1750" dirty="0"/>
          </a:p>
        </p:txBody>
      </p:sp>
    </p:spTree>
    <p:extLst>
      <p:ext uri="{BB962C8B-B14F-4D97-AF65-F5344CB8AC3E}">
        <p14:creationId xmlns:p14="http://schemas.microsoft.com/office/powerpoint/2010/main" val="212921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16764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IN" sz="3600">
                <a:latin typeface="Droid Sans Mono"/>
                <a:ea typeface="Droid Sans Mono"/>
                <a:cs typeface="Droid Sans Mono"/>
                <a:sym typeface="Droid Sans Mono"/>
              </a:rPr>
              <a:t>strcat()</a:t>
            </a:r>
            <a:endParaRPr sz="3600"/>
          </a:p>
        </p:txBody>
      </p:sp>
      <p:sp>
        <p:nvSpPr>
          <p:cNvPr id="238" name="Google Shape;238;p19"/>
          <p:cNvSpPr txBox="1">
            <a:spLocks noGrp="1"/>
          </p:cNvSpPr>
          <p:nvPr>
            <p:ph type="body" idx="1"/>
          </p:nvPr>
        </p:nvSpPr>
        <p:spPr>
          <a:xfrm>
            <a:off x="2057400" y="762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accent1"/>
              </a:buClr>
              <a:buSzPts val="3200"/>
            </a:pPr>
            <a:r>
              <a:rPr lang="en-IN"/>
              <a:t>Function </a:t>
            </a:r>
            <a:r>
              <a:rPr lang="en-IN" b="1"/>
              <a:t>strcat appends its </a:t>
            </a:r>
            <a:r>
              <a:rPr lang="en-IN" b="1">
                <a:solidFill>
                  <a:schemeClr val="dk2"/>
                </a:solidFill>
              </a:rPr>
              <a:t>second</a:t>
            </a:r>
            <a:r>
              <a:rPr lang="en-IN" b="1"/>
              <a:t> argument string to its </a:t>
            </a:r>
            <a:r>
              <a:rPr lang="en-IN" b="1">
                <a:solidFill>
                  <a:schemeClr val="dk2"/>
                </a:solidFill>
              </a:rPr>
              <a:t>first</a:t>
            </a:r>
            <a:r>
              <a:rPr lang="en-IN" b="1"/>
              <a:t> argument string.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accent1"/>
              </a:buClr>
              <a:buSzPts val="3200"/>
              <a:buNone/>
            </a:pPr>
            <a:r>
              <a:rPr lang="en-IN" b="1">
                <a:latin typeface="Droid Sans Mono"/>
                <a:ea typeface="Droid Sans Mono"/>
                <a:cs typeface="Droid Sans Mono"/>
                <a:sym typeface="Droid Sans Mono"/>
              </a:rPr>
              <a:t>			</a:t>
            </a:r>
            <a:r>
              <a:rPr lang="en-IN" b="1">
                <a:latin typeface="Droid Sans Mono"/>
                <a:ea typeface="Droid Sans Mono"/>
                <a:cs typeface="Droid Sans Mono"/>
                <a:sym typeface="Droid Sans Mono"/>
              </a:rPr>
              <a:t>strcat</a:t>
            </a:r>
            <a:r>
              <a:rPr lang="en-IN">
                <a:latin typeface="Droid Sans Mono"/>
                <a:ea typeface="Droid Sans Mono"/>
                <a:cs typeface="Droid Sans Mono"/>
                <a:sym typeface="Droid Sans Mono"/>
              </a:rPr>
              <a:t>( s1, s2);</a:t>
            </a:r>
            <a:endParaRPr b="1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indent="-342900">
              <a:spcBef>
                <a:spcPts val="560"/>
              </a:spcBef>
              <a:buClr>
                <a:schemeClr val="accent1"/>
              </a:buClr>
              <a:buSzPts val="2800"/>
            </a:pPr>
            <a:r>
              <a:rPr lang="en-IN"/>
              <a:t>The array used to store the first string should be large enough to store </a:t>
            </a:r>
            <a:endParaRPr/>
          </a:p>
          <a:p>
            <a:pPr marL="742950" lvl="1" indent="-285750">
              <a:spcBef>
                <a:spcPts val="480"/>
              </a:spcBef>
              <a:buClr>
                <a:schemeClr val="accent1"/>
              </a:buClr>
              <a:buSzPts val="2400"/>
              <a:buChar char="–"/>
            </a:pPr>
            <a:r>
              <a:rPr lang="en-IN"/>
              <a:t>the first string</a:t>
            </a:r>
            <a:endParaRPr/>
          </a:p>
          <a:p>
            <a:pPr marL="742950" lvl="1" indent="-285750">
              <a:spcBef>
                <a:spcPts val="480"/>
              </a:spcBef>
              <a:buClr>
                <a:schemeClr val="accent1"/>
              </a:buClr>
              <a:buSzPts val="2400"/>
              <a:buChar char="–"/>
            </a:pPr>
            <a:r>
              <a:rPr lang="en-IN"/>
              <a:t>the second string and </a:t>
            </a:r>
            <a:endParaRPr/>
          </a:p>
          <a:p>
            <a:pPr marL="742950" lvl="1" indent="-285750">
              <a:spcBef>
                <a:spcPts val="480"/>
              </a:spcBef>
              <a:buClr>
                <a:schemeClr val="accent1"/>
              </a:buClr>
              <a:buSzPts val="2400"/>
              <a:buChar char="–"/>
            </a:pPr>
            <a:r>
              <a:rPr lang="en-IN"/>
              <a:t>the terminating null character copied from the second string.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268289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>
            <a:spLocks noGrp="1"/>
          </p:cNvSpPr>
          <p:nvPr>
            <p:ph type="title"/>
          </p:nvPr>
        </p:nvSpPr>
        <p:spPr>
          <a:xfrm>
            <a:off x="17526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>
                <a:latin typeface="Droid Sans Mono"/>
                <a:ea typeface="Droid Sans Mono"/>
                <a:cs typeface="Droid Sans Mono"/>
                <a:sym typeface="Droid Sans Mono"/>
              </a:rPr>
              <a:t>strncat()</a:t>
            </a:r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body" idx="1"/>
          </p:nvPr>
        </p:nvSpPr>
        <p:spPr>
          <a:xfrm>
            <a:off x="1981200" y="838201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accent1"/>
              </a:buClr>
              <a:buSzPts val="3200"/>
            </a:pPr>
            <a:r>
              <a:rPr lang="en-IN"/>
              <a:t>Function </a:t>
            </a:r>
            <a:r>
              <a:rPr lang="en-IN">
                <a:latin typeface="Droid Sans Mono"/>
                <a:ea typeface="Droid Sans Mono"/>
                <a:cs typeface="Droid Sans Mono"/>
                <a:sym typeface="Droid Sans Mono"/>
              </a:rPr>
              <a:t>strncat</a:t>
            </a:r>
            <a:r>
              <a:rPr lang="en-IN"/>
              <a:t> appends a specified number of characters from the second string to the first string. 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accent1"/>
              </a:buClr>
              <a:buSzPts val="3200"/>
              <a:buNone/>
            </a:pPr>
            <a:r>
              <a:rPr lang="en-IN" b="1"/>
              <a:t>			</a:t>
            </a:r>
            <a:r>
              <a:rPr lang="en-IN" b="1">
                <a:latin typeface="Droid Sans Mono"/>
                <a:ea typeface="Droid Sans Mono"/>
                <a:cs typeface="Droid Sans Mono"/>
                <a:sym typeface="Droid Sans Mono"/>
              </a:rPr>
              <a:t>strncat</a:t>
            </a:r>
            <a:r>
              <a:rPr lang="en-IN">
                <a:latin typeface="Droid Sans Mono"/>
                <a:ea typeface="Droid Sans Mono"/>
                <a:cs typeface="Droid Sans Mono"/>
                <a:sym typeface="Droid Sans Mono"/>
              </a:rPr>
              <a:t>( s1, s2, 6)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accent1"/>
              </a:buClr>
              <a:buSzPts val="3200"/>
            </a:pPr>
            <a:r>
              <a:rPr lang="en-IN"/>
              <a:t>A terminating null character is </a:t>
            </a:r>
            <a:r>
              <a:rPr lang="en-IN" b="1"/>
              <a:t>automatically</a:t>
            </a:r>
            <a:r>
              <a:rPr lang="en-IN"/>
              <a:t> appended to the result.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69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17526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/>
              <a:t>Examples</a:t>
            </a:r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body" idx="1"/>
          </p:nvPr>
        </p:nvSpPr>
        <p:spPr>
          <a:xfrm>
            <a:off x="1981200" y="762001"/>
            <a:ext cx="48768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//</a:t>
            </a:r>
            <a:r>
              <a:rPr lang="en-IN" sz="1750" dirty="0" err="1"/>
              <a:t>strcat</a:t>
            </a:r>
            <a:endParaRPr sz="1750" dirty="0"/>
          </a:p>
          <a:p>
            <a:pPr marL="0" indent="0">
              <a:lnSpc>
                <a:spcPct val="80000"/>
              </a:lnSpc>
              <a:spcBef>
                <a:spcPts val="325"/>
              </a:spcBef>
              <a:buClr>
                <a:schemeClr val="accent1"/>
              </a:buClr>
              <a:buSzPts val="1625"/>
              <a:buNone/>
            </a:pPr>
            <a:r>
              <a:rPr lang="en-IN" sz="1625" dirty="0"/>
              <a:t>#include&lt;stdio.h&gt;</a:t>
            </a:r>
          </a:p>
          <a:p>
            <a:pPr marL="0" indent="0">
              <a:lnSpc>
                <a:spcPct val="80000"/>
              </a:lnSpc>
              <a:spcBef>
                <a:spcPts val="325"/>
              </a:spcBef>
              <a:buClr>
                <a:schemeClr val="accent1"/>
              </a:buClr>
              <a:buSzPts val="1625"/>
              <a:buNone/>
            </a:pPr>
            <a:r>
              <a:rPr lang="en-IN" sz="1625" dirty="0"/>
              <a:t>#include&lt;string.h&gt;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25"/>
              </a:spcBef>
              <a:buClr>
                <a:schemeClr val="accent1"/>
              </a:buClr>
              <a:buSzPts val="1625"/>
              <a:buNone/>
            </a:pPr>
            <a:r>
              <a:rPr lang="en-IN" sz="1625" dirty="0"/>
              <a:t>int main()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25"/>
              </a:spcBef>
              <a:buClr>
                <a:schemeClr val="accent1"/>
              </a:buClr>
              <a:buSzPts val="1625"/>
              <a:buNone/>
            </a:pPr>
            <a:r>
              <a:rPr lang="en-IN" sz="1625" dirty="0"/>
              <a:t>{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25"/>
              </a:spcBef>
              <a:buClr>
                <a:schemeClr val="accent1"/>
              </a:buClr>
              <a:buSzPts val="1625"/>
              <a:buNone/>
            </a:pPr>
            <a:r>
              <a:rPr lang="en-IN" sz="1625" dirty="0"/>
              <a:t>	char str1[20],str2[10];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25"/>
              </a:spcBef>
              <a:buClr>
                <a:schemeClr val="accent1"/>
              </a:buClr>
              <a:buSzPts val="1625"/>
              <a:buNone/>
            </a:pPr>
            <a:r>
              <a:rPr lang="en-IN" sz="1625" dirty="0"/>
              <a:t>	</a:t>
            </a:r>
            <a:r>
              <a:rPr lang="en-IN" sz="1625" dirty="0" err="1"/>
              <a:t>printf</a:t>
            </a:r>
            <a:r>
              <a:rPr lang="en-IN" sz="1625" dirty="0"/>
              <a:t>("\n Enter first string:");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25"/>
              </a:spcBef>
              <a:buClr>
                <a:schemeClr val="accent1"/>
              </a:buClr>
              <a:buSzPts val="1625"/>
              <a:buNone/>
            </a:pPr>
            <a:r>
              <a:rPr lang="en-IN" sz="1625" dirty="0"/>
              <a:t>	gets(str1);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25"/>
              </a:spcBef>
              <a:buClr>
                <a:schemeClr val="accent1"/>
              </a:buClr>
              <a:buSzPts val="1625"/>
              <a:buNone/>
            </a:pPr>
            <a:r>
              <a:rPr lang="en-IN" sz="1625" dirty="0"/>
              <a:t>	</a:t>
            </a:r>
            <a:r>
              <a:rPr lang="en-IN" sz="1625" dirty="0" err="1"/>
              <a:t>printf</a:t>
            </a:r>
            <a:r>
              <a:rPr lang="en-IN" sz="1625" dirty="0"/>
              <a:t>("\n Enter second string:");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25"/>
              </a:spcBef>
              <a:buClr>
                <a:schemeClr val="accent1"/>
              </a:buClr>
              <a:buSzPts val="1625"/>
              <a:buNone/>
            </a:pPr>
            <a:r>
              <a:rPr lang="en-IN" sz="1625" dirty="0"/>
              <a:t>	gets(str2);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25"/>
              </a:spcBef>
              <a:buClr>
                <a:schemeClr val="accent1"/>
              </a:buClr>
              <a:buSzPts val="1625"/>
              <a:buNone/>
            </a:pPr>
            <a:r>
              <a:rPr lang="en-IN" sz="1625" dirty="0"/>
              <a:t>	</a:t>
            </a:r>
            <a:r>
              <a:rPr lang="en-IN" sz="1625" dirty="0" err="1"/>
              <a:t>strcat</a:t>
            </a:r>
            <a:r>
              <a:rPr lang="en-IN" sz="1625" dirty="0"/>
              <a:t>(str1,str2);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25"/>
              </a:spcBef>
              <a:buClr>
                <a:schemeClr val="accent1"/>
              </a:buClr>
              <a:buSzPts val="1625"/>
              <a:buNone/>
            </a:pPr>
            <a:r>
              <a:rPr lang="en-IN" sz="1625" dirty="0"/>
              <a:t>	</a:t>
            </a:r>
            <a:r>
              <a:rPr lang="en-IN" sz="1625" dirty="0" err="1"/>
              <a:t>printf</a:t>
            </a:r>
            <a:r>
              <a:rPr lang="en-IN" sz="1625" dirty="0"/>
              <a:t>("\n String after concatenation:%s",str1);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25"/>
              </a:spcBef>
              <a:buClr>
                <a:schemeClr val="accent1"/>
              </a:buClr>
              <a:buSzPts val="1625"/>
              <a:buNone/>
            </a:pPr>
            <a:r>
              <a:rPr lang="en-IN" sz="1625" dirty="0"/>
              <a:t>	return 0;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25"/>
              </a:spcBef>
              <a:buClr>
                <a:schemeClr val="accent1"/>
              </a:buClr>
              <a:buSzPts val="1625"/>
              <a:buNone/>
            </a:pPr>
            <a:r>
              <a:rPr lang="en-IN" sz="1625" dirty="0"/>
              <a:t>}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endParaRPr sz="1750"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body" idx="2"/>
          </p:nvPr>
        </p:nvSpPr>
        <p:spPr>
          <a:xfrm>
            <a:off x="6172200" y="762001"/>
            <a:ext cx="43434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//</a:t>
            </a:r>
            <a:r>
              <a:rPr lang="en-IN" sz="1750" dirty="0" err="1"/>
              <a:t>strncat</a:t>
            </a:r>
            <a:endParaRPr sz="1750"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#include&lt;stdio.h&gt;</a:t>
            </a:r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#include&lt;string.h&gt;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int main()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{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char str1[20],str2[10];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int n;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Enter first string:");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gets(str1);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Enter second string:");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gets(str2);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Enter number of characters you want to combine:");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scanf</a:t>
            </a:r>
            <a:r>
              <a:rPr lang="en-IN" sz="1750" dirty="0"/>
              <a:t>("%</a:t>
            </a:r>
            <a:r>
              <a:rPr lang="en-IN" sz="1750" dirty="0" err="1"/>
              <a:t>d",&amp;n</a:t>
            </a:r>
            <a:r>
              <a:rPr lang="en-IN" sz="1750" dirty="0"/>
              <a:t>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strncat</a:t>
            </a:r>
            <a:r>
              <a:rPr lang="en-IN" sz="1750" dirty="0"/>
              <a:t>(str1,str2,n);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String after concatenation:%s",str1);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	return 0;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r>
              <a:rPr lang="en-IN" sz="1750" dirty="0"/>
              <a:t>}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50"/>
              </a:spcBef>
              <a:buClr>
                <a:schemeClr val="accent1"/>
              </a:buClr>
              <a:buSzPts val="1750"/>
              <a:buNone/>
            </a:pPr>
            <a:endParaRPr sz="1750" dirty="0"/>
          </a:p>
        </p:txBody>
      </p:sp>
    </p:spTree>
    <p:extLst>
      <p:ext uri="{BB962C8B-B14F-4D97-AF65-F5344CB8AC3E}">
        <p14:creationId xmlns:p14="http://schemas.microsoft.com/office/powerpoint/2010/main" val="268979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2145</Words>
  <Application>Microsoft Office PowerPoint</Application>
  <PresentationFormat>Widescreen</PresentationFormat>
  <Paragraphs>739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Aparajita</vt:lpstr>
      <vt:lpstr>Arial</vt:lpstr>
      <vt:lpstr>Calibri</vt:lpstr>
      <vt:lpstr>Calibri Light</vt:lpstr>
      <vt:lpstr>Courier New</vt:lpstr>
      <vt:lpstr>Droid Sans Mono</vt:lpstr>
      <vt:lpstr>Helvetica Neue</vt:lpstr>
      <vt:lpstr>Office Theme</vt:lpstr>
      <vt:lpstr>Lecture 24</vt:lpstr>
      <vt:lpstr>String Handling Library</vt:lpstr>
      <vt:lpstr>String Manipulation Functions(or Functions in string library)</vt:lpstr>
      <vt:lpstr>More functions in string library</vt:lpstr>
      <vt:lpstr>strcpy() and strncpy() </vt:lpstr>
      <vt:lpstr>Examples</vt:lpstr>
      <vt:lpstr>strcat()</vt:lpstr>
      <vt:lpstr>strncat()</vt:lpstr>
      <vt:lpstr>Examples</vt:lpstr>
      <vt:lpstr>Comparison Functions of the        String Handling Library</vt:lpstr>
      <vt:lpstr>strcmp()</vt:lpstr>
      <vt:lpstr>strncmp()</vt:lpstr>
      <vt:lpstr>Examples</vt:lpstr>
      <vt:lpstr>stricmp()[Ignore case], stricmp will ignore the case</vt:lpstr>
      <vt:lpstr>Determining the length of string</vt:lpstr>
      <vt:lpstr>Example</vt:lpstr>
      <vt:lpstr>strrev()-Example</vt:lpstr>
      <vt:lpstr>strlwr(),strupr()-Examples</vt:lpstr>
      <vt:lpstr>All string operations without inbuilt functions</vt:lpstr>
      <vt:lpstr>WAP to copy one string to another without using strcpy()/or inbuilt function</vt:lpstr>
      <vt:lpstr>WAP to find the length of a string without using strlen()/ or inbuilt function</vt:lpstr>
      <vt:lpstr>WAP to concatenate(or combine) two strings without using strcat/ or inbuilt function</vt:lpstr>
      <vt:lpstr>WAP to compare two strings without using strcmp()/ or inbuilt function</vt:lpstr>
      <vt:lpstr>Dry running</vt:lpstr>
      <vt:lpstr>WAP to display the reverse of a given string without strrev()/ or inbuilt function</vt:lpstr>
      <vt:lpstr>Dry running</vt:lpstr>
      <vt:lpstr>WAP to check whether the given string is palindrome or not(without using strrev()) </vt:lpstr>
      <vt:lpstr>WAP to convert all characters of a given string into uppercase without using strupr()/or inbuilt function</vt:lpstr>
      <vt:lpstr>WAP to convert all characters of a given string into lowercase without using strlwr()/or inbuilt function </vt:lpstr>
      <vt:lpstr>More programs on strings</vt:lpstr>
      <vt:lpstr>WAP to sort the characters of a given string into ascending order </vt:lpstr>
      <vt:lpstr>WAP to count vowels in a given string </vt:lpstr>
      <vt:lpstr>WAP to traverse all characters of a given string using pointer to character </vt:lpstr>
      <vt:lpstr>WAP to count total no. of characters and words in a given string </vt:lpstr>
      <vt:lpstr>WAP to demonstrate array of strings in C </vt:lpstr>
      <vt:lpstr>WAP to traverse a string character by character</vt:lpstr>
      <vt:lpstr>WAP to replace all spaces in a given string with ‘$’[Example for character replacement] </vt:lpstr>
      <vt:lpstr>Output-1?? </vt:lpstr>
      <vt:lpstr>Output-2??</vt:lpstr>
      <vt:lpstr>Output-3??</vt:lpstr>
      <vt:lpstr>Output-4??</vt:lpstr>
      <vt:lpstr>Output-5?? </vt:lpstr>
      <vt:lpstr>Output-6??</vt:lpstr>
      <vt:lpstr>Output-7??</vt:lpstr>
      <vt:lpstr>Output-8??</vt:lpstr>
      <vt:lpstr>Question-9</vt:lpstr>
      <vt:lpstr>Output-10 ??</vt:lpstr>
      <vt:lpstr>Output-11 ??</vt:lpstr>
      <vt:lpstr>Output-12 ??</vt:lpstr>
      <vt:lpstr>Output-13??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24</dc:title>
  <dc:creator>hp</dc:creator>
  <cp:lastModifiedBy>hp</cp:lastModifiedBy>
  <cp:revision>1</cp:revision>
  <dcterms:created xsi:type="dcterms:W3CDTF">2021-11-30T04:28:53Z</dcterms:created>
  <dcterms:modified xsi:type="dcterms:W3CDTF">2021-11-30T04:29:10Z</dcterms:modified>
</cp:coreProperties>
</file>