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©LPU CSE101 C Programming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©LPU CSE101 C Programming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Line"/>
          <p:cNvSpPr/>
          <p:nvPr/>
        </p:nvSpPr>
        <p:spPr>
          <a:xfrm>
            <a:off x="839787" y="33528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>
            <a:off x="839787" y="33528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©LPU CSE101 C Programming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©LPU CSE101 C Programming</a:t>
            </a:r>
          </a:p>
        </p:txBody>
      </p:sp>
      <p:pic>
        <p:nvPicPr>
          <p:cNvPr id="57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636587"/>
            <a:ext cx="1808164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cse101@lpu.co.in"/>
          <p:cNvSpPr txBox="1"/>
          <p:nvPr/>
        </p:nvSpPr>
        <p:spPr>
          <a:xfrm>
            <a:off x="1952625" y="6095522"/>
            <a:ext cx="715645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3600">
                <a:solidFill>
                  <a:srgbClr val="595959"/>
                </a:solidFill>
              </a:defRPr>
            </a:lvl1pPr>
          </a:lstStyle>
          <a:p>
            <a:r>
              <a:t>cse101@lpu.co.in</a:t>
            </a:r>
          </a:p>
        </p:txBody>
      </p:sp>
      <p:sp>
        <p:nvSpPr>
          <p:cNvPr id="59" name="Line"/>
          <p:cNvSpPr/>
          <p:nvPr/>
        </p:nvSpPr>
        <p:spPr>
          <a:xfrm>
            <a:off x="755650" y="40767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©LPU CSE101 C Programming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©LPU CSE101 C Programming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SE101-lec#12"/>
          <p:cNvSpPr txBox="1">
            <a:spLocks noGrp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dirty="0"/>
              <a:t>CSE101-lec 1</a:t>
            </a:r>
            <a:r>
              <a:rPr lang="en-IN" dirty="0"/>
              <a:t>1</a:t>
            </a:r>
            <a:endParaRPr dirty="0"/>
          </a:p>
        </p:txBody>
      </p:sp>
      <p:sp>
        <p:nvSpPr>
          <p:cNvPr id="82" name="Designing Structured Programs…"/>
          <p:cNvSpPr txBox="1">
            <a:spLocks noGrp="1"/>
          </p:cNvSpPr>
          <p:nvPr>
            <p:ph type="body" sz="quarter" idx="4294967295"/>
          </p:nvPr>
        </p:nvSpPr>
        <p:spPr>
          <a:xfrm>
            <a:off x="838200" y="33528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t>Introduction to Functions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unction Definition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 Definitions</a:t>
            </a:r>
          </a:p>
        </p:txBody>
      </p:sp>
      <p:sp>
        <p:nvSpPr>
          <p:cNvPr id="110" name="Function definition format (continued)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700"/>
            </a:pPr>
            <a:r>
              <a:t>Function definition format (continued)</a:t>
            </a:r>
          </a:p>
          <a:p>
            <a:pPr marL="0" lvl="2" indent="914400">
              <a:lnSpc>
                <a:spcPct val="80000"/>
              </a:lnSpc>
              <a:spcBef>
                <a:spcPts val="0"/>
              </a:spcBef>
              <a:buSzTx/>
              <a:buNone/>
              <a:defRPr sz="2000" i="1"/>
            </a:pPr>
            <a:r>
              <a:t>return-value-type  function-name( parameter-list )</a:t>
            </a:r>
            <a:br/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>
                <a:latin typeface="Courier New"/>
                <a:ea typeface="Courier New"/>
                <a:cs typeface="Courier New"/>
                <a:sym typeface="Courier New"/>
              </a:rPr>
            </a:br>
            <a:r>
              <a:t>   declarations and statements</a:t>
            </a:r>
            <a:br/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Definitions and statements: function body (block)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Variables can be defined inside blocks (can be nested)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Functions can not be defined inside other functions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Returning control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If nothing returned </a:t>
            </a:r>
          </a:p>
          <a:p>
            <a:pPr marL="1600200" lvl="3" indent="-228600">
              <a:lnSpc>
                <a:spcPct val="80000"/>
              </a:lnSpc>
              <a:spcBef>
                <a:spcPts val="0"/>
              </a:spcBef>
              <a:defRPr sz="15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return;</a:t>
            </a:r>
            <a:r>
              <a:rPr sz="1700">
                <a:latin typeface="+mn-lt"/>
                <a:ea typeface="+mn-ea"/>
                <a:cs typeface="+mn-cs"/>
                <a:sym typeface="Calibri"/>
              </a:rPr>
              <a:t> </a:t>
            </a:r>
            <a:endParaRPr sz="1700"/>
          </a:p>
          <a:p>
            <a:pPr marL="1600200" lvl="3" indent="-228600">
              <a:lnSpc>
                <a:spcPct val="80000"/>
              </a:lnSpc>
              <a:spcBef>
                <a:spcPts val="0"/>
              </a:spcBef>
              <a:defRPr sz="1700"/>
            </a:pPr>
            <a:r>
              <a:t>or, until reaches right brace at the end of function.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If something returned </a:t>
            </a:r>
          </a:p>
          <a:p>
            <a:pPr marL="1600200" lvl="3" indent="-228600">
              <a:lnSpc>
                <a:spcPct val="80000"/>
              </a:lnSpc>
              <a:spcBef>
                <a:spcPts val="0"/>
              </a:spcBef>
              <a:defRPr sz="15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return</a:t>
            </a:r>
            <a:r>
              <a:rPr sz="170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sz="1700" i="1">
                <a:latin typeface="+mn-lt"/>
                <a:ea typeface="+mn-ea"/>
                <a:cs typeface="+mn-cs"/>
                <a:sym typeface="Calibri"/>
              </a:rPr>
              <a:t>expression</a:t>
            </a:r>
            <a:r>
              <a:rPr sz="17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401636"/>
            <a:ext cx="9753602" cy="4700589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1  4  9  16  25  36  49  64  81  100"/>
          <p:cNvSpPr/>
          <p:nvPr/>
        </p:nvSpPr>
        <p:spPr>
          <a:xfrm>
            <a:off x="503236" y="5151437"/>
            <a:ext cx="8183565" cy="62483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1  4  9  16  25  36  49  64  81  100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unction Prototype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 Prototypes</a:t>
            </a:r>
          </a:p>
        </p:txBody>
      </p:sp>
      <p:sp>
        <p:nvSpPr>
          <p:cNvPr id="116" name="Function prototype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Function prototype 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Function name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Parameters – what the function takes in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Return type </a:t>
            </a:r>
            <a:r>
              <a:rPr i="1"/>
              <a:t>–</a:t>
            </a:r>
            <a:r>
              <a:t> data type function returns (default </a:t>
            </a:r>
            <a:r>
              <a:rPr sz="1600">
                <a:latin typeface="Lucida Console"/>
                <a:ea typeface="Lucida Console"/>
                <a:cs typeface="Lucida Console"/>
                <a:sym typeface="Lucida Console"/>
              </a:rPr>
              <a:t>int</a:t>
            </a:r>
            <a:r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Used to validate functions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Prototype only needed if function definition comes after use in program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The function with the prototype</a:t>
            </a:r>
          </a:p>
          <a:p>
            <a:pPr marL="0" lvl="2" indent="914400">
              <a:lnSpc>
                <a:spcPct val="80000"/>
              </a:lnSpc>
              <a:spcBef>
                <a:spcPts val="0"/>
              </a:spcBef>
              <a:buSzTx/>
              <a:buNone/>
              <a:defRPr sz="1900"/>
            </a:pPr>
            <a:r>
              <a:t>	</a:t>
            </a:r>
            <a:r>
              <a:rPr sz="1400">
                <a:latin typeface="Lucida Console"/>
                <a:ea typeface="Lucida Console"/>
                <a:cs typeface="Lucida Console"/>
                <a:sym typeface="Lucida Console"/>
              </a:rPr>
              <a:t>int square( int y);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1900"/>
            </a:pPr>
            <a:r>
              <a:t>Takes in 1 int data.</a:t>
            </a:r>
            <a:endParaRPr sz="1400">
              <a:latin typeface="Lucida Console"/>
              <a:ea typeface="Lucida Console"/>
              <a:cs typeface="Lucida Console"/>
              <a:sym typeface="Lucida Console"/>
            </a:endParaRP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1900"/>
            </a:pPr>
            <a:r>
              <a:t>Returns an </a:t>
            </a:r>
            <a:r>
              <a:rPr sz="1400">
                <a:latin typeface="Lucida Console"/>
                <a:ea typeface="Lucida Console"/>
                <a:cs typeface="Lucida Console"/>
                <a:sym typeface="Lucida Console"/>
              </a:rPr>
              <a:t>int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Promotion rules and conversions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Converting to lower types can lead to errors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unction Prototype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 Prototypes</a:t>
            </a:r>
          </a:p>
        </p:txBody>
      </p:sp>
      <p:sp>
        <p:nvSpPr>
          <p:cNvPr id="119" name="The argument values that do not correspond to the parameter types in the function prototype are converted to the proper type before function is called.…"/>
          <p:cNvSpPr txBox="1"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lnSpc>
                <a:spcPct val="90000"/>
              </a:lnSpc>
              <a:spcBef>
                <a:spcPts val="400"/>
              </a:spcBef>
              <a:buChar char="•"/>
              <a:defRPr sz="1900"/>
            </a:pPr>
            <a:r>
              <a:t>The argument values that do not correspond to the parameter types in the function prototype are converted to the proper type before function is called.</a:t>
            </a:r>
          </a:p>
          <a:p>
            <a:pPr marL="336041" indent="-336041" defTabSz="896111">
              <a:lnSpc>
                <a:spcPct val="90000"/>
              </a:lnSpc>
              <a:spcBef>
                <a:spcPts val="400"/>
              </a:spcBef>
              <a:buChar char="•"/>
              <a:defRPr sz="1900"/>
            </a:pPr>
            <a:r>
              <a:t>This is done according to promotion hierarchy of data types in </a:t>
            </a:r>
            <a:r>
              <a:rPr b="1"/>
              <a:t>type conversion.</a:t>
            </a:r>
          </a:p>
          <a:p>
            <a:pPr marL="336041" indent="-336041" defTabSz="896111">
              <a:lnSpc>
                <a:spcPct val="90000"/>
              </a:lnSpc>
              <a:spcBef>
                <a:spcPts val="400"/>
              </a:spcBef>
              <a:buChar char="•"/>
              <a:defRPr sz="1900"/>
            </a:pPr>
            <a:r>
              <a:t>The types lower in the table is converted to types higher in the table.</a:t>
            </a: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576637"/>
            <a:ext cx="7667626" cy="344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Default return type of function is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4210" indent="-334210">
              <a:buFontTx/>
              <a:buAutoNum type="arabi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Default return type of function is: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float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Output of following cod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4210" indent="-334210">
              <a:buFontTx/>
              <a:buAutoNum type="arabi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of following code</a:t>
            </a:r>
          </a:p>
          <a:p>
            <a:pPr marL="0" indent="0"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#include &lt;stdio.h&gt;</a:t>
            </a:r>
          </a:p>
          <a:p>
            <a:pPr marL="0" indent="0"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main()</a:t>
            </a:r>
          </a:p>
          <a:p>
            <a:pPr marL="0" indent="0"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0" indent="0"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int i=7;</a:t>
            </a:r>
          </a:p>
          <a:p>
            <a:pPr marL="0" indent="0"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printf(“%d%d%d%d",i++,i,++i,i+1);}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8 9 9 8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9 9 9 8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8 9 10 11</a:t>
            </a:r>
          </a:p>
          <a:p>
            <a:pPr marL="417763" indent="-417763">
              <a:buFontTx/>
              <a:buAutoNum type="alphaUcPeriod"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7 8 9 10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#include &lt;stdio.h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#include &lt;stdio.h&gt;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int main()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{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    void show()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    {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        printf("hello");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    }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    show();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}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endParaRPr/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A. hello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B. No output</a:t>
            </a:r>
          </a:p>
          <a:p>
            <a:pPr marL="0" indent="0" defTabSz="557784">
              <a:spcBef>
                <a:spcPts val="400"/>
              </a:spcBef>
              <a:buSzTx/>
              <a:buFontTx/>
              <a:buNone/>
              <a:defRPr sz="1952"/>
            </a:pPr>
            <a:r>
              <a:t>C. compiler error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#include &lt;stdio.h&gt;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show();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main()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show();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printf("hello");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show()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printf(" World");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Hello World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World Hello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  WorldHello</a:t>
            </a:r>
          </a:p>
          <a:p>
            <a:pPr marL="0" indent="0">
              <a:buSzTx/>
              <a:buNone/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HelloWorld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#include &lt;stdio.h&gt;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show();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main()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show();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printf("hello");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show()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printf("World");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main();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HelloWorld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WorldHello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World will be printed infinite times</a:t>
            </a:r>
          </a:p>
          <a:p>
            <a:pPr marL="0" indent="0" defTabSz="548640">
              <a:spcBef>
                <a:spcPts val="400"/>
              </a:spcBef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Worldhello will be printed infinite time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792411"/>
            <a:ext cx="3743325" cy="1103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ivide and Conquer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Divide and Conquer</a:t>
            </a:r>
          </a:p>
        </p:txBody>
      </p:sp>
      <p:sp>
        <p:nvSpPr>
          <p:cNvPr id="88" name="Best way to solve a problem is by dividing the problem and solving it.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Best way to solve a problem is by dividing the problem and solving it.</a:t>
            </a:r>
          </a:p>
          <a:p>
            <a:pPr>
              <a:buChar char="•"/>
              <a:defRPr b="1"/>
            </a:pPr>
            <a:r>
              <a:t>Divide and conquer</a:t>
            </a:r>
            <a:r>
              <a:rPr b="0"/>
              <a:t> 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Construct a program from smaller pieces or components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These smaller pieces are called </a:t>
            </a:r>
            <a:r>
              <a:rPr b="1"/>
              <a:t>modules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Each module more manageable than the original program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rogram Modules in C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Program Modules in C</a:t>
            </a:r>
          </a:p>
        </p:txBody>
      </p:sp>
      <p:sp>
        <p:nvSpPr>
          <p:cNvPr id="91" name="Functions…"/>
          <p:cNvSpPr txBox="1">
            <a:spLocks noGrp="1"/>
          </p:cNvSpPr>
          <p:nvPr>
            <p:ph type="body" idx="4294967295"/>
          </p:nvPr>
        </p:nvSpPr>
        <p:spPr>
          <a:xfrm>
            <a:off x="533400" y="12954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•"/>
              <a:defRPr sz="3000"/>
            </a:pPr>
            <a:r>
              <a:t>Functions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600"/>
            </a:pPr>
            <a:r>
              <a:t>Modules in C are called functions.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defRPr sz="2600"/>
            </a:pPr>
            <a:r>
              <a:t>Programs combine user-defined functions with library functions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200"/>
            </a:pPr>
            <a:r>
              <a:t>C standard library has a wide variety of functions for performing common </a:t>
            </a:r>
            <a:r>
              <a:rPr i="1"/>
              <a:t>mathematical calculations</a:t>
            </a:r>
            <a:r>
              <a:t>, </a:t>
            </a:r>
            <a:r>
              <a:rPr i="1"/>
              <a:t>string manipulations</a:t>
            </a:r>
            <a:r>
              <a:t>, </a:t>
            </a:r>
            <a:r>
              <a:rPr i="1"/>
              <a:t>character manipulations</a:t>
            </a:r>
            <a:r>
              <a:t>, </a:t>
            </a:r>
            <a:r>
              <a:rPr i="1"/>
              <a:t>input/output</a:t>
            </a:r>
            <a:r>
              <a:t> and many more.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200"/>
            </a:pPr>
            <a:r>
              <a:t>C standard library makes your job easier.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200"/>
            </a:pPr>
            <a:r>
              <a:t>Functions like printf(), scanf(), pow() are standard library functions.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200"/>
            </a:pPr>
            <a:r>
              <a:t>We can also write functions to define some specific task in a program and these functions are called user-defined functions.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unction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Functions	</a:t>
            </a:r>
          </a:p>
        </p:txBody>
      </p:sp>
      <p:sp>
        <p:nvSpPr>
          <p:cNvPr id="94" name="Function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Functions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Modularize a program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All variables defined inside functions are local variables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Known only in function defined.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Parameters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Functions have list of parameters.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Communicate information between functions.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Are also Local variables to that function.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enefits of function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Benefits of functions</a:t>
            </a:r>
          </a:p>
        </p:txBody>
      </p:sp>
      <p:sp>
        <p:nvSpPr>
          <p:cNvPr id="97" name="Divide and conquer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Divide and conquer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Manageable program development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Software reusability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Use existing functions as building blocks for new programs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Abstraction - hide internal details (library functions)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Avoid code repetition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unction Cal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 Call</a:t>
            </a:r>
          </a:p>
        </p:txBody>
      </p:sp>
      <p:sp>
        <p:nvSpPr>
          <p:cNvPr id="100" name="Function calls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t>Function calls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Invoking functions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Provide function name and arguments (data)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Function performs operations or manipulations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Function returns results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Function call analogy: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Boss asks worker to complete task</a:t>
            </a:r>
          </a:p>
          <a:p>
            <a:pPr marL="1600200" lvl="3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Worker gets information, does task, returns result</a:t>
            </a:r>
          </a:p>
          <a:p>
            <a:pPr marL="1600200" lvl="3" indent="-228600">
              <a:lnSpc>
                <a:spcPct val="90000"/>
              </a:lnSpc>
              <a:spcBef>
                <a:spcPts val="0"/>
              </a:spcBef>
              <a:defRPr sz="2400"/>
            </a:pPr>
            <a:r>
              <a:t>Information hiding: boss does not know details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rogram Modules in C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Program Modules in C</a:t>
            </a:r>
          </a:p>
        </p:txBody>
      </p:sp>
      <p:pic>
        <p:nvPicPr>
          <p:cNvPr id="103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6" y="2463800"/>
            <a:ext cx="4772028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Hierarchical boss function/worker function relationship."/>
          <p:cNvSpPr txBox="1"/>
          <p:nvPr/>
        </p:nvSpPr>
        <p:spPr>
          <a:xfrm>
            <a:off x="1571624" y="1676399"/>
            <a:ext cx="6528926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1200"/>
              </a:spcBef>
              <a:defRPr sz="2000"/>
            </a:lvl1pPr>
          </a:lstStyle>
          <a:p>
            <a:r>
              <a:t>Hierarchical boss function/worker function relationship.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unction Definitions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Function Definitions</a:t>
            </a:r>
          </a:p>
        </p:txBody>
      </p:sp>
      <p:sp>
        <p:nvSpPr>
          <p:cNvPr id="107" name="Function definition format…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•"/>
              <a:defRPr sz="3000"/>
            </a:pPr>
            <a:r>
              <a:t>Function definition format</a:t>
            </a:r>
          </a:p>
          <a:p>
            <a:pPr marL="0" lvl="2" indent="914400">
              <a:lnSpc>
                <a:spcPct val="90000"/>
              </a:lnSpc>
              <a:spcBef>
                <a:spcPts val="0"/>
              </a:spcBef>
              <a:buSzTx/>
              <a:buNone/>
              <a:defRPr sz="2200" i="1"/>
            </a:pPr>
            <a:r>
              <a:t>return-value-type  function-name( parameter-list )</a:t>
            </a:r>
            <a:br/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>
                <a:latin typeface="Courier New"/>
                <a:ea typeface="Courier New"/>
                <a:cs typeface="Courier New"/>
                <a:sym typeface="Courier New"/>
              </a:rPr>
            </a:br>
            <a:r>
              <a:t>   declarations and statements</a:t>
            </a:r>
            <a:br/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Function-name: any valid identifier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Return-value-type: data type of the result (default </a:t>
            </a:r>
            <a:r>
              <a:rPr sz="1900">
                <a:latin typeface="Lucida Console"/>
                <a:ea typeface="Lucida Console"/>
                <a:cs typeface="Lucida Console"/>
                <a:sym typeface="Lucida Console"/>
              </a:rPr>
              <a:t>int</a:t>
            </a:r>
            <a:r>
              <a:t>)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17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void</a:t>
            </a:r>
            <a:r>
              <a:rPr sz="2200">
                <a:latin typeface="+mn-lt"/>
                <a:ea typeface="+mn-ea"/>
                <a:cs typeface="+mn-cs"/>
                <a:sym typeface="Calibri"/>
              </a:rPr>
              <a:t> – indicates that the function returns nothing</a:t>
            </a:r>
            <a:endParaRPr sz="2200"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Parameter-list: comma separated list, declares parameters</a:t>
            </a:r>
          </a:p>
          <a:p>
            <a:pPr marL="1143000" lvl="2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A type must be listed explicitly for each parameter unless, the parameter is of type </a:t>
            </a:r>
            <a:r>
              <a:rPr sz="1700">
                <a:latin typeface="Lucida Console"/>
                <a:ea typeface="Lucida Console"/>
                <a:cs typeface="Lucida Console"/>
                <a:sym typeface="Lucida Console"/>
              </a:rPr>
              <a:t>int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Lucida Console</vt:lpstr>
      <vt:lpstr>Times New Roman</vt:lpstr>
      <vt:lpstr>Lpu theme final with copyright</vt:lpstr>
      <vt:lpstr>CSE101-lec 11</vt:lpstr>
      <vt:lpstr>PowerPoint Presentation</vt:lpstr>
      <vt:lpstr>Divide and Conquer</vt:lpstr>
      <vt:lpstr>Program Modules in C</vt:lpstr>
      <vt:lpstr>Functions </vt:lpstr>
      <vt:lpstr>Benefits of functions</vt:lpstr>
      <vt:lpstr>Function Call</vt:lpstr>
      <vt:lpstr>Program Modules in C</vt:lpstr>
      <vt:lpstr>Function Definitions</vt:lpstr>
      <vt:lpstr>Function Definitions</vt:lpstr>
      <vt:lpstr>PowerPoint Presentation</vt:lpstr>
      <vt:lpstr>Function Prototypes</vt:lpstr>
      <vt:lpstr>Function Prototypes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 11</dc:title>
  <cp:lastModifiedBy>Jyoti Poonia</cp:lastModifiedBy>
  <cp:revision>1</cp:revision>
  <dcterms:modified xsi:type="dcterms:W3CDTF">2021-10-09T06:29:32Z</dcterms:modified>
</cp:coreProperties>
</file>