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57570" autoAdjust="0"/>
  </p:normalViewPr>
  <p:slideViewPr>
    <p:cSldViewPr snapToGrid="0">
      <p:cViewPr varScale="1">
        <p:scale>
          <a:sx n="41" d="100"/>
          <a:sy n="41" d="100"/>
        </p:scale>
        <p:origin x="186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2F096E-8EDF-4D50-A501-791531493A8A}" type="datetimeFigureOut">
              <a:rPr lang="en-IN" smtClean="0"/>
              <a:t>03-05-2023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1A0E3-9847-4EE0-9199-C691AD5A27B3}" type="slidenum">
              <a:rPr lang="en-IN" smtClean="0"/>
              <a:t>‹#›</a:t>
            </a:fld>
            <a:endParaRPr lang="en-IN"/>
          </a:p>
        </p:txBody>
      </p:sp>
    </p:spTree>
    <p:extLst>
      <p:ext uri="{BB962C8B-B14F-4D97-AF65-F5344CB8AC3E}">
        <p14:creationId xmlns:p14="http://schemas.microsoft.com/office/powerpoint/2010/main" val="1091712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 Rapid Application Development (or RAD) model is based on prototyping and iterative model with no (or less) specific planning. In general, RAD approach to software development means putting minor importance on planning tasks and more importance on development and coming up with a prototype</a:t>
            </a:r>
          </a:p>
          <a:p>
            <a:endParaRPr lang="en-IN" dirty="0"/>
          </a:p>
        </p:txBody>
      </p:sp>
      <p:sp>
        <p:nvSpPr>
          <p:cNvPr id="4" name="Slide Number Placeholder 3"/>
          <p:cNvSpPr>
            <a:spLocks noGrp="1"/>
          </p:cNvSpPr>
          <p:nvPr>
            <p:ph type="sldNum" sz="quarter" idx="5"/>
          </p:nvPr>
        </p:nvSpPr>
        <p:spPr/>
        <p:txBody>
          <a:bodyPr/>
          <a:lstStyle/>
          <a:p>
            <a:fld id="{B521A0E3-9847-4EE0-9199-C691AD5A27B3}" type="slidenum">
              <a:rPr lang="en-IN" smtClean="0"/>
              <a:t>14</a:t>
            </a:fld>
            <a:endParaRPr lang="en-IN"/>
          </a:p>
        </p:txBody>
      </p:sp>
    </p:spTree>
    <p:extLst>
      <p:ext uri="{BB962C8B-B14F-4D97-AF65-F5344CB8AC3E}">
        <p14:creationId xmlns:p14="http://schemas.microsoft.com/office/powerpoint/2010/main" val="3588027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AAB2B-7462-4EA3-90BA-D292EEFA18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05D8D6-E393-49A2-B01A-E48629D886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42E154-756A-4D88-A629-5FB187E7F2FA}"/>
              </a:ext>
            </a:extLst>
          </p:cNvPr>
          <p:cNvSpPr>
            <a:spLocks noGrp="1"/>
          </p:cNvSpPr>
          <p:nvPr>
            <p:ph type="dt" sz="half" idx="10"/>
          </p:nvPr>
        </p:nvSpPr>
        <p:spPr/>
        <p:txBody>
          <a:bodyPr/>
          <a:lstStyle/>
          <a:p>
            <a:fld id="{33960AAE-514F-431C-9E31-2ECD445A8C1F}" type="datetimeFigureOut">
              <a:rPr lang="en-IN" smtClean="0"/>
              <a:t>02-05-2023</a:t>
            </a:fld>
            <a:endParaRPr lang="en-IN"/>
          </a:p>
        </p:txBody>
      </p:sp>
      <p:sp>
        <p:nvSpPr>
          <p:cNvPr id="5" name="Footer Placeholder 4">
            <a:extLst>
              <a:ext uri="{FF2B5EF4-FFF2-40B4-BE49-F238E27FC236}">
                <a16:creationId xmlns:a16="http://schemas.microsoft.com/office/drawing/2014/main" id="{74050489-FDC8-4012-AA90-3F85315C59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D2BE89-FA31-4AE5-85FC-C2490BF6BFF8}"/>
              </a:ext>
            </a:extLst>
          </p:cNvPr>
          <p:cNvSpPr>
            <a:spLocks noGrp="1"/>
          </p:cNvSpPr>
          <p:nvPr>
            <p:ph type="sldNum" sz="quarter" idx="12"/>
          </p:nvPr>
        </p:nvSpPr>
        <p:spPr/>
        <p:txBody>
          <a:bodyPr/>
          <a:lstStyle/>
          <a:p>
            <a:fld id="{AE53AE3A-A69F-4293-AE72-8481F7CCC8A8}" type="slidenum">
              <a:rPr lang="en-IN" smtClean="0"/>
              <a:t>‹#›</a:t>
            </a:fld>
            <a:endParaRPr lang="en-IN"/>
          </a:p>
        </p:txBody>
      </p:sp>
    </p:spTree>
    <p:extLst>
      <p:ext uri="{BB962C8B-B14F-4D97-AF65-F5344CB8AC3E}">
        <p14:creationId xmlns:p14="http://schemas.microsoft.com/office/powerpoint/2010/main" val="3142464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59C26-6B77-4894-B734-191BFDEEF8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72A13A-4B91-4B2F-9EC2-022691AB83C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602E01-C6B8-4B0E-AF83-D83328C2BC39}"/>
              </a:ext>
            </a:extLst>
          </p:cNvPr>
          <p:cNvSpPr>
            <a:spLocks noGrp="1"/>
          </p:cNvSpPr>
          <p:nvPr>
            <p:ph type="dt" sz="half" idx="10"/>
          </p:nvPr>
        </p:nvSpPr>
        <p:spPr/>
        <p:txBody>
          <a:bodyPr/>
          <a:lstStyle/>
          <a:p>
            <a:fld id="{33960AAE-514F-431C-9E31-2ECD445A8C1F}" type="datetimeFigureOut">
              <a:rPr lang="en-IN" smtClean="0"/>
              <a:t>02-05-2023</a:t>
            </a:fld>
            <a:endParaRPr lang="en-IN"/>
          </a:p>
        </p:txBody>
      </p:sp>
      <p:sp>
        <p:nvSpPr>
          <p:cNvPr id="5" name="Footer Placeholder 4">
            <a:extLst>
              <a:ext uri="{FF2B5EF4-FFF2-40B4-BE49-F238E27FC236}">
                <a16:creationId xmlns:a16="http://schemas.microsoft.com/office/drawing/2014/main" id="{4CD49254-93AA-4513-BF15-A5428CAEA7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EF9B4B-8727-418D-9C38-E212B6CBD279}"/>
              </a:ext>
            </a:extLst>
          </p:cNvPr>
          <p:cNvSpPr>
            <a:spLocks noGrp="1"/>
          </p:cNvSpPr>
          <p:nvPr>
            <p:ph type="sldNum" sz="quarter" idx="12"/>
          </p:nvPr>
        </p:nvSpPr>
        <p:spPr/>
        <p:txBody>
          <a:bodyPr/>
          <a:lstStyle/>
          <a:p>
            <a:fld id="{AE53AE3A-A69F-4293-AE72-8481F7CCC8A8}" type="slidenum">
              <a:rPr lang="en-IN" smtClean="0"/>
              <a:t>‹#›</a:t>
            </a:fld>
            <a:endParaRPr lang="en-IN"/>
          </a:p>
        </p:txBody>
      </p:sp>
    </p:spTree>
    <p:extLst>
      <p:ext uri="{BB962C8B-B14F-4D97-AF65-F5344CB8AC3E}">
        <p14:creationId xmlns:p14="http://schemas.microsoft.com/office/powerpoint/2010/main" val="3958370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B1FEDD-4100-4612-8931-D1DD97DAAA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B052E2-F635-48C3-B595-4105C59860C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655B14-6C1D-4F9A-871D-D6B8F38D2DFD}"/>
              </a:ext>
            </a:extLst>
          </p:cNvPr>
          <p:cNvSpPr>
            <a:spLocks noGrp="1"/>
          </p:cNvSpPr>
          <p:nvPr>
            <p:ph type="dt" sz="half" idx="10"/>
          </p:nvPr>
        </p:nvSpPr>
        <p:spPr/>
        <p:txBody>
          <a:bodyPr/>
          <a:lstStyle/>
          <a:p>
            <a:fld id="{33960AAE-514F-431C-9E31-2ECD445A8C1F}" type="datetimeFigureOut">
              <a:rPr lang="en-IN" smtClean="0"/>
              <a:t>02-05-2023</a:t>
            </a:fld>
            <a:endParaRPr lang="en-IN"/>
          </a:p>
        </p:txBody>
      </p:sp>
      <p:sp>
        <p:nvSpPr>
          <p:cNvPr id="5" name="Footer Placeholder 4">
            <a:extLst>
              <a:ext uri="{FF2B5EF4-FFF2-40B4-BE49-F238E27FC236}">
                <a16:creationId xmlns:a16="http://schemas.microsoft.com/office/drawing/2014/main" id="{9D0651E5-E81A-447A-8134-22A8B29783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8DE52B-F9BB-439D-87BE-2FBF655D47CA}"/>
              </a:ext>
            </a:extLst>
          </p:cNvPr>
          <p:cNvSpPr>
            <a:spLocks noGrp="1"/>
          </p:cNvSpPr>
          <p:nvPr>
            <p:ph type="sldNum" sz="quarter" idx="12"/>
          </p:nvPr>
        </p:nvSpPr>
        <p:spPr/>
        <p:txBody>
          <a:bodyPr/>
          <a:lstStyle/>
          <a:p>
            <a:fld id="{AE53AE3A-A69F-4293-AE72-8481F7CCC8A8}" type="slidenum">
              <a:rPr lang="en-IN" smtClean="0"/>
              <a:t>‹#›</a:t>
            </a:fld>
            <a:endParaRPr lang="en-IN"/>
          </a:p>
        </p:txBody>
      </p:sp>
    </p:spTree>
    <p:extLst>
      <p:ext uri="{BB962C8B-B14F-4D97-AF65-F5344CB8AC3E}">
        <p14:creationId xmlns:p14="http://schemas.microsoft.com/office/powerpoint/2010/main" val="283528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4C3E1-CE63-4E91-8B2C-288D392F2F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634BF8-0619-4783-8197-83DDCC6EB08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757B76-0CF6-4AB5-8B56-CA8FC1830703}"/>
              </a:ext>
            </a:extLst>
          </p:cNvPr>
          <p:cNvSpPr>
            <a:spLocks noGrp="1"/>
          </p:cNvSpPr>
          <p:nvPr>
            <p:ph type="dt" sz="half" idx="10"/>
          </p:nvPr>
        </p:nvSpPr>
        <p:spPr/>
        <p:txBody>
          <a:bodyPr/>
          <a:lstStyle/>
          <a:p>
            <a:fld id="{33960AAE-514F-431C-9E31-2ECD445A8C1F}" type="datetimeFigureOut">
              <a:rPr lang="en-IN" smtClean="0"/>
              <a:t>02-05-2023</a:t>
            </a:fld>
            <a:endParaRPr lang="en-IN"/>
          </a:p>
        </p:txBody>
      </p:sp>
      <p:sp>
        <p:nvSpPr>
          <p:cNvPr id="5" name="Footer Placeholder 4">
            <a:extLst>
              <a:ext uri="{FF2B5EF4-FFF2-40B4-BE49-F238E27FC236}">
                <a16:creationId xmlns:a16="http://schemas.microsoft.com/office/drawing/2014/main" id="{90C9A5EB-476A-4FE8-B8F7-AD4C248A32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AF4DA5-ECED-410E-96B8-0282EEC876EB}"/>
              </a:ext>
            </a:extLst>
          </p:cNvPr>
          <p:cNvSpPr>
            <a:spLocks noGrp="1"/>
          </p:cNvSpPr>
          <p:nvPr>
            <p:ph type="sldNum" sz="quarter" idx="12"/>
          </p:nvPr>
        </p:nvSpPr>
        <p:spPr/>
        <p:txBody>
          <a:bodyPr/>
          <a:lstStyle/>
          <a:p>
            <a:fld id="{AE53AE3A-A69F-4293-AE72-8481F7CCC8A8}" type="slidenum">
              <a:rPr lang="en-IN" smtClean="0"/>
              <a:t>‹#›</a:t>
            </a:fld>
            <a:endParaRPr lang="en-IN"/>
          </a:p>
        </p:txBody>
      </p:sp>
    </p:spTree>
    <p:extLst>
      <p:ext uri="{BB962C8B-B14F-4D97-AF65-F5344CB8AC3E}">
        <p14:creationId xmlns:p14="http://schemas.microsoft.com/office/powerpoint/2010/main" val="1984844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4C291-DE45-4A0D-BA2B-6DDEC6FC21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601196B-9777-4C1B-8982-AF17F02040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93DD11A-B546-4991-93CE-1B3A4E009DEB}"/>
              </a:ext>
            </a:extLst>
          </p:cNvPr>
          <p:cNvSpPr>
            <a:spLocks noGrp="1"/>
          </p:cNvSpPr>
          <p:nvPr>
            <p:ph type="dt" sz="half" idx="10"/>
          </p:nvPr>
        </p:nvSpPr>
        <p:spPr/>
        <p:txBody>
          <a:bodyPr/>
          <a:lstStyle/>
          <a:p>
            <a:fld id="{33960AAE-514F-431C-9E31-2ECD445A8C1F}" type="datetimeFigureOut">
              <a:rPr lang="en-IN" smtClean="0"/>
              <a:t>02-05-2023</a:t>
            </a:fld>
            <a:endParaRPr lang="en-IN"/>
          </a:p>
        </p:txBody>
      </p:sp>
      <p:sp>
        <p:nvSpPr>
          <p:cNvPr id="5" name="Footer Placeholder 4">
            <a:extLst>
              <a:ext uri="{FF2B5EF4-FFF2-40B4-BE49-F238E27FC236}">
                <a16:creationId xmlns:a16="http://schemas.microsoft.com/office/drawing/2014/main" id="{27E318C6-207C-4477-94CA-B98A7B82E0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DB2C05-88D9-4BFC-969E-E149C481B836}"/>
              </a:ext>
            </a:extLst>
          </p:cNvPr>
          <p:cNvSpPr>
            <a:spLocks noGrp="1"/>
          </p:cNvSpPr>
          <p:nvPr>
            <p:ph type="sldNum" sz="quarter" idx="12"/>
          </p:nvPr>
        </p:nvSpPr>
        <p:spPr/>
        <p:txBody>
          <a:bodyPr/>
          <a:lstStyle/>
          <a:p>
            <a:fld id="{AE53AE3A-A69F-4293-AE72-8481F7CCC8A8}" type="slidenum">
              <a:rPr lang="en-IN" smtClean="0"/>
              <a:t>‹#›</a:t>
            </a:fld>
            <a:endParaRPr lang="en-IN"/>
          </a:p>
        </p:txBody>
      </p:sp>
    </p:spTree>
    <p:extLst>
      <p:ext uri="{BB962C8B-B14F-4D97-AF65-F5344CB8AC3E}">
        <p14:creationId xmlns:p14="http://schemas.microsoft.com/office/powerpoint/2010/main" val="1782226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F2141-A1EE-47F0-ACB8-4F475B6732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89C5C4-557B-42B5-B378-42AE33B92C8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12AFD5B-0E20-45EE-8ED1-DBE20CF2EEF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82A3A3-C11F-49FD-914E-FC9155A78C03}"/>
              </a:ext>
            </a:extLst>
          </p:cNvPr>
          <p:cNvSpPr>
            <a:spLocks noGrp="1"/>
          </p:cNvSpPr>
          <p:nvPr>
            <p:ph type="dt" sz="half" idx="10"/>
          </p:nvPr>
        </p:nvSpPr>
        <p:spPr/>
        <p:txBody>
          <a:bodyPr/>
          <a:lstStyle/>
          <a:p>
            <a:fld id="{33960AAE-514F-431C-9E31-2ECD445A8C1F}" type="datetimeFigureOut">
              <a:rPr lang="en-IN" smtClean="0"/>
              <a:t>02-05-2023</a:t>
            </a:fld>
            <a:endParaRPr lang="en-IN"/>
          </a:p>
        </p:txBody>
      </p:sp>
      <p:sp>
        <p:nvSpPr>
          <p:cNvPr id="6" name="Footer Placeholder 5">
            <a:extLst>
              <a:ext uri="{FF2B5EF4-FFF2-40B4-BE49-F238E27FC236}">
                <a16:creationId xmlns:a16="http://schemas.microsoft.com/office/drawing/2014/main" id="{97B59D71-7724-49FC-93D6-6F757DD512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42A165-145B-4D44-B4B1-85E1B60141F7}"/>
              </a:ext>
            </a:extLst>
          </p:cNvPr>
          <p:cNvSpPr>
            <a:spLocks noGrp="1"/>
          </p:cNvSpPr>
          <p:nvPr>
            <p:ph type="sldNum" sz="quarter" idx="12"/>
          </p:nvPr>
        </p:nvSpPr>
        <p:spPr/>
        <p:txBody>
          <a:bodyPr/>
          <a:lstStyle/>
          <a:p>
            <a:fld id="{AE53AE3A-A69F-4293-AE72-8481F7CCC8A8}" type="slidenum">
              <a:rPr lang="en-IN" smtClean="0"/>
              <a:t>‹#›</a:t>
            </a:fld>
            <a:endParaRPr lang="en-IN"/>
          </a:p>
        </p:txBody>
      </p:sp>
    </p:spTree>
    <p:extLst>
      <p:ext uri="{BB962C8B-B14F-4D97-AF65-F5344CB8AC3E}">
        <p14:creationId xmlns:p14="http://schemas.microsoft.com/office/powerpoint/2010/main" val="3646117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61563-EA9D-48FA-9F5B-CFCB82C0362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EF922D-C3BA-4BFE-A827-15F21CCBED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A51831A-25FD-484B-9276-502D03CD38B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0E05AA-A3F2-4E80-A1CE-7577E488DF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09AD3D6-4060-4AA3-A807-C3466796F06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4537B0-EADA-4267-9CE3-F6255504B9A6}"/>
              </a:ext>
            </a:extLst>
          </p:cNvPr>
          <p:cNvSpPr>
            <a:spLocks noGrp="1"/>
          </p:cNvSpPr>
          <p:nvPr>
            <p:ph type="dt" sz="half" idx="10"/>
          </p:nvPr>
        </p:nvSpPr>
        <p:spPr/>
        <p:txBody>
          <a:bodyPr/>
          <a:lstStyle/>
          <a:p>
            <a:fld id="{33960AAE-514F-431C-9E31-2ECD445A8C1F}" type="datetimeFigureOut">
              <a:rPr lang="en-IN" smtClean="0"/>
              <a:t>02-05-2023</a:t>
            </a:fld>
            <a:endParaRPr lang="en-IN"/>
          </a:p>
        </p:txBody>
      </p:sp>
      <p:sp>
        <p:nvSpPr>
          <p:cNvPr id="8" name="Footer Placeholder 7">
            <a:extLst>
              <a:ext uri="{FF2B5EF4-FFF2-40B4-BE49-F238E27FC236}">
                <a16:creationId xmlns:a16="http://schemas.microsoft.com/office/drawing/2014/main" id="{70A76CF0-EB8E-45BF-8320-5489CBBB3D3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6044352-C70C-4061-9976-152A5FE29DDE}"/>
              </a:ext>
            </a:extLst>
          </p:cNvPr>
          <p:cNvSpPr>
            <a:spLocks noGrp="1"/>
          </p:cNvSpPr>
          <p:nvPr>
            <p:ph type="sldNum" sz="quarter" idx="12"/>
          </p:nvPr>
        </p:nvSpPr>
        <p:spPr/>
        <p:txBody>
          <a:bodyPr/>
          <a:lstStyle/>
          <a:p>
            <a:fld id="{AE53AE3A-A69F-4293-AE72-8481F7CCC8A8}" type="slidenum">
              <a:rPr lang="en-IN" smtClean="0"/>
              <a:t>‹#›</a:t>
            </a:fld>
            <a:endParaRPr lang="en-IN"/>
          </a:p>
        </p:txBody>
      </p:sp>
    </p:spTree>
    <p:extLst>
      <p:ext uri="{BB962C8B-B14F-4D97-AF65-F5344CB8AC3E}">
        <p14:creationId xmlns:p14="http://schemas.microsoft.com/office/powerpoint/2010/main" val="515257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385DA-F3AB-4C0F-BF65-0053266E834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7E0C73F-936F-4CFB-B37F-AAD343F03BA8}"/>
              </a:ext>
            </a:extLst>
          </p:cNvPr>
          <p:cNvSpPr>
            <a:spLocks noGrp="1"/>
          </p:cNvSpPr>
          <p:nvPr>
            <p:ph type="dt" sz="half" idx="10"/>
          </p:nvPr>
        </p:nvSpPr>
        <p:spPr/>
        <p:txBody>
          <a:bodyPr/>
          <a:lstStyle/>
          <a:p>
            <a:fld id="{33960AAE-514F-431C-9E31-2ECD445A8C1F}" type="datetimeFigureOut">
              <a:rPr lang="en-IN" smtClean="0"/>
              <a:t>02-05-2023</a:t>
            </a:fld>
            <a:endParaRPr lang="en-IN"/>
          </a:p>
        </p:txBody>
      </p:sp>
      <p:sp>
        <p:nvSpPr>
          <p:cNvPr id="4" name="Footer Placeholder 3">
            <a:extLst>
              <a:ext uri="{FF2B5EF4-FFF2-40B4-BE49-F238E27FC236}">
                <a16:creationId xmlns:a16="http://schemas.microsoft.com/office/drawing/2014/main" id="{CD7EBA73-FBBF-4C24-BD35-04F23DEC4F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4CF79DB-30F7-4C29-BC29-F17A0D16E587}"/>
              </a:ext>
            </a:extLst>
          </p:cNvPr>
          <p:cNvSpPr>
            <a:spLocks noGrp="1"/>
          </p:cNvSpPr>
          <p:nvPr>
            <p:ph type="sldNum" sz="quarter" idx="12"/>
          </p:nvPr>
        </p:nvSpPr>
        <p:spPr/>
        <p:txBody>
          <a:bodyPr/>
          <a:lstStyle/>
          <a:p>
            <a:fld id="{AE53AE3A-A69F-4293-AE72-8481F7CCC8A8}" type="slidenum">
              <a:rPr lang="en-IN" smtClean="0"/>
              <a:t>‹#›</a:t>
            </a:fld>
            <a:endParaRPr lang="en-IN"/>
          </a:p>
        </p:txBody>
      </p:sp>
    </p:spTree>
    <p:extLst>
      <p:ext uri="{BB962C8B-B14F-4D97-AF65-F5344CB8AC3E}">
        <p14:creationId xmlns:p14="http://schemas.microsoft.com/office/powerpoint/2010/main" val="121408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9F6E5E-C040-4848-B4B0-554927BFDA7A}"/>
              </a:ext>
            </a:extLst>
          </p:cNvPr>
          <p:cNvSpPr>
            <a:spLocks noGrp="1"/>
          </p:cNvSpPr>
          <p:nvPr>
            <p:ph type="dt" sz="half" idx="10"/>
          </p:nvPr>
        </p:nvSpPr>
        <p:spPr/>
        <p:txBody>
          <a:bodyPr/>
          <a:lstStyle/>
          <a:p>
            <a:fld id="{33960AAE-514F-431C-9E31-2ECD445A8C1F}" type="datetimeFigureOut">
              <a:rPr lang="en-IN" smtClean="0"/>
              <a:t>02-05-2023</a:t>
            </a:fld>
            <a:endParaRPr lang="en-IN"/>
          </a:p>
        </p:txBody>
      </p:sp>
      <p:sp>
        <p:nvSpPr>
          <p:cNvPr id="3" name="Footer Placeholder 2">
            <a:extLst>
              <a:ext uri="{FF2B5EF4-FFF2-40B4-BE49-F238E27FC236}">
                <a16:creationId xmlns:a16="http://schemas.microsoft.com/office/drawing/2014/main" id="{0732C27A-FB5C-4D99-8152-ECDD5B31316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59BEC9-F144-498B-B7BA-A7B5D73632C7}"/>
              </a:ext>
            </a:extLst>
          </p:cNvPr>
          <p:cNvSpPr>
            <a:spLocks noGrp="1"/>
          </p:cNvSpPr>
          <p:nvPr>
            <p:ph type="sldNum" sz="quarter" idx="12"/>
          </p:nvPr>
        </p:nvSpPr>
        <p:spPr/>
        <p:txBody>
          <a:bodyPr/>
          <a:lstStyle/>
          <a:p>
            <a:fld id="{AE53AE3A-A69F-4293-AE72-8481F7CCC8A8}" type="slidenum">
              <a:rPr lang="en-IN" smtClean="0"/>
              <a:t>‹#›</a:t>
            </a:fld>
            <a:endParaRPr lang="en-IN"/>
          </a:p>
        </p:txBody>
      </p:sp>
    </p:spTree>
    <p:extLst>
      <p:ext uri="{BB962C8B-B14F-4D97-AF65-F5344CB8AC3E}">
        <p14:creationId xmlns:p14="http://schemas.microsoft.com/office/powerpoint/2010/main" val="275293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A103-5FCF-4881-B363-8CF21369A3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2DB30B-51B5-4C82-AA4B-7F79F941A2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77134B9-1E47-42DD-A283-14871F14E0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E46AF9C-457A-4D51-ADED-F5EBF8425084}"/>
              </a:ext>
            </a:extLst>
          </p:cNvPr>
          <p:cNvSpPr>
            <a:spLocks noGrp="1"/>
          </p:cNvSpPr>
          <p:nvPr>
            <p:ph type="dt" sz="half" idx="10"/>
          </p:nvPr>
        </p:nvSpPr>
        <p:spPr/>
        <p:txBody>
          <a:bodyPr/>
          <a:lstStyle/>
          <a:p>
            <a:fld id="{33960AAE-514F-431C-9E31-2ECD445A8C1F}" type="datetimeFigureOut">
              <a:rPr lang="en-IN" smtClean="0"/>
              <a:t>02-05-2023</a:t>
            </a:fld>
            <a:endParaRPr lang="en-IN"/>
          </a:p>
        </p:txBody>
      </p:sp>
      <p:sp>
        <p:nvSpPr>
          <p:cNvPr id="6" name="Footer Placeholder 5">
            <a:extLst>
              <a:ext uri="{FF2B5EF4-FFF2-40B4-BE49-F238E27FC236}">
                <a16:creationId xmlns:a16="http://schemas.microsoft.com/office/drawing/2014/main" id="{4B35E67F-93CE-423F-B6D6-85CFA8BA27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A8B8CC-C91F-483F-BB5E-550729DD4F52}"/>
              </a:ext>
            </a:extLst>
          </p:cNvPr>
          <p:cNvSpPr>
            <a:spLocks noGrp="1"/>
          </p:cNvSpPr>
          <p:nvPr>
            <p:ph type="sldNum" sz="quarter" idx="12"/>
          </p:nvPr>
        </p:nvSpPr>
        <p:spPr/>
        <p:txBody>
          <a:bodyPr/>
          <a:lstStyle/>
          <a:p>
            <a:fld id="{AE53AE3A-A69F-4293-AE72-8481F7CCC8A8}" type="slidenum">
              <a:rPr lang="en-IN" smtClean="0"/>
              <a:t>‹#›</a:t>
            </a:fld>
            <a:endParaRPr lang="en-IN"/>
          </a:p>
        </p:txBody>
      </p:sp>
    </p:spTree>
    <p:extLst>
      <p:ext uri="{BB962C8B-B14F-4D97-AF65-F5344CB8AC3E}">
        <p14:creationId xmlns:p14="http://schemas.microsoft.com/office/powerpoint/2010/main" val="911441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D7956-C493-49B1-93D8-F08E9D8491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CA0DE3-BAA7-4CBF-BBC2-B0B3232DA9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6D6541F-337F-444C-8428-3D7C0CDC40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6477135-045E-432C-A6D3-FA39E4884D39}"/>
              </a:ext>
            </a:extLst>
          </p:cNvPr>
          <p:cNvSpPr>
            <a:spLocks noGrp="1"/>
          </p:cNvSpPr>
          <p:nvPr>
            <p:ph type="dt" sz="half" idx="10"/>
          </p:nvPr>
        </p:nvSpPr>
        <p:spPr/>
        <p:txBody>
          <a:bodyPr/>
          <a:lstStyle/>
          <a:p>
            <a:fld id="{33960AAE-514F-431C-9E31-2ECD445A8C1F}" type="datetimeFigureOut">
              <a:rPr lang="en-IN" smtClean="0"/>
              <a:t>02-05-2023</a:t>
            </a:fld>
            <a:endParaRPr lang="en-IN"/>
          </a:p>
        </p:txBody>
      </p:sp>
      <p:sp>
        <p:nvSpPr>
          <p:cNvPr id="6" name="Footer Placeholder 5">
            <a:extLst>
              <a:ext uri="{FF2B5EF4-FFF2-40B4-BE49-F238E27FC236}">
                <a16:creationId xmlns:a16="http://schemas.microsoft.com/office/drawing/2014/main" id="{EB1C78C1-5986-402C-A17B-75FF1898F2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098971-ACD9-4E60-B6E2-DAF05D396A04}"/>
              </a:ext>
            </a:extLst>
          </p:cNvPr>
          <p:cNvSpPr>
            <a:spLocks noGrp="1"/>
          </p:cNvSpPr>
          <p:nvPr>
            <p:ph type="sldNum" sz="quarter" idx="12"/>
          </p:nvPr>
        </p:nvSpPr>
        <p:spPr/>
        <p:txBody>
          <a:bodyPr/>
          <a:lstStyle/>
          <a:p>
            <a:fld id="{AE53AE3A-A69F-4293-AE72-8481F7CCC8A8}" type="slidenum">
              <a:rPr lang="en-IN" smtClean="0"/>
              <a:t>‹#›</a:t>
            </a:fld>
            <a:endParaRPr lang="en-IN"/>
          </a:p>
        </p:txBody>
      </p:sp>
    </p:spTree>
    <p:extLst>
      <p:ext uri="{BB962C8B-B14F-4D97-AF65-F5344CB8AC3E}">
        <p14:creationId xmlns:p14="http://schemas.microsoft.com/office/powerpoint/2010/main" val="1193740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11C5E4-A331-40D7-97A5-FF5A6BF528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EFE515-8753-4C3B-84E9-B54727354A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147F56-1551-457E-BA78-3518BFE7D5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960AAE-514F-431C-9E31-2ECD445A8C1F}" type="datetimeFigureOut">
              <a:rPr lang="en-IN" smtClean="0"/>
              <a:t>02-05-2023</a:t>
            </a:fld>
            <a:endParaRPr lang="en-IN"/>
          </a:p>
        </p:txBody>
      </p:sp>
      <p:sp>
        <p:nvSpPr>
          <p:cNvPr id="5" name="Footer Placeholder 4">
            <a:extLst>
              <a:ext uri="{FF2B5EF4-FFF2-40B4-BE49-F238E27FC236}">
                <a16:creationId xmlns:a16="http://schemas.microsoft.com/office/drawing/2014/main" id="{6C86552E-E02C-4590-B647-0990DC066A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456FE62-0C5A-4AC8-8F01-BC3DB651F7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53AE3A-A69F-4293-AE72-8481F7CCC8A8}" type="slidenum">
              <a:rPr lang="en-IN" smtClean="0"/>
              <a:t>‹#›</a:t>
            </a:fld>
            <a:endParaRPr lang="en-IN"/>
          </a:p>
        </p:txBody>
      </p:sp>
    </p:spTree>
    <p:extLst>
      <p:ext uri="{BB962C8B-B14F-4D97-AF65-F5344CB8AC3E}">
        <p14:creationId xmlns:p14="http://schemas.microsoft.com/office/powerpoint/2010/main" val="906061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2130F-801D-4066-948D-36528465F520}"/>
              </a:ext>
            </a:extLst>
          </p:cNvPr>
          <p:cNvSpPr>
            <a:spLocks noGrp="1"/>
          </p:cNvSpPr>
          <p:nvPr>
            <p:ph type="ctrTitle"/>
          </p:nvPr>
        </p:nvSpPr>
        <p:spPr/>
        <p:txBody>
          <a:bodyPr/>
          <a:lstStyle/>
          <a:p>
            <a:r>
              <a:rPr lang="en-IN" b="1" dirty="0"/>
              <a:t>Agile Model</a:t>
            </a:r>
            <a:br>
              <a:rPr lang="en-IN" dirty="0"/>
            </a:br>
            <a:endParaRPr lang="en-IN" dirty="0"/>
          </a:p>
        </p:txBody>
      </p:sp>
    </p:spTree>
    <p:extLst>
      <p:ext uri="{BB962C8B-B14F-4D97-AF65-F5344CB8AC3E}">
        <p14:creationId xmlns:p14="http://schemas.microsoft.com/office/powerpoint/2010/main" val="1647595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F2C59B-DB77-4B92-9594-726EA56E6E5B}"/>
              </a:ext>
            </a:extLst>
          </p:cNvPr>
          <p:cNvSpPr>
            <a:spLocks noGrp="1"/>
          </p:cNvSpPr>
          <p:nvPr>
            <p:ph idx="1"/>
          </p:nvPr>
        </p:nvSpPr>
        <p:spPr>
          <a:xfrm>
            <a:off x="457199" y="457200"/>
            <a:ext cx="11214847" cy="6104965"/>
          </a:xfrm>
        </p:spPr>
        <p:txBody>
          <a:bodyPr/>
          <a:lstStyle/>
          <a:p>
            <a:pPr marL="0" indent="0" algn="ctr">
              <a:buNone/>
            </a:pPr>
            <a:r>
              <a:rPr lang="en-IN" sz="4400" b="1" dirty="0"/>
              <a:t>Scrum (software development)</a:t>
            </a:r>
          </a:p>
          <a:p>
            <a:pPr marL="0" indent="0" fontAlgn="base">
              <a:buNone/>
            </a:pPr>
            <a:r>
              <a:rPr lang="en-US" b="1" dirty="0"/>
              <a:t>Scrum</a:t>
            </a:r>
            <a:r>
              <a:rPr lang="en-US" dirty="0"/>
              <a:t> is the type of </a:t>
            </a:r>
            <a:r>
              <a:rPr lang="en-US" b="1" dirty="0"/>
              <a:t>Agile framework</a:t>
            </a:r>
            <a:r>
              <a:rPr lang="en-US" dirty="0"/>
              <a:t>. It is a framework within which people can address complex adaptive problem while productivity and creativity of delivering product is at highest possible values. Scrum uses </a:t>
            </a:r>
            <a:r>
              <a:rPr lang="en-US" b="1" dirty="0"/>
              <a:t>Iterative process</a:t>
            </a:r>
            <a:r>
              <a:rPr lang="en-US" dirty="0"/>
              <a:t>. </a:t>
            </a:r>
            <a:r>
              <a:rPr lang="en-US" b="1" dirty="0"/>
              <a:t>Silent features of Scrum are:</a:t>
            </a:r>
            <a:endParaRPr lang="en-US" dirty="0"/>
          </a:p>
          <a:p>
            <a:pPr fontAlgn="base"/>
            <a:r>
              <a:rPr lang="en-US" dirty="0"/>
              <a:t>Scrum is light-weighted framework</a:t>
            </a:r>
          </a:p>
          <a:p>
            <a:pPr fontAlgn="base"/>
            <a:r>
              <a:rPr lang="en-US" dirty="0"/>
              <a:t>Scrum emphasizes self-organization</a:t>
            </a:r>
          </a:p>
          <a:p>
            <a:pPr fontAlgn="base"/>
            <a:r>
              <a:rPr lang="en-US" dirty="0"/>
              <a:t>Scrum is simple to understand</a:t>
            </a:r>
          </a:p>
          <a:p>
            <a:pPr fontAlgn="base"/>
            <a:r>
              <a:rPr lang="en-US" dirty="0"/>
              <a:t>Scrum framework help the team to work together</a:t>
            </a:r>
          </a:p>
          <a:p>
            <a:endParaRPr lang="en-IN" dirty="0"/>
          </a:p>
        </p:txBody>
      </p:sp>
    </p:spTree>
    <p:extLst>
      <p:ext uri="{BB962C8B-B14F-4D97-AF65-F5344CB8AC3E}">
        <p14:creationId xmlns:p14="http://schemas.microsoft.com/office/powerpoint/2010/main" val="1286474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ightbox">
            <a:extLst>
              <a:ext uri="{FF2B5EF4-FFF2-40B4-BE49-F238E27FC236}">
                <a16:creationId xmlns:a16="http://schemas.microsoft.com/office/drawing/2014/main" id="{34992E9A-D428-4AA9-82AF-01452787BF8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9929" y="497308"/>
            <a:ext cx="10529047" cy="5876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0283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71CBE1-49DD-41BE-8E37-D7DFD3035DC1}"/>
              </a:ext>
            </a:extLst>
          </p:cNvPr>
          <p:cNvSpPr>
            <a:spLocks noGrp="1"/>
          </p:cNvSpPr>
          <p:nvPr>
            <p:ph idx="1"/>
          </p:nvPr>
        </p:nvSpPr>
        <p:spPr>
          <a:xfrm>
            <a:off x="430306" y="510988"/>
            <a:ext cx="11255188" cy="5997388"/>
          </a:xfrm>
        </p:spPr>
        <p:txBody>
          <a:bodyPr/>
          <a:lstStyle/>
          <a:p>
            <a:r>
              <a:rPr lang="en-US" b="1" dirty="0"/>
              <a:t>Sprint:</a:t>
            </a:r>
            <a:r>
              <a:rPr lang="en-US" dirty="0"/>
              <a:t> A Sprint is a time box of one month or less. A new Sprint starts immediately after the completion of the previous Sprint. </a:t>
            </a:r>
            <a:r>
              <a:rPr lang="en-US" b="1" dirty="0"/>
              <a:t>Release:</a:t>
            </a:r>
            <a:r>
              <a:rPr lang="en-US" dirty="0"/>
              <a:t> When the product is completed, it goes to the Release stage. </a:t>
            </a:r>
            <a:r>
              <a:rPr lang="en-US" b="1" dirty="0"/>
              <a:t>Sprint Review:</a:t>
            </a:r>
            <a:r>
              <a:rPr lang="en-US" dirty="0"/>
              <a:t> If the product still has some non-achievable features, it will be checked in this stage and then passed to the Sprint Retrospective stage. </a:t>
            </a:r>
            <a:r>
              <a:rPr lang="en-US" b="1" dirty="0"/>
              <a:t>Sprint Retrospective:</a:t>
            </a:r>
            <a:r>
              <a:rPr lang="en-US" dirty="0"/>
              <a:t> In this stage quality or status of the product is checked. </a:t>
            </a:r>
            <a:r>
              <a:rPr lang="en-US" b="1" dirty="0"/>
              <a:t>Product Backlog:</a:t>
            </a:r>
            <a:r>
              <a:rPr lang="en-US" dirty="0"/>
              <a:t> According to the prioritize features the product is organized. </a:t>
            </a:r>
            <a:r>
              <a:rPr lang="en-US" b="1" dirty="0"/>
              <a:t>Sprint Backlog:</a:t>
            </a:r>
            <a:r>
              <a:rPr lang="en-US" dirty="0"/>
              <a:t> Sprint Backlog is divided into two parts Product assigned features to sprint and Sprint planning meeting.</a:t>
            </a:r>
          </a:p>
          <a:p>
            <a:pPr marL="0" indent="0">
              <a:buNone/>
            </a:pPr>
            <a:endParaRPr lang="en-IN" dirty="0"/>
          </a:p>
        </p:txBody>
      </p:sp>
    </p:spTree>
    <p:extLst>
      <p:ext uri="{BB962C8B-B14F-4D97-AF65-F5344CB8AC3E}">
        <p14:creationId xmlns:p14="http://schemas.microsoft.com/office/powerpoint/2010/main" val="2483384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46AED6-542D-4B2F-BD9A-E9B880A47BA2}"/>
              </a:ext>
            </a:extLst>
          </p:cNvPr>
          <p:cNvSpPr>
            <a:spLocks noGrp="1"/>
          </p:cNvSpPr>
          <p:nvPr>
            <p:ph idx="1"/>
          </p:nvPr>
        </p:nvSpPr>
        <p:spPr>
          <a:xfrm>
            <a:off x="497541" y="282388"/>
            <a:ext cx="11268635" cy="6185647"/>
          </a:xfrm>
        </p:spPr>
        <p:txBody>
          <a:bodyPr>
            <a:normAutofit fontScale="92500" lnSpcReduction="20000"/>
          </a:bodyPr>
          <a:lstStyle/>
          <a:p>
            <a:pPr marL="0" indent="0" fontAlgn="base">
              <a:buNone/>
            </a:pPr>
            <a:r>
              <a:rPr lang="en-US" b="1" dirty="0"/>
              <a:t>Advantage of using Scrum framework:</a:t>
            </a:r>
            <a:endParaRPr lang="en-US" dirty="0"/>
          </a:p>
          <a:p>
            <a:pPr fontAlgn="base"/>
            <a:r>
              <a:rPr lang="en-US" dirty="0"/>
              <a:t>Scrum framework is fast moving and money efficient.</a:t>
            </a:r>
          </a:p>
          <a:p>
            <a:pPr fontAlgn="base"/>
            <a:r>
              <a:rPr lang="en-US" dirty="0"/>
              <a:t>Scrum framework works by dividing the large product into small sub-products. It’s like a divide and conquer strategy</a:t>
            </a:r>
          </a:p>
          <a:p>
            <a:pPr fontAlgn="base"/>
            <a:r>
              <a:rPr lang="en-US" dirty="0"/>
              <a:t>In Scrum customer satisfaction is very important.</a:t>
            </a:r>
          </a:p>
          <a:p>
            <a:pPr fontAlgn="base"/>
            <a:r>
              <a:rPr lang="en-US" dirty="0"/>
              <a:t>Scrum is adaptive in nature because it have short sprint.</a:t>
            </a:r>
          </a:p>
          <a:p>
            <a:pPr fontAlgn="base"/>
            <a:r>
              <a:rPr lang="en-US" dirty="0"/>
              <a:t>As Scrum framework rely on constant feedback therefore the quality of product increases in less amount of time</a:t>
            </a:r>
          </a:p>
          <a:p>
            <a:pPr marL="0" indent="0" fontAlgn="base">
              <a:buNone/>
            </a:pPr>
            <a:r>
              <a:rPr lang="en-US" b="1" dirty="0"/>
              <a:t>Disadvantage of using Scrum framework:</a:t>
            </a:r>
          </a:p>
          <a:p>
            <a:pPr fontAlgn="base"/>
            <a:r>
              <a:rPr lang="en-US" dirty="0"/>
              <a:t>Scrum framework do not allow changes into their sprint.</a:t>
            </a:r>
          </a:p>
          <a:p>
            <a:pPr fontAlgn="base"/>
            <a:r>
              <a:rPr lang="en-US" dirty="0"/>
              <a:t>Scrum framework is not fully described model. If you </a:t>
            </a:r>
            <a:r>
              <a:rPr lang="en-US" dirty="0" err="1"/>
              <a:t>wanna</a:t>
            </a:r>
            <a:r>
              <a:rPr lang="en-US" dirty="0"/>
              <a:t> adopt it you need to fill in the framework with your own details like Extreme Programming(XP), Kanban, DSDM.</a:t>
            </a:r>
          </a:p>
          <a:p>
            <a:pPr fontAlgn="base"/>
            <a:r>
              <a:rPr lang="en-US" dirty="0"/>
              <a:t>It can be difficult for the Scrum to plan, structure and organize a project that lacks a clear definition.</a:t>
            </a:r>
          </a:p>
          <a:p>
            <a:pPr fontAlgn="base"/>
            <a:r>
              <a:rPr lang="en-US" dirty="0"/>
              <a:t>The daily Scrum meetings and frequent reviews require substantial resources.</a:t>
            </a:r>
          </a:p>
          <a:p>
            <a:pPr marL="0" indent="0" fontAlgn="base">
              <a:buNone/>
            </a:pPr>
            <a:endParaRPr lang="en-US" dirty="0"/>
          </a:p>
          <a:p>
            <a:endParaRPr lang="en-IN" dirty="0"/>
          </a:p>
        </p:txBody>
      </p:sp>
    </p:spTree>
    <p:extLst>
      <p:ext uri="{BB962C8B-B14F-4D97-AF65-F5344CB8AC3E}">
        <p14:creationId xmlns:p14="http://schemas.microsoft.com/office/powerpoint/2010/main" val="591814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1B753C-3ECE-448E-A8F2-6C087C5D7515}"/>
              </a:ext>
            </a:extLst>
          </p:cNvPr>
          <p:cNvSpPr>
            <a:spLocks noGrp="1"/>
          </p:cNvSpPr>
          <p:nvPr>
            <p:ph idx="1"/>
          </p:nvPr>
        </p:nvSpPr>
        <p:spPr>
          <a:xfrm>
            <a:off x="376517" y="376518"/>
            <a:ext cx="11416553" cy="6104964"/>
          </a:xfrm>
        </p:spPr>
        <p:txBody>
          <a:bodyPr>
            <a:normAutofit/>
          </a:bodyPr>
          <a:lstStyle/>
          <a:p>
            <a:pPr marL="0" indent="0">
              <a:buNone/>
            </a:pPr>
            <a:r>
              <a:rPr lang="en-IN" b="1" dirty="0"/>
              <a:t>RAD (Rapid Application Development) Model</a:t>
            </a:r>
          </a:p>
          <a:p>
            <a:pPr marL="0" indent="0">
              <a:buNone/>
            </a:pPr>
            <a:r>
              <a:rPr lang="en-US" dirty="0"/>
              <a:t>RAD (Rapid Application Development) is a concept that products can be developed faster and of higher quality through:</a:t>
            </a:r>
          </a:p>
          <a:p>
            <a:pPr marL="0" indent="0">
              <a:buNone/>
            </a:pPr>
            <a:endParaRPr lang="en-US" dirty="0"/>
          </a:p>
          <a:p>
            <a:r>
              <a:rPr lang="en-US" dirty="0"/>
              <a:t>Gathering requirements using workshops or focus groups</a:t>
            </a:r>
          </a:p>
          <a:p>
            <a:r>
              <a:rPr lang="en-US" dirty="0"/>
              <a:t>Prototyping and early, reiterative user testing of designs</a:t>
            </a:r>
          </a:p>
          <a:p>
            <a:r>
              <a:rPr lang="en-US" dirty="0"/>
              <a:t>The re-use of software components</a:t>
            </a:r>
          </a:p>
          <a:p>
            <a:r>
              <a:rPr lang="en-US" dirty="0"/>
              <a:t>A inflexibly paced schedule that refers design improvements to the next product version</a:t>
            </a:r>
          </a:p>
          <a:p>
            <a:r>
              <a:rPr lang="en-US" dirty="0"/>
              <a:t>Less formality in reviews and other team communication</a:t>
            </a:r>
          </a:p>
          <a:p>
            <a:endParaRPr lang="en-IN" dirty="0"/>
          </a:p>
        </p:txBody>
      </p:sp>
    </p:spTree>
    <p:extLst>
      <p:ext uri="{BB962C8B-B14F-4D97-AF65-F5344CB8AC3E}">
        <p14:creationId xmlns:p14="http://schemas.microsoft.com/office/powerpoint/2010/main" val="3375545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AD - Rapid Application Development - Model">
            <a:extLst>
              <a:ext uri="{FF2B5EF4-FFF2-40B4-BE49-F238E27FC236}">
                <a16:creationId xmlns:a16="http://schemas.microsoft.com/office/drawing/2014/main" id="{898882AA-25BF-4CD5-AB9A-1797B88F9A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23850"/>
            <a:ext cx="10210800" cy="621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704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9E08A1-E37C-4418-ACD5-3F28E4178CCF}"/>
              </a:ext>
            </a:extLst>
          </p:cNvPr>
          <p:cNvSpPr>
            <a:spLocks noGrp="1"/>
          </p:cNvSpPr>
          <p:nvPr>
            <p:ph idx="1"/>
          </p:nvPr>
        </p:nvSpPr>
        <p:spPr>
          <a:xfrm>
            <a:off x="282387" y="201706"/>
            <a:ext cx="11443447" cy="6333565"/>
          </a:xfrm>
        </p:spPr>
        <p:txBody>
          <a:bodyPr>
            <a:normAutofit fontScale="70000" lnSpcReduction="20000"/>
          </a:bodyPr>
          <a:lstStyle/>
          <a:p>
            <a:pPr marL="0" indent="0">
              <a:buNone/>
            </a:pPr>
            <a:r>
              <a:rPr lang="en-US" dirty="0"/>
              <a:t>The various phases of RAD are as follows:</a:t>
            </a:r>
          </a:p>
          <a:p>
            <a:r>
              <a:rPr lang="en-US" b="1" dirty="0"/>
              <a:t>1.Business Modelling:</a:t>
            </a:r>
            <a:r>
              <a:rPr lang="en-US" dirty="0"/>
              <a:t> The information flow among business functions is defined by answering questions like what data drives the business process, what data is generated, who generates it, where does the information go, who process it and so on.</a:t>
            </a:r>
          </a:p>
          <a:p>
            <a:r>
              <a:rPr lang="en-US" b="1" dirty="0"/>
              <a:t>2. Data Modelling:</a:t>
            </a:r>
            <a:r>
              <a:rPr lang="en-US" dirty="0"/>
              <a:t> The data collected from business modeling is refined into a set of data objects (entities) that are needed to support the business. The attributes (character of each entity) are identified, and the relation between these data objects (entities) is defined.</a:t>
            </a:r>
          </a:p>
          <a:p>
            <a:r>
              <a:rPr lang="en-US" b="1" dirty="0"/>
              <a:t>3. Process Modelling:</a:t>
            </a:r>
            <a:r>
              <a:rPr lang="en-US" dirty="0"/>
              <a:t> The information object defined in the data modeling phase are transformed to achieve the data flow necessary to implement a business function. Processing descriptions are created for adding, modifying, deleting, or retrieving a data object.</a:t>
            </a:r>
          </a:p>
          <a:p>
            <a:r>
              <a:rPr lang="en-US" b="1" dirty="0"/>
              <a:t>4. Application Generation:</a:t>
            </a:r>
            <a:r>
              <a:rPr lang="en-US" dirty="0"/>
              <a:t> Automated tools are used to facilitate construction of the software; even they use the 4th GL techniques.</a:t>
            </a:r>
          </a:p>
          <a:p>
            <a:r>
              <a:rPr lang="en-US" b="1" dirty="0"/>
              <a:t>5. Testing &amp; Turnover:</a:t>
            </a:r>
            <a:r>
              <a:rPr lang="en-US" dirty="0"/>
              <a:t> Many of the programming components have already been tested since RAD emphasis reuse. This reduces the overall testing time. But the new part must be tested, and all interfaces must be fully exercised.</a:t>
            </a:r>
          </a:p>
          <a:p>
            <a:pPr marL="0" indent="0">
              <a:buNone/>
            </a:pPr>
            <a:r>
              <a:rPr lang="en-US" dirty="0"/>
              <a:t>When to use RAD Model?</a:t>
            </a:r>
          </a:p>
          <a:p>
            <a:r>
              <a:rPr lang="en-US" dirty="0"/>
              <a:t>When the system should need to create the project that modularizes in a short span time (2-3 months).</a:t>
            </a:r>
          </a:p>
          <a:p>
            <a:r>
              <a:rPr lang="en-US" dirty="0"/>
              <a:t>When the requirements are well-known.</a:t>
            </a:r>
          </a:p>
          <a:p>
            <a:r>
              <a:rPr lang="en-US" dirty="0"/>
              <a:t>When the technical risk is limited.</a:t>
            </a:r>
          </a:p>
          <a:p>
            <a:r>
              <a:rPr lang="en-US" dirty="0"/>
              <a:t>When there's a necessity to make a system, which modularized in 2-3 months of period.</a:t>
            </a:r>
          </a:p>
          <a:p>
            <a:r>
              <a:rPr lang="en-US" dirty="0"/>
              <a:t>It should be used only if the budget allows the use of automatic code generating tools.</a:t>
            </a:r>
          </a:p>
        </p:txBody>
      </p:sp>
    </p:spTree>
    <p:extLst>
      <p:ext uri="{BB962C8B-B14F-4D97-AF65-F5344CB8AC3E}">
        <p14:creationId xmlns:p14="http://schemas.microsoft.com/office/powerpoint/2010/main" val="226413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FE017A-9A27-4999-98B3-BF4DB4F397A3}"/>
              </a:ext>
            </a:extLst>
          </p:cNvPr>
          <p:cNvSpPr>
            <a:spLocks noGrp="1"/>
          </p:cNvSpPr>
          <p:nvPr>
            <p:ph idx="1"/>
          </p:nvPr>
        </p:nvSpPr>
        <p:spPr>
          <a:xfrm>
            <a:off x="430306" y="443752"/>
            <a:ext cx="11255188" cy="5983941"/>
          </a:xfrm>
        </p:spPr>
        <p:txBody>
          <a:bodyPr/>
          <a:lstStyle/>
          <a:p>
            <a:pPr marL="0" indent="0">
              <a:buNone/>
            </a:pPr>
            <a:r>
              <a:rPr lang="en-US" dirty="0"/>
              <a:t>The meaning of Agile is swift or versatile. "Agile</a:t>
            </a:r>
            <a:r>
              <a:rPr lang="en-US" b="1" dirty="0"/>
              <a:t> process model</a:t>
            </a:r>
            <a:r>
              <a:rPr lang="en-US" dirty="0"/>
              <a:t>" refers to a software development approach based on iterative development. Agile methods break tasks into smaller iterations, or parts do not directly involve long term planning. The project scope and requirements are laid down at the beginning of the development process. Plans regarding the number of iterations, the duration and the scope of each iteration are clearly defined in advance.</a:t>
            </a:r>
          </a:p>
          <a:p>
            <a:pPr marL="0" indent="0">
              <a:buNone/>
            </a:pPr>
            <a:r>
              <a:rPr lang="en-US" dirty="0"/>
              <a:t>Each iteration is considered as a short time "frame" in the Agile process model, which typically lasts from one to four weeks. The division of the entire project into smaller parts helps to minimize the project risk and to reduce the overall project delivery time requirements. Each iteration involves a team working through a full software development life cycle including planning, requirements analysis, design, coding, and testing before a working product is demonstrated to the client.</a:t>
            </a:r>
          </a:p>
          <a:p>
            <a:endParaRPr lang="en-IN" dirty="0"/>
          </a:p>
        </p:txBody>
      </p:sp>
    </p:spTree>
    <p:extLst>
      <p:ext uri="{BB962C8B-B14F-4D97-AF65-F5344CB8AC3E}">
        <p14:creationId xmlns:p14="http://schemas.microsoft.com/office/powerpoint/2010/main" val="1774090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DLC Agile Model">
            <a:extLst>
              <a:ext uri="{FF2B5EF4-FFF2-40B4-BE49-F238E27FC236}">
                <a16:creationId xmlns:a16="http://schemas.microsoft.com/office/drawing/2014/main" id="{665A0E34-59B7-4B62-8A5D-6C9469B9EF9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0612" y="416860"/>
            <a:ext cx="10502153" cy="5930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464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B6AADD-5F6C-4707-A53F-5589B16EE9C5}"/>
              </a:ext>
            </a:extLst>
          </p:cNvPr>
          <p:cNvSpPr>
            <a:spLocks noGrp="1"/>
          </p:cNvSpPr>
          <p:nvPr>
            <p:ph idx="1"/>
          </p:nvPr>
        </p:nvSpPr>
        <p:spPr>
          <a:xfrm>
            <a:off x="403411" y="457200"/>
            <a:ext cx="11241741" cy="6024282"/>
          </a:xfrm>
        </p:spPr>
        <p:txBody>
          <a:bodyPr/>
          <a:lstStyle/>
          <a:p>
            <a:pPr marL="0" indent="0">
              <a:buNone/>
            </a:pPr>
            <a:r>
              <a:rPr lang="en-US" b="1" dirty="0"/>
              <a:t>Phases of Agile Model:</a:t>
            </a:r>
          </a:p>
          <a:p>
            <a:r>
              <a:rPr lang="en-US" dirty="0"/>
              <a:t>Following are the phases in the Agile model are as follows:</a:t>
            </a:r>
          </a:p>
          <a:p>
            <a:r>
              <a:rPr lang="en-US" dirty="0"/>
              <a:t>Requirements gathering</a:t>
            </a:r>
          </a:p>
          <a:p>
            <a:r>
              <a:rPr lang="en-US" dirty="0"/>
              <a:t>Design the requirements</a:t>
            </a:r>
          </a:p>
          <a:p>
            <a:r>
              <a:rPr lang="en-US" dirty="0"/>
              <a:t>Construction/ iteration</a:t>
            </a:r>
          </a:p>
          <a:p>
            <a:r>
              <a:rPr lang="en-US" dirty="0"/>
              <a:t>Testing/ Quality assurance</a:t>
            </a:r>
          </a:p>
          <a:p>
            <a:r>
              <a:rPr lang="en-US" dirty="0"/>
              <a:t>Deployment</a:t>
            </a:r>
          </a:p>
          <a:p>
            <a:r>
              <a:rPr lang="en-US" dirty="0"/>
              <a:t>Feedback</a:t>
            </a:r>
          </a:p>
          <a:p>
            <a:endParaRPr lang="en-IN" dirty="0"/>
          </a:p>
        </p:txBody>
      </p:sp>
    </p:spTree>
    <p:extLst>
      <p:ext uri="{BB962C8B-B14F-4D97-AF65-F5344CB8AC3E}">
        <p14:creationId xmlns:p14="http://schemas.microsoft.com/office/powerpoint/2010/main" val="1006224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4BD975-4CEF-459E-A845-647860D262C2}"/>
              </a:ext>
            </a:extLst>
          </p:cNvPr>
          <p:cNvSpPr>
            <a:spLocks noGrp="1"/>
          </p:cNvSpPr>
          <p:nvPr>
            <p:ph idx="1"/>
          </p:nvPr>
        </p:nvSpPr>
        <p:spPr>
          <a:xfrm>
            <a:off x="632011" y="524435"/>
            <a:ext cx="10811435" cy="5862918"/>
          </a:xfrm>
        </p:spPr>
        <p:txBody>
          <a:bodyPr/>
          <a:lstStyle/>
          <a:p>
            <a:pPr marL="0" indent="0">
              <a:buNone/>
            </a:pPr>
            <a:r>
              <a:rPr lang="en-IN" b="1" dirty="0"/>
              <a:t>Agile Testing Methods:</a:t>
            </a:r>
          </a:p>
          <a:p>
            <a:r>
              <a:rPr lang="en-IN" dirty="0"/>
              <a:t>Scrum</a:t>
            </a:r>
          </a:p>
          <a:p>
            <a:r>
              <a:rPr lang="en-IN" dirty="0"/>
              <a:t>Crystal</a:t>
            </a:r>
          </a:p>
          <a:p>
            <a:r>
              <a:rPr lang="en-IN" dirty="0"/>
              <a:t>Dynamic Software Development Method(DSDM)</a:t>
            </a:r>
          </a:p>
          <a:p>
            <a:r>
              <a:rPr lang="en-IN" dirty="0"/>
              <a:t>Feature Driven Development(FDD)</a:t>
            </a:r>
          </a:p>
          <a:p>
            <a:r>
              <a:rPr lang="en-IN" dirty="0"/>
              <a:t>Lean Software Development</a:t>
            </a:r>
          </a:p>
          <a:p>
            <a:r>
              <a:rPr lang="en-IN" dirty="0" err="1"/>
              <a:t>eXtreme</a:t>
            </a:r>
            <a:r>
              <a:rPr lang="en-IN" dirty="0"/>
              <a:t> Programming(XP)</a:t>
            </a:r>
          </a:p>
          <a:p>
            <a:endParaRPr lang="en-IN" dirty="0"/>
          </a:p>
        </p:txBody>
      </p:sp>
    </p:spTree>
    <p:extLst>
      <p:ext uri="{BB962C8B-B14F-4D97-AF65-F5344CB8AC3E}">
        <p14:creationId xmlns:p14="http://schemas.microsoft.com/office/powerpoint/2010/main" val="8166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F2B9C1-3DB5-42CD-9039-6FDCC26EEE67}"/>
              </a:ext>
            </a:extLst>
          </p:cNvPr>
          <p:cNvSpPr>
            <a:spLocks noGrp="1"/>
          </p:cNvSpPr>
          <p:nvPr>
            <p:ph idx="1"/>
          </p:nvPr>
        </p:nvSpPr>
        <p:spPr>
          <a:xfrm>
            <a:off x="497541" y="537882"/>
            <a:ext cx="11147612" cy="5782236"/>
          </a:xfrm>
        </p:spPr>
        <p:txBody>
          <a:bodyPr>
            <a:normAutofit/>
          </a:bodyPr>
          <a:lstStyle/>
          <a:p>
            <a:pPr marL="0" indent="0">
              <a:buNone/>
            </a:pPr>
            <a:r>
              <a:rPr lang="en-IN" sz="3200" b="1" dirty="0"/>
              <a:t>Scrum</a:t>
            </a:r>
            <a:endParaRPr lang="en-US" dirty="0"/>
          </a:p>
          <a:p>
            <a:r>
              <a:rPr lang="en-US" dirty="0"/>
              <a:t>SCRUM is an agile development process focused primarily on ways to manage tasks in team-based development conditions.</a:t>
            </a:r>
          </a:p>
          <a:p>
            <a:r>
              <a:rPr lang="en-US" dirty="0"/>
              <a:t>There are three roles in it, and their responsibilities are:</a:t>
            </a:r>
          </a:p>
          <a:p>
            <a:r>
              <a:rPr lang="en-US" b="1" dirty="0"/>
              <a:t>Scrum Master:</a:t>
            </a:r>
            <a:r>
              <a:rPr lang="en-US" dirty="0"/>
              <a:t> The scrum can set up the master team, arrange the meeting and remove obstacles for the process</a:t>
            </a:r>
          </a:p>
          <a:p>
            <a:r>
              <a:rPr lang="en-US" b="1" dirty="0"/>
              <a:t>Product owner:</a:t>
            </a:r>
            <a:r>
              <a:rPr lang="en-US" dirty="0"/>
              <a:t> The product owner makes the product backlog, prioritizes the delay and is responsible for the distribution of functionality on each repetition.</a:t>
            </a:r>
          </a:p>
          <a:p>
            <a:r>
              <a:rPr lang="en-US" b="1" dirty="0"/>
              <a:t>Scrum Team:</a:t>
            </a:r>
            <a:r>
              <a:rPr lang="en-US" dirty="0"/>
              <a:t> The team manages its work and organizes the work to complete the sprint or cycle.</a:t>
            </a:r>
          </a:p>
          <a:p>
            <a:endParaRPr lang="en-IN" dirty="0"/>
          </a:p>
        </p:txBody>
      </p:sp>
    </p:spTree>
    <p:extLst>
      <p:ext uri="{BB962C8B-B14F-4D97-AF65-F5344CB8AC3E}">
        <p14:creationId xmlns:p14="http://schemas.microsoft.com/office/powerpoint/2010/main" val="4248606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094EB1-CEE5-4797-AA1D-40A8E3D1DA8B}"/>
              </a:ext>
            </a:extLst>
          </p:cNvPr>
          <p:cNvSpPr>
            <a:spLocks noGrp="1"/>
          </p:cNvSpPr>
          <p:nvPr>
            <p:ph idx="1"/>
          </p:nvPr>
        </p:nvSpPr>
        <p:spPr>
          <a:xfrm>
            <a:off x="416859" y="524434"/>
            <a:ext cx="11322423" cy="5849471"/>
          </a:xfrm>
        </p:spPr>
        <p:txBody>
          <a:bodyPr>
            <a:normAutofit lnSpcReduction="10000"/>
          </a:bodyPr>
          <a:lstStyle/>
          <a:p>
            <a:pPr marL="0" indent="0">
              <a:buNone/>
            </a:pPr>
            <a:r>
              <a:rPr lang="en-US" b="1" dirty="0" err="1"/>
              <a:t>eXtreme</a:t>
            </a:r>
            <a:r>
              <a:rPr lang="en-US" b="1" dirty="0"/>
              <a:t> Programming(XP)</a:t>
            </a:r>
          </a:p>
          <a:p>
            <a:r>
              <a:rPr lang="en-US" dirty="0"/>
              <a:t>This type of methodology is used when customers are constantly changing demands or requirements, or when they are not sure about the system's performance.</a:t>
            </a:r>
          </a:p>
          <a:p>
            <a:pPr marL="0" indent="0">
              <a:buNone/>
            </a:pPr>
            <a:r>
              <a:rPr lang="en-US" b="1" dirty="0"/>
              <a:t>Crystal:</a:t>
            </a:r>
          </a:p>
          <a:p>
            <a:r>
              <a:rPr lang="en-US" dirty="0"/>
              <a:t>There are three concepts of this method-</a:t>
            </a:r>
          </a:p>
          <a:p>
            <a:r>
              <a:rPr lang="en-US" dirty="0"/>
              <a:t>Chartering: Multi activities are involved in this phase such as making a development team, performing feasibility analysis, developing plans, etc.</a:t>
            </a:r>
          </a:p>
          <a:p>
            <a:r>
              <a:rPr lang="en-US" dirty="0"/>
              <a:t>Cyclic delivery: under this, two more cycles consist, these are:</a:t>
            </a:r>
          </a:p>
          <a:p>
            <a:pPr lvl="1"/>
            <a:r>
              <a:rPr lang="en-US" dirty="0"/>
              <a:t>Team updates the release plan.</a:t>
            </a:r>
          </a:p>
          <a:p>
            <a:pPr lvl="1"/>
            <a:r>
              <a:rPr lang="en-US" dirty="0"/>
              <a:t>Integrated product delivers to the users.</a:t>
            </a:r>
          </a:p>
          <a:p>
            <a:r>
              <a:rPr lang="en-US" dirty="0"/>
              <a:t>Wrap up: According to the user environment, this phase performs deployment, post-deployment.</a:t>
            </a:r>
          </a:p>
          <a:p>
            <a:endParaRPr lang="en-IN" dirty="0"/>
          </a:p>
        </p:txBody>
      </p:sp>
    </p:spTree>
    <p:extLst>
      <p:ext uri="{BB962C8B-B14F-4D97-AF65-F5344CB8AC3E}">
        <p14:creationId xmlns:p14="http://schemas.microsoft.com/office/powerpoint/2010/main" val="699140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644683-EF83-4EFD-AED2-2435A116E963}"/>
              </a:ext>
            </a:extLst>
          </p:cNvPr>
          <p:cNvSpPr>
            <a:spLocks noGrp="1"/>
          </p:cNvSpPr>
          <p:nvPr>
            <p:ph idx="1"/>
          </p:nvPr>
        </p:nvSpPr>
        <p:spPr>
          <a:xfrm>
            <a:off x="457200" y="242047"/>
            <a:ext cx="11282082" cy="6347012"/>
          </a:xfrm>
        </p:spPr>
        <p:txBody>
          <a:bodyPr>
            <a:normAutofit fontScale="92500" lnSpcReduction="20000"/>
          </a:bodyPr>
          <a:lstStyle/>
          <a:p>
            <a:pPr marL="0" indent="0">
              <a:buNone/>
            </a:pPr>
            <a:r>
              <a:rPr lang="en-US" b="1" dirty="0"/>
              <a:t>Dynamic Software Development Method(DSDM):</a:t>
            </a:r>
          </a:p>
          <a:p>
            <a:r>
              <a:rPr lang="en-US" dirty="0"/>
              <a:t>DSDM is a rapid application development strategy for software development and gives an agile project distribution structure. The essential features of DSDM are that users must be actively connected, and teams have been given the right to make decisions. The techniques used in DSDM are:</a:t>
            </a:r>
          </a:p>
          <a:p>
            <a:r>
              <a:rPr lang="en-US" dirty="0"/>
              <a:t>Time Boxing</a:t>
            </a:r>
          </a:p>
          <a:p>
            <a:r>
              <a:rPr lang="en-US" dirty="0" err="1"/>
              <a:t>MoSCoW</a:t>
            </a:r>
            <a:r>
              <a:rPr lang="en-US" dirty="0"/>
              <a:t> Rules</a:t>
            </a:r>
          </a:p>
          <a:p>
            <a:r>
              <a:rPr lang="en-US" dirty="0"/>
              <a:t>Prototyping</a:t>
            </a:r>
          </a:p>
          <a:p>
            <a:r>
              <a:rPr lang="en-US" b="1" dirty="0"/>
              <a:t>The DSDM project contains seven stages:</a:t>
            </a:r>
            <a:endParaRPr lang="en-US" dirty="0"/>
          </a:p>
          <a:p>
            <a:r>
              <a:rPr lang="en-US" dirty="0"/>
              <a:t>Pre-project</a:t>
            </a:r>
          </a:p>
          <a:p>
            <a:r>
              <a:rPr lang="en-US" dirty="0"/>
              <a:t>Feasibility Study</a:t>
            </a:r>
          </a:p>
          <a:p>
            <a:r>
              <a:rPr lang="en-US" dirty="0"/>
              <a:t>Business Study</a:t>
            </a:r>
          </a:p>
          <a:p>
            <a:r>
              <a:rPr lang="en-US" dirty="0"/>
              <a:t>Functional Model Iteration</a:t>
            </a:r>
          </a:p>
          <a:p>
            <a:r>
              <a:rPr lang="en-US" dirty="0"/>
              <a:t>Design and build Iteration</a:t>
            </a:r>
          </a:p>
          <a:p>
            <a:r>
              <a:rPr lang="en-US" dirty="0"/>
              <a:t>Implementation</a:t>
            </a:r>
          </a:p>
          <a:p>
            <a:r>
              <a:rPr lang="en-US" dirty="0"/>
              <a:t>Post-project</a:t>
            </a:r>
          </a:p>
          <a:p>
            <a:endParaRPr lang="en-IN" dirty="0"/>
          </a:p>
        </p:txBody>
      </p:sp>
    </p:spTree>
    <p:extLst>
      <p:ext uri="{BB962C8B-B14F-4D97-AF65-F5344CB8AC3E}">
        <p14:creationId xmlns:p14="http://schemas.microsoft.com/office/powerpoint/2010/main" val="2660564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52BA33-2717-48DD-86B6-80E82008FE38}"/>
              </a:ext>
            </a:extLst>
          </p:cNvPr>
          <p:cNvSpPr>
            <a:spLocks noGrp="1"/>
          </p:cNvSpPr>
          <p:nvPr>
            <p:ph idx="1"/>
          </p:nvPr>
        </p:nvSpPr>
        <p:spPr>
          <a:xfrm>
            <a:off x="430305" y="457200"/>
            <a:ext cx="11362765" cy="5997387"/>
          </a:xfrm>
        </p:spPr>
        <p:txBody>
          <a:bodyPr>
            <a:normAutofit fontScale="92500" lnSpcReduction="20000"/>
          </a:bodyPr>
          <a:lstStyle/>
          <a:p>
            <a:pPr marL="0" indent="0">
              <a:buNone/>
            </a:pPr>
            <a:r>
              <a:rPr lang="en-US" b="1" dirty="0"/>
              <a:t>Feature Driven Development(FDD):</a:t>
            </a:r>
          </a:p>
          <a:p>
            <a:r>
              <a:rPr lang="en-US" dirty="0"/>
              <a:t>This method focuses on "Designing and Building" features. In contrast to other smart methods, FDD describes the small steps of the work that should be obtained separately per function.</a:t>
            </a:r>
          </a:p>
          <a:p>
            <a:pPr marL="0" indent="0">
              <a:buNone/>
            </a:pPr>
            <a:r>
              <a:rPr lang="en-US" b="1" dirty="0"/>
              <a:t>Lean Software Development:</a:t>
            </a:r>
          </a:p>
          <a:p>
            <a:r>
              <a:rPr lang="en-US" dirty="0"/>
              <a:t>Lean software development methodology follows the principle "just in time production." The lean method indicates the increasing speed of software development and reducing costs. Lean development can be summarized in seven phases.</a:t>
            </a:r>
          </a:p>
          <a:p>
            <a:r>
              <a:rPr lang="en-US" dirty="0"/>
              <a:t>Eliminating Waste</a:t>
            </a:r>
          </a:p>
          <a:p>
            <a:r>
              <a:rPr lang="en-US" dirty="0"/>
              <a:t>Amplifying learning</a:t>
            </a:r>
          </a:p>
          <a:p>
            <a:r>
              <a:rPr lang="en-US" dirty="0"/>
              <a:t>Defer commitment (deciding as late as possible)</a:t>
            </a:r>
          </a:p>
          <a:p>
            <a:r>
              <a:rPr lang="en-US" dirty="0"/>
              <a:t>Early delivery</a:t>
            </a:r>
          </a:p>
          <a:p>
            <a:r>
              <a:rPr lang="en-US" dirty="0"/>
              <a:t>Empowering the team</a:t>
            </a:r>
          </a:p>
          <a:p>
            <a:r>
              <a:rPr lang="en-US" dirty="0"/>
              <a:t>Building Integrity</a:t>
            </a:r>
          </a:p>
          <a:p>
            <a:r>
              <a:rPr lang="en-US" dirty="0"/>
              <a:t>Optimize the whole</a:t>
            </a:r>
          </a:p>
          <a:p>
            <a:endParaRPr lang="en-IN" dirty="0"/>
          </a:p>
        </p:txBody>
      </p:sp>
    </p:spTree>
    <p:extLst>
      <p:ext uri="{BB962C8B-B14F-4D97-AF65-F5344CB8AC3E}">
        <p14:creationId xmlns:p14="http://schemas.microsoft.com/office/powerpoint/2010/main" val="2492848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1991</TotalTime>
  <Words>850</Words>
  <Application>Microsoft Office PowerPoint</Application>
  <PresentationFormat>Widescreen</PresentationFormat>
  <Paragraphs>97</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Agile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Model</dc:title>
  <dc:creator>Lenovo</dc:creator>
  <cp:lastModifiedBy>Lenovo</cp:lastModifiedBy>
  <cp:revision>7</cp:revision>
  <dcterms:created xsi:type="dcterms:W3CDTF">2023-05-02T06:37:50Z</dcterms:created>
  <dcterms:modified xsi:type="dcterms:W3CDTF">2023-05-03T15:49:11Z</dcterms:modified>
</cp:coreProperties>
</file>