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62ac046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62ac046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62ac046d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62ac046d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62ac046d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62ac046d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62ac046d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462ac046d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62ac046d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62ac046d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62ac046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462ac046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62ac046d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462ac046d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461776b57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461776b57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61776b5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461776b5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461776b57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461776b57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ificity.keegan.st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 dirty="0"/>
              <a:t>HTML 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 dirty="0"/>
              <a:t> CSS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 dirty="0"/>
              <a:t> Best Practices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 dirty="0"/>
              <a:t> Assessment Tasks based on HTML &amp; CSS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Why CSS ?</a:t>
            </a:r>
            <a:endParaRPr/>
          </a:p>
        </p:txBody>
      </p:sp>
      <p:pic>
        <p:nvPicPr>
          <p:cNvPr id="205" name="Google Shape;205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33169" y="1908662"/>
            <a:ext cx="5369073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296" y="1908662"/>
            <a:ext cx="5209930" cy="38975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/>
          <p:nvPr/>
        </p:nvSpPr>
        <p:spPr>
          <a:xfrm>
            <a:off x="5410226" y="3857414"/>
            <a:ext cx="1034117" cy="5665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CSS Definitions</a:t>
            </a:r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Cascading Style Sheets (CSS) are a stylesheet language used to describe the presentation of a document written in HTML or XML (including XML dialects like SVG or XHTML).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CSS describes how elements should be displayed on screen, on paper, in speech, or on other media. CSS is the only document styling language that browsers understand.​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CSS has a standardized W3C specification.​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CSS1 is now obsolete,​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CSS2.1 is a recommendation,​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CSS3 is split into smaller modules, progressing on the standardization track.​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The Basic Syntax of CSS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p{​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color : red;​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}​</a:t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1480457" y="4075611"/>
            <a:ext cx="836023" cy="6531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3000103" y="4075611"/>
            <a:ext cx="3531326" cy="6531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 color : red ; }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1301932" y="3395749"/>
            <a:ext cx="1698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3916680" y="3395749"/>
            <a:ext cx="1698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3596641" y="4946951"/>
            <a:ext cx="1698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4937760" y="4945764"/>
            <a:ext cx="1698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31"/>
          <p:cNvCxnSpPr/>
          <p:nvPr/>
        </p:nvCxnSpPr>
        <p:spPr>
          <a:xfrm rot="10800000" flipH="1">
            <a:off x="4262846" y="4727301"/>
            <a:ext cx="8709" cy="33092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7" name="Google Shape;227;p31"/>
          <p:cNvCxnSpPr/>
          <p:nvPr/>
        </p:nvCxnSpPr>
        <p:spPr>
          <a:xfrm rot="10800000" flipH="1">
            <a:off x="5294812" y="4726114"/>
            <a:ext cx="8709" cy="33092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The basic syntax of CSS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1"/>
          </p:nvPr>
        </p:nvSpPr>
        <p:spPr>
          <a:xfrm>
            <a:off x="1018902" y="1965674"/>
            <a:ext cx="10058400" cy="27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7500" lnSpcReduction="20000"/>
          </a:bodyPr>
          <a:lstStyle/>
          <a:p>
            <a:pPr marL="91440" lvl="0" indent="-984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ORDER MATTERS                                                                            COMMENTS IN CSS</a:t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286436"/>
            <a:ext cx="2644508" cy="321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8102" y="2290303"/>
            <a:ext cx="4852767" cy="321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/>
          <p:nvPr/>
        </p:nvSpPr>
        <p:spPr>
          <a:xfrm>
            <a:off x="1097281" y="5580961"/>
            <a:ext cx="2644508" cy="365759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color will be lime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Adding styles to the page -external styles </a:t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1845734"/>
            <a:ext cx="5689374" cy="4040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1028" y="1845734"/>
            <a:ext cx="3304737" cy="4040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Adding styles to the page -internal styles </a:t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949" y="1845734"/>
            <a:ext cx="5503510" cy="436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Adding styles to the page -inline styles </a:t>
            </a:r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1845734"/>
            <a:ext cx="9229239" cy="424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Importing Styles</a:t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874" y="1884277"/>
            <a:ext cx="5566650" cy="394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4460" y="1884277"/>
            <a:ext cx="2684980" cy="263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4629" y="1884277"/>
            <a:ext cx="2608958" cy="2639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Specify media type: @import 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0491" y="1845734"/>
            <a:ext cx="6568064" cy="421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Media type using media queries </a:t>
            </a:r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4365" y="1858857"/>
            <a:ext cx="6244045" cy="447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</a:pPr>
            <a:r>
              <a:rPr lang="en-IN"/>
              <a:t>Hyper Text Markup Language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Media type in HTML “media” attribute</a:t>
            </a:r>
            <a:endParaRPr/>
          </a:p>
        </p:txBody>
      </p:sp>
      <p:pic>
        <p:nvPicPr>
          <p:cNvPr id="281" name="Google Shape;28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1845734"/>
            <a:ext cx="9249210" cy="436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Basic Selectors</a:t>
            </a:r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662722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>
                <a:solidFill>
                  <a:srgbClr val="FFC000"/>
                </a:solidFill>
              </a:rPr>
              <a:t>  </a:t>
            </a:r>
            <a:r>
              <a:rPr lang="en-IN" b="1">
                <a:solidFill>
                  <a:srgbClr val="FFC000"/>
                </a:solidFill>
              </a:rPr>
              <a:t>ID</a:t>
            </a:r>
            <a:endParaRPr b="1">
              <a:solidFill>
                <a:srgbClr val="FFC000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Selects the element with id="firstname"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  </a:t>
            </a:r>
            <a:r>
              <a:rPr lang="en-IN" b="1">
                <a:solidFill>
                  <a:srgbClr val="FFC000"/>
                </a:solidFill>
              </a:rPr>
              <a:t>Class</a:t>
            </a:r>
            <a:endParaRPr b="1">
              <a:solidFill>
                <a:srgbClr val="FFC000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Selects all elements with class="intro"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 b="1"/>
              <a:t>  </a:t>
            </a:r>
            <a:r>
              <a:rPr lang="en-IN" b="1">
                <a:solidFill>
                  <a:srgbClr val="FFC000"/>
                </a:solidFill>
              </a:rPr>
              <a:t>Type</a:t>
            </a:r>
            <a:endParaRPr b="1">
              <a:solidFill>
                <a:srgbClr val="FFC000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Selects all &lt;p&gt; elements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 </a:t>
            </a:r>
            <a:r>
              <a:rPr lang="en-IN" b="1">
                <a:solidFill>
                  <a:srgbClr val="FFC000"/>
                </a:solidFill>
              </a:rPr>
              <a:t> Universal</a:t>
            </a:r>
            <a:endParaRPr b="1">
              <a:solidFill>
                <a:srgbClr val="FFC000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Selects all elements</a:t>
            </a:r>
            <a:endParaRPr/>
          </a:p>
        </p:txBody>
      </p:sp>
      <p:pic>
        <p:nvPicPr>
          <p:cNvPr id="288" name="Google Shape;28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9730" y="1845734"/>
            <a:ext cx="4535950" cy="4872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Combinators</a:t>
            </a:r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body" idx="1"/>
          </p:nvPr>
        </p:nvSpPr>
        <p:spPr>
          <a:xfrm>
            <a:off x="3431176" y="1845733"/>
            <a:ext cx="7724503" cy="438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solidFill>
                  <a:srgbClr val="D8900E"/>
                </a:solidFill>
              </a:rPr>
              <a:t>Groups of selectors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A comma-separated list of selectors represents the union of all elements selected by each of the individual selectors in the list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solidFill>
                  <a:srgbClr val="D8900E"/>
                </a:solidFill>
              </a:rPr>
              <a:t>Descendant combinator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Selects all &lt;p&gt; elements inside &lt;div&gt; elements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solidFill>
                  <a:srgbClr val="D8900E"/>
                </a:solidFill>
              </a:rPr>
              <a:t>Child combinator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Selects all &lt;p&gt; elements where the parent is a &lt;div&gt; element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solidFill>
                  <a:srgbClr val="D8900E"/>
                </a:solidFill>
              </a:rPr>
              <a:t>Adjacent sibling combinator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Selects all &lt;p&gt; elements that are placed immediately after &lt;div&gt; elements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solidFill>
                  <a:srgbClr val="D8900E"/>
                </a:solidFill>
              </a:rPr>
              <a:t>General sibling combinator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Selects every &lt;ul&gt; element that are preceded by a &lt;p&gt; element</a:t>
            </a:r>
            <a:endParaRPr/>
          </a:p>
        </p:txBody>
      </p:sp>
      <p:sp>
        <p:nvSpPr>
          <p:cNvPr id="295" name="Google Shape;295;p41"/>
          <p:cNvSpPr/>
          <p:nvPr/>
        </p:nvSpPr>
        <p:spPr>
          <a:xfrm>
            <a:off x="862149" y="2090057"/>
            <a:ext cx="2246811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  ,   p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862147" y="2928135"/>
            <a:ext cx="2246811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    p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862147" y="3766214"/>
            <a:ext cx="2246811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  &gt;   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862148" y="4563291"/>
            <a:ext cx="2246811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    +    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862148" y="5416731"/>
            <a:ext cx="2246811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 ~    ul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1"/>
          <p:cNvSpPr/>
          <p:nvPr/>
        </p:nvSpPr>
        <p:spPr>
          <a:xfrm>
            <a:off x="862147" y="3752122"/>
            <a:ext cx="2246811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  &gt;   p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862148" y="4549199"/>
            <a:ext cx="2246811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    +    p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Pseudo-classes</a:t>
            </a:r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pseudo-class concept is introduced to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permit selection based on information that lies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outside of the document tree or </a:t>
            </a:r>
            <a:r>
              <a:rPr lang="en-IN">
                <a:solidFill>
                  <a:schemeClr val="accent1"/>
                </a:solidFill>
              </a:rPr>
              <a:t>that cannot be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accent1"/>
                </a:solidFill>
              </a:rPr>
              <a:t>expressed using the other simple selectors.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238" y="2249138"/>
            <a:ext cx="49244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Dynamic Pseudo-classes</a:t>
            </a:r>
            <a:endParaRPr/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423" y="2091223"/>
            <a:ext cx="2164360" cy="162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823" y="2089161"/>
            <a:ext cx="2164350" cy="1625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4350" y="4066248"/>
            <a:ext cx="3293571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7600" y="4066250"/>
            <a:ext cx="2676471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33750" y="4066248"/>
            <a:ext cx="3152876" cy="18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3"/>
          <p:cNvSpPr txBox="1"/>
          <p:nvPr/>
        </p:nvSpPr>
        <p:spPr>
          <a:xfrm>
            <a:off x="1192025" y="1981550"/>
            <a:ext cx="21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Link</a:t>
            </a:r>
            <a:endParaRPr/>
          </a:p>
        </p:txBody>
      </p:sp>
      <p:sp>
        <p:nvSpPr>
          <p:cNvPr id="320" name="Google Shape;320;p43"/>
          <p:cNvSpPr txBox="1"/>
          <p:nvPr/>
        </p:nvSpPr>
        <p:spPr>
          <a:xfrm>
            <a:off x="1192025" y="3666050"/>
            <a:ext cx="21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 Action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(Some) structural pseudo-classes</a:t>
            </a:r>
            <a:endParaRPr/>
          </a:p>
        </p:txBody>
      </p:sp>
      <p:pic>
        <p:nvPicPr>
          <p:cNvPr id="326" name="Google Shape;3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025" y="2054125"/>
            <a:ext cx="10058401" cy="362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Pseudo-elements</a:t>
            </a:r>
            <a:endParaRPr/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87" y="1845726"/>
            <a:ext cx="9962776" cy="17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075" y="3839250"/>
            <a:ext cx="2605400" cy="21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2500" y="3927373"/>
            <a:ext cx="5028127" cy="17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Pseudo-elements</a:t>
            </a:r>
            <a:endParaRPr/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426" y="1845725"/>
            <a:ext cx="3100200" cy="428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825" y="2833675"/>
            <a:ext cx="7364226" cy="10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!important</a:t>
            </a:r>
            <a:endParaRPr/>
          </a:p>
        </p:txBody>
      </p:sp>
      <p:sp>
        <p:nvSpPr>
          <p:cNvPr id="347" name="Google Shape;347;p4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!important declaration overrides any other CSS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declaration.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BF9000"/>
                </a:solidFill>
              </a:rPr>
              <a:t>selector {</a:t>
            </a:r>
            <a:endParaRPr>
              <a:solidFill>
                <a:srgbClr val="BF9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BF9000"/>
                </a:solidFill>
              </a:rPr>
              <a:t>property: property value !important;</a:t>
            </a:r>
            <a:endParaRPr>
              <a:solidFill>
                <a:srgbClr val="BF9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BF9000"/>
                </a:solidFill>
              </a:rPr>
              <a:t>}</a:t>
            </a:r>
            <a:endParaRPr>
              <a:solidFill>
                <a:srgbClr val="BF9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975" y="1950575"/>
            <a:ext cx="4723449" cy="4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575" y="4007588"/>
            <a:ext cx="35242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!important usage</a:t>
            </a:r>
            <a:endParaRPr/>
          </a:p>
        </p:txBody>
      </p:sp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4A86E8"/>
                </a:solidFill>
              </a:rPr>
              <a:t>You can use !important (it is not an anti-pattern)</a:t>
            </a:r>
            <a:r>
              <a:rPr lang="en-IN"/>
              <a:t>, when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/>
              <a:t>your goal is that the property should not be overridden.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FF0000"/>
                </a:solidFill>
              </a:rPr>
              <a:t>Never use </a:t>
            </a:r>
            <a:r>
              <a:rPr lang="en-IN"/>
              <a:t>!important to override other rules!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Do use selectors with proper specificity to achieve that.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356" name="Google Shape;3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971" y="2275675"/>
            <a:ext cx="3459700" cy="34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Hyper Text Markup Language-Features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 Web page is a web document that is suitable for the World Wide Web and the web browser​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 HTML(Hyper Text Markup Language) is the standard markup language used to create web pages​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 ​HTML is written in the form of HTML elements consisting of tags enclosed in angle brackets(like &lt;html&gt;).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 HTML describes the structure of a website semantically along with cues for presentation, making it a markup language rather than a programming language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CSS Specificity</a:t>
            </a:r>
            <a:endParaRPr/>
          </a:p>
        </p:txBody>
      </p:sp>
      <p:pic>
        <p:nvPicPr>
          <p:cNvPr id="362" name="Google Shape;3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31" y="1845727"/>
            <a:ext cx="9851892" cy="44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Specificity Calculator</a:t>
            </a:r>
            <a:endParaRPr/>
          </a:p>
        </p:txBody>
      </p:sp>
      <p:sp>
        <p:nvSpPr>
          <p:cNvPr id="368" name="Google Shape;368;p5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IN"/>
              <a:t>Specificity Calculator : </a:t>
            </a:r>
            <a:r>
              <a:rPr lang="en-IN" u="sng">
                <a:solidFill>
                  <a:schemeClr val="hlink"/>
                </a:solidFill>
                <a:hlinkClick r:id="rId3"/>
              </a:rPr>
              <a:t>https://specificity.keegan.st/</a:t>
            </a:r>
            <a:endParaRPr/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7025" y="2411675"/>
            <a:ext cx="4694325" cy="35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Games- Practising….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https://flukeout.github.io/ - ...selectors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https://flexboxfroggy.com/ - ...flexbox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https://cssgridgarden.com/ - ...css grid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376" name="Google Shape;3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183200"/>
            <a:ext cx="2954150" cy="13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050" y="1954200"/>
            <a:ext cx="1518825" cy="15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925" y="2006588"/>
            <a:ext cx="1402789" cy="14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Main Points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Markup language not equal programming language​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Hypertext is text displayed on a computer display or other electronic devices with references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HTML is the standard markup language for creating Web pages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HTML describes the structure of a Web page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HTML consists of a series of elements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IN"/>
              <a:t>HTML elements tell the browser how to display the content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Web Page Structure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solidFill>
                  <a:srgbClr val="AB620D"/>
                </a:solidFill>
              </a:rPr>
              <a:t>&lt;html&gt;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This is a container that includes the entire page content.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There is always two sections on the page: head and body.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solidFill>
                  <a:srgbClr val="AB620D"/>
                </a:solidFill>
              </a:rPr>
              <a:t>&lt;head&gt;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Contains information about the HTML file: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The name of the page, style, metatags and additional information.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solidFill>
                  <a:srgbClr val="AB620D"/>
                </a:solidFill>
              </a:rPr>
              <a:t>&lt;meta&gt;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Meta tags that contain information for browsing and retrieval systems(charset,description,keywords) for SEO, OpenGraph, etc.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>
                <a:solidFill>
                  <a:srgbClr val="AB620D"/>
                </a:solidFill>
              </a:rPr>
              <a:t>&lt;body&gt;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Contains all the text and tags that are displayed on the 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Validation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1097280" y="183702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Validator checks the markup validity of Web documents in HTMLvalidator.w3.org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6377" y="2211558"/>
            <a:ext cx="6006668" cy="399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Elements of the Page</a:t>
            </a: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Headings: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&lt;h1&gt;,&lt;h2&gt;,&lt;h3&gt;,&lt;h4&gt;,&lt;h5&gt;,&lt;h6&gt;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•Some block elements: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&lt;p&gt;,&lt;pre&gt;,&lt;address&gt;,&lt;blockquote&gt;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•Some inline elements: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&lt;sub&gt;,&lt;sup&gt;,&lt;del&gt;,&lt;ins&gt;,&lt;code&gt;,&lt;q&gt;,&lt;cite&gt;,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&lt;big&gt;,&lt;small&gt;,&lt;b&gt;,&lt;strong&gt;,&lt;i&gt;,&lt;em&gt;,&lt;br&gt;,&lt;hr&gt;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IN"/>
              <a:t>Block and Inline Elements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238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lang="en-IN"/>
              <a:t>A block-level element always starts on a new line.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lang="en-IN"/>
              <a:t>A block-level element always takes up the full width available (stretches out to the left and right as far as it can).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lang="en-IN"/>
              <a:t>A block level element has a top and a bottom margin, whereas an inline element does not.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lang="en-IN"/>
              <a:t>An inline element does not start on a new line.</a:t>
            </a:r>
            <a:endParaRPr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❖"/>
            </a:pPr>
            <a:r>
              <a:rPr lang="en-IN"/>
              <a:t>An inline element only takes up as much width as necessary.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9894" y="4105608"/>
            <a:ext cx="8793171" cy="217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</a:pPr>
            <a:r>
              <a:rPr lang="en-IN"/>
              <a:t>CSS</a:t>
            </a: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Microsoft Office PowerPoint</Application>
  <PresentationFormat>Widescreen</PresentationFormat>
  <Paragraphs>149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Noto Sans Symbols</vt:lpstr>
      <vt:lpstr>Retrospect</vt:lpstr>
      <vt:lpstr>Agenda</vt:lpstr>
      <vt:lpstr>Hyper Text Markup Language</vt:lpstr>
      <vt:lpstr>Hyper Text Markup Language-Features</vt:lpstr>
      <vt:lpstr>Main Points</vt:lpstr>
      <vt:lpstr>Web Page Structure</vt:lpstr>
      <vt:lpstr>Validation</vt:lpstr>
      <vt:lpstr>Elements of the Page</vt:lpstr>
      <vt:lpstr>Block and Inline Elements</vt:lpstr>
      <vt:lpstr>CSS</vt:lpstr>
      <vt:lpstr>Why CSS ?</vt:lpstr>
      <vt:lpstr>CSS Definitions</vt:lpstr>
      <vt:lpstr>The Basic Syntax of CSS</vt:lpstr>
      <vt:lpstr>The basic syntax of CSS</vt:lpstr>
      <vt:lpstr>Adding styles to the page -external styles </vt:lpstr>
      <vt:lpstr>Adding styles to the page -internal styles </vt:lpstr>
      <vt:lpstr>Adding styles to the page -inline styles </vt:lpstr>
      <vt:lpstr>Importing Styles</vt:lpstr>
      <vt:lpstr>Specify media type: @import </vt:lpstr>
      <vt:lpstr>Media type using media queries </vt:lpstr>
      <vt:lpstr>Media type in HTML “media” attribute</vt:lpstr>
      <vt:lpstr>Basic Selectors</vt:lpstr>
      <vt:lpstr>Combinators</vt:lpstr>
      <vt:lpstr>Pseudo-classes</vt:lpstr>
      <vt:lpstr>Dynamic Pseudo-classes</vt:lpstr>
      <vt:lpstr>(Some) structural pseudo-classes</vt:lpstr>
      <vt:lpstr>Pseudo-elements</vt:lpstr>
      <vt:lpstr>Pseudo-elements</vt:lpstr>
      <vt:lpstr>!important</vt:lpstr>
      <vt:lpstr>!important usage</vt:lpstr>
      <vt:lpstr>CSS Specificity</vt:lpstr>
      <vt:lpstr>Specificity Calculator</vt:lpstr>
      <vt:lpstr>Games- Practising….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FDP on Internet Programming</dc:title>
  <cp:lastModifiedBy>Ammu ...</cp:lastModifiedBy>
  <cp:revision>2</cp:revision>
  <dcterms:modified xsi:type="dcterms:W3CDTF">2022-12-10T00:41:34Z</dcterms:modified>
</cp:coreProperties>
</file>