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8" r:id="rId10"/>
    <p:sldId id="279" r:id="rId11"/>
    <p:sldId id="280" r:id="rId12"/>
    <p:sldId id="281" r:id="rId13"/>
    <p:sldId id="257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303" r:id="rId22"/>
    <p:sldId id="283" r:id="rId23"/>
    <p:sldId id="285" r:id="rId24"/>
    <p:sldId id="258" r:id="rId25"/>
    <p:sldId id="286" r:id="rId26"/>
    <p:sldId id="304" r:id="rId27"/>
    <p:sldId id="287" r:id="rId28"/>
    <p:sldId id="288" r:id="rId29"/>
    <p:sldId id="289" r:id="rId30"/>
    <p:sldId id="284" r:id="rId31"/>
    <p:sldId id="305" r:id="rId32"/>
    <p:sldId id="306" r:id="rId33"/>
    <p:sldId id="307" r:id="rId34"/>
    <p:sldId id="308" r:id="rId35"/>
    <p:sldId id="260" r:id="rId36"/>
    <p:sldId id="261" r:id="rId37"/>
    <p:sldId id="291" r:id="rId38"/>
    <p:sldId id="292" r:id="rId39"/>
    <p:sldId id="302" r:id="rId40"/>
    <p:sldId id="293" r:id="rId41"/>
    <p:sldId id="294" r:id="rId42"/>
    <p:sldId id="295" r:id="rId43"/>
    <p:sldId id="296" r:id="rId44"/>
    <p:sldId id="297" r:id="rId45"/>
    <p:sldId id="309" r:id="rId46"/>
    <p:sldId id="310" r:id="rId47"/>
    <p:sldId id="332" r:id="rId48"/>
    <p:sldId id="333" r:id="rId49"/>
    <p:sldId id="311" r:id="rId50"/>
    <p:sldId id="312" r:id="rId51"/>
    <p:sldId id="331" r:id="rId52"/>
    <p:sldId id="313" r:id="rId53"/>
    <p:sldId id="314" r:id="rId54"/>
    <p:sldId id="315" r:id="rId55"/>
    <p:sldId id="316" r:id="rId56"/>
    <p:sldId id="318" r:id="rId57"/>
    <p:sldId id="322" r:id="rId58"/>
    <p:sldId id="323" r:id="rId59"/>
    <p:sldId id="324" r:id="rId60"/>
    <p:sldId id="325" r:id="rId61"/>
    <p:sldId id="334" r:id="rId62"/>
    <p:sldId id="326" r:id="rId63"/>
    <p:sldId id="327" r:id="rId64"/>
    <p:sldId id="328" r:id="rId65"/>
    <p:sldId id="329" r:id="rId66"/>
    <p:sldId id="330" r:id="rId67"/>
    <p:sldId id="335" r:id="rId68"/>
    <p:sldId id="336" r:id="rId69"/>
    <p:sldId id="338" r:id="rId70"/>
    <p:sldId id="339" r:id="rId71"/>
    <p:sldId id="340" r:id="rId72"/>
    <p:sldId id="34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419C-40F9-4704-8A80-DCF92339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B15B1-7B1C-4AEC-A89B-0F92D754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65CC-8A5F-449A-A587-F990D05E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9C75-2ECA-420E-9C7E-65F561E7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AFBE-9202-45BB-BBDA-C1A05DEE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B4BD-450B-461D-AC84-8E32310B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005F8-7FD0-40B4-A6A6-AE1F6EF4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45EC-83E0-4A16-8B84-C0DD4CAA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3F61-815E-48D4-A42D-83B8C619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DA28-944A-4B03-A19C-4CEC35B1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0FF8D-C0F4-4FF4-B9FE-AA6EBE0D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6B32-CF02-4FDA-9C64-C309CA58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23EC0-4EF3-4577-8592-079ABA04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112C-CC26-49AF-B874-9A7D26F5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A1CD-6F36-4A49-8811-A8D8FB9D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ED24-ADB6-4418-B04D-FE414C4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526C-D4A5-4C77-93FA-6D32D06D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A06F-3D4B-4DB6-A904-1262D3FF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52F08-491D-4FA5-B364-DBA89D17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D27F-8119-49F7-8285-33C0B5EC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BAEA-BC52-4804-912C-BAC30AE1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753B-20DB-4B66-9396-B81937DD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EF8C-A2F9-4069-80CF-665B4ADD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1BC2-131A-401B-A60F-296336D3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B324-45E0-4CB3-855B-956DC9C8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B4E6-9A51-4D7C-B1A0-B7D5DB8C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A6D5-8926-40B3-8C9E-611DD95F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50658-A7F9-4A61-9675-2B57794D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10C5-5E16-4815-BCC4-D346464F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41F6-3F00-489A-B744-8F7AF522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34CD-2519-4D6E-9D83-F9EFF6D6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8C0-5775-489A-A183-E663744B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9E3F-2C1C-4CD8-8FB8-7A87D724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34E20-5B9B-4219-B54D-FF25F8F6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5F7FB-4B53-43B3-B4B3-3C49DE9BE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8EC08-AF72-462F-B26B-D04CFB355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F1E39-AB3A-4B22-860C-9E99CEC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D4E58-8A9E-4923-9041-A2D55F15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20342-59E4-4B45-AE46-3D916D3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9CF-5F11-4AB9-B611-5C496CD0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D2436-22BC-4150-A4B2-8D2A942C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8C84C-8EE6-4B39-AE6A-67A8AFBF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3B9B-010A-4573-B9C7-12D37854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DF8F4-78D2-4655-BED3-6440478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DD4B4-F8EB-4E25-A2A9-7603E663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C6403-58A7-4443-ADB3-CF9A0623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E1AE-6B53-4CA5-82A3-61CDA716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AB37-7CAC-44FC-B945-D9236226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C766-5C9B-4486-ACDE-EEC251E2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0AA0-A66D-44AB-8FF2-177220A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E41D8-0F32-481F-93A8-5C748CB2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41CD4-1D7E-4E80-8901-263E817F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6258-EF33-4D01-B151-3F397C74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7F68B-6823-4EA1-94CE-3AD99B039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6939-9B1B-4149-A11F-0E35D743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04E32-001C-4A5F-A18A-96EC65A6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CEA9-1A47-40CB-9876-98D74AC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E9FCF-873D-49BC-93D1-B3DA9C09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5EDED-7536-4371-B610-6C8CD55B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5D4CE-79FB-425B-A8C0-4BB79AE4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5108-C965-4188-8486-80C1A0BB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F242-F339-40FB-AF27-DFC8668160A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5995-5342-4661-BE8C-0755BB358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3A33-E5F0-4188-AF86-256BFE370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upper.asp" TargetMode="External"/><Relationship Id="rId2" Type="http://schemas.openxmlformats.org/officeDocument/2006/relationships/hyperlink" Target="https://www.w3schools.com/python/ref_string_low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ndex.asp" TargetMode="External"/><Relationship Id="rId5" Type="http://schemas.openxmlformats.org/officeDocument/2006/relationships/hyperlink" Target="https://www.w3schools.com/python/ref_string_swapcase.asp" TargetMode="External"/><Relationship Id="rId4" Type="http://schemas.openxmlformats.org/officeDocument/2006/relationships/hyperlink" Target="https://www.w3schools.com/python/ref_string_title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6592-54D8-4096-A8D9-7C1AFF8F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F2C7F-E8A5-4CB1-A028-D6CDB5074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3B2CE-A38A-4EB0-A8DD-266A4B08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11" y="141262"/>
            <a:ext cx="6798945" cy="62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7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6E903-2E5E-4948-8B2A-0B273E7C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7" y="393897"/>
            <a:ext cx="8508955" cy="45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C1B34-1AC7-4CF5-BAFF-D8A61A56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527323"/>
            <a:ext cx="8595579" cy="46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C43C-B59F-4D8B-A46A-92724FDD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4784-75E7-42B8-9310-7E624D77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825625"/>
            <a:ext cx="11366696" cy="4351338"/>
          </a:xfrm>
        </p:spPr>
        <p:txBody>
          <a:bodyPr/>
          <a:lstStyle/>
          <a:p>
            <a:r>
              <a:rPr lang="en-US" dirty="0"/>
              <a:t>	                       		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DD99FD-A250-476F-9610-D0BD880342D6}"/>
              </a:ext>
            </a:extLst>
          </p:cNvPr>
          <p:cNvGraphicFramePr>
            <a:graphicFrameLocks noGrp="1"/>
          </p:cNvGraphicFramePr>
          <p:nvPr/>
        </p:nvGraphicFramePr>
        <p:xfrm>
          <a:off x="1033194" y="1479721"/>
          <a:ext cx="10052148" cy="423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76">
                  <a:extLst>
                    <a:ext uri="{9D8B030D-6E8A-4147-A177-3AD203B41FA5}">
                      <a16:colId xmlns:a16="http://schemas.microsoft.com/office/drawing/2014/main" val="1524990446"/>
                    </a:ext>
                  </a:extLst>
                </a:gridCol>
                <a:gridCol w="8441872">
                  <a:extLst>
                    <a:ext uri="{9D8B030D-6E8A-4147-A177-3AD203B41FA5}">
                      <a16:colId xmlns:a16="http://schemas.microsoft.com/office/drawing/2014/main" val="1609910205"/>
                    </a:ext>
                  </a:extLst>
                </a:gridCol>
              </a:tblGrid>
              <a:tr h="335011">
                <a:tc>
                  <a:txBody>
                    <a:bodyPr/>
                    <a:lstStyle/>
                    <a:p>
                      <a:r>
                        <a:rPr lang="en-US" dirty="0"/>
                        <a:t>capitalize()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Converts the first character to upper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85130"/>
                  </a:ext>
                </a:extLst>
              </a:tr>
              <a:tr h="398316">
                <a:tc>
                  <a:txBody>
                    <a:bodyPr/>
                    <a:lstStyle/>
                    <a:p>
                      <a:r>
                        <a:rPr lang="en-US" dirty="0"/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number of times a specified value occurs in a string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753533"/>
                  </a:ext>
                </a:extLst>
              </a:tr>
              <a:tr h="503824"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Searches the string for a specified value and returns the position of where it was found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2269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2"/>
                        </a:rPr>
                        <a:t>lower()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a string into lower case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2070753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upper()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a string into upper case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19142345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4"/>
                        </a:rPr>
                        <a:t>title()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the first character of each word to upper case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80380513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hlinkClick r:id="rId5"/>
                        </a:rPr>
                        <a:t>swapcase</a:t>
                      </a:r>
                      <a:r>
                        <a:rPr lang="en-US" dirty="0">
                          <a:effectLst/>
                          <a:hlinkClick r:id="rId5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Swaps cases, lower case becomes upper case and vice versa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44832415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6"/>
                        </a:rPr>
                        <a:t>index()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7399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3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DBA00-72EE-477C-BA4F-196F39F9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221653"/>
            <a:ext cx="8932985" cy="65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7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C0010-6D1C-4F73-A01F-CBB3E47F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4" y="156140"/>
            <a:ext cx="3277112" cy="145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39C67-A126-4631-9F18-4D2722A8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4" y="1812897"/>
            <a:ext cx="3800475" cy="482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E8C2B-3215-474B-890A-FEB9D694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778" y="581446"/>
            <a:ext cx="3800475" cy="56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3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C357EF-7E2B-45F7-8EE0-8AF2128C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35" y="325829"/>
            <a:ext cx="51244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EC177-B933-4CFB-9942-CF4BD101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88" y="954332"/>
            <a:ext cx="5287900" cy="53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D1F1B-CF15-425E-BCB3-13AC627D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2" y="0"/>
            <a:ext cx="495168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A22BAA-4D3A-42A9-9D1C-BE4479E78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3" y="653319"/>
            <a:ext cx="5513076" cy="55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7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44C06-D186-4BBD-A84E-AB792410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90076"/>
            <a:ext cx="8272243" cy="56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3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149E0-8120-4495-A705-C847FCCC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8" y="478302"/>
            <a:ext cx="7868749" cy="38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02421-767B-48DC-8DFF-68614916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" y="285828"/>
            <a:ext cx="8243668" cy="62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0E1C-EC79-45B9-BE22-4DD19BC8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2AF6-B431-4D89-A658-25193D81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1350498"/>
            <a:ext cx="10818055" cy="503623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count vowels in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count characters in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reverse 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print a substring made of the first 2 and the last 2 chars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print all substring of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Python Program to Remove all special characters From 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check a string is a correct </a:t>
            </a:r>
            <a:r>
              <a:rPr lang="en-US" dirty="0" err="1"/>
              <a:t>gmail</a:t>
            </a:r>
            <a:r>
              <a:rPr lang="en-US" dirty="0"/>
              <a:t> id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Program to Check If Two Strings are Anagram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Python Program to print all the Permutation of the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Program to Count the Number of Occurrence of a Character in String</a:t>
            </a:r>
          </a:p>
        </p:txBody>
      </p:sp>
    </p:spTree>
    <p:extLst>
      <p:ext uri="{BB962C8B-B14F-4D97-AF65-F5344CB8AC3E}">
        <p14:creationId xmlns:p14="http://schemas.microsoft.com/office/powerpoint/2010/main" val="247379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697BA-27D7-40D1-9838-24B8FC9B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854518"/>
            <a:ext cx="7512147" cy="46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6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FE9F19-B042-4C15-ACB7-1EDBCE4B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2" y="540360"/>
            <a:ext cx="9360584" cy="55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6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98F-BF0F-4050-BCF0-EA84282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9DEDD-3579-490B-8530-FCA86DDE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652303"/>
            <a:ext cx="8398411" cy="57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0190F-4D94-46AE-8F3B-CAEE0304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6" y="2672863"/>
            <a:ext cx="8685229" cy="38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99DC-529E-4544-9094-BD98DC51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596A-39BB-4FD7-ADD1-C7934259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DE0BF-09C8-462A-AC2D-EA2D916A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468"/>
            <a:ext cx="7883769" cy="62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3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0FD267-E8E6-4990-B1C1-0BE203D6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" y="206623"/>
            <a:ext cx="7357183" cy="6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59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81D9-CA55-4192-AFB2-1BDAFA5C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DEF6-22C6-4B08-94BE-B6D35110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DF3D9-09D1-4D5A-871F-89CFE50A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166317" cy="59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92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3A20-7C4F-4E73-9E3A-F123842D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271B-6E84-453E-A437-90037E0A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4E784-7EB7-49E9-987B-B63BE547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0" y="210135"/>
            <a:ext cx="7324872" cy="61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0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6A07-54EC-49DA-8AEA-EE95DD69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5C62-A5A1-4B0C-BAC3-EA8B4E07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D0AE7-6364-4AA3-B0BB-F81DFD3C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224350"/>
            <a:ext cx="6551148" cy="61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79EE13-3C10-4074-9231-81FE4186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4" y="1069146"/>
            <a:ext cx="4358684" cy="141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2ED6F-1459-4CF3-B723-B95442C8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01" y="3730444"/>
            <a:ext cx="7559237" cy="18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1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98F-BF0F-4050-BCF0-EA84282B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8" y="248592"/>
            <a:ext cx="9811043" cy="798610"/>
          </a:xfrm>
        </p:spPr>
        <p:txBody>
          <a:bodyPr/>
          <a:lstStyle/>
          <a:p>
            <a:r>
              <a:rPr lang="en-US" dirty="0"/>
              <a:t>List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947F9-ED82-4E9B-82EA-F478A9E9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75" y="647897"/>
            <a:ext cx="1889614" cy="5938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E3480-7044-4DB2-9A28-0E09212C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840179"/>
            <a:ext cx="6820340" cy="59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38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B51504-03D7-45D6-9CC1-12AC10A4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8" y="426206"/>
            <a:ext cx="11373294" cy="47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7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F38E8B-F091-458E-AFD3-3BADE7E2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0282D-2B62-473B-9840-DBCFD6FF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14113" cy="52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66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A9FD-624D-42CA-BAFB-69731810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72DE-AE24-4E2A-BC6C-0989CC20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930F3-AF23-456B-BFFD-8E35560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8938" cy="51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06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D9C4-04FB-420C-9560-05B1934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770E-59FE-4745-9686-23A69D95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54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A058-0024-42FE-8A25-8ADB01E8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78" y="182246"/>
            <a:ext cx="9318674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List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E80A-A6BF-4CBC-82B3-F59FE5BB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756481"/>
            <a:ext cx="10866120" cy="5503642"/>
          </a:xfrm>
        </p:spPr>
        <p:txBody>
          <a:bodyPr>
            <a:normAutofit/>
          </a:bodyPr>
          <a:lstStyle/>
          <a:p>
            <a:r>
              <a:rPr lang="en-US" dirty="0"/>
              <a:t>Write a program to merge the two sorted list</a:t>
            </a:r>
          </a:p>
          <a:p>
            <a:r>
              <a:rPr lang="en-US" dirty="0"/>
              <a:t>Write a program to print common elements from two lists.</a:t>
            </a:r>
          </a:p>
          <a:p>
            <a:r>
              <a:rPr lang="en-US" dirty="0"/>
              <a:t>Print alternating elements of the list.</a:t>
            </a:r>
          </a:p>
          <a:p>
            <a:r>
              <a:rPr lang="en-US" dirty="0"/>
              <a:t>Write a program to Interchange First and Last Element of a List</a:t>
            </a:r>
          </a:p>
          <a:p>
            <a:r>
              <a:rPr lang="en-US" dirty="0"/>
              <a:t>Python program to find the cumulative sum of elements of a list</a:t>
            </a:r>
          </a:p>
          <a:p>
            <a:r>
              <a:rPr lang="en-US" dirty="0"/>
              <a:t>Program to find the position of minimum and maximum elements of a list.</a:t>
            </a:r>
          </a:p>
          <a:p>
            <a:r>
              <a:rPr lang="en-US" dirty="0"/>
              <a:t>Program to remove duplicate elements from the list.</a:t>
            </a:r>
          </a:p>
          <a:p>
            <a:r>
              <a:rPr lang="en-US" dirty="0"/>
              <a:t>Python program to find N largest and smallest elements from the list</a:t>
            </a:r>
          </a:p>
          <a:p>
            <a:r>
              <a:rPr lang="en-US" dirty="0">
                <a:solidFill>
                  <a:srgbClr val="006969"/>
                </a:solidFill>
                <a:latin typeface="segoe ui" panose="020B0502040204020203" pitchFamily="34" charset="0"/>
              </a:rPr>
              <a:t>Check all elements are unique or not</a:t>
            </a:r>
          </a:p>
          <a:p>
            <a:r>
              <a:rPr lang="en-US" b="0" i="0" dirty="0">
                <a:solidFill>
                  <a:srgbClr val="006969"/>
                </a:solidFill>
                <a:effectLst/>
                <a:latin typeface="segoe ui" panose="020B0502040204020203" pitchFamily="34" charset="0"/>
              </a:rPr>
              <a:t>Rotate a list n times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08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1548-CBC3-4611-9E20-A5BF3E26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20" y="196947"/>
            <a:ext cx="10849402" cy="35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8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EE4EA-CBE9-4698-8437-07B8E152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1" y="1109994"/>
            <a:ext cx="11020598" cy="32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62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98F-BF0F-4050-BCF0-EA84282B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21726" cy="450801"/>
          </a:xfrm>
        </p:spPr>
        <p:txBody>
          <a:bodyPr>
            <a:normAutofit fontScale="90000"/>
          </a:bodyPr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7C1A-6D8A-4B60-A9FE-9360165B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4B73C-619E-4931-A36D-63A9B87D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5" y="815926"/>
            <a:ext cx="8080717" cy="60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DDCF6-D0A6-4D3F-ADE2-863A5D23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" y="271462"/>
            <a:ext cx="8501575" cy="62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5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696D7-BAA1-4E10-8A09-997523EE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0" y="211893"/>
            <a:ext cx="7991033" cy="63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9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67CF2-1C33-4D14-97BD-F1F34995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26" y="829994"/>
            <a:ext cx="7594062" cy="54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6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4B89B-C853-48A1-9A74-BB202367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3" y="1184176"/>
            <a:ext cx="9729841" cy="36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79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98F-BF0F-4050-BCF0-EA84282B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322922"/>
            <a:ext cx="9670365" cy="563343"/>
          </a:xfrm>
        </p:spPr>
        <p:txBody>
          <a:bodyPr>
            <a:normAutofit fontScale="90000"/>
          </a:bodyPr>
          <a:lstStyle/>
          <a:p>
            <a:r>
              <a:rPr lang="en-US" dirty="0"/>
              <a:t>Tuples Operations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30FF0D-9231-4E3B-88FE-64248D1DC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189250"/>
              </p:ext>
            </p:extLst>
          </p:nvPr>
        </p:nvGraphicFramePr>
        <p:xfrm>
          <a:off x="810064" y="1127344"/>
          <a:ext cx="9670365" cy="507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92">
                  <a:extLst>
                    <a:ext uri="{9D8B030D-6E8A-4147-A177-3AD203B41FA5}">
                      <a16:colId xmlns:a16="http://schemas.microsoft.com/office/drawing/2014/main" val="3263680619"/>
                    </a:ext>
                  </a:extLst>
                </a:gridCol>
                <a:gridCol w="5925673">
                  <a:extLst>
                    <a:ext uri="{9D8B030D-6E8A-4147-A177-3AD203B41FA5}">
                      <a16:colId xmlns:a16="http://schemas.microsoft.com/office/drawing/2014/main" val="3932480990"/>
                    </a:ext>
                  </a:extLst>
                </a:gridCol>
              </a:tblGrid>
              <a:tr h="557191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06415"/>
                  </a:ext>
                </a:extLst>
              </a:tr>
              <a:tr h="5571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= (20, 40, 60, "apple", "ball")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39637147"/>
                  </a:ext>
                </a:extLst>
              </a:tr>
              <a:tr h="5571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print(a[0]) -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dirty="0"/>
                        <a:t>          print(a[2]) -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4750"/>
                  </a:ext>
                </a:extLst>
              </a:tr>
              <a:tr h="5571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print(a[1:3]) --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(40,60)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78091"/>
                  </a:ext>
                </a:extLst>
              </a:tr>
              <a:tr h="5571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(2, 4) </a:t>
                      </a:r>
                    </a:p>
                    <a:p>
                      <a:r>
                        <a:rPr lang="en-US" dirty="0"/>
                        <a:t>print(a + b) --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(20, 40, 60, "apple", "ball", 2, 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89911"/>
                  </a:ext>
                </a:extLst>
              </a:tr>
              <a:tr h="5571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(2, 4) </a:t>
                      </a:r>
                    </a:p>
                    <a:p>
                      <a:r>
                        <a:rPr lang="en-US" dirty="0"/>
                        <a:t>print(b * 2) -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(2, 4, 2, 4)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9484"/>
                  </a:ext>
                </a:extLst>
              </a:tr>
              <a:tr h="5571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= (2, 3, 4, 5, 6, 7, 8, 9, 10) </a:t>
                      </a:r>
                    </a:p>
                    <a:p>
                      <a:r>
                        <a:rPr lang="en-US" dirty="0">
                          <a:effectLst/>
                        </a:rPr>
                        <a:t>print(5 in a) ---</a:t>
                      </a:r>
                      <a:r>
                        <a:rPr lang="en-US" dirty="0">
                          <a:effectLst/>
                          <a:sym typeface="Wingdings" panose="05000000000000000000" pitchFamily="2" charset="2"/>
                        </a:rPr>
                        <a:t> 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944682162"/>
                  </a:ext>
                </a:extLst>
              </a:tr>
              <a:tr h="5571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= (2, 3, 4, 5, 6, 7, 8, 9, 10) </a:t>
                      </a:r>
                    </a:p>
                    <a:p>
                      <a:r>
                        <a:rPr lang="en-US" dirty="0">
                          <a:effectLst/>
                        </a:rPr>
                        <a:t>b = (2, 3, 4) </a:t>
                      </a:r>
                    </a:p>
                    <a:p>
                      <a:r>
                        <a:rPr lang="en-US" dirty="0">
                          <a:effectLst/>
                        </a:rPr>
                        <a:t>print(a == b)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1934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11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98F-BF0F-4050-BCF0-EA84282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7C1A-6D8A-4B60-A9FE-9360165B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  <a:p>
            <a:r>
              <a:rPr lang="en-US" dirty="0"/>
              <a:t>Index()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37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F20E2-7654-4B9C-95E3-36C368D5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7" y="452216"/>
            <a:ext cx="6845251" cy="476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CED82-14A7-484D-9442-CE43DDAF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52865"/>
            <a:ext cx="5886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0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F813F9D-A52D-4EB6-BC4E-E86C0D63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625E00A-70D9-4E75-82A9-0D91BE2F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err="1"/>
              <a:t>len</a:t>
            </a:r>
            <a:r>
              <a:rPr lang="en-IN" altLang="en-US" dirty="0"/>
              <a:t>(tuple)</a:t>
            </a:r>
          </a:p>
          <a:p>
            <a:r>
              <a:rPr lang="en-IN" altLang="en-US" dirty="0"/>
              <a:t>min(tuple)</a:t>
            </a:r>
          </a:p>
          <a:p>
            <a:r>
              <a:rPr lang="en-IN" altLang="en-US" dirty="0"/>
              <a:t>max(tuple)</a:t>
            </a:r>
          </a:p>
          <a:p>
            <a:r>
              <a:rPr lang="en-IN" altLang="en-US" dirty="0"/>
              <a:t>index(x)</a:t>
            </a:r>
          </a:p>
          <a:p>
            <a:r>
              <a:rPr lang="en-IN" altLang="en-US" dirty="0"/>
              <a:t>sum(tuple)</a:t>
            </a:r>
          </a:p>
          <a:p>
            <a:r>
              <a:rPr lang="en-IN" altLang="en-US" dirty="0"/>
              <a:t>tuple(list)</a:t>
            </a:r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9186D7B-59F5-4AEC-844A-B309556C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Questions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6A28E2B-7916-413A-9727-E3BB9E6C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Q1. Create a tuple and try to changing value of any one element, also display the length of list.</a:t>
            </a:r>
          </a:p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Q2. Create a tuple having single element and append two tuples.</a:t>
            </a:r>
          </a:p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Q3. Create a tuple and sort it.</a:t>
            </a:r>
          </a:p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Q4. Create a tuple of numbers and print sum of all the elements.</a:t>
            </a:r>
          </a:p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Q5. Program to compare elements of  tuples.</a:t>
            </a:r>
          </a:p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Q6. Program to  find maximum and minimum of  tuple.</a:t>
            </a:r>
          </a:p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Q7. Count the occurrence of element in tuple in a specific range.</a:t>
            </a:r>
          </a:p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Q8. Reverse a tuple.</a:t>
            </a:r>
          </a:p>
          <a:p>
            <a:pPr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Q9.Write a loop that traverses the previous tuple and prints the length of each element. What happens if you send an floating number in index?</a:t>
            </a:r>
          </a:p>
          <a:p>
            <a:endParaRPr lang="en-IN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E3081-16AD-4071-A827-0CA88155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182879"/>
            <a:ext cx="10285943" cy="1674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1AAEF-8580-4BFD-B433-7D948F72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" y="2214046"/>
            <a:ext cx="10159333" cy="1999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25A9E8-7C05-4A7C-A5FE-638BE019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4" y="4604344"/>
            <a:ext cx="10026276" cy="17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6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1FCE9-3ED8-42CF-B0D7-11B9C674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3" y="224937"/>
            <a:ext cx="11398237" cy="1660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E5FE6-C736-4245-BE80-97A908F0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11" y="2333550"/>
            <a:ext cx="11303440" cy="19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13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3A0B33A-892F-4504-9891-26A287E5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62" cy="464869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chemeClr val="tx1"/>
                </a:solidFill>
              </a:rPr>
              <a:t>Basics of Dictionaries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1500F7D-9BF5-4A2A-B8CE-E40890B5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8375"/>
            <a:ext cx="10806113" cy="24225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Dictionary is a collection that stores values along with keys. </a:t>
            </a:r>
          </a:p>
          <a:p>
            <a:r>
              <a:rPr lang="en-US" altLang="en-US" sz="2000" dirty="0"/>
              <a:t>The sequence of such key and value pairs is separated by commas. These pairs are sometimes called entries or items.</a:t>
            </a:r>
          </a:p>
          <a:p>
            <a:r>
              <a:rPr lang="en-US" altLang="en-US" sz="2000" dirty="0"/>
              <a:t>A colon (:) separates a key and its value .</a:t>
            </a:r>
          </a:p>
          <a:p>
            <a:r>
              <a:rPr lang="en-US" altLang="en-US" sz="2000" dirty="0"/>
              <a:t>Dictionary are enclosed in curly brackets { and }. </a:t>
            </a:r>
          </a:p>
          <a:p>
            <a:r>
              <a:rPr lang="en-US" altLang="en-US" sz="2000" dirty="0"/>
              <a:t>Keys are like an </a:t>
            </a:r>
            <a:r>
              <a:rPr lang="en-US" altLang="en-US" sz="2000" b="1" dirty="0">
                <a:solidFill>
                  <a:srgbClr val="FF0000"/>
                </a:solidFill>
              </a:rPr>
              <a:t>index operator </a:t>
            </a:r>
            <a:r>
              <a:rPr lang="en-US" altLang="en-US" sz="2000" dirty="0"/>
              <a:t>in a dictionary. </a:t>
            </a:r>
            <a:r>
              <a:rPr lang="en-US" altLang="en-US" sz="2000" b="1" dirty="0">
                <a:solidFill>
                  <a:srgbClr val="FF0000"/>
                </a:solidFill>
              </a:rPr>
              <a:t>A key can be of any type.</a:t>
            </a:r>
          </a:p>
          <a:p>
            <a:r>
              <a:rPr lang="en-IN" altLang="en-US" sz="2000" dirty="0"/>
              <a:t>Example:   </a:t>
            </a:r>
            <a:r>
              <a:rPr lang="en-US" altLang="en-US" sz="2000" dirty="0"/>
              <a:t>Phonebook - {“Amit”:“918624986968”, “Amol”:“919766962920”} 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E35A8F39-2C79-4996-B316-03F2D04D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4"/>
          <a:stretch>
            <a:fillRect/>
          </a:stretch>
        </p:blipFill>
        <p:spPr bwMode="auto">
          <a:xfrm>
            <a:off x="2786063" y="4108450"/>
            <a:ext cx="6224587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555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>
            <a:extLst>
              <a:ext uri="{FF2B5EF4-FFF2-40B4-BE49-F238E27FC236}">
                <a16:creationId xmlns:a16="http://schemas.microsoft.com/office/drawing/2014/main" id="{DF231472-1CDB-4A31-9EE3-97C49C167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900113"/>
            <a:ext cx="11228387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257AFE-D940-45DA-985F-70FAD5D1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27" y="2606676"/>
            <a:ext cx="11228387" cy="2850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phonebook={'Ram':1234567890, 'John':1112223334, 'Aman':2345678921}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menu = {"Bread":10.0, "Pasta":30.0, "Rice":100.0, "Oils":200.0, "Soups":50.0, "Cheese":70.0, "Eggs":60.0}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1E36-DAA0-4264-A377-381E69AC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167E-3DDB-44F2-9F81-1F2C59B2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75B2-73D4-4971-9438-B48D88B9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43" y="252582"/>
            <a:ext cx="10622657" cy="60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6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>
            <a:extLst>
              <a:ext uri="{FF2B5EF4-FFF2-40B4-BE49-F238E27FC236}">
                <a16:creationId xmlns:a16="http://schemas.microsoft.com/office/drawing/2014/main" id="{0E9748AC-57F5-4BC3-BD6E-8FE619BCF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833438"/>
            <a:ext cx="4171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">
            <a:extLst>
              <a:ext uri="{FF2B5EF4-FFF2-40B4-BE49-F238E27FC236}">
                <a16:creationId xmlns:a16="http://schemas.microsoft.com/office/drawing/2014/main" id="{3AE34D79-174E-49E3-A0AC-2EBA3FB2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" y="1366838"/>
            <a:ext cx="10815638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>
            <a:extLst>
              <a:ext uri="{FF2B5EF4-FFF2-40B4-BE49-F238E27FC236}">
                <a16:creationId xmlns:a16="http://schemas.microsoft.com/office/drawing/2014/main" id="{0524C563-54AE-4408-935F-AA8FF090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271588"/>
            <a:ext cx="110807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>
            <a:extLst>
              <a:ext uri="{FF2B5EF4-FFF2-40B4-BE49-F238E27FC236}">
                <a16:creationId xmlns:a16="http://schemas.microsoft.com/office/drawing/2014/main" id="{76BCA928-4DEF-4126-A769-ACF75526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676275"/>
            <a:ext cx="3848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2">
            <a:extLst>
              <a:ext uri="{FF2B5EF4-FFF2-40B4-BE49-F238E27FC236}">
                <a16:creationId xmlns:a16="http://schemas.microsoft.com/office/drawing/2014/main" id="{B667C864-43D8-4370-B7E7-658974CDC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23975"/>
            <a:ext cx="104775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>
            <a:extLst>
              <a:ext uri="{FF2B5EF4-FFF2-40B4-BE49-F238E27FC236}">
                <a16:creationId xmlns:a16="http://schemas.microsoft.com/office/drawing/2014/main" id="{88721EC4-AE47-4229-9EA5-F9E445F0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28663"/>
            <a:ext cx="107029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id="{D7432FE4-2DA6-4DAF-B6D8-F26F7BC86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71500"/>
            <a:ext cx="398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2">
            <a:extLst>
              <a:ext uri="{FF2B5EF4-FFF2-40B4-BE49-F238E27FC236}">
                <a16:creationId xmlns:a16="http://schemas.microsoft.com/office/drawing/2014/main" id="{25752902-C2D4-4DF2-B4D7-CBDB9A8A4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00150"/>
            <a:ext cx="87963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>
            <a:extLst>
              <a:ext uri="{FF2B5EF4-FFF2-40B4-BE49-F238E27FC236}">
                <a16:creationId xmlns:a16="http://schemas.microsoft.com/office/drawing/2014/main" id="{F7661555-705B-4385-8A2C-401FD3BE7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52450"/>
            <a:ext cx="319087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4">
            <a:extLst>
              <a:ext uri="{FF2B5EF4-FFF2-40B4-BE49-F238E27FC236}">
                <a16:creationId xmlns:a16="http://schemas.microsoft.com/office/drawing/2014/main" id="{35337F52-3A14-4EAC-954C-B7B6B2EC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08125"/>
            <a:ext cx="11010900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>
            <a:extLst>
              <a:ext uri="{FF2B5EF4-FFF2-40B4-BE49-F238E27FC236}">
                <a16:creationId xmlns:a16="http://schemas.microsoft.com/office/drawing/2014/main" id="{D09E1A64-EA8B-4CF6-B937-76A0725D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09750"/>
            <a:ext cx="10647363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>
            <a:extLst>
              <a:ext uri="{FF2B5EF4-FFF2-40B4-BE49-F238E27FC236}">
                <a16:creationId xmlns:a16="http://schemas.microsoft.com/office/drawing/2014/main" id="{DA942963-3E67-4247-BAF0-481E8265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785813"/>
            <a:ext cx="84867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Iterate over Python dictionaries using for loops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dirty="0"/>
              <a:t>d={'red':1,'green':2,'blue':3}</a:t>
            </a:r>
          </a:p>
          <a:p>
            <a:pPr eaLnBrk="1" hangingPunct="1"/>
            <a:r>
              <a:rPr lang="en-US" altLang="en-US" dirty="0"/>
              <a:t>for </a:t>
            </a:r>
            <a:r>
              <a:rPr lang="en-US" altLang="en-US" dirty="0" err="1"/>
              <a:t>color_key</a:t>
            </a:r>
            <a:r>
              <a:rPr lang="en-US" altLang="en-US" dirty="0"/>
              <a:t>, value in </a:t>
            </a:r>
            <a:r>
              <a:rPr lang="en-US" altLang="en-US" dirty="0" err="1"/>
              <a:t>d.items</a:t>
            </a:r>
            <a:r>
              <a:rPr lang="en-US" altLang="en-US" dirty="0"/>
              <a:t>():</a:t>
            </a:r>
          </a:p>
          <a:p>
            <a:pPr eaLnBrk="1" hangingPunct="1"/>
            <a:r>
              <a:rPr lang="en-US" altLang="en-US" dirty="0"/>
              <a:t>	print(</a:t>
            </a:r>
            <a:r>
              <a:rPr lang="en-US" altLang="en-US" dirty="0" err="1"/>
              <a:t>color_key,'corresponds</a:t>
            </a:r>
            <a:r>
              <a:rPr lang="en-US" altLang="en-US" dirty="0"/>
              <a:t> to', d[</a:t>
            </a:r>
            <a:r>
              <a:rPr lang="en-US" altLang="en-US" dirty="0" err="1"/>
              <a:t>color_key</a:t>
            </a:r>
            <a:r>
              <a:rPr lang="en-US" altLang="en-US" dirty="0"/>
              <a:t>])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OUTPUT: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blue corresponds to 3</a:t>
            </a:r>
          </a:p>
          <a:p>
            <a:pPr eaLnBrk="1" hangingPunct="1"/>
            <a:r>
              <a:rPr lang="en-US" altLang="en-US" dirty="0"/>
              <a:t>green corresponds to 2</a:t>
            </a:r>
          </a:p>
          <a:p>
            <a:pPr eaLnBrk="1" hangingPunct="1"/>
            <a:r>
              <a:rPr lang="en-US" altLang="en-US" dirty="0"/>
              <a:t>red corresponds to 1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Remove a key from a Python dictionary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dirty="0" err="1"/>
              <a:t>myDict</a:t>
            </a:r>
            <a:r>
              <a:rPr lang="en-US" altLang="en-US" dirty="0"/>
              <a:t> = {'a':1,'b':2,'c':3,'d':4}  </a:t>
            </a:r>
          </a:p>
          <a:p>
            <a:pPr eaLnBrk="1" hangingPunct="1"/>
            <a:r>
              <a:rPr lang="en-US" altLang="en-US" b="1" dirty="0"/>
              <a:t>print</a:t>
            </a:r>
            <a:r>
              <a:rPr lang="en-US" altLang="en-US" dirty="0"/>
              <a:t>(</a:t>
            </a:r>
            <a:r>
              <a:rPr lang="en-US" altLang="en-US" dirty="0" err="1"/>
              <a:t>myDict</a:t>
            </a:r>
            <a:r>
              <a:rPr lang="en-US" altLang="en-US" dirty="0"/>
              <a:t>)  </a:t>
            </a:r>
          </a:p>
          <a:p>
            <a:pPr eaLnBrk="1" hangingPunct="1"/>
            <a:r>
              <a:rPr lang="en-US" altLang="en-US" b="1" dirty="0"/>
              <a:t>if</a:t>
            </a:r>
            <a:r>
              <a:rPr lang="en-US" altLang="en-US" dirty="0"/>
              <a:t> 'a' </a:t>
            </a:r>
            <a:r>
              <a:rPr lang="en-US" altLang="en-US" b="1" dirty="0"/>
              <a:t>in</a:t>
            </a:r>
            <a:r>
              <a:rPr lang="en-US" altLang="en-US" dirty="0"/>
              <a:t> </a:t>
            </a:r>
            <a:r>
              <a:rPr lang="en-US" altLang="en-US" dirty="0" err="1"/>
              <a:t>myDict</a:t>
            </a:r>
            <a:r>
              <a:rPr lang="en-US" altLang="en-US" dirty="0"/>
              <a:t>:   </a:t>
            </a:r>
          </a:p>
          <a:p>
            <a:pPr eaLnBrk="1" hangingPunct="1"/>
            <a:r>
              <a:rPr lang="en-US" altLang="en-US" dirty="0"/>
              <a:t>    </a:t>
            </a:r>
            <a:r>
              <a:rPr lang="en-US" altLang="en-US" b="1" dirty="0"/>
              <a:t>del</a:t>
            </a:r>
            <a:r>
              <a:rPr lang="en-US" altLang="en-US" dirty="0"/>
              <a:t> </a:t>
            </a:r>
            <a:r>
              <a:rPr lang="en-US" altLang="en-US" dirty="0" err="1"/>
              <a:t>myDict</a:t>
            </a:r>
            <a:r>
              <a:rPr lang="en-US" altLang="en-US" dirty="0"/>
              <a:t>['a']  </a:t>
            </a:r>
          </a:p>
          <a:p>
            <a:pPr eaLnBrk="1" hangingPunct="1"/>
            <a:r>
              <a:rPr lang="en-US" altLang="en-US" b="1" dirty="0"/>
              <a:t>print</a:t>
            </a:r>
            <a:r>
              <a:rPr lang="en-US" altLang="en-US" dirty="0"/>
              <a:t>(</a:t>
            </a:r>
            <a:r>
              <a:rPr lang="en-US" altLang="en-US" dirty="0" err="1"/>
              <a:t>myDict</a:t>
            </a:r>
            <a:r>
              <a:rPr lang="en-US" altLang="en-US" dirty="0"/>
              <a:t>) 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BDF6BF-3E3C-41C2-B294-B3EAC229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4" y="171816"/>
            <a:ext cx="7634801" cy="64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80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>
            <a:extLst>
              <a:ext uri="{FF2B5EF4-FFF2-40B4-BE49-F238E27FC236}">
                <a16:creationId xmlns:a16="http://schemas.microsoft.com/office/drawing/2014/main" id="{779E67EF-D2D6-4019-BCC5-4A93A8B54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642938"/>
            <a:ext cx="11387137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/>
              <a:t>OUTPUT: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{'d': 4, 'a': 1, 'b': 2, 'c': 3}</a:t>
            </a:r>
          </a:p>
          <a:p>
            <a:pPr eaLnBrk="1" hangingPunct="1"/>
            <a:r>
              <a:rPr lang="en-US" altLang="en-US"/>
              <a:t> {'d': 4, 'b': 2, 'c': 3}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Sort a Python dictionary by key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/>
              <a:t>color_dict = {'red':'#FF0000',  </a:t>
            </a:r>
          </a:p>
          <a:p>
            <a:pPr eaLnBrk="1" hangingPunct="1"/>
            <a:r>
              <a:rPr lang="en-US" altLang="en-US"/>
              <a:t>          'green':'#008000',  </a:t>
            </a:r>
          </a:p>
          <a:p>
            <a:pPr eaLnBrk="1" hangingPunct="1"/>
            <a:r>
              <a:rPr lang="en-US" altLang="en-US"/>
              <a:t>          'black':'#000000',  </a:t>
            </a:r>
          </a:p>
          <a:p>
            <a:pPr eaLnBrk="1" hangingPunct="1"/>
            <a:r>
              <a:rPr lang="en-US" altLang="en-US"/>
              <a:t>          'white':'#FFFFFF'}  </a:t>
            </a:r>
          </a:p>
          <a:p>
            <a:pPr eaLnBrk="1" hangingPunct="1"/>
            <a:r>
              <a:rPr lang="en-US" altLang="en-US"/>
              <a:t>  </a:t>
            </a:r>
          </a:p>
          <a:p>
            <a:pPr eaLnBrk="1" hangingPunct="1"/>
            <a:r>
              <a:rPr lang="en-US" altLang="en-US"/>
              <a:t>for key in sorted(color_dict):  </a:t>
            </a:r>
          </a:p>
          <a:p>
            <a:pPr eaLnBrk="1" hangingPunct="1"/>
            <a:r>
              <a:rPr lang="en-US" altLang="en-US"/>
              <a:t>    print(key,” :”, color_dict[key])) 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OUTPUT: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black: #000000</a:t>
            </a:r>
          </a:p>
          <a:p>
            <a:pPr eaLnBrk="1" hangingPunct="1"/>
            <a:r>
              <a:rPr lang="en-US" altLang="en-US"/>
              <a:t>green: #008000</a:t>
            </a:r>
          </a:p>
          <a:p>
            <a:pPr eaLnBrk="1" hangingPunct="1"/>
            <a:r>
              <a:rPr lang="en-US" altLang="en-US"/>
              <a:t>red: #FF0000</a:t>
            </a:r>
          </a:p>
          <a:p>
            <a:pPr eaLnBrk="1" hangingPunct="1"/>
            <a:r>
              <a:rPr lang="en-US" altLang="en-US"/>
              <a:t>white: #FFFFFF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A058-0024-42FE-8A25-8ADB01E8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E80A-A6BF-4CBC-82B3-F59FE5BB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script to add a key to a dictionary.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Write a Python script to concatenate two dictionaries to create a new 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python program to count number of occurrence of a character and create a dictionary.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Write a program that has dictionary of names of the students and a list of their marks in 4 subjects. Create another dictionary that has name of the students and their total marks. Find out the topper and his score.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Write a Python script to check if a given key already exists in a dictionary.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Write a Python script to print a dictionary where the keys are numbers between 1 and 15 (both included) and the values are square of keys.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b="1" dirty="0"/>
              <a:t>Find the maximum and minimum value of a Python dictionary</a:t>
            </a:r>
          </a:p>
        </p:txBody>
      </p:sp>
    </p:spTree>
    <p:extLst>
      <p:ext uri="{BB962C8B-B14F-4D97-AF65-F5344CB8AC3E}">
        <p14:creationId xmlns:p14="http://schemas.microsoft.com/office/powerpoint/2010/main" val="1097540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>
            <a:extLst>
              <a:ext uri="{FF2B5EF4-FFF2-40B4-BE49-F238E27FC236}">
                <a16:creationId xmlns:a16="http://schemas.microsoft.com/office/drawing/2014/main" id="{29E60B0F-4B4F-4F9C-BB82-F9591622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642938"/>
            <a:ext cx="1138713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Find the maximum and minimum value of a Python dictionary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dirty="0" err="1"/>
              <a:t>my_dict</a:t>
            </a:r>
            <a:r>
              <a:rPr lang="en-US" altLang="en-US" dirty="0"/>
              <a:t> = {'x':500, 'y':5874, 'z': 560}  </a:t>
            </a:r>
          </a:p>
          <a:p>
            <a:pPr eaLnBrk="1" hangingPunct="1"/>
            <a:r>
              <a:rPr lang="en-US" altLang="en-US" dirty="0"/>
              <a:t>  </a:t>
            </a:r>
          </a:p>
          <a:p>
            <a:pPr eaLnBrk="1" hangingPunct="1"/>
            <a:r>
              <a:rPr lang="en-US" altLang="en-US" dirty="0" err="1"/>
              <a:t>key_max</a:t>
            </a:r>
            <a:r>
              <a:rPr lang="en-US" altLang="en-US" dirty="0"/>
              <a:t> = max(</a:t>
            </a:r>
            <a:r>
              <a:rPr lang="en-US" altLang="en-US" dirty="0" err="1"/>
              <a:t>my_dict.keys</a:t>
            </a:r>
            <a:r>
              <a:rPr lang="en-US" altLang="en-US" dirty="0"/>
              <a:t>(), key=(lambda k: </a:t>
            </a:r>
            <a:r>
              <a:rPr lang="en-US" altLang="en-US" dirty="0" err="1"/>
              <a:t>my_dict</a:t>
            </a:r>
            <a:r>
              <a:rPr lang="en-US" altLang="en-US" dirty="0"/>
              <a:t>[k]))  </a:t>
            </a:r>
          </a:p>
          <a:p>
            <a:pPr eaLnBrk="1" hangingPunct="1"/>
            <a:r>
              <a:rPr lang="en-US" altLang="en-US" dirty="0" err="1"/>
              <a:t>key_min</a:t>
            </a:r>
            <a:r>
              <a:rPr lang="en-US" altLang="en-US" dirty="0"/>
              <a:t> = min(</a:t>
            </a:r>
            <a:r>
              <a:rPr lang="en-US" altLang="en-US" dirty="0" err="1"/>
              <a:t>my_dict.keys</a:t>
            </a:r>
            <a:r>
              <a:rPr lang="en-US" altLang="en-US" dirty="0"/>
              <a:t>(), key=(lambda k: </a:t>
            </a:r>
            <a:r>
              <a:rPr lang="en-US" altLang="en-US" dirty="0" err="1"/>
              <a:t>my_dict</a:t>
            </a:r>
            <a:r>
              <a:rPr lang="en-US" altLang="en-US" dirty="0"/>
              <a:t>[k]))  </a:t>
            </a:r>
          </a:p>
          <a:p>
            <a:pPr eaLnBrk="1" hangingPunct="1"/>
            <a:r>
              <a:rPr lang="en-US" altLang="en-US" dirty="0"/>
              <a:t>  </a:t>
            </a:r>
          </a:p>
          <a:p>
            <a:pPr eaLnBrk="1" hangingPunct="1"/>
            <a:r>
              <a:rPr lang="en-US" altLang="en-US" dirty="0"/>
              <a:t>print('Maximum Value: ',</a:t>
            </a:r>
            <a:r>
              <a:rPr lang="en-US" altLang="en-US" dirty="0" err="1"/>
              <a:t>my_dict</a:t>
            </a:r>
            <a:r>
              <a:rPr lang="en-US" altLang="en-US" dirty="0"/>
              <a:t>[</a:t>
            </a:r>
            <a:r>
              <a:rPr lang="en-US" altLang="en-US" dirty="0" err="1"/>
              <a:t>key_max</a:t>
            </a:r>
            <a:r>
              <a:rPr lang="en-US" altLang="en-US" dirty="0"/>
              <a:t>])  </a:t>
            </a:r>
          </a:p>
          <a:p>
            <a:pPr eaLnBrk="1" hangingPunct="1"/>
            <a:r>
              <a:rPr lang="en-US" altLang="en-US" dirty="0"/>
              <a:t>print('Minimum Value: ',</a:t>
            </a:r>
            <a:r>
              <a:rPr lang="en-US" altLang="en-US" dirty="0" err="1"/>
              <a:t>my_dict</a:t>
            </a:r>
            <a:r>
              <a:rPr lang="en-US" altLang="en-US" dirty="0"/>
              <a:t>[</a:t>
            </a:r>
            <a:r>
              <a:rPr lang="en-US" altLang="en-US" dirty="0" err="1"/>
              <a:t>key_min</a:t>
            </a:r>
            <a:r>
              <a:rPr lang="en-US" altLang="en-US" dirty="0"/>
              <a:t>])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OUTPUT: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Maximum Value: 5874 </a:t>
            </a:r>
          </a:p>
          <a:p>
            <a:pPr eaLnBrk="1" hangingPunct="1"/>
            <a:r>
              <a:rPr lang="en-US" altLang="en-US" dirty="0"/>
              <a:t>Minimum Value: 500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>
            <a:extLst>
              <a:ext uri="{FF2B5EF4-FFF2-40B4-BE49-F238E27FC236}">
                <a16:creationId xmlns:a16="http://schemas.microsoft.com/office/drawing/2014/main" id="{AAAC595E-87E2-4023-B433-315CEE30C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642938"/>
            <a:ext cx="11387137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/>
              <a:t>Concatenate two Python dictionaries into a new one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/>
              <a:t>dic1={1:10, 2:20}  </a:t>
            </a:r>
          </a:p>
          <a:p>
            <a:pPr eaLnBrk="1" hangingPunct="1"/>
            <a:r>
              <a:rPr lang="en-US" altLang="en-US"/>
              <a:t>dic2={3:30, 4:40}  </a:t>
            </a:r>
          </a:p>
          <a:p>
            <a:pPr eaLnBrk="1" hangingPunct="1"/>
            <a:r>
              <a:rPr lang="en-US" altLang="en-US"/>
              <a:t>dic3={5:50,6:60}  </a:t>
            </a:r>
          </a:p>
          <a:p>
            <a:pPr eaLnBrk="1" hangingPunct="1"/>
            <a:r>
              <a:rPr lang="en-US" altLang="en-US"/>
              <a:t>dic4 = {}  </a:t>
            </a:r>
          </a:p>
          <a:p>
            <a:pPr eaLnBrk="1" hangingPunct="1"/>
            <a:r>
              <a:rPr lang="en-US" altLang="en-US" b="1"/>
              <a:t>for</a:t>
            </a:r>
            <a:r>
              <a:rPr lang="en-US" altLang="en-US"/>
              <a:t> d </a:t>
            </a:r>
            <a:r>
              <a:rPr lang="en-US" altLang="en-US" b="1"/>
              <a:t>in</a:t>
            </a:r>
            <a:r>
              <a:rPr lang="en-US" altLang="en-US"/>
              <a:t> (dic1, dic2, dic3): dic4.update(d)  </a:t>
            </a:r>
          </a:p>
          <a:p>
            <a:pPr eaLnBrk="1" hangingPunct="1"/>
            <a:r>
              <a:rPr lang="en-US" altLang="en-US" b="1"/>
              <a:t>print</a:t>
            </a:r>
            <a:r>
              <a:rPr lang="en-US" altLang="en-US"/>
              <a:t>(dic4) 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OUTPUT: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{1: 10, 2: 20, 3: 30, 4: 40, 5: 50, 6: 60}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Test whether a Python dictionary contains a specific key</a:t>
            </a:r>
          </a:p>
          <a:p>
            <a:pPr eaLnBrk="1" hangingPunct="1"/>
            <a:r>
              <a:rPr lang="fr-FR" altLang="en-US"/>
              <a:t>fruits = {}  </a:t>
            </a:r>
          </a:p>
          <a:p>
            <a:pPr eaLnBrk="1" hangingPunct="1"/>
            <a:r>
              <a:rPr lang="fr-FR" altLang="en-US"/>
              <a:t>fruits["apple"] = 1  </a:t>
            </a:r>
          </a:p>
          <a:p>
            <a:pPr eaLnBrk="1" hangingPunct="1"/>
            <a:r>
              <a:rPr lang="fr-FR" altLang="en-US"/>
              <a:t>fruits["mango"] = 2  </a:t>
            </a:r>
          </a:p>
          <a:p>
            <a:pPr eaLnBrk="1" hangingPunct="1"/>
            <a:r>
              <a:rPr lang="fr-FR" altLang="en-US"/>
              <a:t>fruits["banana"] = 4  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>
            <a:extLst>
              <a:ext uri="{FF2B5EF4-FFF2-40B4-BE49-F238E27FC236}">
                <a16:creationId xmlns:a16="http://schemas.microsoft.com/office/drawing/2014/main" id="{BF3FC6BC-E084-4CBE-8705-229BF2EE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985838"/>
            <a:ext cx="958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/>
              <a:t>if</a:t>
            </a:r>
            <a:r>
              <a:rPr lang="en-US" altLang="en-US"/>
              <a:t> "mango" </a:t>
            </a:r>
            <a:r>
              <a:rPr lang="en-US" altLang="en-US" b="1"/>
              <a:t>in</a:t>
            </a:r>
            <a:r>
              <a:rPr lang="en-US" altLang="en-US"/>
              <a:t> fruits:  </a:t>
            </a:r>
          </a:p>
          <a:p>
            <a:pPr eaLnBrk="1" hangingPunct="1"/>
            <a:r>
              <a:rPr lang="en-US" altLang="en-US"/>
              <a:t>    </a:t>
            </a:r>
            <a:r>
              <a:rPr lang="en-US" altLang="en-US" b="1"/>
              <a:t>print</a:t>
            </a:r>
            <a:r>
              <a:rPr lang="en-US" altLang="en-US"/>
              <a:t>("Has mango")  </a:t>
            </a:r>
          </a:p>
          <a:p>
            <a:pPr eaLnBrk="1" hangingPunct="1"/>
            <a:r>
              <a:rPr lang="en-US" altLang="en-US" b="1"/>
              <a:t>else</a:t>
            </a:r>
            <a:r>
              <a:rPr lang="en-US" altLang="en-US"/>
              <a:t>:  </a:t>
            </a:r>
          </a:p>
          <a:p>
            <a:pPr eaLnBrk="1" hangingPunct="1"/>
            <a:r>
              <a:rPr lang="en-US" altLang="en-US"/>
              <a:t>    </a:t>
            </a:r>
            <a:r>
              <a:rPr lang="en-US" altLang="en-US" b="1"/>
              <a:t>print</a:t>
            </a:r>
            <a:r>
              <a:rPr lang="en-US" altLang="en-US"/>
              <a:t>("No mango")  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if</a:t>
            </a:r>
            <a:r>
              <a:rPr lang="en-US" altLang="en-US"/>
              <a:t> "orange" </a:t>
            </a:r>
            <a:r>
              <a:rPr lang="en-US" altLang="en-US" b="1"/>
              <a:t>in</a:t>
            </a:r>
            <a:r>
              <a:rPr lang="en-US" altLang="en-US"/>
              <a:t> fruits:  </a:t>
            </a:r>
          </a:p>
          <a:p>
            <a:pPr eaLnBrk="1" hangingPunct="1"/>
            <a:r>
              <a:rPr lang="en-US" altLang="en-US"/>
              <a:t>    </a:t>
            </a:r>
            <a:r>
              <a:rPr lang="en-US" altLang="en-US" b="1"/>
              <a:t>print</a:t>
            </a:r>
            <a:r>
              <a:rPr lang="en-US" altLang="en-US"/>
              <a:t>("Has orange")  </a:t>
            </a:r>
          </a:p>
          <a:p>
            <a:pPr eaLnBrk="1" hangingPunct="1"/>
            <a:r>
              <a:rPr lang="en-US" altLang="en-US" b="1"/>
              <a:t>else</a:t>
            </a:r>
            <a:r>
              <a:rPr lang="en-US" altLang="en-US"/>
              <a:t>:  </a:t>
            </a:r>
          </a:p>
          <a:p>
            <a:pPr eaLnBrk="1" hangingPunct="1"/>
            <a:r>
              <a:rPr lang="en-US" altLang="en-US"/>
              <a:t>    </a:t>
            </a:r>
            <a:r>
              <a:rPr lang="en-US" altLang="en-US" b="1"/>
              <a:t>print</a:t>
            </a:r>
            <a:r>
              <a:rPr lang="en-US" altLang="en-US"/>
              <a:t>("No orange")  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OUTPUT: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Has mango</a:t>
            </a:r>
          </a:p>
          <a:p>
            <a:pPr eaLnBrk="1" hangingPunct="1"/>
            <a:r>
              <a:rPr lang="en-US" altLang="en-US"/>
              <a:t> No orange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">
            <a:extLst>
              <a:ext uri="{FF2B5EF4-FFF2-40B4-BE49-F238E27FC236}">
                <a16:creationId xmlns:a16="http://schemas.microsoft.com/office/drawing/2014/main" id="{27FD1334-6245-41C2-8600-3D9225C28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971550"/>
            <a:ext cx="116014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QUESTIONS</a:t>
            </a:r>
          </a:p>
          <a:p>
            <a:pPr eaLnBrk="1" hangingPunct="1"/>
            <a:r>
              <a:rPr lang="en-US" altLang="en-US" dirty="0"/>
              <a:t>Q1:Write a Python script to add a key to a dictionary.</a:t>
            </a:r>
          </a:p>
          <a:p>
            <a:pPr eaLnBrk="1" hangingPunct="1"/>
            <a:r>
              <a:rPr lang="en-US" altLang="en-US" dirty="0"/>
              <a:t>	</a:t>
            </a:r>
          </a:p>
          <a:p>
            <a:pPr eaLnBrk="1" hangingPunct="1"/>
            <a:r>
              <a:rPr lang="en-US" altLang="en-US" dirty="0"/>
              <a:t>Sample Dictionary : {0: 10, 1: 20}</a:t>
            </a:r>
            <a:br>
              <a:rPr lang="en-US" altLang="en-US" dirty="0"/>
            </a:br>
            <a:r>
              <a:rPr lang="en-US" altLang="en-US" dirty="0"/>
              <a:t>Expected Result : {0: 10, 1: 20, 2: 30}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Q2: Write a Python script to concatenate following dictionaries to create a new one.</a:t>
            </a:r>
          </a:p>
          <a:p>
            <a:pPr eaLnBrk="1" hangingPunct="1"/>
            <a:r>
              <a:rPr lang="en-US" altLang="en-US" dirty="0"/>
              <a:t>Sample Dictionary : </a:t>
            </a:r>
            <a:br>
              <a:rPr lang="en-US" altLang="en-US" dirty="0"/>
            </a:br>
            <a:r>
              <a:rPr lang="en-US" altLang="en-US" dirty="0"/>
              <a:t>dic1={1:10, 2:20} </a:t>
            </a:r>
            <a:br>
              <a:rPr lang="en-US" altLang="en-US" dirty="0"/>
            </a:br>
            <a:r>
              <a:rPr lang="en-US" altLang="en-US" dirty="0"/>
              <a:t>dic2={3:30, 4:40} </a:t>
            </a:r>
            <a:br>
              <a:rPr lang="en-US" altLang="en-US" dirty="0"/>
            </a:br>
            <a:r>
              <a:rPr lang="en-US" altLang="en-US" dirty="0"/>
              <a:t>dic3={5:50,6:60}</a:t>
            </a:r>
            <a:br>
              <a:rPr lang="en-US" altLang="en-US" dirty="0"/>
            </a:br>
            <a:r>
              <a:rPr lang="en-US" altLang="en-US" dirty="0"/>
              <a:t>Expected Result : {1: 10, 2: 20, 3: 30, 4: 40, 5: 50, 6: 60}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Q3: Write a Python script to check if a given key already exists in a dictionary.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Q4: Write a Python script to print a dictionary where the keys are numbers between 1 and 15 (both included) and the values are square of keys. 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Sample Dictionary </a:t>
            </a:r>
            <a:br>
              <a:rPr lang="en-US" altLang="en-US" dirty="0"/>
            </a:br>
            <a:r>
              <a:rPr lang="en-US" altLang="en-US" dirty="0"/>
              <a:t>{1: 1, 2: 4, 3: 9, 4: 16, 5: 25, 6: 36, 7: 49, 8: 64, 9: 81, 10: 100, 11: 121, 12: 144, 13: 169, 14: 196, 15: 225}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>
            <a:extLst>
              <a:ext uri="{FF2B5EF4-FFF2-40B4-BE49-F238E27FC236}">
                <a16:creationId xmlns:a16="http://schemas.microsoft.com/office/drawing/2014/main" id="{65F825B3-9677-4454-9193-25D62AD30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971550"/>
            <a:ext cx="1160145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dirty="0"/>
              <a:t>Q5: Write a Python script to merge two Python dictionaries.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Q6: Write a Python program to sum all the items in a dictionary.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Q7:  Write a Python program to multiply all the items in a dictionary.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Q8: Write a Python program to remove a key from a dictionary.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Q9: Write a Python program to remove duplicates from Dictionary.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Q10: Write a Python program to create and display all combinations of letters, selecting each letter from a different key in a dictionary. 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Sample data : {'1':['</a:t>
            </a:r>
            <a:r>
              <a:rPr lang="en-US" altLang="en-US" dirty="0" err="1"/>
              <a:t>a','b</a:t>
            </a:r>
            <a:r>
              <a:rPr lang="en-US" altLang="en-US" dirty="0"/>
              <a:t>'], '2':['</a:t>
            </a:r>
            <a:r>
              <a:rPr lang="en-US" altLang="en-US" dirty="0" err="1"/>
              <a:t>c','d</a:t>
            </a:r>
            <a:r>
              <a:rPr lang="en-US" altLang="en-US" dirty="0"/>
              <a:t>']}</a:t>
            </a:r>
            <a:br>
              <a:rPr lang="en-US" altLang="en-US" dirty="0"/>
            </a:br>
            <a:r>
              <a:rPr lang="en-US" altLang="en-US" dirty="0"/>
              <a:t>Expected Output: </a:t>
            </a:r>
            <a:br>
              <a:rPr lang="en-US" altLang="en-US" dirty="0"/>
            </a:br>
            <a:r>
              <a:rPr lang="en-US" altLang="en-US" dirty="0"/>
              <a:t>ac</a:t>
            </a:r>
            <a:br>
              <a:rPr lang="en-US" altLang="en-US" dirty="0"/>
            </a:br>
            <a:r>
              <a:rPr lang="en-US" altLang="en-US" dirty="0"/>
              <a:t>ad</a:t>
            </a:r>
            <a:br>
              <a:rPr lang="en-US" altLang="en-US" dirty="0"/>
            </a:br>
            <a:r>
              <a:rPr lang="en-US" altLang="en-US" dirty="0" err="1"/>
              <a:t>bc</a:t>
            </a:r>
            <a:br>
              <a:rPr lang="en-US" altLang="en-US" dirty="0"/>
            </a:br>
            <a:r>
              <a:rPr lang="en-US" altLang="en-US" dirty="0"/>
              <a:t>bd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7AC8B-EDE6-4C75-BFB8-7CED2C69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13643"/>
            <a:ext cx="9537895" cy="55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8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2EFAB-2258-43A4-B501-F9A11D0C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248905"/>
            <a:ext cx="8093245" cy="5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36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DA11C-DB28-495C-9D0A-FCDB8EC8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7" y="196947"/>
            <a:ext cx="9083000" cy="3456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209CA-427B-44BC-BA32-6F0AA066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91" y="3653056"/>
            <a:ext cx="8656426" cy="29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7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5F00E-2E94-4C0D-B15C-BF0596CB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3" y="901064"/>
            <a:ext cx="4118024" cy="528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5E0A0-EC61-4609-8113-3CFF049D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93" y="1058153"/>
            <a:ext cx="3565941" cy="16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0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21F59-AD08-4F17-B9F3-266E7AE4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266886"/>
            <a:ext cx="7249844" cy="60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34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3B4E-E11E-4047-975E-2D4BCF85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444A-6260-4E53-8135-103A9166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78EA1-7928-4402-B176-FD5524CA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213743"/>
            <a:ext cx="8567224" cy="60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1CE9-4ABF-4F6E-A551-14C404E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D2AC-2844-42F6-8F61-BEBF8C23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0DC47-9CC0-47EA-9FC6-3CA21F99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0" y="976019"/>
            <a:ext cx="10220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4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37D34-FBF6-4ED6-9CA5-D1880089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95" y="262156"/>
            <a:ext cx="5024048" cy="1721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4F929-705C-490E-B511-8EDD4559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" y="3279460"/>
            <a:ext cx="4883371" cy="1731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60181-279D-4301-91B9-155475026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377" y="1232899"/>
            <a:ext cx="4743378" cy="17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4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1785</Words>
  <Application>Microsoft Office PowerPoint</Application>
  <PresentationFormat>Widescreen</PresentationFormat>
  <Paragraphs>219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Programs</vt:lpstr>
      <vt:lpstr>PowerPoint Presentation</vt:lpstr>
      <vt:lpstr>PowerPoint Presentation</vt:lpstr>
      <vt:lpstr>List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Method</vt:lpstr>
      <vt:lpstr>PowerPoint Presentation</vt:lpstr>
      <vt:lpstr>PowerPoint Presentation</vt:lpstr>
      <vt:lpstr>PowerPoint Presentation</vt:lpstr>
      <vt:lpstr>PowerPoint Presentation</vt:lpstr>
      <vt:lpstr>List Programs</vt:lpstr>
      <vt:lpstr>PowerPoint Presentation</vt:lpstr>
      <vt:lpstr>PowerPoint Presentation</vt:lpstr>
      <vt:lpstr>Tuples</vt:lpstr>
      <vt:lpstr>PowerPoint Presentation</vt:lpstr>
      <vt:lpstr>PowerPoint Presentation</vt:lpstr>
      <vt:lpstr>PowerPoint Presentation</vt:lpstr>
      <vt:lpstr>Tuples Operations</vt:lpstr>
      <vt:lpstr>Tuples Method</vt:lpstr>
      <vt:lpstr>PowerPoint Presentation</vt:lpstr>
      <vt:lpstr>PowerPoint Presentation</vt:lpstr>
      <vt:lpstr>Questions</vt:lpstr>
      <vt:lpstr>PowerPoint Presentation</vt:lpstr>
      <vt:lpstr>PowerPoint Presentation</vt:lpstr>
      <vt:lpstr>Basics of 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Dictionaries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kumar</dc:creator>
  <cp:lastModifiedBy>vipin kumar</cp:lastModifiedBy>
  <cp:revision>26</cp:revision>
  <dcterms:created xsi:type="dcterms:W3CDTF">2022-10-21T04:13:52Z</dcterms:created>
  <dcterms:modified xsi:type="dcterms:W3CDTF">2022-11-16T07:18:40Z</dcterms:modified>
</cp:coreProperties>
</file>