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85" r:id="rId5"/>
    <p:sldId id="286" r:id="rId6"/>
    <p:sldId id="287" r:id="rId7"/>
    <p:sldId id="259" r:id="rId8"/>
    <p:sldId id="260" r:id="rId9"/>
    <p:sldId id="325" r:id="rId10"/>
    <p:sldId id="326" r:id="rId11"/>
    <p:sldId id="327" r:id="rId12"/>
    <p:sldId id="328" r:id="rId13"/>
    <p:sldId id="329" r:id="rId14"/>
    <p:sldId id="261" r:id="rId15"/>
    <p:sldId id="264" r:id="rId16"/>
    <p:sldId id="262" r:id="rId17"/>
    <p:sldId id="263" r:id="rId18"/>
    <p:sldId id="265" r:id="rId19"/>
    <p:sldId id="266" r:id="rId20"/>
    <p:sldId id="267" r:id="rId21"/>
    <p:sldId id="311" r:id="rId22"/>
    <p:sldId id="269" r:id="rId23"/>
    <p:sldId id="318" r:id="rId24"/>
    <p:sldId id="268" r:id="rId25"/>
    <p:sldId id="270" r:id="rId26"/>
    <p:sldId id="271" r:id="rId27"/>
    <p:sldId id="272" r:id="rId28"/>
    <p:sldId id="273" r:id="rId29"/>
    <p:sldId id="330" r:id="rId30"/>
    <p:sldId id="290" r:id="rId31"/>
    <p:sldId id="291" r:id="rId32"/>
    <p:sldId id="316" r:id="rId33"/>
    <p:sldId id="317" r:id="rId34"/>
    <p:sldId id="274" r:id="rId35"/>
    <p:sldId id="275" r:id="rId36"/>
    <p:sldId id="276" r:id="rId37"/>
    <p:sldId id="277" r:id="rId38"/>
    <p:sldId id="278" r:id="rId39"/>
    <p:sldId id="279" r:id="rId40"/>
    <p:sldId id="280" r:id="rId41"/>
    <p:sldId id="281" r:id="rId42"/>
    <p:sldId id="282" r:id="rId43"/>
    <p:sldId id="283" r:id="rId44"/>
    <p:sldId id="28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D8356-34DC-4739-9446-AC1A142FF153}"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BF28F-82C0-4B52-A818-BCCEA24FBF40}" type="slidenum">
              <a:rPr lang="en-US" smtClean="0"/>
              <a:t>‹#›</a:t>
            </a:fld>
            <a:endParaRPr lang="en-US"/>
          </a:p>
        </p:txBody>
      </p:sp>
    </p:spTree>
    <p:extLst>
      <p:ext uri="{BB962C8B-B14F-4D97-AF65-F5344CB8AC3E}">
        <p14:creationId xmlns:p14="http://schemas.microsoft.com/office/powerpoint/2010/main" val="310808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IN" dirty="0"/>
          </a:p>
        </p:txBody>
      </p:sp>
      <p:sp>
        <p:nvSpPr>
          <p:cNvPr id="4" name="Slide Number Placeholder 3"/>
          <p:cNvSpPr>
            <a:spLocks noGrp="1"/>
          </p:cNvSpPr>
          <p:nvPr>
            <p:ph type="sldNum" sz="quarter" idx="5"/>
          </p:nvPr>
        </p:nvSpPr>
        <p:spPr/>
        <p:txBody>
          <a:bodyPr/>
          <a:lstStyle/>
          <a:p>
            <a:pPr>
              <a:defRPr/>
            </a:pPr>
            <a:fld id="{ADF37481-A237-4C72-81F7-AAEAC62384E4}" type="slidenum">
              <a:rPr lang="en-GB" altLang="en-US" smtClean="0"/>
              <a:pPr>
                <a:defRPr/>
              </a:pPr>
              <a:t>9</a:t>
            </a:fld>
            <a:endParaRPr lang="en-GB" altLang="en-US"/>
          </a:p>
        </p:txBody>
      </p:sp>
    </p:spTree>
    <p:extLst>
      <p:ext uri="{BB962C8B-B14F-4D97-AF65-F5344CB8AC3E}">
        <p14:creationId xmlns:p14="http://schemas.microsoft.com/office/powerpoint/2010/main" val="3437947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IN" dirty="0"/>
          </a:p>
        </p:txBody>
      </p:sp>
      <p:sp>
        <p:nvSpPr>
          <p:cNvPr id="4" name="Slide Number Placeholder 3"/>
          <p:cNvSpPr>
            <a:spLocks noGrp="1"/>
          </p:cNvSpPr>
          <p:nvPr>
            <p:ph type="sldNum" sz="quarter" idx="5"/>
          </p:nvPr>
        </p:nvSpPr>
        <p:spPr/>
        <p:txBody>
          <a:bodyPr/>
          <a:lstStyle/>
          <a:p>
            <a:pPr>
              <a:defRPr/>
            </a:pPr>
            <a:fld id="{ADF37481-A237-4C72-81F7-AAEAC62384E4}" type="slidenum">
              <a:rPr lang="en-GB" altLang="en-US" smtClean="0"/>
              <a:pPr>
                <a:defRPr/>
              </a:pPr>
              <a:t>10</a:t>
            </a:fld>
            <a:endParaRPr lang="en-GB" altLang="en-US"/>
          </a:p>
        </p:txBody>
      </p:sp>
    </p:spTree>
    <p:extLst>
      <p:ext uri="{BB962C8B-B14F-4D97-AF65-F5344CB8AC3E}">
        <p14:creationId xmlns:p14="http://schemas.microsoft.com/office/powerpoint/2010/main" val="35615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CDD3-CAD8-42AF-B774-A09FC83D8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30137-B2EF-4915-AD7D-C47A2597D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5D8DE-C5ED-48D6-8075-1F0250460037}"/>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01F52C56-8C93-4EA5-B464-1403A90CA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3A0D0-53E7-4071-B2F9-4ED8293DC924}"/>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231238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C094-9089-48E1-8F21-D33CEB530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4A6C8F-EFCD-47B6-9807-83482AF8F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418316-6407-4FA1-9907-C35349DD9227}"/>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A2FB0DD2-2F9B-4D4D-A504-C527FB7E1F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10C80-B02B-4C44-8C15-AEECADEBFFD6}"/>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239061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9A8BC-65D6-42DC-BBE0-229F7802A3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7803EF-4F50-4930-B2DA-0067B29AE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52A8B-ACA6-4991-9D72-F84BAFB06069}"/>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A97FD4E5-1C8F-422B-95B1-1FC5D32FE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66C85-49C4-4292-8AE3-155389DD3B9D}"/>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11499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A40A-83D1-4C29-B221-0B01F00E4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7F59E-0F8C-4DEE-BFAC-3CD6536C67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A915C-7CD7-440B-BFF7-FE1EC20A4CEC}"/>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7E54E00C-C71C-42CB-B1A5-2F28FD777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A95C1-F749-48D8-8647-4AC89846D53D}"/>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223058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2857-41AD-4206-AE88-65097D344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986D92-AFB4-44F0-BA91-E4B57E4BF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C6F95-53EA-4752-9085-9CF32BBAB06F}"/>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FCA500F6-2D5D-4080-A994-636287090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D2DEF-2A0E-4B4B-9836-32AB7EB6CED9}"/>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258473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91FA-071B-4CBD-92A8-BF2E27918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2B646-69B7-4F38-BC66-EF481FF07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37118-F1F9-43D4-8A4E-9EEB5D4685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2BAC8-4268-4474-A192-D476A0A6F962}"/>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6" name="Footer Placeholder 5">
            <a:extLst>
              <a:ext uri="{FF2B5EF4-FFF2-40B4-BE49-F238E27FC236}">
                <a16:creationId xmlns:a16="http://schemas.microsoft.com/office/drawing/2014/main" id="{64B4A1AC-4468-4018-AF06-E1C5D8356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C43F-0C5F-4200-B40D-83A4869706D7}"/>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314911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10B3-B248-4CD7-98AC-2188CB806B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EC4DD-2B96-422E-AFEE-C47306AC2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8B4D6-1B3F-433D-A0FF-5A6B637A8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372ED-8758-4596-A607-EDDEFBD8D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1C7B3-6FC5-46DE-9D1D-D4FD59644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FF4DA-102D-4750-BCCD-F443F85F2349}"/>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8" name="Footer Placeholder 7">
            <a:extLst>
              <a:ext uri="{FF2B5EF4-FFF2-40B4-BE49-F238E27FC236}">
                <a16:creationId xmlns:a16="http://schemas.microsoft.com/office/drawing/2014/main" id="{48BCA9A8-484D-4902-87D7-D3F7E16FA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481A43-416A-4F98-B38B-F3E6E6056A70}"/>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349600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7037-A37C-4468-B04D-9B533529EB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755CE8-580A-4FA1-AEE9-53B43DA2C7EB}"/>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4" name="Footer Placeholder 3">
            <a:extLst>
              <a:ext uri="{FF2B5EF4-FFF2-40B4-BE49-F238E27FC236}">
                <a16:creationId xmlns:a16="http://schemas.microsoft.com/office/drawing/2014/main" id="{F41E70B2-95EB-43E8-9F8F-8431704B82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53313-7395-434E-9FAA-D78BB075DC2E}"/>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217386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A594F-11F5-40AB-A5EB-9B11B94F1791}"/>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3" name="Footer Placeholder 2">
            <a:extLst>
              <a:ext uri="{FF2B5EF4-FFF2-40B4-BE49-F238E27FC236}">
                <a16:creationId xmlns:a16="http://schemas.microsoft.com/office/drawing/2014/main" id="{EEA6CD51-33AC-4168-A623-3A6D76863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E5E15-1D0A-48BE-857C-A5DA812BC984}"/>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17010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BFF3-235F-4578-9465-D121772C0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22F194-36EA-40D2-9B81-C51DB2F0C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A36071-6D61-49BB-A6DE-374C51C0B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1806B-B877-4D6C-96D1-C1CE14533082}"/>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6" name="Footer Placeholder 5">
            <a:extLst>
              <a:ext uri="{FF2B5EF4-FFF2-40B4-BE49-F238E27FC236}">
                <a16:creationId xmlns:a16="http://schemas.microsoft.com/office/drawing/2014/main" id="{9388EC35-705B-4A24-8632-4CC383BAB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A1DE3-AD09-4FC2-AA24-06F4A42A4D7F}"/>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85307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3AEF-EA58-4C12-A593-3CC7DCAFE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87D258-D3AC-40D5-92B9-43550EB94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39A5A-95C9-4C48-B1C8-4DE955E55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3263C3-94B1-4BD0-B768-83163F40248F}"/>
              </a:ext>
            </a:extLst>
          </p:cNvPr>
          <p:cNvSpPr>
            <a:spLocks noGrp="1"/>
          </p:cNvSpPr>
          <p:nvPr>
            <p:ph type="dt" sz="half" idx="10"/>
          </p:nvPr>
        </p:nvSpPr>
        <p:spPr/>
        <p:txBody>
          <a:bodyPr/>
          <a:lstStyle/>
          <a:p>
            <a:fld id="{7F5E4ECD-036D-4CDA-8C00-C1D4DDD496EF}" type="datetimeFigureOut">
              <a:rPr lang="en-US" smtClean="0"/>
              <a:t>9/20/2022</a:t>
            </a:fld>
            <a:endParaRPr lang="en-US"/>
          </a:p>
        </p:txBody>
      </p:sp>
      <p:sp>
        <p:nvSpPr>
          <p:cNvPr id="6" name="Footer Placeholder 5">
            <a:extLst>
              <a:ext uri="{FF2B5EF4-FFF2-40B4-BE49-F238E27FC236}">
                <a16:creationId xmlns:a16="http://schemas.microsoft.com/office/drawing/2014/main" id="{080A1ACE-0C30-49AF-97EB-B6CFC3480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ED03B-4278-4FBC-A9AE-709781280682}"/>
              </a:ext>
            </a:extLst>
          </p:cNvPr>
          <p:cNvSpPr>
            <a:spLocks noGrp="1"/>
          </p:cNvSpPr>
          <p:nvPr>
            <p:ph type="sldNum" sz="quarter" idx="12"/>
          </p:nvPr>
        </p:nvSpPr>
        <p:spPr/>
        <p:txBody>
          <a:bodyPr/>
          <a:lstStyle/>
          <a:p>
            <a:fld id="{7536FF64-5CE2-4DAC-9E4E-3287095E8BEC}" type="slidenum">
              <a:rPr lang="en-US" smtClean="0"/>
              <a:t>‹#›</a:t>
            </a:fld>
            <a:endParaRPr lang="en-US"/>
          </a:p>
        </p:txBody>
      </p:sp>
    </p:spTree>
    <p:extLst>
      <p:ext uri="{BB962C8B-B14F-4D97-AF65-F5344CB8AC3E}">
        <p14:creationId xmlns:p14="http://schemas.microsoft.com/office/powerpoint/2010/main" val="421327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A439F-1BC4-49A6-B01B-143438567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85FA59-64AE-488B-9D1A-33ABE94DB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D55A5-E69C-4198-B8A9-E6E0036B6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E4ECD-036D-4CDA-8C00-C1D4DDD496EF}" type="datetimeFigureOut">
              <a:rPr lang="en-US" smtClean="0"/>
              <a:t>9/20/2022</a:t>
            </a:fld>
            <a:endParaRPr lang="en-US"/>
          </a:p>
        </p:txBody>
      </p:sp>
      <p:sp>
        <p:nvSpPr>
          <p:cNvPr id="5" name="Footer Placeholder 4">
            <a:extLst>
              <a:ext uri="{FF2B5EF4-FFF2-40B4-BE49-F238E27FC236}">
                <a16:creationId xmlns:a16="http://schemas.microsoft.com/office/drawing/2014/main" id="{468568D7-88B2-474A-AF27-DFE168600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4F6212-2B92-47DC-AB93-942B8CDCC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6FF64-5CE2-4DAC-9E4E-3287095E8BEC}" type="slidenum">
              <a:rPr lang="en-US" smtClean="0"/>
              <a:t>‹#›</a:t>
            </a:fld>
            <a:endParaRPr lang="en-US"/>
          </a:p>
        </p:txBody>
      </p:sp>
    </p:spTree>
    <p:extLst>
      <p:ext uri="{BB962C8B-B14F-4D97-AF65-F5344CB8AC3E}">
        <p14:creationId xmlns:p14="http://schemas.microsoft.com/office/powerpoint/2010/main" val="138433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ocs.python.org/3/library/math.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6A47-5676-42A3-AD10-6D783AC3FF77}"/>
              </a:ext>
            </a:extLst>
          </p:cNvPr>
          <p:cNvSpPr>
            <a:spLocks noGrp="1"/>
          </p:cNvSpPr>
          <p:nvPr>
            <p:ph type="ctrTitle"/>
          </p:nvPr>
        </p:nvSpPr>
        <p:spPr/>
        <p:txBody>
          <a:bodyPr/>
          <a:lstStyle/>
          <a:p>
            <a:r>
              <a:rPr lang="en-US" dirty="0"/>
              <a:t>Conditional Statements</a:t>
            </a:r>
          </a:p>
        </p:txBody>
      </p:sp>
    </p:spTree>
    <p:extLst>
      <p:ext uri="{BB962C8B-B14F-4D97-AF65-F5344CB8AC3E}">
        <p14:creationId xmlns:p14="http://schemas.microsoft.com/office/powerpoint/2010/main" val="329874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4BDE8-0170-F37B-BC69-EC07E00951F2}"/>
              </a:ext>
            </a:extLst>
          </p:cNvPr>
          <p:cNvSpPr txBox="1"/>
          <p:nvPr/>
        </p:nvSpPr>
        <p:spPr>
          <a:xfrm>
            <a:off x="6096000" y="3110029"/>
            <a:ext cx="6096000" cy="1815882"/>
          </a:xfrm>
          <a:prstGeom prst="rect">
            <a:avLst/>
          </a:prstGeom>
          <a:noFill/>
        </p:spPr>
        <p:txBody>
          <a:bodyPr wrap="square">
            <a:spAutoFit/>
          </a:bodyPr>
          <a:lstStyle/>
          <a:p>
            <a:r>
              <a:rPr lang="en-IN" sz="2800" dirty="0"/>
              <a:t>A: A is minimum</a:t>
            </a:r>
          </a:p>
          <a:p>
            <a:r>
              <a:rPr lang="en-IN" sz="2800" dirty="0"/>
              <a:t>B: B is minimum</a:t>
            </a:r>
          </a:p>
          <a:p>
            <a:r>
              <a:rPr lang="en-IN" sz="2800" dirty="0"/>
              <a:t>C:C is minimum</a:t>
            </a:r>
          </a:p>
          <a:p>
            <a:r>
              <a:rPr lang="en-IN" sz="2800" dirty="0"/>
              <a:t>D: Error</a:t>
            </a:r>
          </a:p>
        </p:txBody>
      </p:sp>
      <p:sp>
        <p:nvSpPr>
          <p:cNvPr id="5" name="Rectangle 2">
            <a:extLst>
              <a:ext uri="{FF2B5EF4-FFF2-40B4-BE49-F238E27FC236}">
                <a16:creationId xmlns:a16="http://schemas.microsoft.com/office/drawing/2014/main" id="{9863A6CB-05E9-6E4D-9C06-DA983F4C80FD}"/>
              </a:ext>
            </a:extLst>
          </p:cNvPr>
          <p:cNvSpPr>
            <a:spLocks noGrp="1" noChangeArrowheads="1"/>
          </p:cNvSpPr>
          <p:nvPr>
            <p:ph idx="1"/>
          </p:nvPr>
        </p:nvSpPr>
        <p:spPr bwMode="auto">
          <a:xfrm>
            <a:off x="609599" y="1413069"/>
            <a:ext cx="9667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cs typeface="Lucida Sans Unicode" panose="020B0602030504020204" pitchFamily="34" charset="0"/>
              </a:rPr>
              <a:t>Predict output of the following python program.</a:t>
            </a:r>
            <a:br>
              <a:rPr kumimoji="0" lang="en-US" altLang="en-US" sz="1050"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a, b, c = 5, 1, 15</a:t>
            </a:r>
            <a:br>
              <a:rPr kumimoji="0" lang="en-US" altLang="en-US" b="0" i="0" u="none" strike="noStrike" cap="none" normalizeH="0" baseline="0" dirty="0">
                <a:ln>
                  <a:noFill/>
                </a:ln>
                <a:effectLst/>
                <a:cs typeface="Lucida Sans Unicode" panose="020B0602030504020204" pitchFamily="34" charset="0"/>
              </a:rPr>
            </a:b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if (a &lt; b) and (a &lt; c):</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print("A is minimum") </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err="1">
                <a:ln>
                  <a:noFill/>
                </a:ln>
                <a:effectLst/>
                <a:cs typeface="Lucida Sans Unicode" panose="020B0602030504020204" pitchFamily="34" charset="0"/>
              </a:rPr>
              <a:t>elif</a:t>
            </a:r>
            <a:r>
              <a:rPr kumimoji="0" lang="en-US" altLang="en-US" b="0" i="0" u="none" strike="noStrike" cap="none" normalizeH="0" baseline="0" dirty="0">
                <a:ln>
                  <a:noFill/>
                </a:ln>
                <a:effectLst/>
                <a:cs typeface="Lucida Sans Unicode" panose="020B0602030504020204" pitchFamily="34" charset="0"/>
              </a:rPr>
              <a:t> (b &lt; a) and (b &lt; c):</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print("B is minimum")</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else:</a:t>
            </a:r>
            <a:br>
              <a:rPr kumimoji="0" lang="en-US" altLang="en-US" b="0" i="0" u="none" strike="noStrike" cap="none" normalizeH="0" baseline="0" dirty="0">
                <a:ln>
                  <a:noFill/>
                </a:ln>
                <a:effectLst/>
                <a:cs typeface="Lucida Sans Unicode" panose="020B0602030504020204" pitchFamily="34" charset="0"/>
              </a:rPr>
            </a:br>
            <a:r>
              <a:rPr kumimoji="0" lang="en-US" altLang="en-US" b="0" i="0" u="none" strike="noStrike" cap="none" normalizeH="0" baseline="0" dirty="0">
                <a:ln>
                  <a:noFill/>
                </a:ln>
                <a:effectLst/>
                <a:cs typeface="Lucida Sans Unicode" panose="020B0602030504020204" pitchFamily="34" charset="0"/>
              </a:rPr>
              <a:t>  print("C is minimum") </a:t>
            </a:r>
          </a:p>
        </p:txBody>
      </p:sp>
    </p:spTree>
    <p:extLst>
      <p:ext uri="{BB962C8B-B14F-4D97-AF65-F5344CB8AC3E}">
        <p14:creationId xmlns:p14="http://schemas.microsoft.com/office/powerpoint/2010/main" val="3099917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485934-815D-28E5-D614-649F3A31A0FA}"/>
              </a:ext>
            </a:extLst>
          </p:cNvPr>
          <p:cNvSpPr txBox="1"/>
          <p:nvPr/>
        </p:nvSpPr>
        <p:spPr>
          <a:xfrm>
            <a:off x="566737" y="445264"/>
            <a:ext cx="11058525" cy="5632311"/>
          </a:xfrm>
          <a:prstGeom prst="rect">
            <a:avLst/>
          </a:prstGeom>
          <a:noFill/>
        </p:spPr>
        <p:txBody>
          <a:bodyPr wrap="square">
            <a:spAutoFit/>
          </a:bodyPr>
          <a:lstStyle/>
          <a:p>
            <a:r>
              <a:rPr lang="en-IN" sz="2400" b="1" dirty="0"/>
              <a:t>Important Points: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The if </a:t>
            </a:r>
            <a:r>
              <a:rPr lang="en-IN" sz="2400" dirty="0" err="1"/>
              <a:t>elif</a:t>
            </a:r>
            <a:r>
              <a:rPr lang="en-IN" sz="2400" dirty="0"/>
              <a:t> else construct is used when we have multiple mutually exclusive expressions.</a:t>
            </a:r>
          </a:p>
          <a:p>
            <a:endParaRPr lang="en-IN" sz="2400" dirty="0"/>
          </a:p>
          <a:p>
            <a:pPr marL="285750" indent="-285750">
              <a:buFont typeface="Arial" panose="020B0604020202020204" pitchFamily="34" charset="0"/>
              <a:buChar char="•"/>
            </a:pPr>
            <a:r>
              <a:rPr lang="en-IN" sz="2400" dirty="0"/>
              <a:t>If the condition for if is false, then the condition for the next </a:t>
            </a:r>
            <a:r>
              <a:rPr lang="en-IN" sz="2400" dirty="0" err="1"/>
              <a:t>elif</a:t>
            </a:r>
            <a:r>
              <a:rPr lang="en-IN" sz="2400" dirty="0"/>
              <a:t> is evaluated and so on </a:t>
            </a:r>
            <a:r>
              <a:rPr lang="en-IN" sz="2400" dirty="0" err="1"/>
              <a:t>upto</a:t>
            </a:r>
            <a:r>
              <a:rPr lang="en-IN" sz="2400" dirty="0"/>
              <a:t> the next </a:t>
            </a:r>
            <a:r>
              <a:rPr lang="en-IN" sz="2400" dirty="0" err="1"/>
              <a:t>elif</a:t>
            </a:r>
            <a:r>
              <a:rPr lang="en-IN" sz="2400" dirty="0"/>
              <a:t>.</a:t>
            </a:r>
          </a:p>
          <a:p>
            <a:endParaRPr lang="en-IN" sz="2400" dirty="0"/>
          </a:p>
          <a:p>
            <a:pPr marL="285750" indent="-285750">
              <a:buFont typeface="Arial" panose="020B0604020202020204" pitchFamily="34" charset="0"/>
              <a:buChar char="•"/>
            </a:pPr>
            <a:r>
              <a:rPr lang="en-IN" sz="2400" dirty="0"/>
              <a:t>If all the conditions are false, then the body of else is executed.</a:t>
            </a:r>
          </a:p>
          <a:p>
            <a:endParaRPr lang="en-IN" sz="2400" dirty="0"/>
          </a:p>
          <a:p>
            <a:pPr marL="285750" indent="-285750">
              <a:buFont typeface="Arial" panose="020B0604020202020204" pitchFamily="34" charset="0"/>
              <a:buChar char="•"/>
            </a:pPr>
            <a:r>
              <a:rPr lang="en-IN" sz="2400" dirty="0"/>
              <a:t>Only one block among if </a:t>
            </a:r>
            <a:r>
              <a:rPr lang="en-IN" sz="2400" dirty="0" err="1"/>
              <a:t>elif</a:t>
            </a:r>
            <a:r>
              <a:rPr lang="en-IN" sz="2400" dirty="0"/>
              <a:t> else blocks is executed based on the condition.</a:t>
            </a:r>
          </a:p>
          <a:p>
            <a:endParaRPr lang="en-IN" sz="2400" dirty="0"/>
          </a:p>
          <a:p>
            <a:pPr marL="285750" indent="-285750">
              <a:buFont typeface="Arial" panose="020B0604020202020204" pitchFamily="34" charset="0"/>
              <a:buChar char="•"/>
            </a:pPr>
            <a:r>
              <a:rPr lang="en-IN" sz="2400" dirty="0"/>
              <a:t>The if block can have only one else block, but it can have multiple </a:t>
            </a:r>
            <a:r>
              <a:rPr lang="en-IN" sz="2400" dirty="0" err="1"/>
              <a:t>elif</a:t>
            </a:r>
            <a:r>
              <a:rPr lang="en-IN" sz="2400" dirty="0"/>
              <a:t> blocks.</a:t>
            </a:r>
          </a:p>
          <a:p>
            <a:endParaRPr lang="en-IN" sz="2400" dirty="0"/>
          </a:p>
          <a:p>
            <a:pPr marL="285750" indent="-285750">
              <a:buFont typeface="Arial" panose="020B0604020202020204" pitchFamily="34" charset="0"/>
              <a:buChar char="•"/>
            </a:pPr>
            <a:r>
              <a:rPr lang="en-IN" sz="2400" dirty="0"/>
              <a:t>Indentation is used for each of the if-</a:t>
            </a:r>
            <a:r>
              <a:rPr lang="en-IN" sz="2400" dirty="0" err="1"/>
              <a:t>elif</a:t>
            </a:r>
            <a:r>
              <a:rPr lang="en-IN" sz="2400" dirty="0"/>
              <a:t>-else blocks</a:t>
            </a:r>
          </a:p>
        </p:txBody>
      </p:sp>
    </p:spTree>
    <p:extLst>
      <p:ext uri="{BB962C8B-B14F-4D97-AF65-F5344CB8AC3E}">
        <p14:creationId xmlns:p14="http://schemas.microsoft.com/office/powerpoint/2010/main" val="178995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81988-CC60-7E1F-E587-10ACCE749D42}"/>
              </a:ext>
            </a:extLst>
          </p:cNvPr>
          <p:cNvSpPr txBox="1"/>
          <p:nvPr/>
        </p:nvSpPr>
        <p:spPr>
          <a:xfrm>
            <a:off x="428624" y="394692"/>
            <a:ext cx="11572875" cy="6894195"/>
          </a:xfrm>
          <a:prstGeom prst="rect">
            <a:avLst/>
          </a:prstGeom>
          <a:noFill/>
        </p:spPr>
        <p:txBody>
          <a:bodyPr wrap="square">
            <a:spAutoFit/>
          </a:bodyPr>
          <a:lstStyle/>
          <a:p>
            <a:r>
              <a:rPr lang="en-US" sz="2800" b="1" dirty="0">
                <a:solidFill>
                  <a:srgbClr val="C00000"/>
                </a:solidFill>
              </a:rPr>
              <a:t>Practice Programs:</a:t>
            </a:r>
          </a:p>
          <a:p>
            <a:endParaRPr lang="en-US" dirty="0">
              <a:solidFill>
                <a:srgbClr val="C00000"/>
              </a:solidFill>
            </a:endParaRPr>
          </a:p>
          <a:p>
            <a:r>
              <a:rPr lang="en-US" dirty="0"/>
              <a:t>1. Write a program to calculate the electricity bill, we must understand electricity charges and rates.</a:t>
            </a:r>
          </a:p>
          <a:p>
            <a:endParaRPr lang="en-US" dirty="0"/>
          </a:p>
          <a:p>
            <a:r>
              <a:rPr lang="en-US" dirty="0"/>
              <a:t>1 - 100 unit - 1.5/-</a:t>
            </a:r>
          </a:p>
          <a:p>
            <a:r>
              <a:rPr lang="en-US" dirty="0"/>
              <a:t>101-200 unit - 2.5/-</a:t>
            </a:r>
          </a:p>
          <a:p>
            <a:r>
              <a:rPr lang="en-US" dirty="0"/>
              <a:t>201-300 unit - 4/-</a:t>
            </a:r>
          </a:p>
          <a:p>
            <a:r>
              <a:rPr lang="en-US" dirty="0"/>
              <a:t>300 - 350 unit - 5/- </a:t>
            </a:r>
          </a:p>
          <a:p>
            <a:r>
              <a:rPr lang="en-US" dirty="0"/>
              <a:t>above 350 -  15 /- </a:t>
            </a:r>
          </a:p>
          <a:p>
            <a:endParaRPr lang="en-US" dirty="0"/>
          </a:p>
          <a:p>
            <a:r>
              <a:rPr lang="en-US" dirty="0"/>
              <a:t>2. Write a program that prompts the user to enter a weight in pounds and height in inches and then displays the BMI. </a:t>
            </a:r>
          </a:p>
          <a:p>
            <a:r>
              <a:rPr lang="en-US" dirty="0"/>
              <a:t>Note that one pound is 0.45359237 kilograms and one inch is 0.0254 meters. Use ladder if concept.</a:t>
            </a:r>
          </a:p>
          <a:p>
            <a:endParaRPr lang="en-US" dirty="0"/>
          </a:p>
          <a:p>
            <a:r>
              <a:rPr lang="en-US" dirty="0"/>
              <a:t>if </a:t>
            </a:r>
            <a:r>
              <a:rPr lang="en-US" dirty="0" err="1"/>
              <a:t>bmi</a:t>
            </a:r>
            <a:r>
              <a:rPr lang="en-US" dirty="0"/>
              <a:t> &lt; 18.5</a:t>
            </a:r>
          </a:p>
          <a:p>
            <a:r>
              <a:rPr lang="en-US" dirty="0"/>
              <a:t> print("Underweight")</a:t>
            </a:r>
          </a:p>
          <a:p>
            <a:r>
              <a:rPr lang="en-US" dirty="0"/>
              <a:t>if </a:t>
            </a:r>
            <a:r>
              <a:rPr lang="en-US" dirty="0" err="1"/>
              <a:t>bmi</a:t>
            </a:r>
            <a:r>
              <a:rPr lang="en-US" dirty="0"/>
              <a:t> &lt; 25</a:t>
            </a:r>
          </a:p>
          <a:p>
            <a:r>
              <a:rPr lang="en-US" dirty="0"/>
              <a:t> print("Normal")</a:t>
            </a:r>
          </a:p>
          <a:p>
            <a:r>
              <a:rPr lang="en-US" dirty="0"/>
              <a:t>if </a:t>
            </a:r>
            <a:r>
              <a:rPr lang="en-US" dirty="0" err="1"/>
              <a:t>bmi</a:t>
            </a:r>
            <a:r>
              <a:rPr lang="en-US" dirty="0"/>
              <a:t> &lt; 30</a:t>
            </a:r>
          </a:p>
          <a:p>
            <a:r>
              <a:rPr lang="en-US" dirty="0"/>
              <a:t> print("Overweight")</a:t>
            </a:r>
          </a:p>
          <a:p>
            <a:r>
              <a:rPr lang="en-US" dirty="0"/>
              <a:t>else</a:t>
            </a:r>
          </a:p>
          <a:p>
            <a:r>
              <a:rPr lang="en-US" dirty="0"/>
              <a:t> print("Obese")</a:t>
            </a:r>
            <a:br>
              <a:rPr lang="en-US" dirty="0"/>
            </a:br>
            <a:endParaRPr lang="en-US" dirty="0"/>
          </a:p>
          <a:p>
            <a:br>
              <a:rPr lang="en-US" dirty="0"/>
            </a:br>
            <a:endParaRPr lang="en-IN" dirty="0"/>
          </a:p>
        </p:txBody>
      </p:sp>
      <p:sp>
        <p:nvSpPr>
          <p:cNvPr id="4" name="TextBox 3">
            <a:extLst>
              <a:ext uri="{FF2B5EF4-FFF2-40B4-BE49-F238E27FC236}">
                <a16:creationId xmlns:a16="http://schemas.microsoft.com/office/drawing/2014/main" id="{945C4000-CBFB-5ADE-C8FF-6C52281B2335}"/>
              </a:ext>
            </a:extLst>
          </p:cNvPr>
          <p:cNvSpPr txBox="1"/>
          <p:nvPr/>
        </p:nvSpPr>
        <p:spPr>
          <a:xfrm>
            <a:off x="5086350" y="4515921"/>
            <a:ext cx="6096000" cy="369332"/>
          </a:xfrm>
          <a:prstGeom prst="rect">
            <a:avLst/>
          </a:prstGeom>
          <a:noFill/>
        </p:spPr>
        <p:txBody>
          <a:bodyPr wrap="square">
            <a:spAutoFit/>
          </a:bodyPr>
          <a:lstStyle/>
          <a:p>
            <a:r>
              <a:rPr lang="en-IN" dirty="0" err="1"/>
              <a:t>bmi</a:t>
            </a:r>
            <a:r>
              <a:rPr lang="en-IN" dirty="0"/>
              <a:t> = </a:t>
            </a:r>
            <a:r>
              <a:rPr lang="en-IN" dirty="0" err="1"/>
              <a:t>weightInKilograms</a:t>
            </a:r>
            <a:r>
              <a:rPr lang="en-IN" dirty="0"/>
              <a:t> / (</a:t>
            </a:r>
            <a:r>
              <a:rPr lang="en-IN" dirty="0" err="1"/>
              <a:t>heightInMeters</a:t>
            </a:r>
            <a:r>
              <a:rPr lang="en-IN" dirty="0"/>
              <a:t> * </a:t>
            </a:r>
            <a:r>
              <a:rPr lang="en-IN" dirty="0" err="1"/>
              <a:t>heightInMeters</a:t>
            </a:r>
            <a:r>
              <a:rPr lang="en-IN" dirty="0"/>
              <a:t>)</a:t>
            </a:r>
          </a:p>
        </p:txBody>
      </p:sp>
    </p:spTree>
    <p:extLst>
      <p:ext uri="{BB962C8B-B14F-4D97-AF65-F5344CB8AC3E}">
        <p14:creationId xmlns:p14="http://schemas.microsoft.com/office/powerpoint/2010/main" val="396542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38AAB8-E935-07A0-C87E-50B18764A1C5}"/>
              </a:ext>
            </a:extLst>
          </p:cNvPr>
          <p:cNvSpPr txBox="1"/>
          <p:nvPr/>
        </p:nvSpPr>
        <p:spPr>
          <a:xfrm>
            <a:off x="419100" y="1041738"/>
            <a:ext cx="11353800" cy="1569660"/>
          </a:xfrm>
          <a:prstGeom prst="rect">
            <a:avLst/>
          </a:prstGeom>
          <a:noFill/>
        </p:spPr>
        <p:txBody>
          <a:bodyPr wrap="square">
            <a:spAutoFit/>
          </a:bodyPr>
          <a:lstStyle/>
          <a:p>
            <a:r>
              <a:rPr lang="en-IN" sz="2400" dirty="0"/>
              <a:t>3. Suppose you shop for rice and find it in two different sized packages. You would like to write a program to compare the costs of the packages. The program prompts the user to enter the weight and price of each package and then displays the one with the better price. Here is a sample run:</a:t>
            </a:r>
          </a:p>
        </p:txBody>
      </p:sp>
      <p:pic>
        <p:nvPicPr>
          <p:cNvPr id="7" name="Picture 6">
            <a:extLst>
              <a:ext uri="{FF2B5EF4-FFF2-40B4-BE49-F238E27FC236}">
                <a16:creationId xmlns:a16="http://schemas.microsoft.com/office/drawing/2014/main" id="{C9483905-D1BB-8F1E-E97E-75BF4ADAF792}"/>
              </a:ext>
            </a:extLst>
          </p:cNvPr>
          <p:cNvPicPr>
            <a:picLocks noChangeAspect="1"/>
          </p:cNvPicPr>
          <p:nvPr/>
        </p:nvPicPr>
        <p:blipFill>
          <a:blip r:embed="rId2"/>
          <a:stretch>
            <a:fillRect/>
          </a:stretch>
        </p:blipFill>
        <p:spPr>
          <a:xfrm>
            <a:off x="1947862" y="3290887"/>
            <a:ext cx="8296275" cy="1152525"/>
          </a:xfrm>
          <a:prstGeom prst="rect">
            <a:avLst/>
          </a:prstGeom>
        </p:spPr>
      </p:pic>
      <p:sp>
        <p:nvSpPr>
          <p:cNvPr id="3" name="TextBox 2">
            <a:extLst>
              <a:ext uri="{FF2B5EF4-FFF2-40B4-BE49-F238E27FC236}">
                <a16:creationId xmlns:a16="http://schemas.microsoft.com/office/drawing/2014/main" id="{E756F56F-49AE-89A8-DD0F-558D923EB5E8}"/>
              </a:ext>
            </a:extLst>
          </p:cNvPr>
          <p:cNvSpPr txBox="1"/>
          <p:nvPr/>
        </p:nvSpPr>
        <p:spPr>
          <a:xfrm>
            <a:off x="547686" y="4846766"/>
            <a:ext cx="11096625" cy="1938992"/>
          </a:xfrm>
          <a:prstGeom prst="rect">
            <a:avLst/>
          </a:prstGeom>
          <a:noFill/>
        </p:spPr>
        <p:txBody>
          <a:bodyPr wrap="square">
            <a:spAutoFit/>
          </a:bodyPr>
          <a:lstStyle/>
          <a:p>
            <a:r>
              <a:rPr lang="en-US" sz="2400" dirty="0"/>
              <a:t>4. Write a Python program to check a triangle is equilateral, isosceles or scalene.</a:t>
            </a:r>
          </a:p>
          <a:p>
            <a:r>
              <a:rPr lang="en-US" sz="2400" dirty="0"/>
              <a:t> </a:t>
            </a:r>
            <a:br>
              <a:rPr lang="en-US" sz="2400" dirty="0"/>
            </a:br>
            <a:r>
              <a:rPr lang="en-US" sz="2400" dirty="0"/>
              <a:t>Note :An equilateral triangle is a triangle in which all three sides are equal.</a:t>
            </a:r>
            <a:br>
              <a:rPr lang="en-US" sz="2400" dirty="0"/>
            </a:br>
            <a:r>
              <a:rPr lang="en-US" sz="2400" dirty="0"/>
              <a:t>A scalene triangle is a triangle that has three unequal sides.</a:t>
            </a:r>
            <a:br>
              <a:rPr lang="en-US" sz="2400" dirty="0"/>
            </a:br>
            <a:r>
              <a:rPr lang="en-US" sz="2400" dirty="0"/>
              <a:t>An isosceles triangle is a triangle with (at least) two equal sides.</a:t>
            </a:r>
            <a:endParaRPr lang="en-IN" sz="2400" dirty="0"/>
          </a:p>
        </p:txBody>
      </p:sp>
    </p:spTree>
    <p:extLst>
      <p:ext uri="{BB962C8B-B14F-4D97-AF65-F5344CB8AC3E}">
        <p14:creationId xmlns:p14="http://schemas.microsoft.com/office/powerpoint/2010/main" val="131541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6A3B-8826-4B8B-A53A-4B78FD89627B}"/>
              </a:ext>
            </a:extLst>
          </p:cNvPr>
          <p:cNvSpPr>
            <a:spLocks noGrp="1"/>
          </p:cNvSpPr>
          <p:nvPr>
            <p:ph type="title"/>
          </p:nvPr>
        </p:nvSpPr>
        <p:spPr>
          <a:xfrm>
            <a:off x="533400" y="130209"/>
            <a:ext cx="9379226" cy="681797"/>
          </a:xfrm>
        </p:spPr>
        <p:txBody>
          <a:bodyPr>
            <a:normAutofit fontScale="90000"/>
          </a:bodyPr>
          <a:lstStyle/>
          <a:p>
            <a:pPr algn="ctr"/>
            <a:r>
              <a:rPr lang="en-US" dirty="0"/>
              <a:t>While Loop</a:t>
            </a:r>
          </a:p>
        </p:txBody>
      </p:sp>
      <p:sp>
        <p:nvSpPr>
          <p:cNvPr id="3" name="Content Placeholder 2">
            <a:extLst>
              <a:ext uri="{FF2B5EF4-FFF2-40B4-BE49-F238E27FC236}">
                <a16:creationId xmlns:a16="http://schemas.microsoft.com/office/drawing/2014/main" id="{71AAE833-4D13-4238-BD0F-EFBB6398BDEC}"/>
              </a:ext>
            </a:extLst>
          </p:cNvPr>
          <p:cNvSpPr>
            <a:spLocks noGrp="1"/>
          </p:cNvSpPr>
          <p:nvPr>
            <p:ph idx="1"/>
          </p:nvPr>
        </p:nvSpPr>
        <p:spPr>
          <a:xfrm>
            <a:off x="533401" y="1046922"/>
            <a:ext cx="6755296" cy="5499652"/>
          </a:xfrm>
        </p:spPr>
        <p:txBody>
          <a:bodyPr>
            <a:normAutofit/>
          </a:bodyPr>
          <a:lstStyle/>
          <a:p>
            <a:pPr algn="l">
              <a:buFont typeface="Arial" panose="020B0604020202020204" pitchFamily="34" charset="0"/>
              <a:buChar char="•"/>
            </a:pPr>
            <a:r>
              <a:rPr lang="en-US" sz="2400" b="0" i="0" dirty="0">
                <a:solidFill>
                  <a:srgbClr val="000000"/>
                </a:solidFill>
                <a:effectLst/>
                <a:latin typeface="-apple-system"/>
              </a:rPr>
              <a:t>A </a:t>
            </a:r>
            <a:r>
              <a:rPr lang="en-US" sz="2400" dirty="0"/>
              <a:t>while</a:t>
            </a:r>
            <a:r>
              <a:rPr lang="en-US" sz="2400" b="0" i="0" dirty="0">
                <a:solidFill>
                  <a:srgbClr val="000000"/>
                </a:solidFill>
                <a:effectLst/>
                <a:latin typeface="-apple-system"/>
              </a:rPr>
              <a:t> statement is used to execute some block of code </a:t>
            </a:r>
            <a:r>
              <a:rPr lang="en-US" sz="2400" b="1" i="0" dirty="0">
                <a:solidFill>
                  <a:srgbClr val="000000"/>
                </a:solidFill>
                <a:effectLst/>
                <a:latin typeface="-apple-system"/>
              </a:rPr>
              <a:t>repeatedly as long as a condition evaluates to </a:t>
            </a:r>
            <a:r>
              <a:rPr lang="en-US" sz="2400" dirty="0"/>
              <a:t>True</a:t>
            </a:r>
            <a:r>
              <a:rPr lang="en-US" sz="2400" b="0" i="0" dirty="0">
                <a:solidFill>
                  <a:srgbClr val="000000"/>
                </a:solidFill>
                <a:effectLst/>
                <a:latin typeface="-apple-system"/>
              </a:rPr>
              <a:t>. In the While loop, the value of the expression is evaluated first.</a:t>
            </a:r>
          </a:p>
          <a:p>
            <a:pPr algn="l">
              <a:buFont typeface="Arial" panose="020B0604020202020204" pitchFamily="34" charset="0"/>
              <a:buChar char="•"/>
            </a:pPr>
            <a:r>
              <a:rPr lang="en-US" sz="2400" b="0" i="0" dirty="0">
                <a:solidFill>
                  <a:srgbClr val="000000"/>
                </a:solidFill>
                <a:effectLst/>
                <a:latin typeface="-apple-system"/>
              </a:rPr>
              <a:t>The body of the loop is entered only when the expression evaluates to true.</a:t>
            </a:r>
          </a:p>
          <a:p>
            <a:pPr algn="l">
              <a:buFont typeface="Arial" panose="020B0604020202020204" pitchFamily="34" charset="0"/>
              <a:buChar char="•"/>
            </a:pPr>
            <a:r>
              <a:rPr lang="en-US" sz="2400" b="0" i="0" dirty="0">
                <a:solidFill>
                  <a:srgbClr val="000000"/>
                </a:solidFill>
                <a:effectLst/>
                <a:latin typeface="-apple-system"/>
              </a:rPr>
              <a:t>After one iteration, the expression is checked again.</a:t>
            </a:r>
          </a:p>
          <a:p>
            <a:pPr algn="l">
              <a:buFont typeface="Arial" panose="020B0604020202020204" pitchFamily="34" charset="0"/>
              <a:buChar char="•"/>
            </a:pPr>
            <a:r>
              <a:rPr lang="en-US" sz="2400" b="0" i="0" dirty="0">
                <a:solidFill>
                  <a:srgbClr val="000000"/>
                </a:solidFill>
                <a:effectLst/>
                <a:latin typeface="-apple-system"/>
              </a:rPr>
              <a:t>This process continues until the expression evaluates to False.</a:t>
            </a:r>
          </a:p>
          <a:p>
            <a:pPr algn="l">
              <a:buFont typeface="Arial" panose="020B0604020202020204" pitchFamily="34" charset="0"/>
              <a:buChar char="•"/>
            </a:pPr>
            <a:r>
              <a:rPr lang="en-US" sz="2400" b="0" i="0" dirty="0">
                <a:solidFill>
                  <a:srgbClr val="000000"/>
                </a:solidFill>
                <a:effectLst/>
                <a:latin typeface="-apple-system"/>
              </a:rPr>
              <a:t>The body of the loop is identified using the </a:t>
            </a:r>
            <a:r>
              <a:rPr lang="en-US" sz="2400" b="1" i="0" dirty="0">
                <a:solidFill>
                  <a:srgbClr val="000000"/>
                </a:solidFill>
                <a:effectLst/>
                <a:latin typeface="-apple-system"/>
              </a:rPr>
              <a:t>indentation</a:t>
            </a:r>
            <a:r>
              <a:rPr lang="en-US" sz="2400" b="0" i="0" dirty="0">
                <a:solidFill>
                  <a:srgbClr val="000000"/>
                </a:solidFill>
                <a:effectLst/>
                <a:latin typeface="-apple-system"/>
              </a:rPr>
              <a:t> with the expression condition as the first statement.</a:t>
            </a:r>
          </a:p>
          <a:p>
            <a:pPr marL="0" indent="0">
              <a:buNone/>
            </a:pPr>
            <a:endParaRPr lang="en-US" sz="2400" dirty="0"/>
          </a:p>
        </p:txBody>
      </p:sp>
      <p:pic>
        <p:nvPicPr>
          <p:cNvPr id="5" name="Picture 4">
            <a:extLst>
              <a:ext uri="{FF2B5EF4-FFF2-40B4-BE49-F238E27FC236}">
                <a16:creationId xmlns:a16="http://schemas.microsoft.com/office/drawing/2014/main" id="{C1F74A91-0B82-48D2-8C59-1F827DFE76C6}"/>
              </a:ext>
            </a:extLst>
          </p:cNvPr>
          <p:cNvPicPr>
            <a:picLocks noChangeAspect="1"/>
          </p:cNvPicPr>
          <p:nvPr/>
        </p:nvPicPr>
        <p:blipFill>
          <a:blip r:embed="rId2"/>
          <a:stretch>
            <a:fillRect/>
          </a:stretch>
        </p:blipFill>
        <p:spPr>
          <a:xfrm>
            <a:off x="7288697" y="1816405"/>
            <a:ext cx="4612863" cy="4041746"/>
          </a:xfrm>
          <a:prstGeom prst="rect">
            <a:avLst/>
          </a:prstGeom>
        </p:spPr>
      </p:pic>
    </p:spTree>
    <p:extLst>
      <p:ext uri="{BB962C8B-B14F-4D97-AF65-F5344CB8AC3E}">
        <p14:creationId xmlns:p14="http://schemas.microsoft.com/office/powerpoint/2010/main" val="3613521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45273-11C3-46A4-81CF-2CDEA7211931}"/>
              </a:ext>
            </a:extLst>
          </p:cNvPr>
          <p:cNvPicPr>
            <a:picLocks noChangeAspect="1"/>
          </p:cNvPicPr>
          <p:nvPr/>
        </p:nvPicPr>
        <p:blipFill>
          <a:blip r:embed="rId2"/>
          <a:stretch>
            <a:fillRect/>
          </a:stretch>
        </p:blipFill>
        <p:spPr>
          <a:xfrm>
            <a:off x="407917" y="789746"/>
            <a:ext cx="5053547" cy="2226987"/>
          </a:xfrm>
          <a:prstGeom prst="rect">
            <a:avLst/>
          </a:prstGeom>
        </p:spPr>
      </p:pic>
      <p:pic>
        <p:nvPicPr>
          <p:cNvPr id="7" name="Picture 6">
            <a:extLst>
              <a:ext uri="{FF2B5EF4-FFF2-40B4-BE49-F238E27FC236}">
                <a16:creationId xmlns:a16="http://schemas.microsoft.com/office/drawing/2014/main" id="{8B607D79-35AB-4F58-A7C9-3227AE7E51BE}"/>
              </a:ext>
            </a:extLst>
          </p:cNvPr>
          <p:cNvPicPr>
            <a:picLocks noChangeAspect="1"/>
          </p:cNvPicPr>
          <p:nvPr/>
        </p:nvPicPr>
        <p:blipFill>
          <a:blip r:embed="rId3"/>
          <a:stretch>
            <a:fillRect/>
          </a:stretch>
        </p:blipFill>
        <p:spPr>
          <a:xfrm>
            <a:off x="181632" y="4735996"/>
            <a:ext cx="4412734" cy="498614"/>
          </a:xfrm>
          <a:prstGeom prst="rect">
            <a:avLst/>
          </a:prstGeom>
        </p:spPr>
      </p:pic>
    </p:spTree>
    <p:extLst>
      <p:ext uri="{BB962C8B-B14F-4D97-AF65-F5344CB8AC3E}">
        <p14:creationId xmlns:p14="http://schemas.microsoft.com/office/powerpoint/2010/main" val="153565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45273-11C3-46A4-81CF-2CDEA7211931}"/>
              </a:ext>
            </a:extLst>
          </p:cNvPr>
          <p:cNvPicPr>
            <a:picLocks noChangeAspect="1"/>
          </p:cNvPicPr>
          <p:nvPr/>
        </p:nvPicPr>
        <p:blipFill>
          <a:blip r:embed="rId2"/>
          <a:stretch>
            <a:fillRect/>
          </a:stretch>
        </p:blipFill>
        <p:spPr>
          <a:xfrm>
            <a:off x="407917" y="789746"/>
            <a:ext cx="5053547" cy="2226987"/>
          </a:xfrm>
          <a:prstGeom prst="rect">
            <a:avLst/>
          </a:prstGeom>
        </p:spPr>
      </p:pic>
      <p:pic>
        <p:nvPicPr>
          <p:cNvPr id="7" name="Picture 6">
            <a:extLst>
              <a:ext uri="{FF2B5EF4-FFF2-40B4-BE49-F238E27FC236}">
                <a16:creationId xmlns:a16="http://schemas.microsoft.com/office/drawing/2014/main" id="{8B607D79-35AB-4F58-A7C9-3227AE7E51BE}"/>
              </a:ext>
            </a:extLst>
          </p:cNvPr>
          <p:cNvPicPr>
            <a:picLocks noChangeAspect="1"/>
          </p:cNvPicPr>
          <p:nvPr/>
        </p:nvPicPr>
        <p:blipFill>
          <a:blip r:embed="rId3"/>
          <a:stretch>
            <a:fillRect/>
          </a:stretch>
        </p:blipFill>
        <p:spPr>
          <a:xfrm>
            <a:off x="181632" y="4735996"/>
            <a:ext cx="4412734" cy="498614"/>
          </a:xfrm>
          <a:prstGeom prst="rect">
            <a:avLst/>
          </a:prstGeom>
        </p:spPr>
      </p:pic>
      <p:pic>
        <p:nvPicPr>
          <p:cNvPr id="9" name="Picture 8">
            <a:extLst>
              <a:ext uri="{FF2B5EF4-FFF2-40B4-BE49-F238E27FC236}">
                <a16:creationId xmlns:a16="http://schemas.microsoft.com/office/drawing/2014/main" id="{4E4A27B9-A066-4602-9758-4398A23B9E70}"/>
              </a:ext>
            </a:extLst>
          </p:cNvPr>
          <p:cNvPicPr>
            <a:picLocks noChangeAspect="1"/>
          </p:cNvPicPr>
          <p:nvPr/>
        </p:nvPicPr>
        <p:blipFill>
          <a:blip r:embed="rId4"/>
          <a:stretch>
            <a:fillRect/>
          </a:stretch>
        </p:blipFill>
        <p:spPr>
          <a:xfrm>
            <a:off x="6371472" y="789745"/>
            <a:ext cx="5412611" cy="2226987"/>
          </a:xfrm>
          <a:prstGeom prst="rect">
            <a:avLst/>
          </a:prstGeom>
        </p:spPr>
      </p:pic>
    </p:spTree>
    <p:extLst>
      <p:ext uri="{BB962C8B-B14F-4D97-AF65-F5344CB8AC3E}">
        <p14:creationId xmlns:p14="http://schemas.microsoft.com/office/powerpoint/2010/main" val="148173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145273-11C3-46A4-81CF-2CDEA7211931}"/>
              </a:ext>
            </a:extLst>
          </p:cNvPr>
          <p:cNvPicPr>
            <a:picLocks noChangeAspect="1"/>
          </p:cNvPicPr>
          <p:nvPr/>
        </p:nvPicPr>
        <p:blipFill>
          <a:blip r:embed="rId2"/>
          <a:stretch>
            <a:fillRect/>
          </a:stretch>
        </p:blipFill>
        <p:spPr>
          <a:xfrm>
            <a:off x="407917" y="789746"/>
            <a:ext cx="5053547" cy="2226987"/>
          </a:xfrm>
          <a:prstGeom prst="rect">
            <a:avLst/>
          </a:prstGeom>
        </p:spPr>
      </p:pic>
      <p:pic>
        <p:nvPicPr>
          <p:cNvPr id="7" name="Picture 6">
            <a:extLst>
              <a:ext uri="{FF2B5EF4-FFF2-40B4-BE49-F238E27FC236}">
                <a16:creationId xmlns:a16="http://schemas.microsoft.com/office/drawing/2014/main" id="{8B607D79-35AB-4F58-A7C9-3227AE7E51BE}"/>
              </a:ext>
            </a:extLst>
          </p:cNvPr>
          <p:cNvPicPr>
            <a:picLocks noChangeAspect="1"/>
          </p:cNvPicPr>
          <p:nvPr/>
        </p:nvPicPr>
        <p:blipFill>
          <a:blip r:embed="rId3"/>
          <a:stretch>
            <a:fillRect/>
          </a:stretch>
        </p:blipFill>
        <p:spPr>
          <a:xfrm>
            <a:off x="181632" y="4735996"/>
            <a:ext cx="4412734" cy="498614"/>
          </a:xfrm>
          <a:prstGeom prst="rect">
            <a:avLst/>
          </a:prstGeom>
        </p:spPr>
      </p:pic>
      <p:pic>
        <p:nvPicPr>
          <p:cNvPr id="9" name="Picture 8">
            <a:extLst>
              <a:ext uri="{FF2B5EF4-FFF2-40B4-BE49-F238E27FC236}">
                <a16:creationId xmlns:a16="http://schemas.microsoft.com/office/drawing/2014/main" id="{4E4A27B9-A066-4602-9758-4398A23B9E70}"/>
              </a:ext>
            </a:extLst>
          </p:cNvPr>
          <p:cNvPicPr>
            <a:picLocks noChangeAspect="1"/>
          </p:cNvPicPr>
          <p:nvPr/>
        </p:nvPicPr>
        <p:blipFill>
          <a:blip r:embed="rId4"/>
          <a:stretch>
            <a:fillRect/>
          </a:stretch>
        </p:blipFill>
        <p:spPr>
          <a:xfrm>
            <a:off x="6371472" y="789745"/>
            <a:ext cx="5412611" cy="2226987"/>
          </a:xfrm>
          <a:prstGeom prst="rect">
            <a:avLst/>
          </a:prstGeom>
        </p:spPr>
      </p:pic>
      <p:pic>
        <p:nvPicPr>
          <p:cNvPr id="11" name="Picture 10">
            <a:extLst>
              <a:ext uri="{FF2B5EF4-FFF2-40B4-BE49-F238E27FC236}">
                <a16:creationId xmlns:a16="http://schemas.microsoft.com/office/drawing/2014/main" id="{FC4172D8-9590-4C21-BA9C-A2CEAC5F398A}"/>
              </a:ext>
            </a:extLst>
          </p:cNvPr>
          <p:cNvPicPr>
            <a:picLocks noChangeAspect="1"/>
          </p:cNvPicPr>
          <p:nvPr/>
        </p:nvPicPr>
        <p:blipFill>
          <a:blip r:embed="rId5"/>
          <a:stretch>
            <a:fillRect/>
          </a:stretch>
        </p:blipFill>
        <p:spPr>
          <a:xfrm>
            <a:off x="6096000" y="3841269"/>
            <a:ext cx="5412611" cy="527692"/>
          </a:xfrm>
          <a:prstGeom prst="rect">
            <a:avLst/>
          </a:prstGeom>
        </p:spPr>
      </p:pic>
    </p:spTree>
    <p:extLst>
      <p:ext uri="{BB962C8B-B14F-4D97-AF65-F5344CB8AC3E}">
        <p14:creationId xmlns:p14="http://schemas.microsoft.com/office/powerpoint/2010/main" val="298977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7181C2-32F4-42C3-9EA2-7DF5F7FF9198}"/>
              </a:ext>
            </a:extLst>
          </p:cNvPr>
          <p:cNvPicPr>
            <a:picLocks noChangeAspect="1"/>
          </p:cNvPicPr>
          <p:nvPr/>
        </p:nvPicPr>
        <p:blipFill>
          <a:blip r:embed="rId2"/>
          <a:stretch>
            <a:fillRect/>
          </a:stretch>
        </p:blipFill>
        <p:spPr>
          <a:xfrm>
            <a:off x="132521" y="213543"/>
            <a:ext cx="8643949" cy="6081240"/>
          </a:xfrm>
          <a:prstGeom prst="rect">
            <a:avLst/>
          </a:prstGeom>
        </p:spPr>
      </p:pic>
    </p:spTree>
    <p:extLst>
      <p:ext uri="{BB962C8B-B14F-4D97-AF65-F5344CB8AC3E}">
        <p14:creationId xmlns:p14="http://schemas.microsoft.com/office/powerpoint/2010/main" val="95307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C7C2-ED78-4F3F-8595-B0C48F4949CF}"/>
              </a:ext>
            </a:extLst>
          </p:cNvPr>
          <p:cNvSpPr>
            <a:spLocks noGrp="1"/>
          </p:cNvSpPr>
          <p:nvPr>
            <p:ph type="title"/>
          </p:nvPr>
        </p:nvSpPr>
        <p:spPr>
          <a:xfrm>
            <a:off x="838200" y="365125"/>
            <a:ext cx="10412896" cy="695049"/>
          </a:xfrm>
        </p:spPr>
        <p:txBody>
          <a:bodyPr/>
          <a:lstStyle/>
          <a:p>
            <a:pPr algn="ctr"/>
            <a:r>
              <a:rPr lang="en-US" dirty="0"/>
              <a:t>For Loop</a:t>
            </a:r>
          </a:p>
        </p:txBody>
      </p:sp>
      <p:sp>
        <p:nvSpPr>
          <p:cNvPr id="3" name="Content Placeholder 2">
            <a:extLst>
              <a:ext uri="{FF2B5EF4-FFF2-40B4-BE49-F238E27FC236}">
                <a16:creationId xmlns:a16="http://schemas.microsoft.com/office/drawing/2014/main" id="{3E94B9B9-C049-4BB7-9C6B-1A648F8B589D}"/>
              </a:ext>
            </a:extLst>
          </p:cNvPr>
          <p:cNvSpPr>
            <a:spLocks noGrp="1"/>
          </p:cNvSpPr>
          <p:nvPr>
            <p:ph idx="1"/>
          </p:nvPr>
        </p:nvSpPr>
        <p:spPr>
          <a:xfrm>
            <a:off x="556591" y="1166190"/>
            <a:ext cx="6864625" cy="5326685"/>
          </a:xfrm>
        </p:spPr>
        <p:txBody>
          <a:bodyPr>
            <a:normAutofit lnSpcReduction="10000"/>
          </a:bodyPr>
          <a:lstStyle/>
          <a:p>
            <a:pPr marL="0" indent="0">
              <a:buNone/>
            </a:pPr>
            <a:r>
              <a:rPr lang="en-US" b="0" i="0" dirty="0">
                <a:solidFill>
                  <a:srgbClr val="000000"/>
                </a:solidFill>
                <a:effectLst/>
                <a:latin typeface="-apple-system"/>
              </a:rPr>
              <a:t>A for-loop is used to iterate over a range of values using a loop counter, which is a variable taking a range of values in some orderly sequence (e.g., starting at </a:t>
            </a:r>
            <a:r>
              <a:rPr lang="en-US" b="1" i="0" dirty="0">
                <a:solidFill>
                  <a:srgbClr val="000000"/>
                </a:solidFill>
                <a:effectLst/>
                <a:latin typeface="-apple-system"/>
              </a:rPr>
              <a:t>0</a:t>
            </a:r>
            <a:r>
              <a:rPr lang="en-US" b="0" i="0" dirty="0">
                <a:solidFill>
                  <a:srgbClr val="000000"/>
                </a:solidFill>
                <a:effectLst/>
                <a:latin typeface="-apple-system"/>
              </a:rPr>
              <a:t> and ending at </a:t>
            </a:r>
            <a:r>
              <a:rPr lang="en-US" b="1" i="0" dirty="0">
                <a:solidFill>
                  <a:srgbClr val="000000"/>
                </a:solidFill>
                <a:effectLst/>
                <a:latin typeface="-apple-system"/>
              </a:rPr>
              <a:t>10</a:t>
            </a:r>
            <a:r>
              <a:rPr lang="en-US" b="0" i="0" dirty="0">
                <a:solidFill>
                  <a:srgbClr val="000000"/>
                </a:solidFill>
                <a:effectLst/>
                <a:latin typeface="-apple-system"/>
              </a:rPr>
              <a:t> in increments of </a:t>
            </a:r>
            <a:r>
              <a:rPr lang="en-US" b="1" i="0" dirty="0">
                <a:solidFill>
                  <a:srgbClr val="000000"/>
                </a:solidFill>
                <a:effectLst/>
                <a:latin typeface="-apple-system"/>
              </a:rPr>
              <a:t>1</a:t>
            </a:r>
            <a:r>
              <a:rPr lang="en-US" b="0" i="0" dirty="0">
                <a:solidFill>
                  <a:srgbClr val="000000"/>
                </a:solidFill>
                <a:effectLst/>
                <a:latin typeface="-apple-system"/>
              </a:rPr>
              <a:t>).</a:t>
            </a:r>
            <a:br>
              <a:rPr lang="en-US" dirty="0"/>
            </a:br>
            <a:br>
              <a:rPr lang="en-US" dirty="0"/>
            </a:br>
            <a:r>
              <a:rPr lang="en-US" b="0" i="0" dirty="0">
                <a:solidFill>
                  <a:srgbClr val="000000"/>
                </a:solidFill>
                <a:effectLst/>
                <a:latin typeface="-apple-system"/>
              </a:rPr>
              <a:t>The value stored in a loop counter is changed with each iteration of the loop, providing a unique value for each individual iteration. The loop counter is used to decide when to terminate the loop.</a:t>
            </a:r>
            <a:br>
              <a:rPr lang="en-US" dirty="0"/>
            </a:br>
            <a:br>
              <a:rPr lang="en-US" dirty="0"/>
            </a:br>
            <a:r>
              <a:rPr lang="en-US" b="0" i="0" dirty="0">
                <a:solidFill>
                  <a:srgbClr val="000000"/>
                </a:solidFill>
                <a:effectLst/>
                <a:latin typeface="-apple-system"/>
              </a:rPr>
              <a:t>A for-loop construct can be termed as an entry controlled loop.</a:t>
            </a:r>
            <a:endParaRPr lang="en-US" dirty="0"/>
          </a:p>
        </p:txBody>
      </p:sp>
      <p:pic>
        <p:nvPicPr>
          <p:cNvPr id="5" name="Picture 4">
            <a:extLst>
              <a:ext uri="{FF2B5EF4-FFF2-40B4-BE49-F238E27FC236}">
                <a16:creationId xmlns:a16="http://schemas.microsoft.com/office/drawing/2014/main" id="{0D731A75-7491-4B11-BB31-C84E2A042CFC}"/>
              </a:ext>
            </a:extLst>
          </p:cNvPr>
          <p:cNvPicPr>
            <a:picLocks noChangeAspect="1"/>
          </p:cNvPicPr>
          <p:nvPr/>
        </p:nvPicPr>
        <p:blipFill>
          <a:blip r:embed="rId2"/>
          <a:stretch>
            <a:fillRect/>
          </a:stretch>
        </p:blipFill>
        <p:spPr>
          <a:xfrm>
            <a:off x="7421216" y="1060174"/>
            <a:ext cx="4214193" cy="2065509"/>
          </a:xfrm>
          <a:prstGeom prst="rect">
            <a:avLst/>
          </a:prstGeom>
        </p:spPr>
      </p:pic>
      <p:pic>
        <p:nvPicPr>
          <p:cNvPr id="7" name="Picture 6">
            <a:extLst>
              <a:ext uri="{FF2B5EF4-FFF2-40B4-BE49-F238E27FC236}">
                <a16:creationId xmlns:a16="http://schemas.microsoft.com/office/drawing/2014/main" id="{65BB87E3-321C-41AE-8FE6-5E6D73420F3C}"/>
              </a:ext>
            </a:extLst>
          </p:cNvPr>
          <p:cNvPicPr>
            <a:picLocks noChangeAspect="1"/>
          </p:cNvPicPr>
          <p:nvPr/>
        </p:nvPicPr>
        <p:blipFill>
          <a:blip r:embed="rId3"/>
          <a:stretch>
            <a:fillRect/>
          </a:stretch>
        </p:blipFill>
        <p:spPr>
          <a:xfrm>
            <a:off x="7542022" y="4731025"/>
            <a:ext cx="4225907" cy="1570691"/>
          </a:xfrm>
          <a:prstGeom prst="rect">
            <a:avLst/>
          </a:prstGeom>
        </p:spPr>
      </p:pic>
    </p:spTree>
    <p:extLst>
      <p:ext uri="{BB962C8B-B14F-4D97-AF65-F5344CB8AC3E}">
        <p14:creationId xmlns:p14="http://schemas.microsoft.com/office/powerpoint/2010/main" val="307576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6B24A-9FF1-47B3-A98A-62CBFA40EF28}"/>
              </a:ext>
            </a:extLst>
          </p:cNvPr>
          <p:cNvSpPr>
            <a:spLocks noGrp="1"/>
          </p:cNvSpPr>
          <p:nvPr>
            <p:ph idx="1"/>
          </p:nvPr>
        </p:nvSpPr>
        <p:spPr>
          <a:xfrm>
            <a:off x="838200" y="371061"/>
            <a:ext cx="10515600" cy="5805902"/>
          </a:xfrm>
        </p:spPr>
        <p:txBody>
          <a:bodyPr/>
          <a:lstStyle/>
          <a:p>
            <a:r>
              <a:rPr lang="en-US" sz="2400" b="1" i="0" dirty="0">
                <a:solidFill>
                  <a:srgbClr val="212529"/>
                </a:solidFill>
                <a:effectLst/>
                <a:latin typeface="-apple-system"/>
              </a:rPr>
              <a:t>Python</a:t>
            </a:r>
            <a:r>
              <a:rPr lang="en-US" sz="2400" b="0" i="0" dirty="0">
                <a:solidFill>
                  <a:srgbClr val="212529"/>
                </a:solidFill>
                <a:effectLst/>
                <a:latin typeface="-apple-system"/>
              </a:rPr>
              <a:t> provides special constructs to control the execution of one or more statements depending on a condition. Such constructs are called as </a:t>
            </a:r>
            <a:r>
              <a:rPr lang="en-US" sz="2400" dirty="0"/>
              <a:t>control statements</a:t>
            </a:r>
            <a:r>
              <a:rPr lang="en-US" sz="2400" b="0" i="0" dirty="0">
                <a:solidFill>
                  <a:srgbClr val="212529"/>
                </a:solidFill>
                <a:effectLst/>
                <a:latin typeface="-apple-system"/>
              </a:rPr>
              <a:t> or </a:t>
            </a:r>
            <a:r>
              <a:rPr lang="en-US" sz="2400" dirty="0"/>
              <a:t>control-flow statements</a:t>
            </a:r>
            <a:r>
              <a:rPr lang="en-US" sz="2400" b="0" i="0" dirty="0">
                <a:solidFill>
                  <a:srgbClr val="212529"/>
                </a:solidFill>
                <a:effectLst/>
                <a:latin typeface="-apple-system"/>
              </a:rPr>
              <a:t>.</a:t>
            </a:r>
            <a:br>
              <a:rPr lang="en-US" dirty="0"/>
            </a:br>
            <a:endParaRPr lang="en-US" dirty="0"/>
          </a:p>
          <a:p>
            <a:endParaRPr lang="en-US" dirty="0"/>
          </a:p>
        </p:txBody>
      </p:sp>
      <p:pic>
        <p:nvPicPr>
          <p:cNvPr id="5" name="Picture 4">
            <a:extLst>
              <a:ext uri="{FF2B5EF4-FFF2-40B4-BE49-F238E27FC236}">
                <a16:creationId xmlns:a16="http://schemas.microsoft.com/office/drawing/2014/main" id="{DD7FFA6C-AA62-4F28-A6FC-2344618C5F49}"/>
              </a:ext>
            </a:extLst>
          </p:cNvPr>
          <p:cNvPicPr>
            <a:picLocks noChangeAspect="1"/>
          </p:cNvPicPr>
          <p:nvPr/>
        </p:nvPicPr>
        <p:blipFill>
          <a:blip r:embed="rId2"/>
          <a:stretch>
            <a:fillRect/>
          </a:stretch>
        </p:blipFill>
        <p:spPr>
          <a:xfrm>
            <a:off x="838200" y="1351928"/>
            <a:ext cx="6191250" cy="5267325"/>
          </a:xfrm>
          <a:prstGeom prst="rect">
            <a:avLst/>
          </a:prstGeom>
        </p:spPr>
      </p:pic>
      <p:pic>
        <p:nvPicPr>
          <p:cNvPr id="6" name="Picture 5">
            <a:extLst>
              <a:ext uri="{FF2B5EF4-FFF2-40B4-BE49-F238E27FC236}">
                <a16:creationId xmlns:a16="http://schemas.microsoft.com/office/drawing/2014/main" id="{38DC3246-38F3-4387-B191-2D6D0F800C13}"/>
              </a:ext>
            </a:extLst>
          </p:cNvPr>
          <p:cNvPicPr>
            <a:picLocks noChangeAspect="1"/>
          </p:cNvPicPr>
          <p:nvPr/>
        </p:nvPicPr>
        <p:blipFill>
          <a:blip r:embed="rId3"/>
          <a:stretch>
            <a:fillRect/>
          </a:stretch>
        </p:blipFill>
        <p:spPr>
          <a:xfrm>
            <a:off x="7863642" y="1190453"/>
            <a:ext cx="3723364" cy="4017651"/>
          </a:xfrm>
          <a:prstGeom prst="rect">
            <a:avLst/>
          </a:prstGeom>
        </p:spPr>
      </p:pic>
    </p:spTree>
    <p:extLst>
      <p:ext uri="{BB962C8B-B14F-4D97-AF65-F5344CB8AC3E}">
        <p14:creationId xmlns:p14="http://schemas.microsoft.com/office/powerpoint/2010/main" val="1946863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7314A-A224-402F-A65B-1D74C7736DFD}"/>
              </a:ext>
            </a:extLst>
          </p:cNvPr>
          <p:cNvPicPr>
            <a:picLocks noChangeAspect="1"/>
          </p:cNvPicPr>
          <p:nvPr/>
        </p:nvPicPr>
        <p:blipFill>
          <a:blip r:embed="rId2"/>
          <a:stretch>
            <a:fillRect/>
          </a:stretch>
        </p:blipFill>
        <p:spPr>
          <a:xfrm>
            <a:off x="583096" y="259422"/>
            <a:ext cx="3898658" cy="2682562"/>
          </a:xfrm>
          <a:prstGeom prst="rect">
            <a:avLst/>
          </a:prstGeom>
        </p:spPr>
      </p:pic>
      <p:pic>
        <p:nvPicPr>
          <p:cNvPr id="7" name="Picture 6">
            <a:extLst>
              <a:ext uri="{FF2B5EF4-FFF2-40B4-BE49-F238E27FC236}">
                <a16:creationId xmlns:a16="http://schemas.microsoft.com/office/drawing/2014/main" id="{52841C1E-BB1C-43FA-92AF-AB087E64DC07}"/>
              </a:ext>
            </a:extLst>
          </p:cNvPr>
          <p:cNvPicPr>
            <a:picLocks noChangeAspect="1"/>
          </p:cNvPicPr>
          <p:nvPr/>
        </p:nvPicPr>
        <p:blipFill>
          <a:blip r:embed="rId3"/>
          <a:stretch>
            <a:fillRect/>
          </a:stretch>
        </p:blipFill>
        <p:spPr>
          <a:xfrm>
            <a:off x="680415" y="3629744"/>
            <a:ext cx="578542" cy="2968834"/>
          </a:xfrm>
          <a:prstGeom prst="rect">
            <a:avLst/>
          </a:prstGeom>
        </p:spPr>
      </p:pic>
    </p:spTree>
    <p:extLst>
      <p:ext uri="{BB962C8B-B14F-4D97-AF65-F5344CB8AC3E}">
        <p14:creationId xmlns:p14="http://schemas.microsoft.com/office/powerpoint/2010/main" val="278671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B17A42E-3A4F-40B7-B764-D505239CC0F4}"/>
              </a:ext>
            </a:extLst>
          </p:cNvPr>
          <p:cNvSpPr>
            <a:spLocks noGrp="1" noChangeArrowheads="1"/>
          </p:cNvSpPr>
          <p:nvPr>
            <p:ph type="title"/>
          </p:nvPr>
        </p:nvSpPr>
        <p:spPr/>
        <p:txBody>
          <a:bodyPr/>
          <a:lstStyle/>
          <a:p>
            <a:pPr eaLnBrk="1" hangingPunct="1"/>
            <a:r>
              <a:rPr lang="en-US" altLang="en-US" b="1">
                <a:solidFill>
                  <a:srgbClr val="FF0000"/>
                </a:solidFill>
              </a:rPr>
              <a:t>Range Function</a:t>
            </a:r>
          </a:p>
        </p:txBody>
      </p:sp>
      <p:sp>
        <p:nvSpPr>
          <p:cNvPr id="3" name="Content Placeholder 2">
            <a:extLst>
              <a:ext uri="{FF2B5EF4-FFF2-40B4-BE49-F238E27FC236}">
                <a16:creationId xmlns:a16="http://schemas.microsoft.com/office/drawing/2014/main" id="{3E556375-19D2-49A9-8442-50937C9C727F}"/>
              </a:ext>
            </a:extLst>
          </p:cNvPr>
          <p:cNvSpPr>
            <a:spLocks noGrp="1"/>
          </p:cNvSpPr>
          <p:nvPr>
            <p:ph idx="1"/>
          </p:nvPr>
        </p:nvSpPr>
        <p:spPr>
          <a:xfrm>
            <a:off x="609600" y="1254125"/>
            <a:ext cx="10806113" cy="4402138"/>
          </a:xfrm>
        </p:spPr>
        <p:txBody>
          <a:bodyPr/>
          <a:lstStyle/>
          <a:p>
            <a:pPr eaLnBrk="1" hangingPunct="1">
              <a:defRPr/>
            </a:pPr>
            <a:r>
              <a:rPr lang="en-US" dirty="0"/>
              <a:t>Range returns an immutable sequence objects of integers between the given start integer to the stop integer.</a:t>
            </a:r>
          </a:p>
          <a:p>
            <a:pPr eaLnBrk="1" hangingPunct="1">
              <a:defRPr/>
            </a:pPr>
            <a:r>
              <a:rPr lang="en-US" dirty="0"/>
              <a:t>range() constructor has two forms of definition:</a:t>
            </a:r>
          </a:p>
          <a:p>
            <a:pPr lvl="1" eaLnBrk="1" hangingPunct="1">
              <a:defRPr/>
            </a:pPr>
            <a:r>
              <a:rPr lang="en-US" dirty="0"/>
              <a:t>range(stop)</a:t>
            </a:r>
          </a:p>
          <a:p>
            <a:pPr lvl="1" eaLnBrk="1" hangingPunct="1">
              <a:defRPr/>
            </a:pPr>
            <a:r>
              <a:rPr lang="en-US" dirty="0"/>
              <a:t>range(start, stop, step)</a:t>
            </a:r>
          </a:p>
          <a:p>
            <a:pPr lvl="2" eaLnBrk="1" hangingPunct="1">
              <a:defRPr/>
            </a:pPr>
            <a:r>
              <a:rPr lang="en-US" b="1" dirty="0"/>
              <a:t>start</a:t>
            </a:r>
            <a:r>
              <a:rPr lang="en-US" dirty="0"/>
              <a:t> - integer starting from which the sequence of integers is to be returned </a:t>
            </a:r>
          </a:p>
          <a:p>
            <a:pPr lvl="2" eaLnBrk="1" hangingPunct="1">
              <a:defRPr/>
            </a:pPr>
            <a:r>
              <a:rPr lang="en-US" dirty="0"/>
              <a:t>integer before which the sequence of integers is to be returned.</a:t>
            </a:r>
            <a:br>
              <a:rPr lang="en-US" dirty="0"/>
            </a:br>
            <a:r>
              <a:rPr lang="en-US" dirty="0"/>
              <a:t>The range of integers end at </a:t>
            </a:r>
            <a:r>
              <a:rPr lang="en-US" b="1" dirty="0"/>
              <a:t>stop - 1</a:t>
            </a:r>
            <a:r>
              <a:rPr lang="en-US" dirty="0"/>
              <a:t>. </a:t>
            </a:r>
          </a:p>
          <a:p>
            <a:pPr lvl="3" eaLnBrk="1" hangingPunct="1">
              <a:defRPr/>
            </a:pPr>
            <a:r>
              <a:rPr lang="en-US" b="1" dirty="0"/>
              <a:t>step (Optional)</a:t>
            </a:r>
            <a:r>
              <a:rPr lang="en-US" dirty="0"/>
              <a:t> - integer value which determines the increment between each integer in the sequence</a:t>
            </a:r>
          </a:p>
          <a:p>
            <a:pPr marL="514350" lvl="1" indent="0" eaLnBrk="1" hangingPunct="1">
              <a:buFont typeface="Times New Roman" panose="02020603050405020304" pitchFamily="18" charset="0"/>
              <a:buNone/>
              <a:defRPr/>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30E7-83BB-4413-9244-F17FE7A191FD}"/>
              </a:ext>
            </a:extLst>
          </p:cNvPr>
          <p:cNvSpPr>
            <a:spLocks noGrp="1"/>
          </p:cNvSpPr>
          <p:nvPr>
            <p:ph type="title"/>
          </p:nvPr>
        </p:nvSpPr>
        <p:spPr/>
        <p:txBody>
          <a:bodyPr/>
          <a:lstStyle/>
          <a:p>
            <a:r>
              <a:rPr lang="en-US" dirty="0"/>
              <a:t>Range function:                     </a:t>
            </a:r>
          </a:p>
        </p:txBody>
      </p:sp>
      <p:sp>
        <p:nvSpPr>
          <p:cNvPr id="3" name="Content Placeholder 2">
            <a:extLst>
              <a:ext uri="{FF2B5EF4-FFF2-40B4-BE49-F238E27FC236}">
                <a16:creationId xmlns:a16="http://schemas.microsoft.com/office/drawing/2014/main" id="{E5E59980-9655-49E5-BB10-ED7C5BAC982C}"/>
              </a:ext>
            </a:extLst>
          </p:cNvPr>
          <p:cNvSpPr>
            <a:spLocks noGrp="1"/>
          </p:cNvSpPr>
          <p:nvPr>
            <p:ph idx="1"/>
          </p:nvPr>
        </p:nvSpPr>
        <p:spPr>
          <a:xfrm>
            <a:off x="838200" y="1825625"/>
            <a:ext cx="5403574" cy="4296879"/>
          </a:xfrm>
        </p:spPr>
        <p:txBody>
          <a:bodyPr/>
          <a:lstStyle/>
          <a:p>
            <a:pPr marL="0" indent="0">
              <a:buNone/>
            </a:pPr>
            <a:r>
              <a:rPr lang="en-US" dirty="0"/>
              <a:t>range(10) ---</a:t>
            </a:r>
            <a:r>
              <a:rPr lang="en-US" dirty="0">
                <a:sym typeface="Wingdings" panose="05000000000000000000" pitchFamily="2" charset="2"/>
              </a:rPr>
              <a:t>   0 1 2 3 4 5 6 7 8 9</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range(1,5)     1 2 3 4</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range(1,10,2)  1 3 5 7 9</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range(0, -10, -3)    0 -3 -6 -9</a:t>
            </a:r>
            <a:endParaRPr lang="en-US" dirty="0"/>
          </a:p>
          <a:p>
            <a:pPr marL="0" indent="0">
              <a:buNone/>
            </a:pPr>
            <a:endParaRPr lang="en-US" dirty="0"/>
          </a:p>
        </p:txBody>
      </p:sp>
      <p:pic>
        <p:nvPicPr>
          <p:cNvPr id="5" name="Picture 4">
            <a:extLst>
              <a:ext uri="{FF2B5EF4-FFF2-40B4-BE49-F238E27FC236}">
                <a16:creationId xmlns:a16="http://schemas.microsoft.com/office/drawing/2014/main" id="{14874A7B-35FF-4B9D-BCC8-A42BCA381BE2}"/>
              </a:ext>
            </a:extLst>
          </p:cNvPr>
          <p:cNvPicPr>
            <a:picLocks noChangeAspect="1"/>
          </p:cNvPicPr>
          <p:nvPr/>
        </p:nvPicPr>
        <p:blipFill>
          <a:blip r:embed="rId2"/>
          <a:stretch>
            <a:fillRect/>
          </a:stretch>
        </p:blipFill>
        <p:spPr>
          <a:xfrm>
            <a:off x="6493402" y="2488406"/>
            <a:ext cx="4860398" cy="1325563"/>
          </a:xfrm>
          <a:prstGeom prst="rect">
            <a:avLst/>
          </a:prstGeom>
        </p:spPr>
      </p:pic>
      <p:pic>
        <p:nvPicPr>
          <p:cNvPr id="7" name="Picture 6">
            <a:extLst>
              <a:ext uri="{FF2B5EF4-FFF2-40B4-BE49-F238E27FC236}">
                <a16:creationId xmlns:a16="http://schemas.microsoft.com/office/drawing/2014/main" id="{D63E7D84-85E0-4B46-943E-828018BBE4E3}"/>
              </a:ext>
            </a:extLst>
          </p:cNvPr>
          <p:cNvPicPr>
            <a:picLocks noChangeAspect="1"/>
          </p:cNvPicPr>
          <p:nvPr/>
        </p:nvPicPr>
        <p:blipFill>
          <a:blip r:embed="rId3"/>
          <a:stretch>
            <a:fillRect/>
          </a:stretch>
        </p:blipFill>
        <p:spPr>
          <a:xfrm>
            <a:off x="6493402" y="3614599"/>
            <a:ext cx="4657725" cy="342900"/>
          </a:xfrm>
          <a:prstGeom prst="rect">
            <a:avLst/>
          </a:prstGeom>
        </p:spPr>
      </p:pic>
    </p:spTree>
    <p:extLst>
      <p:ext uri="{BB962C8B-B14F-4D97-AF65-F5344CB8AC3E}">
        <p14:creationId xmlns:p14="http://schemas.microsoft.com/office/powerpoint/2010/main" val="91149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39608D2-BE33-4CDD-888E-D8BE36718751}"/>
              </a:ext>
            </a:extLst>
          </p:cNvPr>
          <p:cNvSpPr>
            <a:spLocks noGrp="1" noChangeArrowheads="1"/>
          </p:cNvSpPr>
          <p:nvPr>
            <p:ph type="title"/>
          </p:nvPr>
        </p:nvSpPr>
        <p:spPr/>
        <p:txBody>
          <a:bodyPr/>
          <a:lstStyle/>
          <a:p>
            <a:endParaRPr lang="en-US" altLang="en-US"/>
          </a:p>
        </p:txBody>
      </p:sp>
      <p:sp>
        <p:nvSpPr>
          <p:cNvPr id="28675" name="Content Placeholder 2">
            <a:extLst>
              <a:ext uri="{FF2B5EF4-FFF2-40B4-BE49-F238E27FC236}">
                <a16:creationId xmlns:a16="http://schemas.microsoft.com/office/drawing/2014/main" id="{B03FB62B-1CF8-4855-A747-3EFD4329F0BB}"/>
              </a:ext>
            </a:extLst>
          </p:cNvPr>
          <p:cNvSpPr>
            <a:spLocks noGrp="1" noChangeArrowheads="1"/>
          </p:cNvSpPr>
          <p:nvPr>
            <p:ph idx="1"/>
          </p:nvPr>
        </p:nvSpPr>
        <p:spPr/>
        <p:txBody>
          <a:bodyPr/>
          <a:lstStyle/>
          <a:p>
            <a:r>
              <a:rPr lang="en-IN" altLang="en-US"/>
              <a:t>Q1. for i in range(1,8,2)</a:t>
            </a:r>
          </a:p>
          <a:p>
            <a:r>
              <a:rPr lang="en-IN" altLang="en-US"/>
              <a:t>Second element</a:t>
            </a:r>
          </a:p>
          <a:p>
            <a:r>
              <a:rPr lang="en-IN" altLang="en-US"/>
              <a:t>A)1</a:t>
            </a:r>
          </a:p>
          <a:p>
            <a:r>
              <a:rPr lang="en-IN" altLang="en-US"/>
              <a:t>B)5</a:t>
            </a:r>
          </a:p>
          <a:p>
            <a:r>
              <a:rPr lang="en-IN" altLang="en-US"/>
              <a:t>C)3</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0228-8928-4093-B9DC-9C445D473FDF}"/>
              </a:ext>
            </a:extLst>
          </p:cNvPr>
          <p:cNvSpPr>
            <a:spLocks noGrp="1"/>
          </p:cNvSpPr>
          <p:nvPr>
            <p:ph type="title"/>
          </p:nvPr>
        </p:nvSpPr>
        <p:spPr>
          <a:xfrm>
            <a:off x="1858618" y="340138"/>
            <a:ext cx="7643191" cy="681797"/>
          </a:xfrm>
        </p:spPr>
        <p:txBody>
          <a:bodyPr>
            <a:normAutofit fontScale="90000"/>
          </a:bodyPr>
          <a:lstStyle/>
          <a:p>
            <a:pPr algn="ctr"/>
            <a:r>
              <a:rPr lang="en-US" b="0" i="0" u="sng" dirty="0">
                <a:effectLst/>
                <a:latin typeface="-apple-system"/>
              </a:rPr>
              <a:t>For loop with else</a:t>
            </a:r>
            <a:endParaRPr lang="en-US" dirty="0"/>
          </a:p>
        </p:txBody>
      </p:sp>
      <p:sp>
        <p:nvSpPr>
          <p:cNvPr id="3" name="Content Placeholder 2">
            <a:extLst>
              <a:ext uri="{FF2B5EF4-FFF2-40B4-BE49-F238E27FC236}">
                <a16:creationId xmlns:a16="http://schemas.microsoft.com/office/drawing/2014/main" id="{9F6B81C3-FF81-4E69-8F5E-72BE322D25A8}"/>
              </a:ext>
            </a:extLst>
          </p:cNvPr>
          <p:cNvSpPr>
            <a:spLocks noGrp="1"/>
          </p:cNvSpPr>
          <p:nvPr>
            <p:ph idx="1"/>
          </p:nvPr>
        </p:nvSpPr>
        <p:spPr>
          <a:xfrm>
            <a:off x="424070" y="1021935"/>
            <a:ext cx="10929730" cy="5155028"/>
          </a:xfrm>
        </p:spPr>
        <p:txBody>
          <a:bodyPr/>
          <a:lstStyle/>
          <a:p>
            <a:pPr algn="l">
              <a:buFont typeface="Arial" panose="020B0604020202020204" pitchFamily="34" charset="0"/>
              <a:buChar char="•"/>
            </a:pPr>
            <a:r>
              <a:rPr lang="en-US" b="0" i="0" dirty="0">
                <a:solidFill>
                  <a:srgbClr val="000000"/>
                </a:solidFill>
                <a:effectLst/>
                <a:latin typeface="-apple-system"/>
              </a:rPr>
              <a:t>A for loop can have an optional else block as well.</a:t>
            </a:r>
          </a:p>
          <a:p>
            <a:pPr algn="l">
              <a:buFont typeface="Arial" panose="020B0604020202020204" pitchFamily="34" charset="0"/>
              <a:buChar char="•"/>
            </a:pPr>
            <a:r>
              <a:rPr lang="en-US" b="0" i="0" dirty="0">
                <a:solidFill>
                  <a:srgbClr val="000000"/>
                </a:solidFill>
                <a:effectLst/>
                <a:latin typeface="-apple-system"/>
              </a:rPr>
              <a:t>The </a:t>
            </a:r>
            <a:r>
              <a:rPr lang="en-US" b="1" i="0" dirty="0">
                <a:solidFill>
                  <a:srgbClr val="000000"/>
                </a:solidFill>
                <a:effectLst/>
                <a:latin typeface="-apple-system"/>
              </a:rPr>
              <a:t>else</a:t>
            </a:r>
            <a:r>
              <a:rPr lang="en-US" b="0" i="0" dirty="0">
                <a:solidFill>
                  <a:srgbClr val="000000"/>
                </a:solidFill>
                <a:effectLst/>
                <a:latin typeface="-apple-system"/>
              </a:rPr>
              <a:t> part is executed if the items in the sequence used in </a:t>
            </a:r>
            <a:r>
              <a:rPr lang="en-US" b="1" i="0" dirty="0">
                <a:solidFill>
                  <a:srgbClr val="000000"/>
                </a:solidFill>
                <a:effectLst/>
                <a:latin typeface="-apple-system"/>
              </a:rPr>
              <a:t>for-loop</a:t>
            </a:r>
            <a:r>
              <a:rPr lang="en-US" b="0" i="0" dirty="0">
                <a:solidFill>
                  <a:srgbClr val="000000"/>
                </a:solidFill>
                <a:effectLst/>
                <a:latin typeface="-apple-system"/>
              </a:rPr>
              <a:t> exhausts.</a:t>
            </a:r>
          </a:p>
          <a:p>
            <a:pPr algn="l">
              <a:buFont typeface="Arial" panose="020B0604020202020204" pitchFamily="34" charset="0"/>
              <a:buChar char="•"/>
            </a:pPr>
            <a:r>
              <a:rPr lang="en-US" b="0" i="0" dirty="0">
                <a:solidFill>
                  <a:srgbClr val="000000"/>
                </a:solidFill>
                <a:effectLst/>
                <a:latin typeface="-apple-system"/>
              </a:rPr>
              <a:t>A </a:t>
            </a:r>
            <a:r>
              <a:rPr lang="en-US" b="1" i="0" dirty="0">
                <a:solidFill>
                  <a:srgbClr val="000000"/>
                </a:solidFill>
                <a:effectLst/>
                <a:latin typeface="-apple-system"/>
              </a:rPr>
              <a:t>break</a:t>
            </a:r>
            <a:r>
              <a:rPr lang="en-US" b="0" i="0" dirty="0">
                <a:solidFill>
                  <a:srgbClr val="000000"/>
                </a:solidFill>
                <a:effectLst/>
                <a:latin typeface="-apple-system"/>
              </a:rPr>
              <a:t> statement can be used to stop a </a:t>
            </a:r>
            <a:r>
              <a:rPr lang="en-US" b="1" i="0" dirty="0">
                <a:solidFill>
                  <a:srgbClr val="000000"/>
                </a:solidFill>
                <a:effectLst/>
                <a:latin typeface="-apple-system"/>
              </a:rPr>
              <a:t>for-loop</a:t>
            </a:r>
            <a:r>
              <a:rPr lang="en-US" b="0" i="0" dirty="0">
                <a:solidFill>
                  <a:srgbClr val="000000"/>
                </a:solidFill>
                <a:effectLst/>
                <a:latin typeface="-apple-system"/>
              </a:rPr>
              <a:t>. In such case, the </a:t>
            </a:r>
            <a:r>
              <a:rPr lang="en-US" b="1" i="0" dirty="0">
                <a:solidFill>
                  <a:srgbClr val="000000"/>
                </a:solidFill>
                <a:effectLst/>
                <a:latin typeface="-apple-system"/>
              </a:rPr>
              <a:t>else</a:t>
            </a:r>
            <a:r>
              <a:rPr lang="en-US" b="0" i="0" dirty="0">
                <a:solidFill>
                  <a:srgbClr val="000000"/>
                </a:solidFill>
                <a:effectLst/>
                <a:latin typeface="-apple-system"/>
              </a:rPr>
              <a:t> part is ignored.</a:t>
            </a:r>
          </a:p>
          <a:p>
            <a:pPr algn="l">
              <a:buFont typeface="Arial" panose="020B0604020202020204" pitchFamily="34" charset="0"/>
              <a:buChar char="•"/>
            </a:pPr>
            <a:r>
              <a:rPr lang="en-US" b="0" i="0" dirty="0">
                <a:solidFill>
                  <a:srgbClr val="000000"/>
                </a:solidFill>
                <a:effectLst/>
                <a:latin typeface="-apple-system"/>
              </a:rPr>
              <a:t>Hence, a for-loop's </a:t>
            </a:r>
            <a:r>
              <a:rPr lang="en-US" b="1" i="0" dirty="0">
                <a:solidFill>
                  <a:srgbClr val="000000"/>
                </a:solidFill>
                <a:effectLst/>
                <a:latin typeface="-apple-system"/>
              </a:rPr>
              <a:t>else</a:t>
            </a:r>
            <a:r>
              <a:rPr lang="en-US" b="0" i="0" dirty="0">
                <a:solidFill>
                  <a:srgbClr val="000000"/>
                </a:solidFill>
                <a:effectLst/>
                <a:latin typeface="-apple-system"/>
              </a:rPr>
              <a:t> part runs if no </a:t>
            </a:r>
            <a:r>
              <a:rPr lang="en-US" b="1" i="0" dirty="0">
                <a:solidFill>
                  <a:srgbClr val="000000"/>
                </a:solidFill>
                <a:effectLst/>
                <a:latin typeface="-apple-system"/>
              </a:rPr>
              <a:t>break</a:t>
            </a:r>
            <a:r>
              <a:rPr lang="en-US" b="0" i="0" dirty="0">
                <a:solidFill>
                  <a:srgbClr val="000000"/>
                </a:solidFill>
                <a:effectLst/>
                <a:latin typeface="-apple-system"/>
              </a:rPr>
              <a:t> occurs.</a:t>
            </a:r>
          </a:p>
          <a:p>
            <a:pPr marL="0" indent="0">
              <a:buNone/>
            </a:pPr>
            <a:endParaRPr lang="en-US" dirty="0"/>
          </a:p>
        </p:txBody>
      </p:sp>
      <p:pic>
        <p:nvPicPr>
          <p:cNvPr id="5" name="Picture 4">
            <a:extLst>
              <a:ext uri="{FF2B5EF4-FFF2-40B4-BE49-F238E27FC236}">
                <a16:creationId xmlns:a16="http://schemas.microsoft.com/office/drawing/2014/main" id="{765ABC9E-A495-4943-9D71-9BEFAAC40939}"/>
              </a:ext>
            </a:extLst>
          </p:cNvPr>
          <p:cNvPicPr>
            <a:picLocks noChangeAspect="1"/>
          </p:cNvPicPr>
          <p:nvPr/>
        </p:nvPicPr>
        <p:blipFill>
          <a:blip r:embed="rId2"/>
          <a:stretch>
            <a:fillRect/>
          </a:stretch>
        </p:blipFill>
        <p:spPr>
          <a:xfrm>
            <a:off x="2841347" y="4038744"/>
            <a:ext cx="5162966" cy="2544428"/>
          </a:xfrm>
          <a:prstGeom prst="rect">
            <a:avLst/>
          </a:prstGeom>
        </p:spPr>
      </p:pic>
    </p:spTree>
    <p:extLst>
      <p:ext uri="{BB962C8B-B14F-4D97-AF65-F5344CB8AC3E}">
        <p14:creationId xmlns:p14="http://schemas.microsoft.com/office/powerpoint/2010/main" val="313403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3424-9F15-4F3A-A526-86CC7FF36124}"/>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5CEA0734-636D-4761-95A5-A7E409BB9668}"/>
              </a:ext>
            </a:extLst>
          </p:cNvPr>
          <p:cNvSpPr>
            <a:spLocks noGrp="1"/>
          </p:cNvSpPr>
          <p:nvPr>
            <p:ph idx="1"/>
          </p:nvPr>
        </p:nvSpPr>
        <p:spPr/>
        <p:txBody>
          <a:bodyPr/>
          <a:lstStyle/>
          <a:p>
            <a:r>
              <a:rPr lang="en-US" dirty="0"/>
              <a:t>Break is used to terminate the loop</a:t>
            </a:r>
          </a:p>
        </p:txBody>
      </p:sp>
      <p:pic>
        <p:nvPicPr>
          <p:cNvPr id="5" name="Picture 4">
            <a:extLst>
              <a:ext uri="{FF2B5EF4-FFF2-40B4-BE49-F238E27FC236}">
                <a16:creationId xmlns:a16="http://schemas.microsoft.com/office/drawing/2014/main" id="{C41071B3-D735-446C-9693-74690492BC97}"/>
              </a:ext>
            </a:extLst>
          </p:cNvPr>
          <p:cNvPicPr>
            <a:picLocks noChangeAspect="1"/>
          </p:cNvPicPr>
          <p:nvPr/>
        </p:nvPicPr>
        <p:blipFill>
          <a:blip r:embed="rId2"/>
          <a:stretch>
            <a:fillRect/>
          </a:stretch>
        </p:blipFill>
        <p:spPr>
          <a:xfrm>
            <a:off x="1515510" y="3019425"/>
            <a:ext cx="6502033" cy="2546488"/>
          </a:xfrm>
          <a:prstGeom prst="rect">
            <a:avLst/>
          </a:prstGeom>
        </p:spPr>
      </p:pic>
    </p:spTree>
    <p:extLst>
      <p:ext uri="{BB962C8B-B14F-4D97-AF65-F5344CB8AC3E}">
        <p14:creationId xmlns:p14="http://schemas.microsoft.com/office/powerpoint/2010/main" val="280304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C1D5-D7E8-401A-9E1F-3B97DCC115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8D81AC-65ED-4693-A8E5-C57ED67D3D5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43BB15C-6327-450C-9330-05240E50018B}"/>
              </a:ext>
            </a:extLst>
          </p:cNvPr>
          <p:cNvPicPr>
            <a:picLocks noChangeAspect="1"/>
          </p:cNvPicPr>
          <p:nvPr/>
        </p:nvPicPr>
        <p:blipFill>
          <a:blip r:embed="rId2"/>
          <a:stretch>
            <a:fillRect/>
          </a:stretch>
        </p:blipFill>
        <p:spPr>
          <a:xfrm>
            <a:off x="556591" y="307700"/>
            <a:ext cx="11065566" cy="6235132"/>
          </a:xfrm>
          <a:prstGeom prst="rect">
            <a:avLst/>
          </a:prstGeom>
        </p:spPr>
      </p:pic>
    </p:spTree>
    <p:extLst>
      <p:ext uri="{BB962C8B-B14F-4D97-AF65-F5344CB8AC3E}">
        <p14:creationId xmlns:p14="http://schemas.microsoft.com/office/powerpoint/2010/main" val="154805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FCCA-9507-4AD5-A97E-1E2199C98B8F}"/>
              </a:ext>
            </a:extLst>
          </p:cNvPr>
          <p:cNvSpPr>
            <a:spLocks noGrp="1"/>
          </p:cNvSpPr>
          <p:nvPr>
            <p:ph type="title"/>
          </p:nvPr>
        </p:nvSpPr>
        <p:spPr>
          <a:xfrm>
            <a:off x="387626" y="206100"/>
            <a:ext cx="8915400" cy="315912"/>
          </a:xfrm>
        </p:spPr>
        <p:txBody>
          <a:bodyPr>
            <a:normAutofit fontScale="90000"/>
          </a:bodyPr>
          <a:lstStyle/>
          <a:p>
            <a:r>
              <a:rPr lang="en-US" dirty="0"/>
              <a:t>Break</a:t>
            </a:r>
          </a:p>
        </p:txBody>
      </p:sp>
      <p:sp>
        <p:nvSpPr>
          <p:cNvPr id="3" name="Content Placeholder 2">
            <a:extLst>
              <a:ext uri="{FF2B5EF4-FFF2-40B4-BE49-F238E27FC236}">
                <a16:creationId xmlns:a16="http://schemas.microsoft.com/office/drawing/2014/main" id="{3FBC1FF1-0883-4825-A509-C0836257330D}"/>
              </a:ext>
            </a:extLst>
          </p:cNvPr>
          <p:cNvSpPr>
            <a:spLocks noGrp="1"/>
          </p:cNvSpPr>
          <p:nvPr>
            <p:ph idx="1"/>
          </p:nvPr>
        </p:nvSpPr>
        <p:spPr>
          <a:xfrm>
            <a:off x="506896" y="712442"/>
            <a:ext cx="5973417" cy="5502827"/>
          </a:xfrm>
        </p:spPr>
        <p:txBody>
          <a:bodyPr/>
          <a:lstStyle/>
          <a:p>
            <a:r>
              <a:rPr lang="en-US" b="0" i="0" dirty="0">
                <a:solidFill>
                  <a:srgbClr val="252830"/>
                </a:solidFill>
                <a:effectLst/>
                <a:latin typeface="-apple-system"/>
              </a:rPr>
              <a:t>Loops iterate over a block of code until test expression is </a:t>
            </a:r>
            <a:r>
              <a:rPr lang="en-US" b="1" i="0" dirty="0">
                <a:solidFill>
                  <a:srgbClr val="252830"/>
                </a:solidFill>
                <a:effectLst/>
                <a:latin typeface="-apple-system"/>
              </a:rPr>
              <a:t>False</a:t>
            </a:r>
            <a:r>
              <a:rPr lang="en-US" b="0" i="0" dirty="0">
                <a:solidFill>
                  <a:srgbClr val="252830"/>
                </a:solidFill>
                <a:effectLst/>
                <a:latin typeface="-apple-system"/>
              </a:rPr>
              <a:t>, but sometimes we wish to terminate the current iteration or even the whole loop without checking test expression.</a:t>
            </a:r>
          </a:p>
          <a:p>
            <a:pPr algn="l"/>
            <a:r>
              <a:rPr lang="en-US" b="0" i="0" dirty="0">
                <a:solidFill>
                  <a:srgbClr val="252830"/>
                </a:solidFill>
                <a:effectLst/>
                <a:latin typeface="-apple-system"/>
              </a:rPr>
              <a:t>The break statement terminates the loop containing it. Control of the program flows to the statement immediately after the body of the loop.</a:t>
            </a:r>
            <a:endParaRPr lang="en-US" b="0" i="0" dirty="0">
              <a:solidFill>
                <a:srgbClr val="000000"/>
              </a:solidFill>
              <a:effectLst/>
              <a:latin typeface="-apple-system"/>
            </a:endParaRPr>
          </a:p>
          <a:p>
            <a:pPr algn="l"/>
            <a:r>
              <a:rPr lang="en-US" b="0" i="0" dirty="0">
                <a:solidFill>
                  <a:srgbClr val="252830"/>
                </a:solidFill>
                <a:effectLst/>
                <a:latin typeface="-apple-system"/>
              </a:rPr>
              <a:t>If break statement is inside a nested loop (loop inside another loop), break will terminate the innermost loop.</a:t>
            </a:r>
            <a:endParaRPr lang="en-US" b="0" i="0" dirty="0">
              <a:solidFill>
                <a:srgbClr val="000000"/>
              </a:solidFill>
              <a:effectLst/>
              <a:latin typeface="-apple-system"/>
            </a:endParaRPr>
          </a:p>
          <a:p>
            <a:pPr marL="0" indent="0">
              <a:buNone/>
            </a:pPr>
            <a:endParaRPr lang="en-US" dirty="0"/>
          </a:p>
        </p:txBody>
      </p:sp>
      <p:pic>
        <p:nvPicPr>
          <p:cNvPr id="5" name="Picture 4">
            <a:extLst>
              <a:ext uri="{FF2B5EF4-FFF2-40B4-BE49-F238E27FC236}">
                <a16:creationId xmlns:a16="http://schemas.microsoft.com/office/drawing/2014/main" id="{0769508A-5124-4E98-9613-8C4C19DE2DB7}"/>
              </a:ext>
            </a:extLst>
          </p:cNvPr>
          <p:cNvPicPr>
            <a:picLocks noChangeAspect="1"/>
          </p:cNvPicPr>
          <p:nvPr/>
        </p:nvPicPr>
        <p:blipFill>
          <a:blip r:embed="rId2"/>
          <a:stretch>
            <a:fillRect/>
          </a:stretch>
        </p:blipFill>
        <p:spPr>
          <a:xfrm>
            <a:off x="6969400" y="522011"/>
            <a:ext cx="4877415" cy="4752353"/>
          </a:xfrm>
          <a:prstGeom prst="rect">
            <a:avLst/>
          </a:prstGeom>
        </p:spPr>
      </p:pic>
    </p:spTree>
    <p:extLst>
      <p:ext uri="{BB962C8B-B14F-4D97-AF65-F5344CB8AC3E}">
        <p14:creationId xmlns:p14="http://schemas.microsoft.com/office/powerpoint/2010/main" val="62279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421D-7AD0-46DE-8236-8AE661EC96AC}"/>
              </a:ext>
            </a:extLst>
          </p:cNvPr>
          <p:cNvSpPr>
            <a:spLocks noGrp="1"/>
          </p:cNvSpPr>
          <p:nvPr>
            <p:ph type="title"/>
          </p:nvPr>
        </p:nvSpPr>
        <p:spPr>
          <a:xfrm>
            <a:off x="599660" y="171519"/>
            <a:ext cx="6715539" cy="509518"/>
          </a:xfrm>
        </p:spPr>
        <p:txBody>
          <a:bodyPr>
            <a:normAutofit fontScale="90000"/>
          </a:bodyPr>
          <a:lstStyle/>
          <a:p>
            <a:r>
              <a:rPr lang="en-US" b="1" i="0" dirty="0">
                <a:effectLst/>
                <a:latin typeface="-apple-system"/>
              </a:rPr>
              <a:t>Continue Statement</a:t>
            </a:r>
            <a:endParaRPr lang="en-US" dirty="0"/>
          </a:p>
        </p:txBody>
      </p:sp>
      <p:sp>
        <p:nvSpPr>
          <p:cNvPr id="3" name="Content Placeholder 2">
            <a:extLst>
              <a:ext uri="{FF2B5EF4-FFF2-40B4-BE49-F238E27FC236}">
                <a16:creationId xmlns:a16="http://schemas.microsoft.com/office/drawing/2014/main" id="{837A90E9-C3CE-429A-B7FB-EBEFA011A456}"/>
              </a:ext>
            </a:extLst>
          </p:cNvPr>
          <p:cNvSpPr>
            <a:spLocks noGrp="1"/>
          </p:cNvSpPr>
          <p:nvPr>
            <p:ph idx="1"/>
          </p:nvPr>
        </p:nvSpPr>
        <p:spPr>
          <a:xfrm>
            <a:off x="463826" y="808383"/>
            <a:ext cx="4651513" cy="5368580"/>
          </a:xfrm>
        </p:spPr>
        <p:txBody>
          <a:bodyPr/>
          <a:lstStyle/>
          <a:p>
            <a:r>
              <a:rPr lang="en-US" b="0" i="0" dirty="0">
                <a:solidFill>
                  <a:srgbClr val="252830"/>
                </a:solidFill>
                <a:effectLst/>
                <a:latin typeface="-apple-system"/>
              </a:rPr>
              <a:t>The continue statement is used to skip the rest of the code inside a loop of the current iteration. Loop does not terminate but continues with the next iteration.</a:t>
            </a:r>
            <a:endParaRPr lang="en-US" dirty="0"/>
          </a:p>
        </p:txBody>
      </p:sp>
      <p:pic>
        <p:nvPicPr>
          <p:cNvPr id="5" name="Picture 4">
            <a:extLst>
              <a:ext uri="{FF2B5EF4-FFF2-40B4-BE49-F238E27FC236}">
                <a16:creationId xmlns:a16="http://schemas.microsoft.com/office/drawing/2014/main" id="{1660AC63-270F-46F6-A205-C5FF0A91F289}"/>
              </a:ext>
            </a:extLst>
          </p:cNvPr>
          <p:cNvPicPr>
            <a:picLocks noChangeAspect="1"/>
          </p:cNvPicPr>
          <p:nvPr/>
        </p:nvPicPr>
        <p:blipFill>
          <a:blip r:embed="rId2"/>
          <a:stretch>
            <a:fillRect/>
          </a:stretch>
        </p:blipFill>
        <p:spPr>
          <a:xfrm>
            <a:off x="5917924" y="1866597"/>
            <a:ext cx="5015120" cy="3124806"/>
          </a:xfrm>
          <a:prstGeom prst="rect">
            <a:avLst/>
          </a:prstGeom>
        </p:spPr>
      </p:pic>
    </p:spTree>
    <p:extLst>
      <p:ext uri="{BB962C8B-B14F-4D97-AF65-F5344CB8AC3E}">
        <p14:creationId xmlns:p14="http://schemas.microsoft.com/office/powerpoint/2010/main" val="121867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4C4C833-D91D-4D44-8D98-C999BDDCF96D}"/>
              </a:ext>
            </a:extLst>
          </p:cNvPr>
          <p:cNvSpPr>
            <a:spLocks noGrp="1" noChangeArrowheads="1"/>
          </p:cNvSpPr>
          <p:nvPr>
            <p:ph type="title"/>
          </p:nvPr>
        </p:nvSpPr>
        <p:spPr/>
        <p:txBody>
          <a:bodyPr/>
          <a:lstStyle/>
          <a:p>
            <a:pPr eaLnBrk="1" hangingPunct="1"/>
            <a:r>
              <a:rPr lang="en-US" altLang="en-US" b="1">
                <a:solidFill>
                  <a:srgbClr val="FF0000"/>
                </a:solidFill>
              </a:rPr>
              <a:t>Exercise</a:t>
            </a:r>
          </a:p>
        </p:txBody>
      </p:sp>
      <p:sp>
        <p:nvSpPr>
          <p:cNvPr id="24579" name="Content Placeholder 2">
            <a:extLst>
              <a:ext uri="{FF2B5EF4-FFF2-40B4-BE49-F238E27FC236}">
                <a16:creationId xmlns:a16="http://schemas.microsoft.com/office/drawing/2014/main" id="{CD8BF968-7321-4748-8E6C-E26F8B1612FB}"/>
              </a:ext>
            </a:extLst>
          </p:cNvPr>
          <p:cNvSpPr>
            <a:spLocks noGrp="1" noChangeArrowheads="1"/>
          </p:cNvSpPr>
          <p:nvPr>
            <p:ph idx="1"/>
          </p:nvPr>
        </p:nvSpPr>
        <p:spPr>
          <a:xfrm>
            <a:off x="609600" y="854075"/>
            <a:ext cx="10806113" cy="4402138"/>
          </a:xfrm>
        </p:spPr>
        <p:txBody>
          <a:bodyPr>
            <a:normAutofit fontScale="92500" lnSpcReduction="20000"/>
          </a:bodyPr>
          <a:lstStyle/>
          <a:p>
            <a:pPr marL="514350" indent="-514350" eaLnBrk="1" hangingPunct="1">
              <a:buFont typeface="Times New Roman" panose="02020603050405020304" pitchFamily="18" charset="0"/>
              <a:buAutoNum type="arabicPeriod"/>
            </a:pPr>
            <a:endParaRPr lang="en-US" altLang="en-US" dirty="0"/>
          </a:p>
          <a:p>
            <a:pPr marL="514350" indent="-514350" eaLnBrk="1" hangingPunct="1">
              <a:buFont typeface="Times New Roman" panose="02020603050405020304" pitchFamily="18" charset="0"/>
              <a:buAutoNum type="arabicPeriod"/>
            </a:pPr>
            <a:r>
              <a:rPr lang="en-US" altLang="en-US" dirty="0"/>
              <a:t>Sum of digit</a:t>
            </a:r>
          </a:p>
          <a:p>
            <a:pPr marL="514350" indent="-514350" eaLnBrk="1" hangingPunct="1">
              <a:buFont typeface="Times New Roman" panose="02020603050405020304" pitchFamily="18" charset="0"/>
              <a:buAutoNum type="arabicPeriod"/>
            </a:pPr>
            <a:r>
              <a:rPr lang="en-US" altLang="en-US" dirty="0"/>
              <a:t>Reverse the number</a:t>
            </a:r>
          </a:p>
          <a:p>
            <a:pPr marL="514350" indent="-514350" eaLnBrk="1" hangingPunct="1">
              <a:buFont typeface="Times New Roman" panose="02020603050405020304" pitchFamily="18" charset="0"/>
              <a:buAutoNum type="arabicPeriod"/>
            </a:pPr>
            <a:r>
              <a:rPr lang="en-US" altLang="en-US" dirty="0"/>
              <a:t>Palindrome Number</a:t>
            </a:r>
          </a:p>
          <a:p>
            <a:pPr marL="514350" indent="-514350" eaLnBrk="1" hangingPunct="1">
              <a:buFont typeface="Times New Roman" panose="02020603050405020304" pitchFamily="18" charset="0"/>
              <a:buAutoNum type="arabicPeriod"/>
            </a:pPr>
            <a:r>
              <a:rPr lang="en-US" altLang="en-US" dirty="0"/>
              <a:t>Armstrong Number</a:t>
            </a:r>
          </a:p>
          <a:p>
            <a:pPr marL="514350" indent="-514350" eaLnBrk="1" hangingPunct="1">
              <a:buFont typeface="Times New Roman" panose="02020603050405020304" pitchFamily="18" charset="0"/>
              <a:buAutoNum type="arabicPeriod"/>
            </a:pPr>
            <a:r>
              <a:rPr lang="en-US" altLang="en-US" dirty="0"/>
              <a:t>Perfect Number</a:t>
            </a:r>
          </a:p>
          <a:p>
            <a:pPr marL="514350" indent="-514350" eaLnBrk="1" hangingPunct="1">
              <a:buFont typeface="Times New Roman" panose="02020603050405020304" pitchFamily="18" charset="0"/>
              <a:buAutoNum type="arabicPeriod"/>
            </a:pPr>
            <a:r>
              <a:rPr lang="en-US" altLang="en-US" dirty="0"/>
              <a:t>GCD</a:t>
            </a:r>
          </a:p>
          <a:p>
            <a:pPr marL="514350" indent="-514350" eaLnBrk="1" hangingPunct="1">
              <a:buFont typeface="Times New Roman" panose="02020603050405020304" pitchFamily="18" charset="0"/>
              <a:buAutoNum type="arabicPeriod"/>
            </a:pPr>
            <a:r>
              <a:rPr lang="en-US" altLang="en-US" dirty="0"/>
              <a:t>Write a password guessing program to keep track of how many times the user has entered the password wrong. If it is more than 3 times, print "You have been denied access." and terminate the program. If the password is correct, print "You have successfully logged in." and terminate the program.</a:t>
            </a:r>
          </a:p>
          <a:p>
            <a:pPr marL="514350" indent="-514350" eaLnBrk="1" hangingPunct="1">
              <a:buFont typeface="Times New Roman" panose="02020603050405020304" pitchFamily="18" charset="0"/>
              <a:buAutoNum type="arabicPeriod"/>
            </a:pPr>
            <a:endParaRPr lang="en-US" altLang="en-US" dirty="0"/>
          </a:p>
        </p:txBody>
      </p:sp>
    </p:spTree>
    <p:extLst>
      <p:ext uri="{BB962C8B-B14F-4D97-AF65-F5344CB8AC3E}">
        <p14:creationId xmlns:p14="http://schemas.microsoft.com/office/powerpoint/2010/main" val="144912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9B8889-F134-4BD7-9C6A-358EF1A0EBB5}"/>
              </a:ext>
            </a:extLst>
          </p:cNvPr>
          <p:cNvPicPr>
            <a:picLocks noChangeAspect="1"/>
          </p:cNvPicPr>
          <p:nvPr/>
        </p:nvPicPr>
        <p:blipFill>
          <a:blip r:embed="rId2"/>
          <a:stretch>
            <a:fillRect/>
          </a:stretch>
        </p:blipFill>
        <p:spPr>
          <a:xfrm>
            <a:off x="6228523" y="9573"/>
            <a:ext cx="5257800" cy="6483302"/>
          </a:xfrm>
          <a:prstGeom prst="rect">
            <a:avLst/>
          </a:prstGeom>
        </p:spPr>
      </p:pic>
      <p:pic>
        <p:nvPicPr>
          <p:cNvPr id="7" name="Picture 6">
            <a:extLst>
              <a:ext uri="{FF2B5EF4-FFF2-40B4-BE49-F238E27FC236}">
                <a16:creationId xmlns:a16="http://schemas.microsoft.com/office/drawing/2014/main" id="{0F4A4267-A067-4604-812C-49F9D9ACDAD8}"/>
              </a:ext>
            </a:extLst>
          </p:cNvPr>
          <p:cNvPicPr>
            <a:picLocks noChangeAspect="1"/>
          </p:cNvPicPr>
          <p:nvPr/>
        </p:nvPicPr>
        <p:blipFill>
          <a:blip r:embed="rId3"/>
          <a:stretch>
            <a:fillRect/>
          </a:stretch>
        </p:blipFill>
        <p:spPr>
          <a:xfrm>
            <a:off x="429172" y="365125"/>
            <a:ext cx="5149993" cy="5557037"/>
          </a:xfrm>
          <a:prstGeom prst="rect">
            <a:avLst/>
          </a:prstGeom>
        </p:spPr>
      </p:pic>
    </p:spTree>
    <p:extLst>
      <p:ext uri="{BB962C8B-B14F-4D97-AF65-F5344CB8AC3E}">
        <p14:creationId xmlns:p14="http://schemas.microsoft.com/office/powerpoint/2010/main" val="930616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4C4C833-D91D-4D44-8D98-C999BDDCF96D}"/>
              </a:ext>
            </a:extLst>
          </p:cNvPr>
          <p:cNvSpPr>
            <a:spLocks noGrp="1" noChangeArrowheads="1"/>
          </p:cNvSpPr>
          <p:nvPr>
            <p:ph type="title"/>
          </p:nvPr>
        </p:nvSpPr>
        <p:spPr/>
        <p:txBody>
          <a:bodyPr/>
          <a:lstStyle/>
          <a:p>
            <a:pPr eaLnBrk="1" hangingPunct="1"/>
            <a:r>
              <a:rPr lang="en-US" altLang="en-US" b="1">
                <a:solidFill>
                  <a:srgbClr val="FF0000"/>
                </a:solidFill>
              </a:rPr>
              <a:t>Exercise</a:t>
            </a:r>
          </a:p>
        </p:txBody>
      </p:sp>
      <p:sp>
        <p:nvSpPr>
          <p:cNvPr id="24579" name="Content Placeholder 2">
            <a:extLst>
              <a:ext uri="{FF2B5EF4-FFF2-40B4-BE49-F238E27FC236}">
                <a16:creationId xmlns:a16="http://schemas.microsoft.com/office/drawing/2014/main" id="{CD8BF968-7321-4748-8E6C-E26F8B1612FB}"/>
              </a:ext>
            </a:extLst>
          </p:cNvPr>
          <p:cNvSpPr>
            <a:spLocks noGrp="1" noChangeArrowheads="1"/>
          </p:cNvSpPr>
          <p:nvPr>
            <p:ph idx="1"/>
          </p:nvPr>
        </p:nvSpPr>
        <p:spPr>
          <a:xfrm>
            <a:off x="609600" y="854075"/>
            <a:ext cx="10806113" cy="4402138"/>
          </a:xfrm>
        </p:spPr>
        <p:txBody>
          <a:bodyPr>
            <a:normAutofit fontScale="92500" lnSpcReduction="20000"/>
          </a:bodyPr>
          <a:lstStyle/>
          <a:p>
            <a:pPr marL="514350" indent="-514350" eaLnBrk="1" hangingPunct="1">
              <a:buFont typeface="Times New Roman" panose="02020603050405020304" pitchFamily="18" charset="0"/>
              <a:buAutoNum type="arabicPeriod"/>
            </a:pPr>
            <a:endParaRPr lang="en-US" altLang="en-US" dirty="0"/>
          </a:p>
          <a:p>
            <a:pPr marL="514350" indent="-514350" eaLnBrk="1" hangingPunct="1">
              <a:buFont typeface="Times New Roman" panose="02020603050405020304" pitchFamily="18" charset="0"/>
              <a:buAutoNum type="arabicPeriod"/>
            </a:pPr>
            <a:r>
              <a:rPr lang="en-US" altLang="en-US" dirty="0"/>
              <a:t>Write a password guessing program to keep track of how many times the user has entered the password wrong. If it is more than 3 times, print "You have been denied access." and terminate the program. If the password is correct, print "You have successfully logged in." and terminate the program.</a:t>
            </a:r>
          </a:p>
          <a:p>
            <a:pPr marL="514350" indent="-514350" eaLnBrk="1" hangingPunct="1">
              <a:buFont typeface="Times New Roman" panose="02020603050405020304" pitchFamily="18" charset="0"/>
              <a:buAutoNum type="arabicPeriod"/>
            </a:pPr>
            <a:r>
              <a:rPr lang="en-US" altLang="en-US" dirty="0"/>
              <a:t>Write a program that asks for two numbers. If the sum of the numbers is greater than 100, print "That is a big number" and terminate the program.</a:t>
            </a:r>
          </a:p>
          <a:p>
            <a:pPr marL="514350" indent="-514350" eaLnBrk="1" hangingPunct="1">
              <a:buFont typeface="Times New Roman" panose="02020603050405020304" pitchFamily="18" charset="0"/>
              <a:buAutoNum type="arabicPeriod"/>
            </a:pPr>
            <a:r>
              <a:rPr lang="en-US" altLang="en-US" dirty="0"/>
              <a:t>Write a Python program that accepts a number from the user and reverse it.</a:t>
            </a:r>
          </a:p>
          <a:p>
            <a:pPr marL="514350" indent="-514350" eaLnBrk="1" hangingPunct="1">
              <a:buFont typeface="Times New Roman" panose="02020603050405020304" pitchFamily="18" charset="0"/>
              <a:buAutoNum type="arabicPeriod"/>
            </a:pPr>
            <a:r>
              <a:rPr lang="en-US" altLang="en-US" dirty="0"/>
              <a:t>Write a python program to find those numbers which are divisible by 7 and multiples of 5, between 1500 and 2700.</a:t>
            </a:r>
          </a:p>
          <a:p>
            <a:pPr marL="514350" indent="-514350" eaLnBrk="1" hangingPunct="1">
              <a:buFont typeface="Times New Roman" panose="02020603050405020304" pitchFamily="18" charset="0"/>
              <a:buAutoNum type="arabicPeriod"/>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688A6062-3F5C-4A87-AF1F-946B837BDF01}"/>
              </a:ext>
            </a:extLst>
          </p:cNvPr>
          <p:cNvSpPr>
            <a:spLocks noGrp="1" noChangeArrowheads="1"/>
          </p:cNvSpPr>
          <p:nvPr>
            <p:ph idx="1"/>
          </p:nvPr>
        </p:nvSpPr>
        <p:spPr>
          <a:xfrm>
            <a:off x="496888" y="590550"/>
            <a:ext cx="11477625" cy="4402138"/>
          </a:xfrm>
        </p:spPr>
        <p:txBody>
          <a:bodyPr/>
          <a:lstStyle/>
          <a:p>
            <a:pPr marL="514350" indent="-514350" eaLnBrk="1" hangingPunct="1">
              <a:buFont typeface="Calibri" panose="020F0502020204030204" pitchFamily="34" charset="0"/>
              <a:buAutoNum type="arabicPeriod" startAt="5"/>
            </a:pPr>
            <a:r>
              <a:rPr lang="en-US" altLang="en-US" sz="2600"/>
              <a:t>Write a Python program which iterates the integers from 1 to 50. For multiples of three print "Fizz" instead of the number and for the multiples of five print "Buzz". For numbers which are multiples of both three and five print "FizzBuzz“</a:t>
            </a:r>
          </a:p>
          <a:p>
            <a:pPr marL="514350" indent="-514350" eaLnBrk="1" hangingPunct="1">
              <a:buFont typeface="Calibri" panose="020F0502020204030204" pitchFamily="34" charset="0"/>
              <a:buAutoNum type="arabicPeriod" startAt="5"/>
            </a:pPr>
            <a:r>
              <a:rPr lang="en-US" altLang="en-US" sz="2600"/>
              <a:t>Write a Python program to check a triangle is equilateral, isosceles or scalene. </a:t>
            </a:r>
            <a:br>
              <a:rPr lang="en-US" altLang="en-US" sz="2600"/>
            </a:br>
            <a:r>
              <a:rPr lang="en-US" altLang="en-US" sz="2600"/>
              <a:t>Note :An equilateral triangle is a triangle in which all three sides are equal.</a:t>
            </a:r>
            <a:br>
              <a:rPr lang="en-US" altLang="en-US" sz="2600"/>
            </a:br>
            <a:r>
              <a:rPr lang="en-US" altLang="en-US" sz="2600"/>
              <a:t>A scalene triangle is a triangle that has three unequal sides.</a:t>
            </a:r>
            <a:br>
              <a:rPr lang="en-US" altLang="en-US" sz="2600"/>
            </a:br>
            <a:r>
              <a:rPr lang="en-US" altLang="en-US" sz="2600"/>
              <a:t>An isosceles triangle is a triangle with (at least) two equal sides.</a:t>
            </a:r>
          </a:p>
          <a:p>
            <a:pPr marL="514350" indent="-514350" eaLnBrk="1" hangingPunct="1">
              <a:buFont typeface="Calibri" panose="020F0502020204030204" pitchFamily="34" charset="0"/>
              <a:buAutoNum type="arabicPeriod" startAt="5"/>
            </a:pPr>
            <a:r>
              <a:rPr lang="en-US" altLang="en-US" sz="2600"/>
              <a:t>Write a Python program to check whether an alphabet is a vowel or consonant.</a:t>
            </a:r>
          </a:p>
          <a:p>
            <a:pPr marL="514350" indent="-514350" eaLnBrk="1" hangingPunct="1">
              <a:buFont typeface="Calibri" panose="020F0502020204030204" pitchFamily="34" charset="0"/>
              <a:buAutoNum type="arabicPeriod" startAt="5"/>
            </a:pPr>
            <a:endParaRPr lang="en-US" altLang="en-US"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68A98D5-36E6-4871-9A41-D0C086086141}"/>
              </a:ext>
            </a:extLst>
          </p:cNvPr>
          <p:cNvSpPr>
            <a:spLocks noGrp="1" noChangeArrowheads="1"/>
          </p:cNvSpPr>
          <p:nvPr>
            <p:ph type="title"/>
          </p:nvPr>
        </p:nvSpPr>
        <p:spPr/>
        <p:txBody>
          <a:bodyPr/>
          <a:lstStyle/>
          <a:p>
            <a:r>
              <a:rPr lang="en-IN" altLang="en-US">
                <a:solidFill>
                  <a:srgbClr val="FF0000"/>
                </a:solidFill>
              </a:rPr>
              <a:t>Break</a:t>
            </a:r>
            <a:endParaRPr lang="en-US" altLang="en-US">
              <a:solidFill>
                <a:srgbClr val="FF0000"/>
              </a:solidFill>
            </a:endParaRPr>
          </a:p>
        </p:txBody>
      </p:sp>
      <p:sp>
        <p:nvSpPr>
          <p:cNvPr id="26627" name="Content Placeholder 2">
            <a:extLst>
              <a:ext uri="{FF2B5EF4-FFF2-40B4-BE49-F238E27FC236}">
                <a16:creationId xmlns:a16="http://schemas.microsoft.com/office/drawing/2014/main" id="{A6D0983D-26C0-43EC-82CB-B8AA196AD0C1}"/>
              </a:ext>
            </a:extLst>
          </p:cNvPr>
          <p:cNvSpPr>
            <a:spLocks noGrp="1" noChangeArrowheads="1"/>
          </p:cNvSpPr>
          <p:nvPr>
            <p:ph idx="1"/>
          </p:nvPr>
        </p:nvSpPr>
        <p:spPr>
          <a:xfrm>
            <a:off x="1628775" y="2009775"/>
            <a:ext cx="7796213" cy="3597275"/>
          </a:xfrm>
        </p:spPr>
        <p:txBody>
          <a:bodyPr/>
          <a:lstStyle/>
          <a:p>
            <a:pPr>
              <a:buFont typeface="Times New Roman" panose="02020603050405020304" pitchFamily="18" charset="0"/>
              <a:buNone/>
            </a:pPr>
            <a:r>
              <a:rPr lang="en-US" altLang="en-US"/>
              <a:t>i = 1</a:t>
            </a:r>
          </a:p>
          <a:p>
            <a:pPr>
              <a:buFont typeface="Times New Roman" panose="02020603050405020304" pitchFamily="18" charset="0"/>
              <a:buNone/>
            </a:pPr>
            <a:r>
              <a:rPr lang="en-US" altLang="en-US"/>
              <a:t>while i &lt; 6:</a:t>
            </a:r>
          </a:p>
          <a:p>
            <a:pPr>
              <a:buFont typeface="Times New Roman" panose="02020603050405020304" pitchFamily="18" charset="0"/>
              <a:buNone/>
            </a:pPr>
            <a:r>
              <a:rPr lang="en-US" altLang="en-US"/>
              <a:t>       print(i)</a:t>
            </a:r>
          </a:p>
          <a:p>
            <a:pPr>
              <a:buFont typeface="Times New Roman" panose="02020603050405020304" pitchFamily="18" charset="0"/>
              <a:buNone/>
            </a:pPr>
            <a:r>
              <a:rPr lang="en-US" altLang="en-US"/>
              <a:t>       if (i == 3):</a:t>
            </a:r>
          </a:p>
          <a:p>
            <a:pPr>
              <a:buFont typeface="Times New Roman" panose="02020603050405020304" pitchFamily="18" charset="0"/>
              <a:buNone/>
            </a:pPr>
            <a:r>
              <a:rPr lang="en-US" altLang="en-US"/>
              <a:t>            break</a:t>
            </a:r>
          </a:p>
          <a:p>
            <a:pPr>
              <a:buFont typeface="Times New Roman" panose="02020603050405020304" pitchFamily="18" charset="0"/>
              <a:buNone/>
            </a:pPr>
            <a:r>
              <a:rPr lang="en-US" altLang="en-US"/>
              <a:t>        i +=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B6236BC-A052-4459-8137-01D24DB6737C}"/>
              </a:ext>
            </a:extLst>
          </p:cNvPr>
          <p:cNvSpPr>
            <a:spLocks noGrp="1" noChangeArrowheads="1"/>
          </p:cNvSpPr>
          <p:nvPr>
            <p:ph type="title"/>
          </p:nvPr>
        </p:nvSpPr>
        <p:spPr/>
        <p:txBody>
          <a:bodyPr/>
          <a:lstStyle/>
          <a:p>
            <a:r>
              <a:rPr lang="en-IN" altLang="en-US">
                <a:solidFill>
                  <a:srgbClr val="FF0000"/>
                </a:solidFill>
              </a:rPr>
              <a:t>Continue</a:t>
            </a:r>
            <a:endParaRPr lang="en-US" altLang="en-US">
              <a:solidFill>
                <a:srgbClr val="FF0000"/>
              </a:solidFill>
            </a:endParaRPr>
          </a:p>
        </p:txBody>
      </p:sp>
      <p:sp>
        <p:nvSpPr>
          <p:cNvPr id="27651" name="Content Placeholder 2">
            <a:extLst>
              <a:ext uri="{FF2B5EF4-FFF2-40B4-BE49-F238E27FC236}">
                <a16:creationId xmlns:a16="http://schemas.microsoft.com/office/drawing/2014/main" id="{E5F0B6AC-C361-4BC9-9D70-675BE2EBE1F9}"/>
              </a:ext>
            </a:extLst>
          </p:cNvPr>
          <p:cNvSpPr>
            <a:spLocks noGrp="1" noChangeArrowheads="1"/>
          </p:cNvSpPr>
          <p:nvPr>
            <p:ph idx="1"/>
          </p:nvPr>
        </p:nvSpPr>
        <p:spPr/>
        <p:txBody>
          <a:bodyPr/>
          <a:lstStyle/>
          <a:p>
            <a:endParaRPr lang="en-US" altLang="en-US"/>
          </a:p>
        </p:txBody>
      </p:sp>
      <p:sp>
        <p:nvSpPr>
          <p:cNvPr id="27652" name="Rectangle 3">
            <a:extLst>
              <a:ext uri="{FF2B5EF4-FFF2-40B4-BE49-F238E27FC236}">
                <a16:creationId xmlns:a16="http://schemas.microsoft.com/office/drawing/2014/main" id="{D4A07262-6DD8-4D95-A12A-88107908A28F}"/>
              </a:ext>
            </a:extLst>
          </p:cNvPr>
          <p:cNvSpPr>
            <a:spLocks noChangeArrowheads="1"/>
          </p:cNvSpPr>
          <p:nvPr/>
        </p:nvSpPr>
        <p:spPr bwMode="auto">
          <a:xfrm>
            <a:off x="2047875" y="2124075"/>
            <a:ext cx="7162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7000"/>
              </a:lnSpc>
              <a:spcAft>
                <a:spcPts val="1288"/>
              </a:spcAft>
              <a:buClr>
                <a:srgbClr val="000000"/>
              </a:buClr>
              <a:buSzPct val="100000"/>
              <a:buFont typeface="Times New Roman" panose="02020603050405020304" pitchFamily="18" charset="0"/>
              <a:buChar char="•"/>
              <a:defRPr sz="2900">
                <a:solidFill>
                  <a:srgbClr val="000000"/>
                </a:solidFill>
                <a:latin typeface="Calibri" panose="020F0502020204030204" pitchFamily="34" charset="0"/>
                <a:cs typeface="Lucida Sans Unicode" panose="020B0602030504020204" pitchFamily="34" charset="0"/>
              </a:defRPr>
            </a:lvl1pPr>
            <a:lvl2pPr marL="742950" indent="-285750">
              <a:lnSpc>
                <a:spcPct val="97000"/>
              </a:lnSpc>
              <a:spcAft>
                <a:spcPts val="1038"/>
              </a:spcAft>
              <a:buClr>
                <a:srgbClr val="000000"/>
              </a:buClr>
              <a:buSzPct val="100000"/>
              <a:buFont typeface="Times New Roman" panose="02020603050405020304" pitchFamily="18" charset="0"/>
              <a:buChar char="–"/>
              <a:defRPr sz="2500">
                <a:solidFill>
                  <a:srgbClr val="000000"/>
                </a:solidFill>
                <a:latin typeface="Calibri" panose="020F0502020204030204" pitchFamily="34" charset="0"/>
                <a:cs typeface="Lucida Sans Unicode" panose="020B0602030504020204" pitchFamily="34" charset="0"/>
              </a:defRPr>
            </a:lvl2pPr>
            <a:lvl3pPr marL="1143000" indent="-228600">
              <a:lnSpc>
                <a:spcPct val="97000"/>
              </a:lnSpc>
              <a:spcAft>
                <a:spcPts val="775"/>
              </a:spcAft>
              <a:buClr>
                <a:srgbClr val="000000"/>
              </a:buClr>
              <a:buSzPct val="100000"/>
              <a:buFont typeface="Times New Roman" panose="02020603050405020304" pitchFamily="18" charset="0"/>
              <a:buChar char="•"/>
              <a:defRPr sz="2200">
                <a:solidFill>
                  <a:srgbClr val="000000"/>
                </a:solidFill>
                <a:latin typeface="Calibri" panose="020F0502020204030204" pitchFamily="34" charset="0"/>
                <a:cs typeface="Lucida Sans Unicode" panose="020B0602030504020204" pitchFamily="34" charset="0"/>
              </a:defRPr>
            </a:lvl3pPr>
            <a:lvl4pPr marL="1600200" indent="-228600">
              <a:lnSpc>
                <a:spcPct val="97000"/>
              </a:lnSpc>
              <a:spcAft>
                <a:spcPts val="525"/>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4pPr>
            <a:lvl5pPr marL="2057400" indent="-228600">
              <a:lnSpc>
                <a:spcPct val="97000"/>
              </a:lnSpc>
              <a:spcAft>
                <a:spcPts val="263"/>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5pPr>
            <a:lvl6pPr marL="2514600" indent="-228600" eaLnBrk="0" fontAlgn="base" hangingPunct="0">
              <a:lnSpc>
                <a:spcPct val="97000"/>
              </a:lnSpc>
              <a:spcBef>
                <a:spcPct val="0"/>
              </a:spcBef>
              <a:spcAft>
                <a:spcPts val="263"/>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6pPr>
            <a:lvl7pPr marL="2971800" indent="-228600" eaLnBrk="0" fontAlgn="base" hangingPunct="0">
              <a:lnSpc>
                <a:spcPct val="97000"/>
              </a:lnSpc>
              <a:spcBef>
                <a:spcPct val="0"/>
              </a:spcBef>
              <a:spcAft>
                <a:spcPts val="263"/>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7pPr>
            <a:lvl8pPr marL="3429000" indent="-228600" eaLnBrk="0" fontAlgn="base" hangingPunct="0">
              <a:lnSpc>
                <a:spcPct val="97000"/>
              </a:lnSpc>
              <a:spcBef>
                <a:spcPct val="0"/>
              </a:spcBef>
              <a:spcAft>
                <a:spcPts val="263"/>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8pPr>
            <a:lvl9pPr marL="3886200" indent="-228600" eaLnBrk="0" fontAlgn="base" hangingPunct="0">
              <a:lnSpc>
                <a:spcPct val="97000"/>
              </a:lnSpc>
              <a:spcBef>
                <a:spcPct val="0"/>
              </a:spcBef>
              <a:spcAft>
                <a:spcPts val="263"/>
              </a:spcAft>
              <a:buClr>
                <a:srgbClr val="000000"/>
              </a:buClr>
              <a:buSzPct val="100000"/>
              <a:buFont typeface="Times New Roman" panose="02020603050405020304" pitchFamily="18" charset="0"/>
              <a:buChar char="»"/>
              <a:defRPr sz="2000">
                <a:solidFill>
                  <a:srgbClr val="000000"/>
                </a:solidFill>
                <a:latin typeface="Calibri" panose="020F0502020204030204" pitchFamily="34" charset="0"/>
                <a:cs typeface="Lucida Sans Unicode" panose="020B0602030504020204" pitchFamily="34" charset="0"/>
              </a:defRPr>
            </a:lvl9pPr>
          </a:lstStyle>
          <a:p>
            <a:pPr>
              <a:lnSpc>
                <a:spcPct val="100000"/>
              </a:lnSpc>
              <a:spcAft>
                <a:spcPct val="0"/>
              </a:spcAft>
              <a:buClrTx/>
              <a:buSzTx/>
              <a:buFontTx/>
              <a:buNone/>
            </a:pPr>
            <a:r>
              <a:rPr lang="en-US" altLang="en-US" sz="2400">
                <a:solidFill>
                  <a:schemeClr val="tx1"/>
                </a:solidFill>
              </a:rPr>
              <a:t>i = 0</a:t>
            </a:r>
          </a:p>
          <a:p>
            <a:pPr>
              <a:lnSpc>
                <a:spcPct val="100000"/>
              </a:lnSpc>
              <a:spcAft>
                <a:spcPct val="0"/>
              </a:spcAft>
              <a:buClrTx/>
              <a:buSzTx/>
              <a:buFontTx/>
              <a:buNone/>
            </a:pPr>
            <a:r>
              <a:rPr lang="en-US" altLang="en-US" sz="2400">
                <a:solidFill>
                  <a:schemeClr val="tx1"/>
                </a:solidFill>
              </a:rPr>
              <a:t>while i &lt; 6:</a:t>
            </a:r>
          </a:p>
          <a:p>
            <a:pPr>
              <a:lnSpc>
                <a:spcPct val="100000"/>
              </a:lnSpc>
              <a:spcAft>
                <a:spcPct val="0"/>
              </a:spcAft>
              <a:buClrTx/>
              <a:buSzTx/>
              <a:buFontTx/>
              <a:buNone/>
            </a:pPr>
            <a:r>
              <a:rPr lang="en-US" altLang="en-US" sz="2400">
                <a:solidFill>
                  <a:schemeClr val="tx1"/>
                </a:solidFill>
              </a:rPr>
              <a:t>  i += 1</a:t>
            </a:r>
          </a:p>
          <a:p>
            <a:pPr>
              <a:lnSpc>
                <a:spcPct val="100000"/>
              </a:lnSpc>
              <a:spcAft>
                <a:spcPct val="0"/>
              </a:spcAft>
              <a:buClrTx/>
              <a:buSzTx/>
              <a:buFontTx/>
              <a:buNone/>
            </a:pPr>
            <a:r>
              <a:rPr lang="en-US" altLang="en-US" sz="2400">
                <a:solidFill>
                  <a:schemeClr val="tx1"/>
                </a:solidFill>
              </a:rPr>
              <a:t>  if i == 3:</a:t>
            </a:r>
          </a:p>
          <a:p>
            <a:pPr>
              <a:lnSpc>
                <a:spcPct val="100000"/>
              </a:lnSpc>
              <a:spcAft>
                <a:spcPct val="0"/>
              </a:spcAft>
              <a:buClrTx/>
              <a:buSzTx/>
              <a:buFontTx/>
              <a:buNone/>
            </a:pPr>
            <a:r>
              <a:rPr lang="en-US" altLang="en-US" sz="2400">
                <a:solidFill>
                  <a:schemeClr val="tx1"/>
                </a:solidFill>
              </a:rPr>
              <a:t>    continue</a:t>
            </a:r>
          </a:p>
          <a:p>
            <a:pPr>
              <a:lnSpc>
                <a:spcPct val="100000"/>
              </a:lnSpc>
              <a:spcAft>
                <a:spcPct val="0"/>
              </a:spcAft>
              <a:buClrTx/>
              <a:buSzTx/>
              <a:buFontTx/>
              <a:buNone/>
            </a:pPr>
            <a:r>
              <a:rPr lang="en-US" altLang="en-US" sz="2400">
                <a:solidFill>
                  <a:schemeClr val="tx1"/>
                </a:solidFill>
              </a:rPr>
              <a:t>  print(i)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AC8D-DEB6-4B29-BF34-1402EFAB89A9}"/>
              </a:ext>
            </a:extLst>
          </p:cNvPr>
          <p:cNvSpPr>
            <a:spLocks noGrp="1"/>
          </p:cNvSpPr>
          <p:nvPr>
            <p:ph type="title"/>
          </p:nvPr>
        </p:nvSpPr>
        <p:spPr>
          <a:xfrm>
            <a:off x="321365" y="245856"/>
            <a:ext cx="8756374" cy="602284"/>
          </a:xfrm>
        </p:spPr>
        <p:txBody>
          <a:bodyPr>
            <a:normAutofit fontScale="90000"/>
          </a:bodyPr>
          <a:lstStyle/>
          <a:p>
            <a:r>
              <a:rPr lang="en-US" b="1" i="0" dirty="0">
                <a:effectLst/>
                <a:latin typeface="-apple-system"/>
              </a:rPr>
              <a:t>Mathematical Functions</a:t>
            </a:r>
            <a:endParaRPr lang="en-US" dirty="0"/>
          </a:p>
        </p:txBody>
      </p:sp>
      <p:sp>
        <p:nvSpPr>
          <p:cNvPr id="3" name="Content Placeholder 2">
            <a:extLst>
              <a:ext uri="{FF2B5EF4-FFF2-40B4-BE49-F238E27FC236}">
                <a16:creationId xmlns:a16="http://schemas.microsoft.com/office/drawing/2014/main" id="{A7D128F8-889C-41A8-B64A-EAACA49A7EB9}"/>
              </a:ext>
            </a:extLst>
          </p:cNvPr>
          <p:cNvSpPr>
            <a:spLocks noGrp="1"/>
          </p:cNvSpPr>
          <p:nvPr>
            <p:ph idx="1"/>
          </p:nvPr>
        </p:nvSpPr>
        <p:spPr>
          <a:xfrm>
            <a:off x="321366" y="1017242"/>
            <a:ext cx="7404652" cy="5396809"/>
          </a:xfrm>
        </p:spPr>
        <p:txBody>
          <a:bodyPr>
            <a:normAutofit/>
          </a:bodyPr>
          <a:lstStyle/>
          <a:p>
            <a:r>
              <a:rPr lang="en-US" b="1" i="0" dirty="0">
                <a:solidFill>
                  <a:srgbClr val="000000"/>
                </a:solidFill>
                <a:effectLst/>
                <a:latin typeface="-apple-system"/>
              </a:rPr>
              <a:t>Python</a:t>
            </a:r>
            <a:r>
              <a:rPr lang="en-US" b="0" i="0" dirty="0">
                <a:solidFill>
                  <a:srgbClr val="000000"/>
                </a:solidFill>
                <a:effectLst/>
                <a:latin typeface="-apple-system"/>
              </a:rPr>
              <a:t> has numerous </a:t>
            </a:r>
            <a:r>
              <a:rPr lang="en-US" b="1" i="0" dirty="0">
                <a:solidFill>
                  <a:srgbClr val="000000"/>
                </a:solidFill>
                <a:effectLst/>
                <a:latin typeface="-apple-system"/>
              </a:rPr>
              <a:t>mathematical functions</a:t>
            </a:r>
            <a:r>
              <a:rPr lang="en-US" b="0" i="0" dirty="0">
                <a:solidFill>
                  <a:srgbClr val="000000"/>
                </a:solidFill>
                <a:effectLst/>
                <a:latin typeface="-apple-system"/>
              </a:rPr>
              <a:t>. The full list can be found at </a:t>
            </a:r>
            <a:r>
              <a:rPr lang="en-US" b="0" i="0" u="none" strike="noStrike" dirty="0">
                <a:solidFill>
                  <a:srgbClr val="007BFF"/>
                </a:solidFill>
                <a:effectLst/>
                <a:latin typeface="-apple-system"/>
                <a:hlinkClick r:id="rId2"/>
              </a:rPr>
              <a:t>Mathematical Functions</a:t>
            </a:r>
            <a:br>
              <a:rPr lang="en-US" dirty="0"/>
            </a:br>
            <a:r>
              <a:rPr lang="en-US" b="0" i="0" dirty="0">
                <a:solidFill>
                  <a:srgbClr val="000000"/>
                </a:solidFill>
                <a:effectLst/>
                <a:latin typeface="-apple-system"/>
              </a:rPr>
              <a:t>To perform mathematical functions we have to import </a:t>
            </a:r>
            <a:r>
              <a:rPr lang="en-US" b="1" i="0" dirty="0">
                <a:solidFill>
                  <a:srgbClr val="000000"/>
                </a:solidFill>
                <a:effectLst/>
                <a:latin typeface="-apple-system"/>
              </a:rPr>
              <a:t>math</a:t>
            </a:r>
            <a:r>
              <a:rPr lang="en-US" b="0" i="0" dirty="0">
                <a:solidFill>
                  <a:srgbClr val="000000"/>
                </a:solidFill>
                <a:effectLst/>
                <a:latin typeface="-apple-system"/>
              </a:rPr>
              <a:t> module.</a:t>
            </a:r>
            <a:br>
              <a:rPr lang="en-US" dirty="0"/>
            </a:br>
            <a:br>
              <a:rPr lang="en-US" dirty="0"/>
            </a:br>
            <a:r>
              <a:rPr lang="en-US" b="0" i="0" dirty="0">
                <a:solidFill>
                  <a:srgbClr val="000000"/>
                </a:solidFill>
                <a:effectLst/>
                <a:latin typeface="-apple-system"/>
              </a:rPr>
              <a:t>The math module contains </a:t>
            </a:r>
            <a:r>
              <a:rPr lang="en-US" b="1" i="0" dirty="0">
                <a:solidFill>
                  <a:srgbClr val="000000"/>
                </a:solidFill>
                <a:effectLst/>
                <a:latin typeface="-apple-system"/>
              </a:rPr>
              <a:t>mathematical functions</a:t>
            </a:r>
            <a:r>
              <a:rPr lang="en-US" b="0" i="0" dirty="0">
                <a:solidFill>
                  <a:srgbClr val="000000"/>
                </a:solidFill>
                <a:effectLst/>
                <a:latin typeface="-apple-system"/>
              </a:rPr>
              <a:t> and </a:t>
            </a:r>
            <a:r>
              <a:rPr lang="en-US" b="1" i="0" dirty="0">
                <a:solidFill>
                  <a:srgbClr val="000000"/>
                </a:solidFill>
                <a:effectLst/>
                <a:latin typeface="-apple-system"/>
              </a:rPr>
              <a:t>mathematical constants</a:t>
            </a:r>
            <a:r>
              <a:rPr lang="en-US" b="0" i="0" dirty="0">
                <a:solidFill>
                  <a:srgbClr val="000000"/>
                </a:solidFill>
                <a:effectLst/>
                <a:latin typeface="-apple-system"/>
              </a:rPr>
              <a:t>.</a:t>
            </a:r>
            <a:br>
              <a:rPr lang="en-US" dirty="0"/>
            </a:br>
            <a:br>
              <a:rPr lang="en-US" dirty="0"/>
            </a:br>
            <a:r>
              <a:rPr lang="en-US" b="0" i="0" dirty="0">
                <a:solidFill>
                  <a:srgbClr val="000000"/>
                </a:solidFill>
                <a:effectLst/>
                <a:latin typeface="-apple-system"/>
              </a:rPr>
              <a:t>Most of the </a:t>
            </a:r>
            <a:r>
              <a:rPr lang="en-US" b="1" i="0" dirty="0">
                <a:solidFill>
                  <a:srgbClr val="000000"/>
                </a:solidFill>
                <a:effectLst/>
                <a:latin typeface="-apple-system"/>
              </a:rPr>
              <a:t>mathematical functions</a:t>
            </a:r>
            <a:r>
              <a:rPr lang="en-US" b="0" i="0" dirty="0">
                <a:solidFill>
                  <a:srgbClr val="000000"/>
                </a:solidFill>
                <a:effectLst/>
                <a:latin typeface="-apple-system"/>
              </a:rPr>
              <a:t> are available in math module except min(), max(), abs(), pow(), round().</a:t>
            </a:r>
            <a:endParaRPr lang="en-US" dirty="0"/>
          </a:p>
        </p:txBody>
      </p:sp>
      <p:pic>
        <p:nvPicPr>
          <p:cNvPr id="5" name="Picture 4">
            <a:extLst>
              <a:ext uri="{FF2B5EF4-FFF2-40B4-BE49-F238E27FC236}">
                <a16:creationId xmlns:a16="http://schemas.microsoft.com/office/drawing/2014/main" id="{058940BC-FAD1-48CA-80DF-11271EED786B}"/>
              </a:ext>
            </a:extLst>
          </p:cNvPr>
          <p:cNvPicPr>
            <a:picLocks noChangeAspect="1"/>
          </p:cNvPicPr>
          <p:nvPr/>
        </p:nvPicPr>
        <p:blipFill>
          <a:blip r:embed="rId3"/>
          <a:stretch>
            <a:fillRect/>
          </a:stretch>
        </p:blipFill>
        <p:spPr>
          <a:xfrm>
            <a:off x="8018196" y="2812358"/>
            <a:ext cx="4173804" cy="2846319"/>
          </a:xfrm>
          <a:prstGeom prst="rect">
            <a:avLst/>
          </a:prstGeom>
        </p:spPr>
      </p:pic>
    </p:spTree>
    <p:extLst>
      <p:ext uri="{BB962C8B-B14F-4D97-AF65-F5344CB8AC3E}">
        <p14:creationId xmlns:p14="http://schemas.microsoft.com/office/powerpoint/2010/main" val="272566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5D1A0-4600-40DF-9B19-B938A94F0078}"/>
              </a:ext>
            </a:extLst>
          </p:cNvPr>
          <p:cNvPicPr>
            <a:picLocks noChangeAspect="1"/>
          </p:cNvPicPr>
          <p:nvPr/>
        </p:nvPicPr>
        <p:blipFill>
          <a:blip r:embed="rId2"/>
          <a:stretch>
            <a:fillRect/>
          </a:stretch>
        </p:blipFill>
        <p:spPr>
          <a:xfrm>
            <a:off x="397979" y="138400"/>
            <a:ext cx="7155760" cy="6457927"/>
          </a:xfrm>
          <a:prstGeom prst="rect">
            <a:avLst/>
          </a:prstGeom>
        </p:spPr>
      </p:pic>
    </p:spTree>
    <p:extLst>
      <p:ext uri="{BB962C8B-B14F-4D97-AF65-F5344CB8AC3E}">
        <p14:creationId xmlns:p14="http://schemas.microsoft.com/office/powerpoint/2010/main" val="3702980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D6AF-4584-4272-88D1-86569D809F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5E105D-BBAC-4508-87B0-29C54500D5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1D4DACE-C9E9-4288-8507-2CB5BF8C3061}"/>
              </a:ext>
            </a:extLst>
          </p:cNvPr>
          <p:cNvPicPr>
            <a:picLocks noChangeAspect="1"/>
          </p:cNvPicPr>
          <p:nvPr/>
        </p:nvPicPr>
        <p:blipFill>
          <a:blip r:embed="rId2"/>
          <a:stretch>
            <a:fillRect/>
          </a:stretch>
        </p:blipFill>
        <p:spPr>
          <a:xfrm>
            <a:off x="838200" y="348697"/>
            <a:ext cx="8054009" cy="6050525"/>
          </a:xfrm>
          <a:prstGeom prst="rect">
            <a:avLst/>
          </a:prstGeom>
        </p:spPr>
      </p:pic>
    </p:spTree>
    <p:extLst>
      <p:ext uri="{BB962C8B-B14F-4D97-AF65-F5344CB8AC3E}">
        <p14:creationId xmlns:p14="http://schemas.microsoft.com/office/powerpoint/2010/main" val="3885229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3E31CF-1694-470A-8FE7-B4F0D7E3272F}"/>
              </a:ext>
            </a:extLst>
          </p:cNvPr>
          <p:cNvPicPr>
            <a:picLocks noChangeAspect="1"/>
          </p:cNvPicPr>
          <p:nvPr/>
        </p:nvPicPr>
        <p:blipFill>
          <a:blip r:embed="rId2"/>
          <a:stretch>
            <a:fillRect/>
          </a:stretch>
        </p:blipFill>
        <p:spPr>
          <a:xfrm>
            <a:off x="477079" y="325367"/>
            <a:ext cx="6716894" cy="3451503"/>
          </a:xfrm>
          <a:prstGeom prst="rect">
            <a:avLst/>
          </a:prstGeom>
        </p:spPr>
      </p:pic>
    </p:spTree>
    <p:extLst>
      <p:ext uri="{BB962C8B-B14F-4D97-AF65-F5344CB8AC3E}">
        <p14:creationId xmlns:p14="http://schemas.microsoft.com/office/powerpoint/2010/main" val="1110063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1E41-F70F-4E08-B9FA-EFFA03E45373}"/>
              </a:ext>
            </a:extLst>
          </p:cNvPr>
          <p:cNvSpPr>
            <a:spLocks noGrp="1"/>
          </p:cNvSpPr>
          <p:nvPr>
            <p:ph type="title"/>
          </p:nvPr>
        </p:nvSpPr>
        <p:spPr>
          <a:xfrm>
            <a:off x="612913" y="192847"/>
            <a:ext cx="8001000" cy="628788"/>
          </a:xfrm>
        </p:spPr>
        <p:txBody>
          <a:bodyPr>
            <a:normAutofit fontScale="90000"/>
          </a:bodyPr>
          <a:lstStyle/>
          <a:p>
            <a:r>
              <a:rPr lang="en-US" b="0" i="0" u="sng" dirty="0">
                <a:effectLst/>
                <a:latin typeface="-apple-system"/>
              </a:rPr>
              <a:t>Random Module</a:t>
            </a:r>
            <a:endParaRPr lang="en-US" dirty="0"/>
          </a:p>
        </p:txBody>
      </p:sp>
      <p:sp>
        <p:nvSpPr>
          <p:cNvPr id="3" name="Content Placeholder 2">
            <a:extLst>
              <a:ext uri="{FF2B5EF4-FFF2-40B4-BE49-F238E27FC236}">
                <a16:creationId xmlns:a16="http://schemas.microsoft.com/office/drawing/2014/main" id="{F1B3933B-D33F-421A-9CBD-F0FA5C29C5BF}"/>
              </a:ext>
            </a:extLst>
          </p:cNvPr>
          <p:cNvSpPr>
            <a:spLocks noGrp="1"/>
          </p:cNvSpPr>
          <p:nvPr>
            <p:ph idx="1"/>
          </p:nvPr>
        </p:nvSpPr>
        <p:spPr>
          <a:xfrm>
            <a:off x="612913" y="1253331"/>
            <a:ext cx="10515600" cy="4351338"/>
          </a:xfrm>
        </p:spPr>
        <p:txBody>
          <a:bodyPr/>
          <a:lstStyle/>
          <a:p>
            <a:r>
              <a:rPr lang="en-US" b="1" i="0" dirty="0">
                <a:solidFill>
                  <a:srgbClr val="000000"/>
                </a:solidFill>
                <a:effectLst/>
                <a:latin typeface="-apple-system"/>
              </a:rPr>
              <a:t>Python</a:t>
            </a:r>
            <a:r>
              <a:rPr lang="en-US" b="0" i="0" dirty="0">
                <a:solidFill>
                  <a:srgbClr val="000000"/>
                </a:solidFill>
                <a:effectLst/>
                <a:latin typeface="-apple-system"/>
              </a:rPr>
              <a:t> provides us random number functions. We use these random numbers in areas like research, games, cryptography, simulation and other applications.</a:t>
            </a:r>
            <a:br>
              <a:rPr lang="en-US" dirty="0"/>
            </a:br>
            <a:br>
              <a:rPr lang="en-US" dirty="0"/>
            </a:br>
            <a:r>
              <a:rPr lang="en-US" b="0" i="0" dirty="0">
                <a:solidFill>
                  <a:srgbClr val="000000"/>
                </a:solidFill>
                <a:effectLst/>
                <a:latin typeface="-apple-system"/>
              </a:rPr>
              <a:t>We have to import </a:t>
            </a:r>
            <a:r>
              <a:rPr lang="en-US" b="1" i="0" dirty="0">
                <a:solidFill>
                  <a:srgbClr val="000000"/>
                </a:solidFill>
                <a:effectLst/>
                <a:latin typeface="-apple-system"/>
              </a:rPr>
              <a:t>random</a:t>
            </a:r>
            <a:r>
              <a:rPr lang="en-US" b="0" i="0" dirty="0">
                <a:solidFill>
                  <a:srgbClr val="000000"/>
                </a:solidFill>
                <a:effectLst/>
                <a:latin typeface="-apple-system"/>
              </a:rPr>
              <a:t> module to use random functions.</a:t>
            </a:r>
            <a:br>
              <a:rPr lang="en-US" dirty="0"/>
            </a:br>
            <a:endParaRPr lang="en-US" dirty="0"/>
          </a:p>
        </p:txBody>
      </p:sp>
      <p:pic>
        <p:nvPicPr>
          <p:cNvPr id="5" name="Picture 4">
            <a:extLst>
              <a:ext uri="{FF2B5EF4-FFF2-40B4-BE49-F238E27FC236}">
                <a16:creationId xmlns:a16="http://schemas.microsoft.com/office/drawing/2014/main" id="{836A4267-F432-4CA2-B747-4EE0798FB4C0}"/>
              </a:ext>
            </a:extLst>
          </p:cNvPr>
          <p:cNvPicPr>
            <a:picLocks noChangeAspect="1"/>
          </p:cNvPicPr>
          <p:nvPr/>
        </p:nvPicPr>
        <p:blipFill>
          <a:blip r:embed="rId2"/>
          <a:stretch>
            <a:fillRect/>
          </a:stretch>
        </p:blipFill>
        <p:spPr>
          <a:xfrm>
            <a:off x="1928191" y="4291218"/>
            <a:ext cx="5800478" cy="1208433"/>
          </a:xfrm>
          <a:prstGeom prst="rect">
            <a:avLst/>
          </a:prstGeom>
        </p:spPr>
      </p:pic>
    </p:spTree>
    <p:extLst>
      <p:ext uri="{BB962C8B-B14F-4D97-AF65-F5344CB8AC3E}">
        <p14:creationId xmlns:p14="http://schemas.microsoft.com/office/powerpoint/2010/main" val="1105311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7BB6-1F18-4C25-B5EC-44BA507607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0B52CD-17E8-4743-A477-3DD8791158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F85142-536D-4BA2-9ADB-26B906D41790}"/>
              </a:ext>
            </a:extLst>
          </p:cNvPr>
          <p:cNvPicPr>
            <a:picLocks noChangeAspect="1"/>
          </p:cNvPicPr>
          <p:nvPr/>
        </p:nvPicPr>
        <p:blipFill>
          <a:blip r:embed="rId2"/>
          <a:stretch>
            <a:fillRect/>
          </a:stretch>
        </p:blipFill>
        <p:spPr>
          <a:xfrm>
            <a:off x="838200" y="465667"/>
            <a:ext cx="10133471" cy="5711296"/>
          </a:xfrm>
          <a:prstGeom prst="rect">
            <a:avLst/>
          </a:prstGeom>
        </p:spPr>
      </p:pic>
    </p:spTree>
    <p:extLst>
      <p:ext uri="{BB962C8B-B14F-4D97-AF65-F5344CB8AC3E}">
        <p14:creationId xmlns:p14="http://schemas.microsoft.com/office/powerpoint/2010/main" val="333186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57055-7FEC-41C5-96EA-361B6B014880}"/>
              </a:ext>
            </a:extLst>
          </p:cNvPr>
          <p:cNvSpPr txBox="1"/>
          <p:nvPr/>
        </p:nvSpPr>
        <p:spPr>
          <a:xfrm>
            <a:off x="695325" y="692140"/>
            <a:ext cx="11106150" cy="5262979"/>
          </a:xfrm>
          <a:prstGeom prst="rect">
            <a:avLst/>
          </a:prstGeom>
          <a:noFill/>
        </p:spPr>
        <p:txBody>
          <a:bodyPr wrap="square">
            <a:spAutoFit/>
          </a:bodyPr>
          <a:lstStyle/>
          <a:p>
            <a:r>
              <a:rPr lang="en-IN" sz="2400" dirty="0"/>
              <a:t>Take an integer as input from the console using input() function. Write a program to check the given integer is divisible by 7 or not, print the result to the console as shown in the examples.</a:t>
            </a:r>
          </a:p>
          <a:p>
            <a:endParaRPr lang="en-IN" sz="2400" dirty="0">
              <a:solidFill>
                <a:srgbClr val="FF0000"/>
              </a:solidFill>
            </a:endParaRPr>
          </a:p>
          <a:p>
            <a:r>
              <a:rPr lang="en-IN" sz="2400" b="1" dirty="0">
                <a:solidFill>
                  <a:srgbClr val="FF0000"/>
                </a:solidFill>
              </a:rPr>
              <a:t>Case 1</a:t>
            </a:r>
          </a:p>
          <a:p>
            <a:r>
              <a:rPr lang="en-IN" sz="2400" dirty="0"/>
              <a:t>Sample Input and Output 1:</a:t>
            </a:r>
          </a:p>
          <a:p>
            <a:r>
              <a:rPr lang="en-IN" sz="2400" dirty="0"/>
              <a:t>Enter a number: 77</a:t>
            </a:r>
          </a:p>
          <a:p>
            <a:r>
              <a:rPr lang="en-IN" sz="2400" dirty="0"/>
              <a:t>Given number 77 is divisible by 7</a:t>
            </a:r>
          </a:p>
          <a:p>
            <a:r>
              <a:rPr lang="en-IN" sz="2400" dirty="0"/>
              <a:t>End of program</a:t>
            </a:r>
          </a:p>
          <a:p>
            <a:endParaRPr lang="en-IN" sz="2400" dirty="0"/>
          </a:p>
          <a:p>
            <a:r>
              <a:rPr lang="en-IN" sz="2400" b="1" dirty="0">
                <a:solidFill>
                  <a:srgbClr val="FF0000"/>
                </a:solidFill>
              </a:rPr>
              <a:t>Case 2</a:t>
            </a:r>
          </a:p>
          <a:p>
            <a:r>
              <a:rPr lang="en-IN" sz="2400" dirty="0"/>
              <a:t>Sample Input and Output 2:</a:t>
            </a:r>
          </a:p>
          <a:p>
            <a:r>
              <a:rPr lang="en-IN" sz="2400" dirty="0"/>
              <a:t>Enter a number: 40</a:t>
            </a:r>
          </a:p>
          <a:p>
            <a:r>
              <a:rPr lang="en-IN" sz="2400" dirty="0"/>
              <a:t>End of program</a:t>
            </a:r>
          </a:p>
        </p:txBody>
      </p:sp>
    </p:spTree>
    <p:extLst>
      <p:ext uri="{BB962C8B-B14F-4D97-AF65-F5344CB8AC3E}">
        <p14:creationId xmlns:p14="http://schemas.microsoft.com/office/powerpoint/2010/main" val="1064972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2236-C327-4A92-A623-2A8C11F6A2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0B1FFE-40DC-4EB2-949C-BED114E8D0E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FE21B1E-2AE4-442E-ADA4-AF3420A57579}"/>
              </a:ext>
            </a:extLst>
          </p:cNvPr>
          <p:cNvPicPr>
            <a:picLocks noChangeAspect="1"/>
          </p:cNvPicPr>
          <p:nvPr/>
        </p:nvPicPr>
        <p:blipFill>
          <a:blip r:embed="rId2"/>
          <a:stretch>
            <a:fillRect/>
          </a:stretch>
        </p:blipFill>
        <p:spPr>
          <a:xfrm>
            <a:off x="714375" y="365124"/>
            <a:ext cx="10788296" cy="4697205"/>
          </a:xfrm>
          <a:prstGeom prst="rect">
            <a:avLst/>
          </a:prstGeom>
        </p:spPr>
      </p:pic>
    </p:spTree>
    <p:extLst>
      <p:ext uri="{BB962C8B-B14F-4D97-AF65-F5344CB8AC3E}">
        <p14:creationId xmlns:p14="http://schemas.microsoft.com/office/powerpoint/2010/main" val="2445690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F56C-AD1A-471D-8710-966322DA9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FAB4B8-0681-4ADB-BFA7-7BD278DE54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AC5537-D095-4EC1-855D-B6F3B98CACF3}"/>
              </a:ext>
            </a:extLst>
          </p:cNvPr>
          <p:cNvPicPr>
            <a:picLocks noChangeAspect="1"/>
          </p:cNvPicPr>
          <p:nvPr/>
        </p:nvPicPr>
        <p:blipFill>
          <a:blip r:embed="rId2"/>
          <a:stretch>
            <a:fillRect/>
          </a:stretch>
        </p:blipFill>
        <p:spPr>
          <a:xfrm>
            <a:off x="838200" y="469347"/>
            <a:ext cx="10185140" cy="5707615"/>
          </a:xfrm>
          <a:prstGeom prst="rect">
            <a:avLst/>
          </a:prstGeom>
        </p:spPr>
      </p:pic>
    </p:spTree>
    <p:extLst>
      <p:ext uri="{BB962C8B-B14F-4D97-AF65-F5344CB8AC3E}">
        <p14:creationId xmlns:p14="http://schemas.microsoft.com/office/powerpoint/2010/main" val="1266784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EAE3-FE8E-489B-BE69-03D5470995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2C1BDD-5FE4-4A3C-9DD9-446CB558AA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3597440-2957-4CC1-A3A3-BADB653C266C}"/>
              </a:ext>
            </a:extLst>
          </p:cNvPr>
          <p:cNvPicPr>
            <a:picLocks noChangeAspect="1"/>
          </p:cNvPicPr>
          <p:nvPr/>
        </p:nvPicPr>
        <p:blipFill>
          <a:blip r:embed="rId2"/>
          <a:stretch>
            <a:fillRect/>
          </a:stretch>
        </p:blipFill>
        <p:spPr>
          <a:xfrm>
            <a:off x="838200" y="365124"/>
            <a:ext cx="8875643" cy="6407781"/>
          </a:xfrm>
          <a:prstGeom prst="rect">
            <a:avLst/>
          </a:prstGeom>
        </p:spPr>
      </p:pic>
    </p:spTree>
    <p:extLst>
      <p:ext uri="{BB962C8B-B14F-4D97-AF65-F5344CB8AC3E}">
        <p14:creationId xmlns:p14="http://schemas.microsoft.com/office/powerpoint/2010/main" val="347199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0107-673A-4E49-B7F3-64DDD7D95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D464AC-C482-4A0B-8785-02A1FDFA44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F74ACB3-36C7-4E1A-868B-B3D9524B38D1}"/>
              </a:ext>
            </a:extLst>
          </p:cNvPr>
          <p:cNvPicPr>
            <a:picLocks noChangeAspect="1"/>
          </p:cNvPicPr>
          <p:nvPr/>
        </p:nvPicPr>
        <p:blipFill>
          <a:blip r:embed="rId2"/>
          <a:stretch>
            <a:fillRect/>
          </a:stretch>
        </p:blipFill>
        <p:spPr>
          <a:xfrm>
            <a:off x="838200" y="365124"/>
            <a:ext cx="10835730" cy="4842979"/>
          </a:xfrm>
          <a:prstGeom prst="rect">
            <a:avLst/>
          </a:prstGeom>
        </p:spPr>
      </p:pic>
    </p:spTree>
    <p:extLst>
      <p:ext uri="{BB962C8B-B14F-4D97-AF65-F5344CB8AC3E}">
        <p14:creationId xmlns:p14="http://schemas.microsoft.com/office/powerpoint/2010/main" val="838427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B200-3B2C-433B-B4B6-ADEB0FA675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0C126B-8F5B-4FE0-9742-B78F259B7E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9C44F1-84A1-4C28-916F-08170FD7FF3A}"/>
              </a:ext>
            </a:extLst>
          </p:cNvPr>
          <p:cNvPicPr>
            <a:picLocks noChangeAspect="1"/>
          </p:cNvPicPr>
          <p:nvPr/>
        </p:nvPicPr>
        <p:blipFill>
          <a:blip r:embed="rId2"/>
          <a:stretch>
            <a:fillRect/>
          </a:stretch>
        </p:blipFill>
        <p:spPr>
          <a:xfrm>
            <a:off x="715617" y="365125"/>
            <a:ext cx="8481392" cy="6265900"/>
          </a:xfrm>
          <a:prstGeom prst="rect">
            <a:avLst/>
          </a:prstGeom>
        </p:spPr>
      </p:pic>
    </p:spTree>
    <p:extLst>
      <p:ext uri="{BB962C8B-B14F-4D97-AF65-F5344CB8AC3E}">
        <p14:creationId xmlns:p14="http://schemas.microsoft.com/office/powerpoint/2010/main" val="131929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CA149-38C2-E878-1791-068DFA9D6169}"/>
              </a:ext>
            </a:extLst>
          </p:cNvPr>
          <p:cNvSpPr txBox="1"/>
          <p:nvPr/>
        </p:nvSpPr>
        <p:spPr>
          <a:xfrm>
            <a:off x="381000" y="612844"/>
            <a:ext cx="11163300" cy="5632311"/>
          </a:xfrm>
          <a:prstGeom prst="rect">
            <a:avLst/>
          </a:prstGeom>
          <a:noFill/>
        </p:spPr>
        <p:txBody>
          <a:bodyPr wrap="square">
            <a:spAutoFit/>
          </a:bodyPr>
          <a:lstStyle/>
          <a:p>
            <a:r>
              <a:rPr lang="en-IN" sz="2400" b="1" dirty="0"/>
              <a:t>Select the correct output for the below Python code?</a:t>
            </a:r>
          </a:p>
          <a:p>
            <a:pPr lvl="4"/>
            <a:r>
              <a:rPr lang="en-IN" sz="2400" dirty="0"/>
              <a:t>a = 27</a:t>
            </a:r>
          </a:p>
          <a:p>
            <a:pPr lvl="4"/>
            <a:r>
              <a:rPr lang="en-IN" sz="2400" dirty="0"/>
              <a:t>b = 27.0</a:t>
            </a:r>
          </a:p>
          <a:p>
            <a:pPr lvl="4"/>
            <a:r>
              <a:rPr lang="en-IN" sz="2400" dirty="0"/>
              <a:t>if(a == b):</a:t>
            </a:r>
          </a:p>
          <a:p>
            <a:pPr lvl="4"/>
            <a:r>
              <a:rPr lang="en-IN" sz="2400" dirty="0"/>
              <a:t>	print("a and b are equal")</a:t>
            </a:r>
          </a:p>
          <a:p>
            <a:pPr lvl="4"/>
            <a:r>
              <a:rPr lang="en-IN" sz="2400" dirty="0"/>
              <a:t>if(a != b):</a:t>
            </a:r>
          </a:p>
          <a:p>
            <a:pPr lvl="4"/>
            <a:r>
              <a:rPr lang="en-IN" sz="2400" dirty="0"/>
              <a:t>	print("a and b are not equal") </a:t>
            </a:r>
          </a:p>
          <a:p>
            <a:endParaRPr lang="en-IN" sz="2400" dirty="0"/>
          </a:p>
          <a:p>
            <a:pPr marL="1257300" lvl="2" indent="-342900">
              <a:buFont typeface="+mj-lt"/>
              <a:buAutoNum type="alphaUcPeriod"/>
            </a:pPr>
            <a:r>
              <a:rPr lang="en-IN" sz="2400" dirty="0"/>
              <a:t>Interpreter Error</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 a and b are not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not equal.</a:t>
            </a:r>
          </a:p>
        </p:txBody>
      </p:sp>
    </p:spTree>
    <p:extLst>
      <p:ext uri="{BB962C8B-B14F-4D97-AF65-F5344CB8AC3E}">
        <p14:creationId xmlns:p14="http://schemas.microsoft.com/office/powerpoint/2010/main" val="125231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CA149-38C2-E878-1791-068DFA9D6169}"/>
              </a:ext>
            </a:extLst>
          </p:cNvPr>
          <p:cNvSpPr txBox="1"/>
          <p:nvPr/>
        </p:nvSpPr>
        <p:spPr>
          <a:xfrm>
            <a:off x="381000" y="612844"/>
            <a:ext cx="11163300" cy="5632311"/>
          </a:xfrm>
          <a:prstGeom prst="rect">
            <a:avLst/>
          </a:prstGeom>
          <a:noFill/>
        </p:spPr>
        <p:txBody>
          <a:bodyPr wrap="square">
            <a:spAutoFit/>
          </a:bodyPr>
          <a:lstStyle/>
          <a:p>
            <a:r>
              <a:rPr lang="en-IN" sz="2400" b="1" dirty="0"/>
              <a:t>Select the correct output for the below Python code?</a:t>
            </a:r>
          </a:p>
          <a:p>
            <a:pPr lvl="4"/>
            <a:r>
              <a:rPr lang="en-IN" sz="2400" dirty="0"/>
              <a:t>a = 27</a:t>
            </a:r>
          </a:p>
          <a:p>
            <a:pPr lvl="4"/>
            <a:r>
              <a:rPr lang="en-IN" sz="2400" dirty="0"/>
              <a:t>b = 27.0</a:t>
            </a:r>
          </a:p>
          <a:p>
            <a:pPr lvl="4"/>
            <a:r>
              <a:rPr lang="en-IN" sz="2400" dirty="0"/>
              <a:t>if(a == b):</a:t>
            </a:r>
          </a:p>
          <a:p>
            <a:pPr lvl="4"/>
            <a:r>
              <a:rPr lang="en-IN" sz="2400" dirty="0"/>
              <a:t>	print("a and b are equal")</a:t>
            </a:r>
          </a:p>
          <a:p>
            <a:pPr lvl="4"/>
            <a:r>
              <a:rPr lang="en-IN" sz="2400" dirty="0"/>
              <a:t>if(a != b):</a:t>
            </a:r>
          </a:p>
          <a:p>
            <a:pPr lvl="4"/>
            <a:r>
              <a:rPr lang="en-IN" sz="2400" dirty="0"/>
              <a:t>	print("a and b are not equal") </a:t>
            </a:r>
          </a:p>
          <a:p>
            <a:pPr lvl="4"/>
            <a:endParaRPr lang="en-IN" sz="2400" dirty="0"/>
          </a:p>
          <a:p>
            <a:pPr marL="1257300" lvl="2" indent="-342900">
              <a:buFont typeface="+mj-lt"/>
              <a:buAutoNum type="alphaUcPeriod"/>
            </a:pPr>
            <a:r>
              <a:rPr lang="en-IN" sz="2400" dirty="0"/>
              <a:t>Interpreter Error</a:t>
            </a:r>
          </a:p>
          <a:p>
            <a:pPr marL="1257300" lvl="2" indent="-342900">
              <a:buFont typeface="+mj-lt"/>
              <a:buAutoNum type="alphaUcPeriod"/>
            </a:pPr>
            <a:endParaRPr lang="en-IN" sz="2400" dirty="0"/>
          </a:p>
          <a:p>
            <a:pPr marL="1257300" lvl="2" indent="-342900">
              <a:buFont typeface="+mj-lt"/>
              <a:buAutoNum type="alphaUcPeriod"/>
            </a:pPr>
            <a:r>
              <a:rPr lang="en-IN" sz="2400" b="1" dirty="0"/>
              <a:t>a and b are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equal a and b are not equal</a:t>
            </a:r>
          </a:p>
          <a:p>
            <a:pPr marL="1257300" lvl="2" indent="-342900">
              <a:buFont typeface="+mj-lt"/>
              <a:buAutoNum type="alphaUcPeriod"/>
            </a:pPr>
            <a:endParaRPr lang="en-IN" sz="2400" dirty="0"/>
          </a:p>
          <a:p>
            <a:pPr marL="1257300" lvl="2" indent="-342900">
              <a:buFont typeface="+mj-lt"/>
              <a:buAutoNum type="alphaUcPeriod"/>
            </a:pPr>
            <a:r>
              <a:rPr lang="en-IN" sz="2400" dirty="0"/>
              <a:t>a and b are not equal.</a:t>
            </a:r>
          </a:p>
        </p:txBody>
      </p:sp>
    </p:spTree>
    <p:extLst>
      <p:ext uri="{BB962C8B-B14F-4D97-AF65-F5344CB8AC3E}">
        <p14:creationId xmlns:p14="http://schemas.microsoft.com/office/powerpoint/2010/main" val="231372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270255-0528-43CE-8E04-034801CBF592}"/>
              </a:ext>
            </a:extLst>
          </p:cNvPr>
          <p:cNvPicPr>
            <a:picLocks noChangeAspect="1"/>
          </p:cNvPicPr>
          <p:nvPr/>
        </p:nvPicPr>
        <p:blipFill>
          <a:blip r:embed="rId2"/>
          <a:stretch>
            <a:fillRect/>
          </a:stretch>
        </p:blipFill>
        <p:spPr>
          <a:xfrm>
            <a:off x="453888" y="343289"/>
            <a:ext cx="5085522" cy="5999327"/>
          </a:xfrm>
          <a:prstGeom prst="rect">
            <a:avLst/>
          </a:prstGeom>
        </p:spPr>
      </p:pic>
      <p:pic>
        <p:nvPicPr>
          <p:cNvPr id="7" name="Picture 6">
            <a:extLst>
              <a:ext uri="{FF2B5EF4-FFF2-40B4-BE49-F238E27FC236}">
                <a16:creationId xmlns:a16="http://schemas.microsoft.com/office/drawing/2014/main" id="{70BC3464-880A-4509-8D19-8CFC077953A0}"/>
              </a:ext>
            </a:extLst>
          </p:cNvPr>
          <p:cNvPicPr>
            <a:picLocks noChangeAspect="1"/>
          </p:cNvPicPr>
          <p:nvPr/>
        </p:nvPicPr>
        <p:blipFill>
          <a:blip r:embed="rId3"/>
          <a:stretch>
            <a:fillRect/>
          </a:stretch>
        </p:blipFill>
        <p:spPr>
          <a:xfrm>
            <a:off x="5763867" y="666426"/>
            <a:ext cx="6362988" cy="5676189"/>
          </a:xfrm>
          <a:prstGeom prst="rect">
            <a:avLst/>
          </a:prstGeom>
        </p:spPr>
      </p:pic>
    </p:spTree>
    <p:extLst>
      <p:ext uri="{BB962C8B-B14F-4D97-AF65-F5344CB8AC3E}">
        <p14:creationId xmlns:p14="http://schemas.microsoft.com/office/powerpoint/2010/main" val="37124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5B5242-768E-4216-9B5E-6389A614920B}"/>
              </a:ext>
            </a:extLst>
          </p:cNvPr>
          <p:cNvSpPr/>
          <p:nvPr/>
        </p:nvSpPr>
        <p:spPr>
          <a:xfrm>
            <a:off x="838200" y="974898"/>
            <a:ext cx="3829879" cy="435133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r>
              <a:rPr lang="en-US" sz="2400" dirty="0"/>
              <a:t>If Marks &gt; 90        A</a:t>
            </a:r>
          </a:p>
          <a:p>
            <a:pPr eaLnBrk="1" fontAlgn="auto" hangingPunct="1">
              <a:spcBef>
                <a:spcPts val="0"/>
              </a:spcBef>
              <a:spcAft>
                <a:spcPts val="0"/>
              </a:spcAft>
              <a:defRPr/>
            </a:pPr>
            <a:r>
              <a:rPr lang="en-US" sz="2400" dirty="0"/>
              <a:t>80----90                 B</a:t>
            </a:r>
          </a:p>
          <a:p>
            <a:pPr eaLnBrk="1" fontAlgn="auto" hangingPunct="1">
              <a:spcBef>
                <a:spcPts val="0"/>
              </a:spcBef>
              <a:spcAft>
                <a:spcPts val="0"/>
              </a:spcAft>
              <a:defRPr/>
            </a:pPr>
            <a:r>
              <a:rPr lang="en-US" sz="2400" dirty="0"/>
              <a:t>70----80                 C</a:t>
            </a:r>
          </a:p>
          <a:p>
            <a:pPr eaLnBrk="1" fontAlgn="auto" hangingPunct="1">
              <a:spcBef>
                <a:spcPts val="0"/>
              </a:spcBef>
              <a:spcAft>
                <a:spcPts val="0"/>
              </a:spcAft>
              <a:defRPr/>
            </a:pPr>
            <a:r>
              <a:rPr lang="en-US" sz="2400" dirty="0"/>
              <a:t>60----70                 D</a:t>
            </a:r>
          </a:p>
          <a:p>
            <a:pPr eaLnBrk="1" fontAlgn="auto" hangingPunct="1">
              <a:spcBef>
                <a:spcPts val="0"/>
              </a:spcBef>
              <a:spcAft>
                <a:spcPts val="0"/>
              </a:spcAft>
              <a:defRPr/>
            </a:pPr>
            <a:r>
              <a:rPr lang="en-US" sz="2400" dirty="0"/>
              <a:t>Marks&lt; 60             F</a:t>
            </a:r>
          </a:p>
          <a:p>
            <a:pPr eaLnBrk="1" fontAlgn="auto" hangingPunct="1">
              <a:spcBef>
                <a:spcPts val="0"/>
              </a:spcBef>
              <a:spcAft>
                <a:spcPts val="0"/>
              </a:spcAft>
              <a:defRPr/>
            </a:pPr>
            <a:endParaRPr lang="en-US" sz="2400" dirty="0"/>
          </a:p>
        </p:txBody>
      </p:sp>
    </p:spTree>
    <p:extLst>
      <p:ext uri="{BB962C8B-B14F-4D97-AF65-F5344CB8AC3E}">
        <p14:creationId xmlns:p14="http://schemas.microsoft.com/office/powerpoint/2010/main" val="324791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CD3193-9985-5CD9-1612-8DEF12A245CB}"/>
              </a:ext>
            </a:extLst>
          </p:cNvPr>
          <p:cNvSpPr>
            <a:spLocks noGrp="1"/>
          </p:cNvSpPr>
          <p:nvPr>
            <p:ph idx="1"/>
          </p:nvPr>
        </p:nvSpPr>
        <p:spPr>
          <a:xfrm>
            <a:off x="609599" y="954087"/>
            <a:ext cx="7782561" cy="4949825"/>
          </a:xfrm>
        </p:spPr>
        <p:txBody>
          <a:bodyPr/>
          <a:lstStyle/>
          <a:p>
            <a:pPr marL="0" indent="0" eaLnBrk="1" hangingPunct="1">
              <a:buNone/>
              <a:defRPr/>
            </a:pPr>
            <a:r>
              <a:rPr lang="en-US" dirty="0"/>
              <a:t>What is the output of the following?</a:t>
            </a:r>
          </a:p>
          <a:p>
            <a:pPr marL="0" indent="0" eaLnBrk="1" hangingPunct="1">
              <a:buNone/>
              <a:defRPr/>
            </a:pPr>
            <a:endParaRPr lang="en-US" dirty="0"/>
          </a:p>
          <a:p>
            <a:pPr marL="0" indent="0" eaLnBrk="1" hangingPunct="1">
              <a:buNone/>
              <a:defRPr/>
            </a:pPr>
            <a:r>
              <a:rPr lang="en-US" dirty="0"/>
              <a:t>if (10 &lt; 0) and (0 &lt; -10):</a:t>
            </a:r>
          </a:p>
          <a:p>
            <a:pPr marL="0" indent="0" eaLnBrk="1" hangingPunct="1">
              <a:buNone/>
              <a:defRPr/>
            </a:pPr>
            <a:r>
              <a:rPr lang="en-US" dirty="0"/>
              <a:t>    print("A")</a:t>
            </a:r>
          </a:p>
          <a:p>
            <a:pPr marL="0" indent="0" eaLnBrk="1" hangingPunct="1">
              <a:buNone/>
              <a:defRPr/>
            </a:pPr>
            <a:r>
              <a:rPr lang="en-US" dirty="0" err="1"/>
              <a:t>elif</a:t>
            </a:r>
            <a:r>
              <a:rPr lang="en-US" dirty="0"/>
              <a:t> (10 &gt; 0) or False:</a:t>
            </a:r>
          </a:p>
          <a:p>
            <a:pPr marL="0" indent="0" eaLnBrk="1" hangingPunct="1">
              <a:buNone/>
              <a:defRPr/>
            </a:pPr>
            <a:r>
              <a:rPr lang="en-US" dirty="0"/>
              <a:t>    print("B")</a:t>
            </a:r>
          </a:p>
          <a:p>
            <a:pPr marL="0" indent="0" eaLnBrk="1" hangingPunct="1">
              <a:buNone/>
              <a:defRPr/>
            </a:pPr>
            <a:r>
              <a:rPr lang="en-US" dirty="0"/>
              <a:t>else:</a:t>
            </a:r>
          </a:p>
          <a:p>
            <a:pPr marL="0" indent="0" eaLnBrk="1" hangingPunct="1">
              <a:buNone/>
              <a:defRPr/>
            </a:pPr>
            <a:r>
              <a:rPr lang="en-US" dirty="0"/>
              <a:t>    print("C")</a:t>
            </a:r>
            <a:endParaRPr lang="en-GB" dirty="0"/>
          </a:p>
        </p:txBody>
      </p:sp>
      <p:sp>
        <p:nvSpPr>
          <p:cNvPr id="4" name="TextBox 3">
            <a:extLst>
              <a:ext uri="{FF2B5EF4-FFF2-40B4-BE49-F238E27FC236}">
                <a16:creationId xmlns:a16="http://schemas.microsoft.com/office/drawing/2014/main" id="{2034BDE8-0170-F37B-BC69-EC07E00951F2}"/>
              </a:ext>
            </a:extLst>
          </p:cNvPr>
          <p:cNvSpPr txBox="1"/>
          <p:nvPr/>
        </p:nvSpPr>
        <p:spPr>
          <a:xfrm>
            <a:off x="6409690" y="1994238"/>
            <a:ext cx="6096000" cy="1815882"/>
          </a:xfrm>
          <a:prstGeom prst="rect">
            <a:avLst/>
          </a:prstGeom>
          <a:noFill/>
        </p:spPr>
        <p:txBody>
          <a:bodyPr wrap="square">
            <a:spAutoFit/>
          </a:bodyPr>
          <a:lstStyle/>
          <a:p>
            <a:r>
              <a:rPr lang="en-IN" sz="2800" dirty="0"/>
              <a:t>A: A</a:t>
            </a:r>
          </a:p>
          <a:p>
            <a:r>
              <a:rPr lang="en-IN" sz="2800" dirty="0"/>
              <a:t>B: B</a:t>
            </a:r>
          </a:p>
          <a:p>
            <a:r>
              <a:rPr lang="en-IN" sz="2800" dirty="0"/>
              <a:t>C:C</a:t>
            </a:r>
          </a:p>
          <a:p>
            <a:r>
              <a:rPr lang="en-IN" sz="2800" dirty="0"/>
              <a:t>D: Error</a:t>
            </a:r>
          </a:p>
        </p:txBody>
      </p:sp>
    </p:spTree>
    <p:extLst>
      <p:ext uri="{BB962C8B-B14F-4D97-AF65-F5344CB8AC3E}">
        <p14:creationId xmlns:p14="http://schemas.microsoft.com/office/powerpoint/2010/main" val="1550994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1842</Words>
  <Application>Microsoft Office PowerPoint</Application>
  <PresentationFormat>Widescreen</PresentationFormat>
  <Paragraphs>188</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-apple-system</vt:lpstr>
      <vt:lpstr>Arial</vt:lpstr>
      <vt:lpstr>Calibri</vt:lpstr>
      <vt:lpstr>Calibri Light</vt:lpstr>
      <vt:lpstr>Times New Roman</vt:lpstr>
      <vt:lpstr>Office Theme</vt:lpstr>
      <vt:lpstr>Conditional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While Loop</vt:lpstr>
      <vt:lpstr>PowerPoint Presentation</vt:lpstr>
      <vt:lpstr>PowerPoint Presentation</vt:lpstr>
      <vt:lpstr>PowerPoint Presentation</vt:lpstr>
      <vt:lpstr>PowerPoint Presentation</vt:lpstr>
      <vt:lpstr>For Loop</vt:lpstr>
      <vt:lpstr>PowerPoint Presentation</vt:lpstr>
      <vt:lpstr>Range Function</vt:lpstr>
      <vt:lpstr>Range function:                     </vt:lpstr>
      <vt:lpstr>PowerPoint Presentation</vt:lpstr>
      <vt:lpstr>For loop with else</vt:lpstr>
      <vt:lpstr>Break</vt:lpstr>
      <vt:lpstr>PowerPoint Presentation</vt:lpstr>
      <vt:lpstr>Break</vt:lpstr>
      <vt:lpstr>Continue Statement</vt:lpstr>
      <vt:lpstr>Exercise</vt:lpstr>
      <vt:lpstr>Exercise</vt:lpstr>
      <vt:lpstr>PowerPoint Presentation</vt:lpstr>
      <vt:lpstr>Break</vt:lpstr>
      <vt:lpstr>Continue</vt:lpstr>
      <vt:lpstr>Mathematical Functions</vt:lpstr>
      <vt:lpstr>PowerPoint Presentation</vt:lpstr>
      <vt:lpstr>PowerPoint Presentation</vt:lpstr>
      <vt:lpstr>PowerPoint Presentation</vt:lpstr>
      <vt:lpstr>Random Module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 kumar</dc:creator>
  <cp:lastModifiedBy>vipin kumar</cp:lastModifiedBy>
  <cp:revision>6</cp:revision>
  <dcterms:created xsi:type="dcterms:W3CDTF">2022-09-11T09:01:14Z</dcterms:created>
  <dcterms:modified xsi:type="dcterms:W3CDTF">2022-09-20T04:27:02Z</dcterms:modified>
</cp:coreProperties>
</file>